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1"/>
  </p:notesMasterIdLst>
  <p:handoutMasterIdLst>
    <p:handoutMasterId r:id="rId82"/>
  </p:handoutMasterIdLst>
  <p:sldIdLst>
    <p:sldId id="1787" r:id="rId2"/>
    <p:sldId id="856" r:id="rId3"/>
    <p:sldId id="1296" r:id="rId4"/>
    <p:sldId id="1360" r:id="rId5"/>
    <p:sldId id="1613" r:id="rId6"/>
    <p:sldId id="1521" r:id="rId7"/>
    <p:sldId id="1556" r:id="rId8"/>
    <p:sldId id="1788" r:id="rId9"/>
    <p:sldId id="1789" r:id="rId10"/>
    <p:sldId id="1790" r:id="rId11"/>
    <p:sldId id="1791" r:id="rId12"/>
    <p:sldId id="1792" r:id="rId13"/>
    <p:sldId id="1793" r:id="rId14"/>
    <p:sldId id="1884" r:id="rId15"/>
    <p:sldId id="1795" r:id="rId16"/>
    <p:sldId id="1796" r:id="rId17"/>
    <p:sldId id="1797" r:id="rId18"/>
    <p:sldId id="1798" r:id="rId19"/>
    <p:sldId id="1799" r:id="rId20"/>
    <p:sldId id="1800" r:id="rId21"/>
    <p:sldId id="1801" r:id="rId22"/>
    <p:sldId id="1802" r:id="rId23"/>
    <p:sldId id="1803" r:id="rId24"/>
    <p:sldId id="1811" r:id="rId25"/>
    <p:sldId id="1804" r:id="rId26"/>
    <p:sldId id="1805" r:id="rId27"/>
    <p:sldId id="1806" r:id="rId28"/>
    <p:sldId id="1807" r:id="rId29"/>
    <p:sldId id="1808" r:id="rId30"/>
    <p:sldId id="1809" r:id="rId31"/>
    <p:sldId id="1885" r:id="rId32"/>
    <p:sldId id="1812" r:id="rId33"/>
    <p:sldId id="1813" r:id="rId34"/>
    <p:sldId id="1814" r:id="rId35"/>
    <p:sldId id="1815" r:id="rId36"/>
    <p:sldId id="1816" r:id="rId37"/>
    <p:sldId id="1817" r:id="rId38"/>
    <p:sldId id="1818" r:id="rId39"/>
    <p:sldId id="1819" r:id="rId40"/>
    <p:sldId id="1820" r:id="rId41"/>
    <p:sldId id="1821" r:id="rId42"/>
    <p:sldId id="1822" r:id="rId43"/>
    <p:sldId id="1823" r:id="rId44"/>
    <p:sldId id="1824" r:id="rId45"/>
    <p:sldId id="1384" r:id="rId46"/>
    <p:sldId id="1771" r:id="rId47"/>
    <p:sldId id="1772" r:id="rId48"/>
    <p:sldId id="1773" r:id="rId49"/>
    <p:sldId id="1854" r:id="rId50"/>
    <p:sldId id="1855" r:id="rId51"/>
    <p:sldId id="1856" r:id="rId52"/>
    <p:sldId id="1857" r:id="rId53"/>
    <p:sldId id="1858" r:id="rId54"/>
    <p:sldId id="1859" r:id="rId55"/>
    <p:sldId id="1860" r:id="rId56"/>
    <p:sldId id="1861" r:id="rId57"/>
    <p:sldId id="1862" r:id="rId58"/>
    <p:sldId id="1863" r:id="rId59"/>
    <p:sldId id="1864" r:id="rId60"/>
    <p:sldId id="1865" r:id="rId61"/>
    <p:sldId id="1866" r:id="rId62"/>
    <p:sldId id="1867" r:id="rId63"/>
    <p:sldId id="1868" r:id="rId64"/>
    <p:sldId id="1869" r:id="rId65"/>
    <p:sldId id="1870" r:id="rId66"/>
    <p:sldId id="1871" r:id="rId67"/>
    <p:sldId id="1872" r:id="rId68"/>
    <p:sldId id="1873" r:id="rId69"/>
    <p:sldId id="1874" r:id="rId70"/>
    <p:sldId id="1875" r:id="rId71"/>
    <p:sldId id="1876" r:id="rId72"/>
    <p:sldId id="1877" r:id="rId73"/>
    <p:sldId id="1878" r:id="rId74"/>
    <p:sldId id="1879" r:id="rId75"/>
    <p:sldId id="1880" r:id="rId76"/>
    <p:sldId id="1881" r:id="rId77"/>
    <p:sldId id="1882" r:id="rId78"/>
    <p:sldId id="1883" r:id="rId79"/>
    <p:sldId id="1519" r:id="rId80"/>
  </p:sldIdLst>
  <p:sldSz cx="12190413" cy="6859588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9BBD59"/>
    <a:srgbClr val="B4C7E7"/>
    <a:srgbClr val="7BC14A"/>
    <a:srgbClr val="FFD966"/>
    <a:srgbClr val="F3EFE5"/>
    <a:srgbClr val="00CCFF"/>
    <a:srgbClr val="FF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 autoAdjust="0"/>
    <p:restoredTop sz="96727" autoAdjust="0"/>
  </p:normalViewPr>
  <p:slideViewPr>
    <p:cSldViewPr>
      <p:cViewPr>
        <p:scale>
          <a:sx n="75" d="100"/>
          <a:sy n="75" d="100"/>
        </p:scale>
        <p:origin x="-869" y="-202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96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1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标题幻灯片"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3"/>
            <a:ext cx="2844430" cy="365210"/>
          </a:xfrm>
          <a:prstGeom prst="rect">
            <a:avLst/>
          </a:prstGeom>
        </p:spPr>
        <p:txBody>
          <a:bodyPr/>
          <a:lstStyle/>
          <a:p>
            <a:fld id="{7CD490C1-7E7E-423A-91D8-058624AF834B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3"/>
            <a:ext cx="3860297" cy="36521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</p:spPr>
        <p:txBody>
          <a:bodyPr/>
          <a:lstStyle/>
          <a:p>
            <a:fld id="{EA5C5624-0453-40A9-9FFF-DD435B6A2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13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图\18536835_134909818000_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6"/>
          <a:stretch/>
        </p:blipFill>
        <p:spPr bwMode="auto">
          <a:xfrm>
            <a:off x="-6387" y="0"/>
            <a:ext cx="121968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组合 28"/>
          <p:cNvGrpSpPr/>
          <p:nvPr/>
        </p:nvGrpSpPr>
        <p:grpSpPr>
          <a:xfrm>
            <a:off x="-1275" y="3707638"/>
            <a:ext cx="12192000" cy="1375395"/>
            <a:chOff x="-1524000" y="2705990"/>
            <a:chExt cx="12192000" cy="1375395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0" name="标题 2"/>
          <p:cNvSpPr txBox="1">
            <a:spLocks/>
          </p:cNvSpPr>
          <p:nvPr/>
        </p:nvSpPr>
        <p:spPr>
          <a:xfrm>
            <a:off x="3286895" y="3827113"/>
            <a:ext cx="6624736" cy="130649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sz="36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考点四　赏析艺术技巧</a:t>
            </a:r>
          </a:p>
          <a:p>
            <a:pPr algn="r"/>
            <a:r>
              <a:rPr lang="en-US" altLang="zh-CN" sz="3600" dirty="0"/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en-US" sz="2800" kern="100" dirty="0">
                <a:latin typeface="Times New Roman"/>
                <a:ea typeface="华文细黑"/>
                <a:cs typeface="Courier New"/>
              </a:rPr>
              <a:t>贴着人物</a:t>
            </a:r>
            <a:r>
              <a:rPr lang="zh-CN" altLang="en-US" sz="2800" kern="100" dirty="0" smtClean="0">
                <a:latin typeface="Times New Roman"/>
                <a:ea typeface="华文细黑"/>
                <a:cs typeface="Courier New"/>
              </a:rPr>
              <a:t>写，</a:t>
            </a:r>
            <a:r>
              <a:rPr lang="zh-CN" altLang="en-US" sz="2800" kern="100" dirty="0">
                <a:latin typeface="Times New Roman"/>
                <a:ea typeface="华文细黑"/>
                <a:cs typeface="Courier New"/>
              </a:rPr>
              <a:t>贴着</a:t>
            </a:r>
            <a:r>
              <a:rPr lang="zh-CN" altLang="en-US" sz="2800" kern="100" dirty="0" smtClean="0">
                <a:latin typeface="Times New Roman"/>
                <a:ea typeface="华文细黑"/>
                <a:cs typeface="Courier New"/>
              </a:rPr>
              <a:t>人物赏</a:t>
            </a:r>
            <a:endParaRPr lang="zh-CN" altLang="zh-CN" sz="2800" kern="100" dirty="0">
              <a:latin typeface="Times New Roman"/>
              <a:ea typeface="华文细黑"/>
              <a:cs typeface="Courier New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66492" y="3650010"/>
            <a:ext cx="1440612" cy="1536473"/>
            <a:chOff x="1466492" y="3650010"/>
            <a:chExt cx="1440612" cy="1536473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07" r="75889" b="6437"/>
            <a:stretch/>
          </p:blipFill>
          <p:spPr>
            <a:xfrm>
              <a:off x="1466492" y="3650010"/>
              <a:ext cx="1440612" cy="1536473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66" r="76101" b="6437"/>
            <a:stretch/>
          </p:blipFill>
          <p:spPr>
            <a:xfrm>
              <a:off x="1486694" y="3658518"/>
              <a:ext cx="1383104" cy="1438721"/>
            </a:xfrm>
            <a:prstGeom prst="rect">
              <a:avLst/>
            </a:prstGeom>
          </p:spPr>
        </p:pic>
      </p:grpSp>
      <p:sp>
        <p:nvSpPr>
          <p:cNvPr id="15" name="副标题 3"/>
          <p:cNvSpPr txBox="1">
            <a:spLocks/>
          </p:cNvSpPr>
          <p:nvPr/>
        </p:nvSpPr>
        <p:spPr>
          <a:xfrm>
            <a:off x="-26573" y="3718127"/>
            <a:ext cx="1528275" cy="13392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专题三</a:t>
            </a:r>
            <a:endParaRPr lang="en-US" altLang="zh-CN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考点突破</a:t>
            </a:r>
          </a:p>
        </p:txBody>
      </p:sp>
    </p:spTree>
    <p:extLst>
      <p:ext uri="{BB962C8B-B14F-4D97-AF65-F5344CB8AC3E}">
        <p14:creationId xmlns:p14="http://schemas.microsoft.com/office/powerpoint/2010/main" val="83518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8154" y="90834"/>
            <a:ext cx="11223676" cy="668693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20000"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难道老刘是肇事者？由于老刘已经失踪，现场别无对证，相关人员认为，还是把责任推到老刘身上最合适，最后匆匆发了一份内部文件，把事故调查结果含糊其词地向上级做了汇报。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000"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老刘的爱人承受不起这样的打击，反复到厂里哭诉，无果，只好带上孩子和亲属去政府上访。每次上访，都是在武警们的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看护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坐等好多天，才把诉求信递上，得到的回复都是</a:t>
            </a:r>
            <a:r>
              <a:rPr lang="en-US" altLang="zh-CN" sz="2800" kern="100" spc="-5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回家等候调查结果</a:t>
            </a:r>
            <a:r>
              <a:rPr lang="en-US" altLang="zh-CN" sz="2800" kern="100" spc="-5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spc="-50" dirty="0">
              <a:latin typeface="宋体"/>
              <a:cs typeface="Courier New"/>
            </a:endParaRPr>
          </a:p>
          <a:p>
            <a:pPr indent="720000"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三年过去了，老刘的爱人除了得到厂里送来的两万元安抚金外，别无所获，于是心灰意冷，带上孩子远走他乡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720000"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又过了三年，原来的厂领导还是厂领导，只是情况发生了逆转。经过几年医治，忽然有一天，操作工恢复了记忆。守护他的家人见他呜呜直哭，嘴里不停地呼喊着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刘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刘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4257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8154" y="405458"/>
            <a:ext cx="11223676" cy="52119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操作工的家属急忙把事情报告给厂领导，领导们立即坐着轿车来到了医院。操作工断断续续地讲述了爆炸的经过，说出了老刘关键时刻推开自己、保护大家的经过，并再三说：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要不是老刘，我们的厂区就没了，小半个市区也没了！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在场领导的脸色一时严肃了起来。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厂领导立刻派人寻找老刘的爱人和儿子，后来在外省的一个偏远山村找到了老刘的儿子。一问，他妈妈因为积郁成疾，含愤去世。厂领导积极发掘老刘的材料，树老刘为先进典型，并报请上级批准追认他为烈士。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有删改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619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8154" y="323925"/>
            <a:ext cx="1122367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小说是怎样叙述老刘的故事的？请简要分析。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98185" y="51985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9" name="矩形 8"/>
          <p:cNvSpPr/>
          <p:nvPr/>
        </p:nvSpPr>
        <p:spPr>
          <a:xfrm>
            <a:off x="549584" y="1135063"/>
            <a:ext cx="11162246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采用倒叙手法叙述老刘的故事。小说起笔写老刘失踪了，再写事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故发生的过程，制造悬念，引起读者的阅读兴趣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通过侧面描写叙述老刘的故事。如通过老刘爱人和操作工的叙述以及人们的议论来叙述老刘的故事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用第三人称叙述老刘的故事。这样写不受时间和空间的限制，可以把错综复杂的故事叙述得有条有理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以找到爆炸事故的原因为线索叙述老刘的故事。这样写可以使故事情节紧凑，主线分明。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答出任意三点即可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5121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8154" y="872497"/>
            <a:ext cx="11223676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叙述</a:t>
            </a:r>
            <a:r>
              <a:rPr lang="en-US" altLang="zh-CN" sz="2800" kern="100" dirty="0">
                <a:latin typeface="Times New Roman"/>
                <a:ea typeface="华文细黑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记叙、叙事</a:t>
            </a:r>
            <a:r>
              <a:rPr lang="en-US" altLang="zh-CN" sz="2800" kern="100" dirty="0">
                <a:latin typeface="Times New Roman"/>
                <a:ea typeface="华文细黑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作为小说最主要的表达方式，其技巧表现在叙事的人称、方式和线索三个方面。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3" name="矩形 2"/>
          <p:cNvSpPr>
            <a:spLocks noChangeAspect="1"/>
          </p:cNvSpPr>
          <p:nvPr/>
        </p:nvSpPr>
        <p:spPr>
          <a:xfrm>
            <a:off x="0" y="353729"/>
            <a:ext cx="1742594" cy="5118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精要点拨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050489"/>
              </p:ext>
            </p:extLst>
          </p:nvPr>
        </p:nvGraphicFramePr>
        <p:xfrm>
          <a:off x="1126654" y="2565698"/>
          <a:ext cx="9721080" cy="2953248"/>
        </p:xfrm>
        <a:graphic>
          <a:graphicData uri="http://schemas.openxmlformats.org/drawingml/2006/table">
            <a:tbl>
              <a:tblPr/>
              <a:tblGrid>
                <a:gridCol w="630852"/>
                <a:gridCol w="2813642"/>
                <a:gridCol w="6276586"/>
              </a:tblGrid>
              <a:tr h="738312">
                <a:tc gridSpan="2">
                  <a:txBody>
                    <a:bodyPr/>
                    <a:lstStyle/>
                    <a:p>
                      <a:pPr indent="792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叙述艺术</a:t>
                      </a:r>
                      <a:endParaRPr lang="zh-CN" sz="105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792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概念分析及作用阐释</a:t>
                      </a:r>
                      <a:endParaRPr lang="zh-CN" sz="105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8312">
                <a:tc rowSpan="3">
                  <a:txBody>
                    <a:bodyPr/>
                    <a:lstStyle/>
                    <a:p>
                      <a:pPr indent="792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人　称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92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第一人称叙述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叙述亲切自然，给人真实生动之感。</a:t>
                      </a:r>
                      <a:endParaRPr lang="zh-CN" sz="105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83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792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第二人称叙述</a:t>
                      </a:r>
                      <a:endParaRPr lang="zh-CN" sz="105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便于感情交流，增强抒情性和亲切感。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83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792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第三人称叙述</a:t>
                      </a:r>
                      <a:endParaRPr lang="zh-CN" sz="105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不受时空限制，叙写展现自由灵活。</a:t>
                      </a:r>
                      <a:endParaRPr lang="zh-CN" sz="105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66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354769"/>
              </p:ext>
            </p:extLst>
          </p:nvPr>
        </p:nvGraphicFramePr>
        <p:xfrm>
          <a:off x="334566" y="279134"/>
          <a:ext cx="11593288" cy="6400800"/>
        </p:xfrm>
        <a:graphic>
          <a:graphicData uri="http://schemas.openxmlformats.org/drawingml/2006/table">
            <a:tbl>
              <a:tblPr/>
              <a:tblGrid>
                <a:gridCol w="504056"/>
                <a:gridCol w="2160240"/>
                <a:gridCol w="8928992"/>
              </a:tblGrid>
              <a:tr h="488201"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方　式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531" marR="255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顺叙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531" marR="255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92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按某一顺序</a:t>
                      </a:r>
                      <a:r>
                        <a:rPr lang="en-US" sz="2800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</a:t>
                      </a: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时间或空间</a:t>
                      </a:r>
                      <a:r>
                        <a:rPr lang="en-US" sz="2800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)</a:t>
                      </a: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进行记叙。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531" marR="255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1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倒叙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531" marR="255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92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造成悬念，引人入胜。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531" marR="255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05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插叙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531" marR="255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对主要情节或中心事件做必要的铺垫照应、补充说明</a:t>
                      </a: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，</a:t>
                      </a:r>
                      <a:endParaRPr lang="en-US" altLang="zh-CN" sz="2800" kern="100" baseline="0" dirty="0" smtClean="0">
                        <a:effectLst/>
                        <a:latin typeface="Times New Roman"/>
                        <a:ea typeface="华文细黑"/>
                        <a:cs typeface="Times New Roman"/>
                      </a:endParaRPr>
                    </a:p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使</a:t>
                      </a: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情节更加完整，结构更加严密，内容更加充实。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531" marR="255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2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补叙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531" marR="255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92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对上文内容加以补充解释，对下文作某些交代。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531" marR="255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10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线　索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531" marR="255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单线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531" marR="255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800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(1)</a:t>
                      </a: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使小说结构清晰，情节集中。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800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(2)</a:t>
                      </a: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巧妙安排结构，揭示主题。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800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(3)</a:t>
                      </a: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丰富人物形象。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800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(4)</a:t>
                      </a: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明线使故事更集中、人物更突出，暗线能在更深更</a:t>
                      </a: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广</a:t>
                      </a:r>
                      <a:endParaRPr lang="en-US" altLang="zh-CN" sz="2800" kern="100" baseline="0" dirty="0" smtClean="0">
                        <a:effectLst/>
                        <a:latin typeface="Times New Roman"/>
                        <a:ea typeface="华文细黑"/>
                        <a:cs typeface="Times New Roman"/>
                      </a:endParaRPr>
                    </a:p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的</a:t>
                      </a: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层面揭示、深化主题。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531" marR="255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83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双线</a:t>
                      </a:r>
                      <a:r>
                        <a:rPr lang="en-US" sz="2800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</a:t>
                      </a: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明线</a:t>
                      </a: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与</a:t>
                      </a:r>
                      <a:endParaRPr lang="en-US" altLang="zh-CN" sz="2800" kern="100" baseline="0" dirty="0" smtClean="0">
                        <a:effectLst/>
                        <a:latin typeface="Times New Roman"/>
                        <a:ea typeface="华文细黑"/>
                        <a:cs typeface="Times New Roman"/>
                      </a:endParaRPr>
                    </a:p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暗线</a:t>
                      </a: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，</a:t>
                      </a: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主线</a:t>
                      </a:r>
                      <a:endParaRPr lang="en-US" altLang="zh-CN" sz="2800" kern="100" baseline="0" dirty="0" smtClean="0">
                        <a:effectLst/>
                        <a:latin typeface="Times New Roman"/>
                        <a:ea typeface="华文细黑"/>
                        <a:cs typeface="Times New Roman"/>
                      </a:endParaRPr>
                    </a:p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与</a:t>
                      </a: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副线</a:t>
                      </a:r>
                      <a:r>
                        <a:rPr lang="en-US" sz="2800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)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531" marR="255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82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8154" y="85907"/>
            <a:ext cx="11223676" cy="675874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+mj-ea"/>
                <a:ea typeface="+mj-ea"/>
                <a:cs typeface="Times New Roman"/>
              </a:rPr>
              <a:t>二、描写艺术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小说中的描写从描写对象看分为环境描写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主要是自然景物描写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、人物描写和场景描写。其中人物描写是赏析的重点。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一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景物描写艺术</a:t>
            </a:r>
            <a:endParaRPr lang="zh-CN" altLang="zh-CN" sz="1050" b="1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indent="457200"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罗永才被第一声鸡叫惊醒，外面的世界里像是有了点扰动。春夜总是这样，惊乍乍的，其实完全不成一回事的。但罗永才还是下了床，开门出去看看，听听。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457200"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就在去年这个时节，他去山王庄给亡妻洗碑</a:t>
            </a:r>
            <a:r>
              <a:rPr lang="en-US" altLang="zh-CN" sz="2800" kern="100" baseline="300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kern="100" baseline="30000" dirty="0">
                <a:latin typeface="IPAPANNEW"/>
                <a:ea typeface="华文细黑"/>
                <a:cs typeface="Times New Roman"/>
              </a:rPr>
              <a:t>注</a:t>
            </a:r>
            <a:r>
              <a:rPr lang="en-US" altLang="zh-CN" sz="2800" kern="100" baseline="300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。那里有个叫王麻子的石匠，洗碑的手艺很好。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457200"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679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8154" y="405458"/>
            <a:ext cx="11223676" cy="45648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罗永才第三回去山王，才五六天，他有些不放心。那又是个好天，响响晴。他一直往匠人家里去，进了院子，果然又见那匠人在石料边，坐成一团修行，木了样的，只一锤一锤洗那石碑。匠人望见他进来，也不惊，也不乍，手里也不停，只是讲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时候还没到呢。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顿了一下，又讲：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来找俺的，都是那样个心绪。不如你就上山上转转，心里就好受了。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罗永才低头看碑，已经洗出个大概，清白厚实，幽深远澈。便敬了匠人一根烟，闲坐片刻，起身往山上去了。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742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8154" y="84814"/>
            <a:ext cx="11223676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⑦</a:t>
            </a:r>
            <a:r>
              <a:rPr lang="zh-CN" altLang="zh-CN" sz="2800" u="heavy" kern="100" dirty="0">
                <a:latin typeface="Times New Roman"/>
                <a:ea typeface="华文细黑"/>
                <a:cs typeface="Times New Roman"/>
              </a:rPr>
              <a:t>那山也正在春时里，半山的松树，半山的草坡，半山的闲石。春阳暖融融的，温意无尽，枯草里已冒出青青的芽子。那些芽子望去甚有张力，生命的趣味浓厚，又鲜活不尽。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罗永才一身的感念，不知怎样作想。再往前走时，山有些陡，树影浓郁起来，就有了些寒意。这时从山上下来一个山民，瘦精精的，挑着两大捆紫红色的短针山草，山草捆上还搭了两件破旧衣物，一把竹柄的竹耙子。他看见罗永才，就立住脚，和他讲起话来。罗永才猜他只有五十来岁，他说已经七十七了，家里只剩下老两口，老伴瞎了，不能再做什么，现时就靠他挑草换些油盐钱。那担草也有七八十斤，担着得走几架山头，罗永才不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免感叹几声。老人又说自己身体有些不如往年了，明年那地便得撂荒了</a:t>
            </a:r>
            <a:r>
              <a:rPr lang="zh-CN" altLang="zh-CN" sz="2800" kern="100" spc="-5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spc="-5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8823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8154" y="405458"/>
            <a:ext cx="11223676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他说话的时候，也不放下担子，只把担子在两肩上换来换去。他和罗永才讲了一气，才分手下山。罗永才再往山上走，一口气上了山顶。山顶有片旧庙剩的墙框子，四面不见人。他默然站了一会儿，才起步往山下去。到了山下，就又感觉到了春阳的暖意，身上也轻松多了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indent="720000" algn="just">
              <a:lnSpc>
                <a:spcPct val="150000"/>
              </a:lnSpc>
              <a:tabLst>
                <a:tab pos="207073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有删节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zh-CN" altLang="zh-CN" sz="2800" b="1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en-US" altLang="zh-CN" sz="2800" b="1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洗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碑：刻碑。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0566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8154" y="261442"/>
            <a:ext cx="1122367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请对小说画线处景物描写的特点和作用作简要分析。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35566" y="44784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15686" y="44784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解析</a:t>
            </a:r>
          </a:p>
        </p:txBody>
      </p:sp>
      <p:sp>
        <p:nvSpPr>
          <p:cNvPr id="5" name="矩形 4"/>
          <p:cNvSpPr/>
          <p:nvPr/>
        </p:nvSpPr>
        <p:spPr>
          <a:xfrm>
            <a:off x="240368" y="3337696"/>
            <a:ext cx="11615478" cy="3241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解答本题时须仔细审题，题干中包括两部分：一是特点，二是作用。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特点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要结合文本进行概括，文章画线句的景物描写完全是客观描述，没有加入作者的感情、评价，属于白描；回答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作用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时可结合景物描写的一般作用来作答。这些景物描写是主人公眼中的景物，因此可主要从主人公的心理感受和小说情节的角度作答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0368" y="1197546"/>
            <a:ext cx="1161547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特点：采用白描手法描写了万物复苏、春意盎然、生机勃勃的景象。</a:t>
            </a:r>
            <a:endParaRPr lang="zh-CN" altLang="zh-CN" sz="1050" kern="100" dirty="0">
              <a:solidFill>
                <a:srgbClr val="C0000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作用：衬托罗永才渐趋温暖的心理感受，暗示人物心理转变，推动小说情节的发展。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25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6574" y="697673"/>
            <a:ext cx="11386607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小说以综合运用各种表现手法来塑造人物形象为中心任务，并以塑造典</a:t>
            </a:r>
            <a:r>
              <a:rPr lang="zh-CN" altLang="zh-CN" sz="2800" kern="100" spc="-5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型的艺术形象为最高目标。小说在塑造人物形象时，可以采用叙述语言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，也可以采用对话语言，还可以采用心理描写等手法。小说的表达方式多</a:t>
            </a:r>
            <a:r>
              <a:rPr lang="zh-CN" altLang="zh-CN" sz="2800" kern="100" spc="-5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种多样，表现手法更是灵活多变，它可以包罗其他艺术体裁的所有写法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有散文式的背景描绘，有特写般的人物刻画，有戏剧般尖锐激烈的矛盾冲突，有诗一般的意境。从这一点来讲，小说的艺术技巧更为广泛。小说作为一种叙事文体，其艺术技巧更突出叙事技巧、描写艺术、情节设置艺术和语言艺术等几个方面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797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8154" y="1026960"/>
            <a:ext cx="11223676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赏析景物描写艺术可以从以下方面欣赏：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抓住特征，进行形、声、色等方面的描写。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调动视觉、听觉、嗅觉、触觉等多种感官进行描绘。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写景有层次，讲究观察角度。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动静结合，虚实结合，正侧结合，细节描写。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白描和工笔。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审题时特别注意题干中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景物特点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景物描写特点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的不同，后者要答的是描写技巧，景物描写的作用可以参见本专题考点二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Ⅱ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>
            <a:spLocks noChangeAspect="1"/>
          </p:cNvSpPr>
          <p:nvPr/>
        </p:nvSpPr>
        <p:spPr>
          <a:xfrm>
            <a:off x="0" y="353729"/>
            <a:ext cx="1742594" cy="5118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精要点拨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45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9811" y="226035"/>
            <a:ext cx="11679403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二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人物描写艺术</a:t>
            </a:r>
            <a:endParaRPr lang="zh-CN" altLang="zh-CN" sz="1050" b="1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铁良在北京是个小有名气的人，因为抻得一手好面。面是随时有客要吃就得煮的，因此，铁良专在一家做。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跑堂的得了客人要的数儿，拉长声儿喊给铁良。客人出到街上，靠在铺面窗口看铁良抻面</a:t>
            </a:r>
            <a:r>
              <a:rPr lang="en-US" altLang="zh-CN" sz="2800" kern="100" baseline="300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kern="100" baseline="30000" dirty="0">
                <a:latin typeface="IPAPANNEW"/>
                <a:ea typeface="华文细黑"/>
                <a:cs typeface="Times New Roman"/>
              </a:rPr>
              <a:t>注</a:t>
            </a:r>
            <a:r>
              <a:rPr lang="en-US" altLang="zh-CN" sz="2800" kern="100" baseline="300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，好像是买了一张看戏的站票。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铁良不含糊，一手揪出一拳头面，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啪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，和在一起，搓成粗条儿，掐着两头儿，上下一悠，就一个人长了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人伸开胳膊的长度等于这个人的身高。铁良两手往当中一合，就是两股，再抻再合，就是</a:t>
            </a:r>
            <a:r>
              <a:rPr lang="zh-CN" altLang="zh-CN" sz="2800" kern="100" spc="-50" dirty="0" smtClean="0">
                <a:latin typeface="Times New Roman"/>
                <a:ea typeface="华文细黑"/>
                <a:cs typeface="Times New Roman"/>
              </a:rPr>
              <a:t>四股，再抻再合，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5432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6414" y="298043"/>
            <a:ext cx="11223676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zh-CN" altLang="zh-CN" sz="2800" kern="100" spc="-5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八股，十六股，三十二股，六十四股，一百二十八股。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之后掐去两头，朝脑后一甩，好像是大闺女的辫子飞落到灶上的锅里，客人就笑了，转身回到店里的座位上。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锅边儿的伙计用一双长筷子搅两下，大笊篱把面捞出盛到海碗里。海碗里有牛骨高汤，入好面，撒几片芫荽、葱丝儿、带红根儿的嫩菠菜，浇上满天星辣椒油花儿，红、绿、白，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啪哒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，放在了客人面前。客人挑起一筷子面，撑开嘴吃，热气蒸得额头有点儿亮。铁良呢，和街上的熟人聊了有一会儿了。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(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节选自阿城《抻面》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华文细黑"/>
                <a:ea typeface="华文细黑"/>
                <a:cs typeface="Times New Roman"/>
              </a:rPr>
              <a:t>     </a:t>
            </a:r>
            <a:r>
              <a:rPr lang="en-US" altLang="zh-CN" sz="2800" kern="100" dirty="0" smtClean="0">
                <a:latin typeface="华文细黑"/>
                <a:ea typeface="华文细黑"/>
                <a:cs typeface="Times New Roman"/>
              </a:rPr>
              <a:t>抻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chēn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dirty="0" err="1" smtClean="0">
                <a:latin typeface="华文细黑"/>
                <a:ea typeface="华文细黑"/>
                <a:cs typeface="Times New Roman"/>
              </a:rPr>
              <a:t>面：用手把面团抻成面条。抻，拉长</a:t>
            </a:r>
            <a:r>
              <a:rPr lang="en-US" altLang="zh-CN" sz="2800" kern="100" dirty="0" smtClean="0">
                <a:latin typeface="华文细黑"/>
                <a:ea typeface="华文细黑"/>
                <a:cs typeface="Times New Roman"/>
              </a:rPr>
              <a:t>。</a:t>
            </a:r>
            <a:endParaRPr lang="en-US" altLang="zh-CN" sz="2800" kern="100" dirty="0"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315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8154" y="584465"/>
            <a:ext cx="11223676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节选文字是如何运用直接描写和间接描写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侧面烘托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相结合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en-US" sz="2800" kern="100" dirty="0" smtClean="0">
                <a:latin typeface="Times New Roman"/>
                <a:ea typeface="华文细黑"/>
                <a:cs typeface="Times New Roman"/>
              </a:rPr>
              <a:t>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法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表现铁良的抻面手艺的？请简要分析。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6290313" y="138296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</p:spTree>
    <p:extLst>
      <p:ext uri="{BB962C8B-B14F-4D97-AF65-F5344CB8AC3E}">
        <p14:creationId xmlns:p14="http://schemas.microsoft.com/office/powerpoint/2010/main" val="109864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12376" y="136476"/>
            <a:ext cx="11615478" cy="66561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tabLst>
                <a:tab pos="2070735" algn="l"/>
              </a:tabLst>
            </a:pPr>
            <a:r>
              <a:rPr lang="en-US" altLang="zh-CN" sz="2800" kern="100" spc="-8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spc="-80" dirty="0">
                <a:latin typeface="Times New Roman"/>
                <a:ea typeface="华文细黑"/>
                <a:cs typeface="Times New Roman"/>
              </a:rPr>
              <a:t>直接描写：</a:t>
            </a:r>
            <a:r>
              <a:rPr lang="en-US" altLang="zh-CN" sz="2800" kern="100" spc="-8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spc="-80" dirty="0">
                <a:latin typeface="Times New Roman"/>
                <a:ea typeface="华文细黑"/>
                <a:cs typeface="Times New Roman"/>
              </a:rPr>
              <a:t>使用了一系列准确、生动的词语，如动词</a:t>
            </a:r>
            <a:r>
              <a:rPr lang="en-US" altLang="zh-CN" sz="2800" kern="100" spc="-8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80" dirty="0">
                <a:latin typeface="Times New Roman"/>
                <a:ea typeface="华文细黑"/>
                <a:cs typeface="Times New Roman"/>
              </a:rPr>
              <a:t>揪</a:t>
            </a:r>
            <a:r>
              <a:rPr lang="en-US" altLang="zh-CN" sz="2800" kern="100" spc="-8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spc="-8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spc="-8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spc="-80" dirty="0">
              <a:latin typeface="宋体"/>
              <a:cs typeface="Courier New"/>
            </a:endParaRPr>
          </a:p>
          <a:p>
            <a:pPr lvl="0" algn="just">
              <a:lnSpc>
                <a:spcPct val="140000"/>
              </a:lnSpc>
              <a:tabLst>
                <a:tab pos="2070735" algn="l"/>
              </a:tabLs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搓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合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抻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甩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；数词的变化，如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变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十六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，再变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三十二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，再变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六十四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，再变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一百二十八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；拟声词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使用了生动、恰当的比喻，如将抻好的面朝脑后一甩，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好像是大闺女的辫子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。这些描写手法的运用，写出了铁良抻面动作的娴熟、细致，使人如见其人，如闻其声。</a:t>
            </a:r>
            <a:endParaRPr lang="en-US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间接描写：主要从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客人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角度烘托。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客人出到街上，靠在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铺面</a:t>
            </a:r>
            <a:endParaRPr lang="en-US" altLang="zh-CN" sz="1050" kern="100" dirty="0">
              <a:latin typeface="宋体"/>
              <a:cs typeface="Courier New"/>
            </a:endParaRPr>
          </a:p>
          <a:p>
            <a:pPr lvl="0" algn="just">
              <a:lnSpc>
                <a:spcPct val="140000"/>
              </a:lnSpc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窗口看铁良抻面，好像是买了一张看戏的站票。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”②“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客人就笑了，转身回到店里的座位上。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”③“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客人挑起一筷子面，撑开嘴吃，热气蒸得额头有点儿亮。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运用比喻、心理描写、行动描写等手法，写出客人不同阶段的反应，衬托铁良抻面手艺的高超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9534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8154" y="141964"/>
            <a:ext cx="11223676" cy="65038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提摩西教友</a:t>
            </a:r>
            <a:r>
              <a:rPr lang="en-US" altLang="zh-CN" sz="2800" kern="100" baseline="300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kern="100" baseline="30000" dirty="0">
                <a:latin typeface="IPAPANNEW"/>
                <a:ea typeface="华文细黑"/>
                <a:cs typeface="Times New Roman"/>
              </a:rPr>
              <a:t>注</a:t>
            </a:r>
            <a:r>
              <a:rPr lang="en-US" altLang="zh-CN" sz="2800" kern="100" baseline="300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的法衣随着他在走廊上大步地踱来踱去而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窸窣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作响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他的脸涨得通红，嘴唇抽动，手指神经质地揪着法衣的扣子。他内心的纷杂在他毫无目的甚而有些狂乱的步子里清晰可见，旁人一眼就看得出他在生气。时不时地嘟哝一两声，同时飞快地扫一眼开在又黑又脏的走廊正中的那扇笨重的木门。他的脑子乱成了一团，了无头绪。他绝对理解不了那个男孩的行为。每当卡西蒂的名字在他的脑子里闪过时，他浑身的血都会跟着冲上头顶。就是这男孩的沉默惹他恼火。他犯的错误本身虽然隐隐露出一点不服从命令的端倪，但算不上蔑视权威，可恨的是他的沉默，那种平淡的冷漠触怒了他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7027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4566" y="370051"/>
            <a:ext cx="11449272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他接着在走廊里胡乱地踱起来，在门口站住。他大声地敲着门，没有人回答。提摩西教友低声骂了一声，该死的！他相信男孩一定睡着了。他掏出钥匙打开门走进去，男孩端坐在床上，抬头看着他，但提摩西教友的目光使他很快又垂下眼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卡西蒂是个十五岁的男孩。他想他没有做什么坏事，只是和伯恩一起到田间去，被渠边篱下奇妙的生物迷住了，没有听见做弥撒的钟声。现在，为了他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不肯做解释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，他已经在这满是灰尘的房间里待了两天。待提摩西走出去。他从口袋里拿出了一个扎了气孔的纸板盒。打开盒盖，一只绿色的毛毛虫慢慢地爬到他的手指上。他低下头目不</a:t>
            </a:r>
            <a:r>
              <a:rPr lang="zh-CN" altLang="zh-CN" sz="2800" kern="100" spc="50" dirty="0">
                <a:latin typeface="Times New Roman"/>
                <a:ea typeface="华文细黑"/>
                <a:cs typeface="Times New Roman"/>
              </a:rPr>
              <a:t>转睛地看着它</a:t>
            </a:r>
            <a:r>
              <a:rPr lang="zh-CN" altLang="zh-CN" sz="2800" kern="100" spc="5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spc="5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9673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8154" y="512325"/>
            <a:ext cx="11223676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zh-CN" altLang="zh-CN" sz="2800" kern="100" spc="5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它的绿色是多么可爱呀！再过一天，它就要变成一</a:t>
            </a:r>
            <a:r>
              <a:rPr lang="zh-CN" altLang="zh-CN" sz="2800" kern="100" spc="5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只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美丽的蝴蝶了。多么美妙！太阳出来了，阳光从窗口涌进来，洒满整个房间，长长的小绿虫沐浴在阳光里。</a:t>
            </a:r>
          </a:p>
          <a:p>
            <a:pPr lvl="0" indent="720000" algn="just">
              <a:lnSpc>
                <a:spcPct val="150000"/>
              </a:lnSpc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转眼之间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，提摩西走了进来。他的大脚很敏捷地踩住小虫，把它踩得粉碎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卡西蒂抬头看着提摩西，哭了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indent="720000" algn="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节选自詹姆斯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汉利《蝴蝶》，有删改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教友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：信奉同一宗教的人，也泛指教徒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2602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6392" y="333450"/>
            <a:ext cx="1122367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第一段使用了哪些描写手法？其具体作用是什么？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21291" y="50080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9" name="矩形 8"/>
          <p:cNvSpPr/>
          <p:nvPr/>
        </p:nvSpPr>
        <p:spPr>
          <a:xfrm>
            <a:off x="456392" y="1125538"/>
            <a:ext cx="11399454" cy="46166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2070735" algn="l"/>
              </a:tabLst>
            </a:pP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描写手法：</a:t>
            </a:r>
            <a:r>
              <a:rPr lang="en-US" altLang="zh-CN" sz="2800" kern="100" spc="-5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动作描写，写提摩西大步地踱来踱去，揪着法衣的扣子；</a:t>
            </a:r>
            <a:endParaRPr lang="en-US" altLang="zh-CN" sz="2800" kern="100" spc="-50" dirty="0"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神态描写，写提摩西脸涨得通红，嘴唇抽动；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心理描写，写提摩西不理解卡西蒂沉默的原因；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侧面描写，通过旁人的观察来表现提摩西生气的状态等。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具体作用：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刻画人物形象，渲染紧张气氛；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设置悬念，引发读者对提摩西生气原因的猜测；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推动故事情节，引出下文相关情节的描写，具体表述提摩西生气的原因和卡西蒂的表现等。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9673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1509" y="80926"/>
            <a:ext cx="11636345" cy="671888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8154" y="79326"/>
            <a:ext cx="11223676" cy="664814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latin typeface="Times New Roman"/>
                <a:ea typeface="华文细黑"/>
                <a:cs typeface="Times New Roman"/>
              </a:rPr>
              <a:t>心理描写：贴着人物写</a:t>
            </a:r>
            <a:endParaRPr lang="zh-CN" altLang="zh-CN" sz="2600" b="1" kern="100" dirty="0">
              <a:latin typeface="宋体"/>
              <a:cs typeface="Courier New"/>
            </a:endParaRPr>
          </a:p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贴着人物写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现代小说家沈从文的创作经验。它是指贴着人物的言行写，以人物自身的言语和行动来刻画人物，可使小说具有更强的动作感；又指贴着人物的心理写，直接深入人物内心，在人物的内心活动这个狭小的区域里展开，写出人物的精神世界。心理描写常见的描写手段是内心独白，另外有梦境描写和幻觉描写。现代心理学认为，人的意识分为显意识和潜意识。显意识是人们自觉认识到并有一定目的控制的意识。潜意识又叫无意识，它是潜藏着、未被唤起或不自觉的意识，是一种没有意识到的意识。一般状态下，人的潜意识是被压抑的。尽管潜意识常常不为人们所觉察，却更真实地反映人的心理。当我们在做梦或精神虚弱时，意识的控制减弱，潜意识开始抬头，往往会暴露心底更真实的欲望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600494" y="6358536"/>
            <a:ext cx="1368000" cy="512784"/>
            <a:chOff x="5231262" y="2052914"/>
            <a:chExt cx="1368000" cy="51278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1262" y="2080112"/>
              <a:ext cx="1368000" cy="48558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303194" y="2052914"/>
              <a:ext cx="1224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j-ea"/>
                  <a:ea typeface="+mj-ea"/>
                </a:rPr>
                <a:t>微拓展</a:t>
              </a:r>
              <a:endParaRPr lang="zh-CN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27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2422906" y="3333783"/>
            <a:ext cx="73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2316053" y="2810563"/>
            <a:ext cx="6803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Ⅰ </a:t>
            </a:r>
            <a:r>
              <a:rPr lang="en-US" altLang="zh-CN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掌握小说主要艺术技巧的特点和效果</a:t>
            </a:r>
            <a:endParaRPr lang="zh-CN" altLang="en-US" sz="2800" b="1" dirty="0">
              <a:solidFill>
                <a:srgbClr val="3114AC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423678" y="4365860"/>
            <a:ext cx="7380000" cy="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hlinkClick r:id="rId3" action="ppaction://hlinksldjump"/>
          </p:cNvPr>
          <p:cNvSpPr txBox="1"/>
          <p:nvPr/>
        </p:nvSpPr>
        <p:spPr>
          <a:xfrm>
            <a:off x="2316054" y="3842678"/>
            <a:ext cx="7523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Ⅱ  </a:t>
            </a:r>
            <a:r>
              <a:rPr lang="zh-CN" altLang="en-US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掌握欣赏艺术技巧题的阅读要求和题型规范</a:t>
            </a:r>
            <a:endParaRPr lang="zh-CN" altLang="en-US" sz="2800" b="1" dirty="0">
              <a:solidFill>
                <a:srgbClr val="3114AC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2733675" cy="795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396912"/>
            <a:ext cx="2733675" cy="400110"/>
          </a:xfrm>
          <a:prstGeom prst="rect">
            <a:avLst/>
          </a:prstGeom>
          <a:solidFill>
            <a:schemeClr val="accent6">
              <a:lumMod val="75000"/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内容索引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126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125966"/>
              </p:ext>
            </p:extLst>
          </p:nvPr>
        </p:nvGraphicFramePr>
        <p:xfrm>
          <a:off x="365934" y="757570"/>
          <a:ext cx="11221411" cy="5902424"/>
        </p:xfrm>
        <a:graphic>
          <a:graphicData uri="http://schemas.openxmlformats.org/drawingml/2006/table">
            <a:tbl>
              <a:tblPr/>
              <a:tblGrid>
                <a:gridCol w="936104"/>
                <a:gridCol w="2232248"/>
                <a:gridCol w="6984776"/>
                <a:gridCol w="1068283"/>
              </a:tblGrid>
              <a:tr h="185346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人物描写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170" marR="16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概念分析及作用阐释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170" marR="16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21864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直接描写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170" marR="16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肖像</a:t>
                      </a: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、神态、</a:t>
                      </a:r>
                      <a:endParaRPr lang="en-US" altLang="zh-CN" sz="2800" kern="100" baseline="0" dirty="0" smtClean="0">
                        <a:effectLst/>
                        <a:latin typeface="Times New Roman"/>
                        <a:ea typeface="华文细黑"/>
                        <a:cs typeface="Times New Roman"/>
                      </a:endParaRPr>
                    </a:p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动作</a:t>
                      </a: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描写　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170" marR="16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更好地展现人物的内心及性格特征。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170" marR="16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交代</a:t>
                      </a:r>
                      <a:endParaRPr lang="en-US" altLang="zh-CN" sz="2800" kern="100" baseline="0" dirty="0" smtClean="0">
                        <a:effectLst/>
                        <a:latin typeface="Times New Roman"/>
                        <a:ea typeface="华文细黑"/>
                        <a:cs typeface="Times New Roman"/>
                      </a:endParaRPr>
                    </a:p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人物，</a:t>
                      </a:r>
                      <a:endParaRPr lang="en-US" altLang="zh-CN" sz="2800" kern="100" baseline="0" dirty="0" smtClean="0">
                        <a:effectLst/>
                        <a:latin typeface="Times New Roman"/>
                        <a:ea typeface="华文细黑"/>
                        <a:cs typeface="Times New Roman"/>
                      </a:endParaRPr>
                    </a:p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突出</a:t>
                      </a:r>
                      <a:endParaRPr lang="en-US" altLang="zh-CN" sz="2800" kern="100" baseline="0" dirty="0" smtClean="0">
                        <a:effectLst/>
                        <a:latin typeface="Times New Roman"/>
                        <a:ea typeface="华文细黑"/>
                        <a:cs typeface="Times New Roman"/>
                      </a:endParaRPr>
                    </a:p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特点，</a:t>
                      </a:r>
                      <a:endParaRPr lang="en-US" altLang="zh-CN" sz="2800" kern="100" baseline="0" dirty="0" smtClean="0">
                        <a:effectLst/>
                        <a:latin typeface="Times New Roman"/>
                        <a:ea typeface="华文细黑"/>
                        <a:cs typeface="Times New Roman"/>
                      </a:endParaRPr>
                    </a:p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展示</a:t>
                      </a:r>
                      <a:endParaRPr lang="en-US" altLang="zh-CN" sz="2800" kern="100" baseline="0" dirty="0" smtClean="0">
                        <a:effectLst/>
                        <a:latin typeface="Times New Roman"/>
                        <a:ea typeface="华文细黑"/>
                        <a:cs typeface="Times New Roman"/>
                      </a:endParaRPr>
                    </a:p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人物</a:t>
                      </a:r>
                      <a:endParaRPr lang="en-US" altLang="zh-CN" sz="2800" kern="100" baseline="0" dirty="0" smtClean="0">
                        <a:effectLst/>
                        <a:latin typeface="Times New Roman"/>
                        <a:ea typeface="华文细黑"/>
                        <a:cs typeface="Times New Roman"/>
                      </a:endParaRPr>
                    </a:p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性格</a:t>
                      </a:r>
                      <a:endParaRPr lang="en-US" altLang="zh-CN" sz="2800" kern="100" baseline="0" dirty="0" smtClean="0">
                        <a:effectLst/>
                        <a:latin typeface="Times New Roman"/>
                        <a:ea typeface="华文细黑"/>
                        <a:cs typeface="Times New Roman"/>
                      </a:endParaRPr>
                    </a:p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品质</a:t>
                      </a: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。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170" marR="16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42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语言</a:t>
                      </a:r>
                      <a:endParaRPr lang="en-US" altLang="zh-CN" sz="2800" kern="100" baseline="0" dirty="0" smtClean="0">
                        <a:effectLst/>
                        <a:latin typeface="Times New Roman"/>
                        <a:ea typeface="华文细黑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描写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170" marR="16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言为心声，人物的语言也体现着人物的</a:t>
                      </a: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思想</a:t>
                      </a:r>
                      <a:endParaRPr lang="en-US" altLang="zh-CN" sz="2800" kern="100" baseline="0" dirty="0" smtClean="0">
                        <a:effectLst/>
                        <a:latin typeface="Times New Roman"/>
                        <a:ea typeface="华文细黑"/>
                        <a:cs typeface="Times New Roman"/>
                      </a:endParaRPr>
                    </a:p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性格</a:t>
                      </a: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。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800" kern="100" baseline="0" dirty="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</a:t>
                      </a:r>
                      <a:r>
                        <a:rPr lang="en-US" sz="2800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1)</a:t>
                      </a: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刻画人物性格，反映人物心理活动，</a:t>
                      </a: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推进</a:t>
                      </a:r>
                      <a:endParaRPr lang="en-US" altLang="zh-CN" sz="2800" kern="100" baseline="0" dirty="0" smtClean="0">
                        <a:effectLst/>
                        <a:latin typeface="Times New Roman"/>
                        <a:ea typeface="华文细黑"/>
                        <a:cs typeface="Times New Roman"/>
                      </a:endParaRPr>
                    </a:p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故事情节</a:t>
                      </a: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的发展。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800" kern="100" spc="-100" baseline="0" dirty="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</a:t>
                      </a:r>
                      <a:r>
                        <a:rPr lang="en-US" sz="2800" kern="100" spc="-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2)</a:t>
                      </a:r>
                      <a:r>
                        <a:rPr lang="zh-CN" sz="2800" kern="100" spc="-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描摹人物的语态，使形象刻画栩栩如生</a:t>
                      </a:r>
                      <a:r>
                        <a:rPr lang="zh-CN" sz="2800" kern="100" spc="-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、</a:t>
                      </a:r>
                      <a:endParaRPr lang="en-US" altLang="zh-CN" sz="2800" kern="100" spc="-100" baseline="0" dirty="0" smtClean="0">
                        <a:effectLst/>
                        <a:latin typeface="Times New Roman"/>
                        <a:ea typeface="华文细黑"/>
                        <a:cs typeface="Times New Roman"/>
                      </a:endParaRPr>
                    </a:p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800" kern="100" spc="-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跃纸</a:t>
                      </a:r>
                      <a:r>
                        <a:rPr lang="zh-CN" sz="2800" kern="100" spc="-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上。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170" marR="16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>
            <a:spLocks noChangeAspect="1"/>
          </p:cNvSpPr>
          <p:nvPr/>
        </p:nvSpPr>
        <p:spPr>
          <a:xfrm>
            <a:off x="0" y="137705"/>
            <a:ext cx="1742594" cy="5118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精要点拨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26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265420"/>
              </p:ext>
            </p:extLst>
          </p:nvPr>
        </p:nvGraphicFramePr>
        <p:xfrm>
          <a:off x="293037" y="234635"/>
          <a:ext cx="11449273" cy="5349240"/>
        </p:xfrm>
        <a:graphic>
          <a:graphicData uri="http://schemas.openxmlformats.org/drawingml/2006/table">
            <a:tbl>
              <a:tblPr/>
              <a:tblGrid>
                <a:gridCol w="842580"/>
                <a:gridCol w="2829828"/>
                <a:gridCol w="6666265"/>
                <a:gridCol w="1110600"/>
              </a:tblGrid>
              <a:tr h="1267403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直接描写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170" marR="16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心理描写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170" marR="16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直接表现人物思想和内在感情</a:t>
                      </a:r>
                      <a:r>
                        <a:rPr lang="en-US" sz="2600" kern="100" baseline="0" dirty="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</a:t>
                      </a:r>
                      <a:r>
                        <a:rPr lang="zh-CN" sz="26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矛盾、焦虑、</a:t>
                      </a:r>
                      <a:endParaRPr lang="en-US" altLang="zh-CN" sz="2600" kern="100" baseline="0" dirty="0" smtClean="0">
                        <a:effectLst/>
                        <a:latin typeface="Times New Roman"/>
                        <a:ea typeface="华文细黑"/>
                        <a:cs typeface="Times New Roman"/>
                      </a:endParaRPr>
                    </a:p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担心、喜悦、兴奋等</a:t>
                      </a:r>
                      <a:r>
                        <a:rPr lang="en-US" sz="2600" kern="100" baseline="0" dirty="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)</a:t>
                      </a:r>
                      <a:r>
                        <a:rPr lang="zh-CN" sz="26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，表现人物思想品质，</a:t>
                      </a:r>
                      <a:endParaRPr lang="en-US" altLang="zh-CN" sz="2600" kern="100" baseline="0" dirty="0" smtClean="0">
                        <a:effectLst/>
                        <a:latin typeface="Times New Roman"/>
                        <a:ea typeface="华文细黑"/>
                        <a:cs typeface="Times New Roman"/>
                      </a:endParaRPr>
                    </a:p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推动情节发展。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170" marR="16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altLang="zh-CN" sz="26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交代</a:t>
                      </a:r>
                      <a:endParaRPr lang="en-US" altLang="zh-CN" sz="2600" kern="100" baseline="0" dirty="0" smtClean="0">
                        <a:effectLst/>
                        <a:latin typeface="Times New Roman"/>
                        <a:ea typeface="华文细黑"/>
                        <a:cs typeface="Times New Roman"/>
                      </a:endParaRPr>
                    </a:p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altLang="zh-CN" sz="26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人物，</a:t>
                      </a:r>
                      <a:endParaRPr lang="en-US" altLang="zh-CN" sz="2600" kern="100" baseline="0" dirty="0" smtClean="0">
                        <a:effectLst/>
                        <a:latin typeface="Times New Roman"/>
                        <a:ea typeface="华文细黑"/>
                        <a:cs typeface="Times New Roman"/>
                      </a:endParaRPr>
                    </a:p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altLang="zh-CN" sz="26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突出</a:t>
                      </a:r>
                      <a:endParaRPr lang="en-US" altLang="zh-CN" sz="2600" kern="100" baseline="0" dirty="0" smtClean="0">
                        <a:effectLst/>
                        <a:latin typeface="Times New Roman"/>
                        <a:ea typeface="华文细黑"/>
                        <a:cs typeface="Times New Roman"/>
                      </a:endParaRPr>
                    </a:p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altLang="zh-CN" sz="26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特点，</a:t>
                      </a:r>
                      <a:endParaRPr lang="en-US" altLang="zh-CN" sz="2600" kern="100" baseline="0" dirty="0" smtClean="0">
                        <a:effectLst/>
                        <a:latin typeface="Times New Roman"/>
                        <a:ea typeface="华文细黑"/>
                        <a:cs typeface="Times New Roman"/>
                      </a:endParaRPr>
                    </a:p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altLang="zh-CN" sz="26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展示</a:t>
                      </a:r>
                      <a:endParaRPr lang="en-US" altLang="zh-CN" sz="2600" kern="100" baseline="0" dirty="0" smtClean="0">
                        <a:effectLst/>
                        <a:latin typeface="Times New Roman"/>
                        <a:ea typeface="华文细黑"/>
                        <a:cs typeface="Times New Roman"/>
                      </a:endParaRPr>
                    </a:p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altLang="zh-CN" sz="26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人物</a:t>
                      </a:r>
                      <a:endParaRPr lang="en-US" altLang="zh-CN" sz="2600" kern="100" baseline="0" dirty="0" smtClean="0">
                        <a:effectLst/>
                        <a:latin typeface="Times New Roman"/>
                        <a:ea typeface="华文细黑"/>
                        <a:cs typeface="Times New Roman"/>
                      </a:endParaRPr>
                    </a:p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altLang="zh-CN" sz="26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性格</a:t>
                      </a:r>
                      <a:endParaRPr lang="en-US" altLang="zh-CN" sz="2600" kern="100" baseline="0" dirty="0" smtClean="0">
                        <a:effectLst/>
                        <a:latin typeface="Times New Roman"/>
                        <a:ea typeface="华文细黑"/>
                        <a:cs typeface="Times New Roman"/>
                      </a:endParaRPr>
                    </a:p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altLang="zh-CN" sz="26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品质。</a:t>
                      </a:r>
                      <a:endParaRPr lang="zh-CN" altLang="zh-CN" sz="2600" kern="100" baseline="0" dirty="0" smtClean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170" marR="16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84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细节描写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170" marR="16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600" kern="100" baseline="0" dirty="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①</a:t>
                      </a:r>
                      <a:r>
                        <a:rPr lang="zh-CN" sz="26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刻画人物性格、爱好、追求</a:t>
                      </a:r>
                      <a:r>
                        <a:rPr lang="zh-CN" sz="26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。</a:t>
                      </a:r>
                      <a:r>
                        <a:rPr lang="en-US" sz="2600" kern="100" baseline="0" dirty="0" smtClean="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②</a:t>
                      </a:r>
                      <a:r>
                        <a:rPr lang="zh-CN" sz="26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深化</a:t>
                      </a:r>
                      <a:r>
                        <a:rPr lang="zh-CN" sz="26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主</a:t>
                      </a:r>
                      <a:endParaRPr lang="en-US" altLang="zh-CN" sz="2600" kern="100" baseline="0" dirty="0" smtClean="0">
                        <a:effectLst/>
                        <a:latin typeface="Times New Roman"/>
                        <a:ea typeface="华文细黑"/>
                        <a:cs typeface="Times New Roman"/>
                      </a:endParaRPr>
                    </a:p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题。</a:t>
                      </a:r>
                      <a:r>
                        <a:rPr lang="en-US" sz="2600" kern="100" baseline="0" dirty="0" smtClean="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③</a:t>
                      </a:r>
                      <a:r>
                        <a:rPr lang="zh-CN" sz="26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推动情节发展</a:t>
                      </a:r>
                      <a:r>
                        <a:rPr lang="zh-CN" sz="26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。</a:t>
                      </a:r>
                      <a:r>
                        <a:rPr lang="en-US" sz="2600" kern="100" baseline="0" dirty="0" smtClean="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④</a:t>
                      </a:r>
                      <a:r>
                        <a:rPr lang="zh-CN" sz="26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渲染时代气氛</a:t>
                      </a:r>
                      <a:r>
                        <a:rPr lang="zh-CN" sz="26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、</a:t>
                      </a:r>
                      <a:endParaRPr lang="en-US" altLang="zh-CN" sz="2600" kern="100" baseline="0" dirty="0" smtClean="0">
                        <a:effectLst/>
                        <a:latin typeface="Times New Roman"/>
                        <a:ea typeface="华文细黑"/>
                        <a:cs typeface="Times New Roman"/>
                      </a:endParaRPr>
                    </a:p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地方</a:t>
                      </a:r>
                      <a:r>
                        <a:rPr lang="zh-CN" sz="26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特色</a:t>
                      </a:r>
                      <a:r>
                        <a:rPr lang="zh-CN" sz="26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。</a:t>
                      </a:r>
                      <a:r>
                        <a:rPr lang="en-US" sz="2600" kern="100" baseline="0" dirty="0" smtClean="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⑤</a:t>
                      </a:r>
                      <a:r>
                        <a:rPr lang="zh-CN" sz="26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渲染人物心情、心理活动。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170" marR="16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170" marR="16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115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间接描写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170" marR="16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92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借助</a:t>
                      </a:r>
                      <a:r>
                        <a:rPr lang="zh-CN" sz="26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次要人物烘托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170" marR="16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引发读者的联想、想象，含蓄曲折地</a:t>
                      </a:r>
                      <a:r>
                        <a:rPr lang="zh-CN" sz="26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表现</a:t>
                      </a:r>
                      <a:endParaRPr lang="en-US" altLang="zh-CN" sz="2600" kern="100" baseline="0" dirty="0" smtClean="0">
                        <a:effectLst/>
                        <a:latin typeface="Times New Roman"/>
                        <a:ea typeface="华文细黑"/>
                        <a:cs typeface="Times New Roman"/>
                      </a:endParaRPr>
                    </a:p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人物形象。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170" marR="16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indent="79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170" marR="16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3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792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借助物象烘托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170" marR="16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65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792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借助</a:t>
                      </a:r>
                      <a:r>
                        <a:rPr lang="zh-CN" sz="26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环境烘托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170" marR="16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53286" y="5536138"/>
            <a:ext cx="11223676" cy="124666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注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描写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还有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主观描写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客观描写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之别，小说与散文中都有，但高考不大涉及此类知识点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509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0233" y="139904"/>
            <a:ext cx="11563765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三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场景描写艺术</a:t>
            </a:r>
            <a:endParaRPr lang="zh-CN" altLang="zh-CN" sz="1050" b="1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灯塔看守人</a:t>
            </a:r>
            <a:r>
              <a:rPr lang="en-US" altLang="zh-CN" sz="2800" b="1" kern="100" dirty="0">
                <a:latin typeface="Times New Roman"/>
                <a:ea typeface="华文细黑"/>
                <a:cs typeface="Times New Roman"/>
              </a:rPr>
              <a:t>(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节选</a:t>
            </a:r>
            <a:r>
              <a:rPr lang="en-US" altLang="zh-CN" sz="2800" b="1" kern="100" dirty="0">
                <a:latin typeface="Times New Roman"/>
                <a:ea typeface="华文细黑"/>
                <a:cs typeface="Times New Roman"/>
              </a:rPr>
              <a:t>)</a:t>
            </a:r>
            <a:endParaRPr lang="zh-CN" altLang="zh-CN" sz="2800" b="1" kern="100" dirty="0">
              <a:latin typeface="Times New Roman"/>
              <a:ea typeface="华文细黑"/>
              <a:cs typeface="Times New Roman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[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波兰</a:t>
            </a: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显克维支</a:t>
            </a:r>
          </a:p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长列的浪头一个接一个地从黑暗中翻滚出来，咆哮着一直扑奔到岛脚下，于是喷溅着泡沫的浪脊，在灯光中闪耀着红光，也看得清了。潮水愈涨愈高，淹没了沙礁。大洋的神秘语声，清晰地传来，愈加响朗，有时像大炮轰发，有时像森林呼啸，有时又像远处人声嘈杂，有时又完全寂静。既而老人的耳朵里，听到了长叹的声音，或者也像一</a:t>
            </a:r>
            <a:r>
              <a:rPr lang="zh-CN" altLang="zh-CN" sz="2800" u="sng" kern="100" spc="50" dirty="0">
                <a:latin typeface="Times New Roman"/>
                <a:ea typeface="华文细黑"/>
                <a:cs typeface="Times New Roman"/>
              </a:rPr>
              <a:t>种呜咽，再后来又是一阵猛厉的大声，惊心动魄。终于海风大起，</a:t>
            </a:r>
            <a:r>
              <a:rPr lang="zh-CN" altLang="zh-CN" sz="2800" u="sng" kern="100" spc="50" dirty="0" smtClean="0">
                <a:latin typeface="Times New Roman"/>
                <a:ea typeface="华文细黑"/>
                <a:cs typeface="Times New Roman"/>
              </a:rPr>
              <a:t>吹</a:t>
            </a:r>
            <a:r>
              <a:rPr lang="zh-CN" altLang="zh-CN" sz="2800" u="sng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散了浓雾，</a:t>
            </a:r>
            <a:endParaRPr lang="zh-CN" altLang="zh-CN" sz="1050" u="sng" kern="100" spc="5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457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1758" y="621482"/>
            <a:ext cx="11563765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zh-CN" altLang="zh-CN" sz="2800" u="sng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却</a:t>
            </a:r>
            <a:r>
              <a:rPr lang="zh-CN" altLang="zh-CN" sz="2800" u="sng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带来了许多破碎的黑云，把月亮都遮没了。西风越吹越紧，海涛怒立，冲激着灯塔下的石矶，水花直舐着基墙。这是有一场风暴在远处开始发作了。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昏黑而纷乱的海面上，有几点绿色的灯光正在船桅上闪烁。这些绿点儿正在忽上忽下，忽左忽右，飘摇不定。史卡汶思基走下塔顶，回到自己的卧室里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风暴开始在咆哮了。在塔外，船里的人正在与夜、黑暗及浪涛相斗争；而塔内却是安逸与平静。便是风暴的吼声也不能侵入这坚厚的墙壁，只有单调划一的时钟滴答声，在诱使这个疲倦的老人颓然入梦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863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0550" y="1053530"/>
            <a:ext cx="11679403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 smtClean="0">
                <a:solidFill>
                  <a:srgbClr val="C00000"/>
                </a:solidFill>
                <a:latin typeface="华文细黑"/>
                <a:ea typeface="华文细黑"/>
                <a:cs typeface="Times New Roman"/>
              </a:rPr>
              <a:t>注</a:t>
            </a:r>
            <a:r>
              <a:rPr lang="en-US" altLang="zh-CN" sz="2800" kern="100" dirty="0">
                <a:latin typeface="华文细黑"/>
                <a:ea typeface="华文细黑"/>
                <a:cs typeface="Times New Roman"/>
              </a:rPr>
              <a:t>　</a:t>
            </a:r>
            <a:r>
              <a:rPr lang="en-US" altLang="zh-CN" sz="2800" kern="100" dirty="0" smtClean="0">
                <a:latin typeface="华文细黑"/>
                <a:ea typeface="华文细黑"/>
                <a:cs typeface="Times New Roman"/>
              </a:rPr>
              <a:t>《</a:t>
            </a:r>
            <a:r>
              <a:rPr lang="en-US" altLang="zh-CN" sz="2800" kern="100" dirty="0" err="1" smtClean="0">
                <a:latin typeface="华文细黑"/>
                <a:ea typeface="华文细黑"/>
                <a:cs typeface="Times New Roman"/>
              </a:rPr>
              <a:t>灯塔看守人</a:t>
            </a:r>
            <a:r>
              <a:rPr lang="en-US" altLang="zh-CN" sz="2800" kern="100" dirty="0" err="1">
                <a:latin typeface="华文细黑"/>
                <a:ea typeface="华文细黑"/>
                <a:cs typeface="Times New Roman"/>
              </a:rPr>
              <a:t>》讲述的是一个波兰籍老兵史卡汶思基的故事。他年轻时当雇佣兵，得到过几个国家的勋章。退役后，在世界各地流浪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en-US" altLang="zh-CN" sz="2800" kern="100" dirty="0">
                <a:latin typeface="华文细黑"/>
                <a:ea typeface="华文细黑"/>
                <a:cs typeface="Times New Roman"/>
              </a:rPr>
              <a:t>在澳洲淘过金，在非洲挖过钻石，在美国经营过农场，在巴西与土著做过生意，还做过水手，当过渔师，开过雪茄烟厂。他刚毅正直、肯于吃苦，但命运仿佛时时都在和他作对，他从来没有成功过，没有赚到安度晚年的资本。他实在是太累了，需要找一个停泊的港湾。灯塔看守人这一差使，在别人看来，</a:t>
            </a: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“</a:t>
            </a:r>
            <a:r>
              <a:rPr lang="en-US" altLang="zh-CN" sz="2800" kern="100" dirty="0">
                <a:latin typeface="华文细黑"/>
                <a:ea typeface="华文细黑"/>
                <a:cs typeface="Times New Roman"/>
              </a:rPr>
              <a:t>差不多就等于一个囚犯</a:t>
            </a: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华文细黑"/>
                <a:ea typeface="华文细黑"/>
                <a:cs typeface="Times New Roman"/>
              </a:rPr>
              <a:t>的工作，却强烈地吸引了他</a:t>
            </a:r>
            <a:r>
              <a:rPr lang="en-US" altLang="zh-CN" sz="2800" kern="100" dirty="0" smtClean="0">
                <a:latin typeface="华文细黑"/>
                <a:ea typeface="华文细黑"/>
                <a:cs typeface="Times New Roman"/>
              </a:rPr>
              <a:t>。</a:t>
            </a:r>
            <a:endParaRPr lang="en-US" altLang="zh-CN" sz="2800" kern="100" dirty="0">
              <a:effectLst/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3522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8154" y="333450"/>
            <a:ext cx="1122367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请概要赏析文中的画线部分。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49913" y="51985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" name="矩形 3"/>
          <p:cNvSpPr/>
          <p:nvPr/>
        </p:nvSpPr>
        <p:spPr>
          <a:xfrm>
            <a:off x="554183" y="1140065"/>
            <a:ext cx="11273868" cy="19487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这是一段精彩的场面描写，作者按时间顺序，从形态、动作、声音的角度，大胆想象，运用拟人、比喻等修辞，形象生动地描写出暗夜里海上风暴的形成过程。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9349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8154" y="60276"/>
            <a:ext cx="1122367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在这篇小说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节选部分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场景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起到了怎样的作用？请简要分析。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598" y="77502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" name="矩形 3"/>
          <p:cNvSpPr/>
          <p:nvPr/>
        </p:nvSpPr>
        <p:spPr>
          <a:xfrm>
            <a:off x="554183" y="1326704"/>
            <a:ext cx="11273868" cy="54496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营造意境与渲染气氛：黑暗的海面、翻滚的巨浪、怪异的声音，营造出恐惧、紧张的氛围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导引人物出场：先写暗夜里海上的风暴的形成过程和情形，然后导引主要人物出场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衬托解释人物性格：灯塔外，大海像一只失去控制的野兽狂猛地咆哮着、撕扯着，然而，越是喧嚣，就越反衬出灯塔内的安宁和寂寞，反衬出经历过无数艰险苦难的老人内心的疲惫与平静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作为象征：在浩瀚、喧嚣和热闹的大海中孤独耸立的渺小灯塔，是守夜老人遗世独立的写照。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3826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8154" y="899989"/>
            <a:ext cx="11223676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场景就是我们常常说的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场面描写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。它与单纯的环境描写不同，它是以人物为中心的环境描写，一般由人物、事件和环境组成。它是某一段时间内社会生活的横截面，小说就是由一个接一个这样的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面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构成的。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场景又有公共场景和私人场景之分。在开放的公共空间里，人物受到社会道德、行为规范的约束，言行必须符合身份，表现人物须有分寸。而在封闭的私人空间里，人物得到了充分舒展个性的自由，人物的真性情得以表露。如安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卡列尼娜在公众场景里端庄雍容，在与情人渥</a:t>
            </a:r>
            <a:r>
              <a:rPr lang="zh-CN" altLang="zh-CN" sz="2800" kern="100" spc="50" dirty="0">
                <a:latin typeface="Times New Roman"/>
                <a:ea typeface="华文细黑"/>
                <a:cs typeface="Times New Roman"/>
              </a:rPr>
              <a:t>伦斯基的秘密约会里，却是那么热烈奔放。把人物放在这两个场景</a:t>
            </a:r>
            <a:r>
              <a:rPr lang="zh-CN" altLang="zh-CN" sz="2800" kern="100" spc="50" dirty="0" smtClean="0">
                <a:latin typeface="Times New Roman"/>
                <a:ea typeface="华文细黑"/>
                <a:cs typeface="Times New Roman"/>
              </a:rPr>
              <a:t>中</a:t>
            </a:r>
            <a:endParaRPr lang="zh-CN" altLang="zh-CN" sz="1050" kern="100" spc="5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>
            <a:spLocks noChangeAspect="1"/>
          </p:cNvSpPr>
          <p:nvPr/>
        </p:nvSpPr>
        <p:spPr>
          <a:xfrm>
            <a:off x="0" y="353729"/>
            <a:ext cx="1742594" cy="5118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精要点拨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67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8154" y="558999"/>
            <a:ext cx="11223676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交替表现，更能全面立体地揭示人物性格，展开故事的全貌和反映社会的道德风尚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场景描写的作用有：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给全篇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定调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，使叙述更加自然；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营造意境和渲染气氛；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导引人物出场；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揭示人物性格；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作为一种象征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7805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0550" y="134560"/>
            <a:ext cx="11679403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+mj-ea"/>
                <a:ea typeface="+mj-ea"/>
                <a:cs typeface="Times New Roman"/>
              </a:rPr>
              <a:t>三、语言艺术</a:t>
            </a:r>
            <a:endParaRPr lang="zh-CN" altLang="zh-CN" sz="1050" b="1" kern="100" dirty="0" smtClean="0">
              <a:solidFill>
                <a:srgbClr val="0000FF"/>
              </a:solidFill>
              <a:latin typeface="+mj-ea"/>
              <a:ea typeface="+mj-ea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 smtClean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1050" b="1" kern="100" dirty="0" smtClean="0">
              <a:latin typeface="宋体"/>
              <a:cs typeface="Courier New"/>
            </a:endParaRPr>
          </a:p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人和车厂的老板刘四爷快七十岁了；人老，心可不老实，年轻的时候他当过库兵，设过赌场，买卖过人口，放过阎王账。干这些营生所应有的资格与本领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力气，心路，手段，交际，字号等等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刘四爷都有。在前清的时候，打过群架，抢过良家妇女，跪过铁索。跪上铁索，刘四并没</a:t>
            </a:r>
            <a:r>
              <a:rPr lang="zh-CN" altLang="zh-CN" sz="2800" kern="100" spc="-100" dirty="0" smtClean="0">
                <a:latin typeface="Times New Roman"/>
                <a:ea typeface="华文细黑"/>
                <a:cs typeface="Times New Roman"/>
              </a:rPr>
              <a:t>皱一皱眉，没说一个饶命。官司教他硬挺了过来，这叫作</a:t>
            </a:r>
            <a:r>
              <a:rPr lang="en-US" altLang="zh-CN" sz="2800" kern="100" spc="-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100" dirty="0" smtClean="0">
                <a:latin typeface="Times New Roman"/>
                <a:ea typeface="华文细黑"/>
                <a:cs typeface="Times New Roman"/>
              </a:rPr>
              <a:t>字号</a:t>
            </a:r>
            <a:r>
              <a:rPr lang="en-US" altLang="zh-CN" sz="2800" kern="100" spc="-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-100" dirty="0" smtClean="0">
                <a:latin typeface="Times New Roman"/>
                <a:ea typeface="华文细黑"/>
                <a:cs typeface="Times New Roman"/>
              </a:rPr>
              <a:t>。出了狱，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他开了个洋车厂子。</a:t>
            </a:r>
            <a:r>
              <a:rPr lang="zh-CN" altLang="zh-CN" sz="2800" u="heavy" kern="100" dirty="0" smtClean="0">
                <a:latin typeface="Times New Roman"/>
                <a:ea typeface="华文细黑"/>
                <a:cs typeface="Times New Roman"/>
              </a:rPr>
              <a:t>土混混出身，他晓得怎么对付穷人，什么时候该紧一把儿，哪里该松一步儿，他有善于调动的天才。车夫们没有敢跟他耍骨头</a:t>
            </a:r>
            <a:r>
              <a:rPr lang="en-US" altLang="zh-CN" sz="2800" u="heavy" kern="100" dirty="0" smtClean="0">
                <a:latin typeface="Times New Roman"/>
                <a:ea typeface="华文细黑"/>
                <a:cs typeface="Times New Roman"/>
              </a:rPr>
              <a:t>(</a:t>
            </a:r>
            <a:r>
              <a:rPr lang="zh-CN" altLang="zh-CN" sz="2800" u="heavy" kern="100" dirty="0" smtClean="0">
                <a:latin typeface="Times New Roman"/>
                <a:ea typeface="华文细黑"/>
                <a:cs typeface="Times New Roman"/>
              </a:rPr>
              <a:t>注：调皮捣乱</a:t>
            </a:r>
            <a:r>
              <a:rPr lang="en-US" altLang="zh-CN" sz="2800" u="heavy" kern="100" dirty="0" smtClean="0">
                <a:latin typeface="Times New Roman"/>
                <a:ea typeface="华文细黑"/>
                <a:cs typeface="Times New Roman"/>
              </a:rPr>
              <a:t>)</a:t>
            </a:r>
            <a:r>
              <a:rPr lang="zh-CN" altLang="zh-CN" sz="2800" u="heavy" kern="100" dirty="0" smtClean="0">
                <a:latin typeface="Times New Roman"/>
                <a:ea typeface="华文细黑"/>
                <a:cs typeface="Times New Roman"/>
              </a:rPr>
              <a:t>的。他一瞪眼，和</a:t>
            </a:r>
            <a:r>
              <a:rPr lang="zh-CN" altLang="zh-CN" sz="2800" u="heavy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他哈哈一笑，能把人弄得迷迷糊糊的，</a:t>
            </a:r>
            <a:endParaRPr lang="zh-CN" altLang="zh-CN" sz="2800" u="heavy" kern="100" dirty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379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13663" y="3076446"/>
            <a:ext cx="91630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Ⅰ  </a:t>
            </a: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掌握小说主要艺术技巧的特点和效果</a:t>
            </a:r>
          </a:p>
        </p:txBody>
      </p:sp>
    </p:spTree>
    <p:extLst>
      <p:ext uri="{BB962C8B-B14F-4D97-AF65-F5344CB8AC3E}">
        <p14:creationId xmlns:p14="http://schemas.microsoft.com/office/powerpoint/2010/main" val="247984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1236" y="1014640"/>
            <a:ext cx="11335913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zh-CN" altLang="zh-CN" sz="2800" u="heavy" kern="100" dirty="0" smtClean="0">
                <a:latin typeface="Times New Roman"/>
                <a:ea typeface="华文细黑"/>
                <a:cs typeface="Times New Roman"/>
              </a:rPr>
              <a:t>仿佛</a:t>
            </a:r>
            <a:r>
              <a:rPr lang="zh-CN" altLang="zh-CN" sz="2800" u="heavy" kern="100" dirty="0">
                <a:latin typeface="Times New Roman"/>
                <a:ea typeface="华文细黑"/>
                <a:cs typeface="Times New Roman"/>
              </a:rPr>
              <a:t>一脚登在天堂，一脚登在地狱，只好听他摆弄。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到现在，他有六十多辆车，至坏的也是七八成新的，他不存破车。车租，他的比别家的大，可是到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三节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他比别家多放着两天的份儿。人和厂有地方住，拉他的车的光棍儿，都可以白住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可是得交上车份儿，交不上账而和他苦腻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注：软磨硬缠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的，他扣下铺盖，把人当个破水壶似的扔出门外。大家若是有个急事急病，只须告诉他一声，他不含糊，水里火里他都热心地帮忙，这叫作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字号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节选自老舍《骆驼祥子》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2102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8154" y="472943"/>
            <a:ext cx="1122367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本段中画线部分突出的语言特色是什么？请举例分析。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38345" y="659350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18465" y="659350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解析</a:t>
            </a:r>
          </a:p>
        </p:txBody>
      </p:sp>
      <p:sp>
        <p:nvSpPr>
          <p:cNvPr id="5" name="矩形 4"/>
          <p:cNvSpPr/>
          <p:nvPr/>
        </p:nvSpPr>
        <p:spPr>
          <a:xfrm>
            <a:off x="240368" y="3713303"/>
            <a:ext cx="11615478" cy="19487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根据题干要求，可以明确此题的思路：问画线部分的语言特色，可以根据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紧一把儿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松一步儿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耍骨头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迷迷糊糊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等看出画线部分运用的大部分是口语且善用短句；然后再分析一下语言特色。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0368" y="1409047"/>
            <a:ext cx="11615478" cy="19495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运用了口语方言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北京方言，或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有京味儿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有浓郁的地方色彩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，例如：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土混混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紧一把儿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松一步儿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耍骨头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迷迷糊糊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等。质朴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自然、通俗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，形象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活泼、生动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0965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8154" y="746448"/>
            <a:ext cx="11223676" cy="60836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小说的语言可以分为两种：一是人物语言，即文中人物的对话、独白等，人物语言应该是个性化的语言，要能充分揭示人物的性格特征，表现人物的心理状态；二是叙述人语言，即作者在小说中叙述事件、描绘人物、发表评论、抒发感情时使用的语言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鉴赏小说的语言有两层含意：一是鉴赏小说中人物的个性化语言，二是鉴赏小说作者的语言风格。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鉴赏小说中人物的语言特点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不同性格的人，在不同的场合，面对不同的对象，说话的语言风格不一样。有的幽默，有的庄重；有的委婉含蓄，有的直来直去；有的简洁，有的啰唆；有的羞羞答答，有的大大方方；有的粗野，有的文雅。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>
            <a:spLocks noChangeAspect="1"/>
          </p:cNvSpPr>
          <p:nvPr/>
        </p:nvSpPr>
        <p:spPr>
          <a:xfrm>
            <a:off x="0" y="353729"/>
            <a:ext cx="1742594" cy="5118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精要点拨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07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8154" y="333450"/>
            <a:ext cx="11223676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鉴赏小说作者的语言特点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同的作者，会有不同的语言特点。这里的特点有时是指作者的语言风格，如平实、朴素、华丽、冷峻、热烈、简洁、明快、晓畅、典雅、清丽、幽默、辛辣、含蓄；有时是指在特定的作品中表现出来的遣词造句等修辞方面的特点，如炼字、长短句、整散句等等；另外，也包括作者语言的地域色彩、语体色彩。如前面第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题考查的就是对老舍小说语言的京味、口语化特点的掌握。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特别要注意的是，小说作者的语言特点与小说中人物的语言特点是不能等同的。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6254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8154" y="651118"/>
            <a:ext cx="11223676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鉴赏小说语言艺术关键在于确定语言特色。可以从词语、句式、修辞等角度切入。不过，鉴赏小说语言更突出人物语言的个性化，即语言符合人物的身份，展示人物的性格，表现人物的感情，有时体现地域特色，有鲜明的地方色彩，还有作者语言的个性化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+mj-ea"/>
                <a:ea typeface="+mj-ea"/>
                <a:cs typeface="Times New Roman"/>
              </a:rPr>
              <a:t>四、情节艺术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见本专题考点一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Ⅰ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lang="zh-CN" altLang="zh-CN" sz="1050" b="1" kern="100" dirty="0">
              <a:solidFill>
                <a:srgbClr val="0000FF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3" name="图片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027" y="6255027"/>
            <a:ext cx="602973" cy="60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44222" y="3076446"/>
            <a:ext cx="107019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Ⅱ  </a:t>
            </a: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掌握欣赏艺术技巧题的阅读要求和题型规范</a:t>
            </a:r>
          </a:p>
        </p:txBody>
      </p:sp>
    </p:spTree>
    <p:extLst>
      <p:ext uri="{BB962C8B-B14F-4D97-AF65-F5344CB8AC3E}">
        <p14:creationId xmlns:p14="http://schemas.microsoft.com/office/powerpoint/2010/main" val="225522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8542" y="82872"/>
            <a:ext cx="11709220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白轮船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前苏联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钦吉斯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艾特玛托夫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山，山，山，四面都是山，到处是悬崖峭壁、乱石、森林。群山是那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样雄伟，那样巍峨。孩子此时此刻感到自己太小、太孤单，无依无靠。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太阳已经西斜，渐渐朝湖的方向落去。向东的山坡上出现了短短的阴影，阴影就要朝山脚爬去了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720725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孩子用望远镜第几百次甚至几千次地朝最远处望去。啊，是它！前方，伊塞克湖湛蓝湛蓝的边缘上，白轮船出现了！来了，就是它！威武、漂亮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的白轮船就像滑行在琴弦上似的，又直又平稳。孩子赶紧用衣襟</a:t>
            </a:r>
            <a:r>
              <a:rPr lang="zh-CN" altLang="zh-CN" sz="2800" kern="100" spc="-100" dirty="0" smtClean="0">
                <a:latin typeface="Times New Roman"/>
                <a:ea typeface="华文细黑"/>
                <a:cs typeface="Times New Roman"/>
              </a:rPr>
              <a:t>擦</a:t>
            </a:r>
            <a:r>
              <a:rPr lang="zh-CN" altLang="zh-CN" sz="2800" kern="100" spc="-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净了玻璃，</a:t>
            </a:r>
            <a:endParaRPr lang="en-US" altLang="zh-CN" sz="2800" kern="100" spc="-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652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3641" y="-26590"/>
            <a:ext cx="11709220" cy="675874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又一次调好了焦距。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现在可以看出，轮船在波浪中微微颠簸着，船尾拖着一条明晃晃的、泡沫翻滚的长带。孩子很长时间目不转睛地欣赏着白轮船，也长时间地想着他怎样变成鱼，顺着河游去找白轮船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……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720000"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第一次在卡拉乌尔山上看到白轮船时，他的心扑通扑通地跳起来。他一下子就断定，他的爸爸就在这条船上！他坚信这一点，因为他非常希望是这样的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720000"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他既不记得爸爸，也不记得妈妈。他一次也没有见过他们，他们也没有来看过他。但是孩子知道，他的爸爸在伊塞克湖上当水手，妈妈同爸爸离婚以后，将他留给爷爷，一去就再没有回来。爷爷说，他的女儿，也就是这孩子的妈妈，有了新家庭和两个女儿；他从前的女婿，也就是这孩子的爸爸，好像还在一条轮船上当水手，好像也有了新家庭和孩子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2457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9000" y="308621"/>
            <a:ext cx="11478502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轮船前进着，渐渐远去。它并不知道有个孩子变成鱼儿正朝它游去。他希望这样来变鱼：身上一切全是鱼的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鱼身子，鱼尾巴，鱼翅膀，鱼鳞，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只有头还是自己的，让又大又圆的头长在细细的脖子上，还让头上长两只招风耳朵和布满伤痕的鼻子。他跟自己的石头伙伴们告别：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再见了，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睡骆驼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’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；再见，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狼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’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；再见，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马鞍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’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；再见，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坦克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’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；我要去伊塞克湖，到白轮船上找我的爸爸去。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然后他一下子蹦到河里，钻进汹涌的激流，顺流而下，游过高高的红黏土陡崖，越过石滩，从吊桥下面钻过，擦过岸边的柳丛，顺着水声隆隆的峡谷一路向下，一直进入伊塞克湖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5840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9000" y="549474"/>
            <a:ext cx="11478502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indent="720000" algn="just">
              <a:lnSpc>
                <a:spcPct val="150000"/>
              </a:lnSpc>
              <a:tabLst>
                <a:tab pos="2070735" algn="l"/>
              </a:tabLst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他在伊塞克湖里游过了一浪又一浪，终于来到白轮船跟前。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你好，白轮船，我来了！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他对白轮船说，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天天拿望远镜望你的就是我。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船上的人都感到十分吃惊，一齐跑上来看。他对当水手的爸爸说：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爸爸，你好，我是你儿子，我是来找你的。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你算什么儿子？你是半人半鱼！</a:t>
            </a:r>
            <a:r>
              <a:rPr lang="zh-CN" altLang="zh-CN" sz="2800" kern="100" dirty="0">
                <a:solidFill>
                  <a:prstClr val="black"/>
                </a:solidFill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你快把我拉上船，我就变成人形了。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好吧，咱们就来试试看。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爸爸撒下鱼网，从水里将他捞上去，放到甲板上，他一下子就恢复了原形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然后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……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6321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62558" y="73993"/>
            <a:ext cx="11449272" cy="675874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+mj-ea"/>
                <a:ea typeface="+mj-ea"/>
                <a:cs typeface="Times New Roman"/>
              </a:rPr>
              <a:t>一、叙述艺术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迟到的荣誉</a:t>
            </a:r>
          </a:p>
          <a:p>
            <a:pPr algn="ctr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王老北</a:t>
            </a:r>
          </a:p>
          <a:p>
            <a:pPr indent="720000"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老刘失踪了。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000"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那次爆炸共响了两声，第一声和第二声之间隔了一段时间。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000"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老刘是厂里的工程师，平时铁青着脸，倒竖着眉，在安全与技术问题上寸土不让，厂领导和工人没有望见他而不发怵的。这天晚上，老刘带领徒弟抢修完三号压缩机组时，天快亮了，本来老刘是想睡上半天的，但是想到设备老化，还存在安全隐患，所以，在家匆匆吃了早饭，骑上自行车就向工厂奔去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4918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3641" y="405458"/>
            <a:ext cx="11709220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indent="720000" algn="just">
              <a:lnSpc>
                <a:spcPct val="150000"/>
              </a:lnSpc>
              <a:tabLst>
                <a:tab pos="2070735" algn="l"/>
              </a:tabLst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然后白轮船继续往前开。他就把自己知道的一切，把自己的全部生活都讲给爸爸听。他要告诉爸爸莫蒙爷爷是最好的爷爷，奥罗兹库尔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姨父常常骂他老人家，有时当着很多人的面骂爷爷。我还很小的时候，亲奶奶就死了。后来就来了这个奶奶，有时很凶，一发起脾气，简直要吃人。</a:t>
            </a:r>
            <a:endParaRPr lang="en-US" altLang="zh-CN" sz="1050" kern="100" dirty="0" smtClean="0">
              <a:solidFill>
                <a:prstClr val="black"/>
              </a:solidFill>
              <a:latin typeface="宋体"/>
              <a:cs typeface="Courier New"/>
            </a:endParaRPr>
          </a:p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冬天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，我们那里的雪齐脖子深。河那边的森林叫风吹得喀喀嚓嚓、呼呼啦啦直响，呜呜地直叫。真叫人害怕！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我们那里到了夏天放牧的人偶尔带着羊群和马群在大草甸子上过夜，我跟他们的孩子们在一起，玩捉迷藏，学打仗，玩得非常带劲儿，简直不想走了。要是天天能跟孩子们一块儿在草甸子上玩，那该有多好啊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！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1343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9000" y="166347"/>
            <a:ext cx="11478502" cy="65038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冬天，晚上，事情做完后，爷爷就给我讲故事。我知道，这时候外面是漆黑漆黑、冰冷冰冷的夜，风刮得很凶。连最大的山在这样的夜里也胆小起来，挤成一堆，拼命朝我们的房子、朝窗户里的灯光眼前靠。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这叫我又害怕又高兴。我要是一个巨人，一定会走出房去，大声对山说：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山，胆子别那样小，有我在这里！就让风大，就让天黑，就让雪猛，你们也不要怕，快站回原地方，别挤成一堆。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然后我就蹂着雪，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蹚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过河，到森林里去。夜晚树木在森林里是感到很害怕的。树木很冷清，没有人跟它们说话。光秃秃的树木冻得瑟瑟发抖，没地方好躲藏。我要到森林里去，拍拍每一棵树的树身子，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叫树别这样害怕。大概，那些到春天不发绿的树就是吓死了。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5173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5095" y="97106"/>
            <a:ext cx="11826312" cy="747509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爷爷给我讲故事的时候，我就想着这一切。他往往要讲很长时间，有各种各样的故事。冬天很长很长，要是没有爷爷讲故事，冬天是很乏味的。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白轮船渐渐远了，轮船的烟囱在望远镜里已经看不清了。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现在孩子该给随爸爸轮船航行的故事想出个结尾了。一切都想得很好，就是结尾老是想不出来。他可以毫不费事地想象出他怎样变成鱼，怎样顺着河向湖里游去，怎样遇到白轮船，怎样同爸爸见面，也能想象</a:t>
            </a:r>
            <a:r>
              <a:rPr lang="zh-CN" altLang="zh-CN" sz="2800" kern="100" spc="50" dirty="0">
                <a:latin typeface="Times New Roman"/>
                <a:ea typeface="华文细黑"/>
                <a:cs typeface="Times New Roman"/>
              </a:rPr>
              <a:t>出他要对爸爸讲的一切。但再往下，事情就难了。因为，如果再往下</a:t>
            </a:r>
            <a:r>
              <a:rPr lang="zh-CN" altLang="zh-CN" sz="2800" kern="100" spc="5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轮船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就要渐渐靠近码头，水手们就要各自回家，爸爸也要回家。这可怎么办呢？跟爸爸走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？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0355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9000" y="649376"/>
            <a:ext cx="11478502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爸爸肯带他吗？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……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白轮船越走越远，渐渐变成一个隐隐约约的小白点儿。太阳眼看着就要落到水面上。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在望远镜里可以看到，紫红色的湖面正闪着耀眼的光芒。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有删改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7757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50" y="65738"/>
            <a:ext cx="11478502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这篇小说在写法上具有多种鲜明的特点，请选择两种加以分析。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7462" y="887832"/>
            <a:ext cx="11615478" cy="58026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情节安排极具匠心。以白轮船为线索，通过心理活动展开情节。叙事集中，情节紧凑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主要运用心理描写刻画人物形象。大段的心理活动充分展示了孩子的内心世界，巧妙地交代了孩子的生活处境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运用细节描写刻画人物形象。比如孩子无数次地向湖上看，用衣襟擦望远镜，变鱼时保留头、耳朵和鼻子，同石头伙伴们告别等等，这些细节有力地揭示了孩子的内心世界，使其形象血肉丰满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借环境描写刻画人物形象。小说描写了群山连绵、风大雪猛、严寒少人的严酷环境，有助于表现孩子孤单寂寞的内心世界。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答出任意两点即可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14614" y="252145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</p:spTree>
    <p:extLst>
      <p:ext uri="{BB962C8B-B14F-4D97-AF65-F5344CB8AC3E}">
        <p14:creationId xmlns:p14="http://schemas.microsoft.com/office/powerpoint/2010/main" val="183386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9000" y="170384"/>
            <a:ext cx="11478502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 smtClean="0">
                <a:latin typeface="Times New Roman"/>
                <a:ea typeface="华文细黑"/>
                <a:cs typeface="Times New Roman"/>
              </a:rPr>
              <a:t>看谷子的老人</a:t>
            </a:r>
            <a:endParaRPr lang="zh-CN" altLang="zh-CN" sz="1050" b="1" kern="100" dirty="0" smtClean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兴顺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已经是秋末了，照常规庄稼应该全部收割完毕。可李老汉想让这三分地的谷子再长一两天，催催籽，谁知道却下起雨来。老汉急了，他怕成群结队的麻雀来抢食，也怕獾在雨天的夜晚来捣乱。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老汉从旮旮旯旯收拾了些东西，打上黄油布伞往地里去了，身后跟着一条高腿狗。老汉在地中间和地的两头插上了三个假人，夸张的人形，胳膊上拖着长长的破塑料纸；又在地南头靠边的地方，借助一块大石头的弯崖，搭了个简易小窝棚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4203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9000" y="333450"/>
            <a:ext cx="11478502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老汉双手叉腰站在地埂上，眯眼看着雨中的谷子，想起当初和老伴一起打畦的情景。他们把土壤弄得跟面粉一样，然后拉起绳子撒灰线，眯眼瞄准定畦垄。谷苗透出地面，迎着早晨初升的太阳，最好看。暑伏高温天，蹲在谷地里间苗，人像在蒸笼里一样，汗珠顺着脊背、腰腿流到土壤里。间苗之后，谷子长得很快，如穿了新装列队待命的士兵。不用几日，它们身体的一个部位鼓胀起来，很快从头上钻出一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青毛虫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来，个头越来越大，颜色逐渐由青变黄。李老汉知道，黄色是小米的颜色，是金子的颜色。每当此时，</a:t>
            </a:r>
            <a:r>
              <a:rPr lang="zh-CN" altLang="zh-CN" sz="2800" u="heavy" kern="100" dirty="0">
                <a:latin typeface="Times New Roman"/>
                <a:ea typeface="华文细黑"/>
                <a:cs typeface="Times New Roman"/>
              </a:rPr>
              <a:t>他就想，你说这稀罕不稀罕，一块田地，几粒种子，凭空就生出这么多金灿灿的东西。</a:t>
            </a:r>
          </a:p>
        </p:txBody>
      </p:sp>
    </p:spTree>
    <p:extLst>
      <p:ext uri="{BB962C8B-B14F-4D97-AF65-F5344CB8AC3E}">
        <p14:creationId xmlns:p14="http://schemas.microsoft.com/office/powerpoint/2010/main" val="205552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9000" y="333450"/>
            <a:ext cx="11478502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这时，他感觉到脚脖子上被什么东西触动着，低头一看，是高腿狗在用尾巴和他说话。扭过身来，看到身后地堰上站着一男一女两个中年人。男的撑绿伞，女的撑红伞。男的戴眼镜，女的要小很多，</a:t>
            </a:r>
            <a:r>
              <a:rPr lang="zh-CN" altLang="zh-CN" sz="2800" u="heavy" kern="100" dirty="0">
                <a:latin typeface="Times New Roman"/>
                <a:ea typeface="华文细黑"/>
                <a:cs typeface="Times New Roman"/>
              </a:rPr>
              <a:t>大眼睛扑闪着，肤色很白，像雪像面，还挂着一对金色耳环，颜色比小米的颜色还要亮堂。</a:t>
            </a:r>
          </a:p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男的指着地边的窝棚问：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这个做啥用？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女的也把眼光投向窝棚。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哈哈，住人呀。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老汉笑着回答，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看地，看谷子呢！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能值几个钱呀！受这罪！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女的声音又尖又脆。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1118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9000" y="117426"/>
            <a:ext cx="11478502" cy="32729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老汉想说她一句，抬眼看她长得很好看，过去村东头郭老三家有个女儿就是这个样子，十里八村漂亮得出了名，后来被一个来游山的老板带走，全家都迁下山了。老汉没开腔，拿起镰刀，弯腰从旁边的石堆上割了捆圪针，用圪针堵在窝棚后边的岸壑处。这对男女一前一后走了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indent="720000" algn="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有删改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9000" y="3357786"/>
            <a:ext cx="11478502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请从表现手法和表达效果两个方面对文中画线句子加以赏析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他就想，你说这稀罕不稀罕，一块田地，几粒种子，凭空就生出这么多金灿灿的东西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17665" y="484033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6" name="矩形 5"/>
          <p:cNvSpPr/>
          <p:nvPr/>
        </p:nvSpPr>
        <p:spPr>
          <a:xfrm>
            <a:off x="240368" y="5420704"/>
            <a:ext cx="11615478" cy="1302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通过心理描写直接展现李老汉对土地和粮食的思考，表现了李老汉面对丰收的喜悦之情，也反映了他劳动创造财富的朴素认识。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4407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9000" y="616959"/>
            <a:ext cx="11478502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大眼睛扑闪着，肤色很白，像雪像面，还挂着一对金色耳环，颜色比小米的颜色还要亮堂。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94312" y="145143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5" name="矩形 4"/>
          <p:cNvSpPr/>
          <p:nvPr/>
        </p:nvSpPr>
        <p:spPr>
          <a:xfrm>
            <a:off x="364546" y="2129127"/>
            <a:ext cx="11500473" cy="19487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这是一段肖像描写，展现了李老汉眼中的漂亮女人的形象。将其容颜与白雪、白面作类比，符合李老汉的农民身份，表达了李老汉对土地、粮食的热爱之情。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5554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0658" y="251917"/>
            <a:ext cx="11449272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老刘快到工厂时，忽然听到压缩机房方向传来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的一声巨响。由于路上人多，他把自行车往路边一扔，撒开双腿就玩命地往厂区跑去。没跑多远，就迎面碰见了满身鲜血仓皇而逃的操作工。操作工拼命地摆手，大声喊着：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爆炸啦！爆炸啦！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在哪儿？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老刘大声喊，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赶快处理啊！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老刘拼命往厂房跑，操作工转身跑在老刘后面。老刘火速冲进压缩机房切断电源，关闭阀门。当关掉最后一个阀门时，见操作工在身后，回身把操作工猛力一推的刹那间，身边的氢气压缩机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的一声爆炸了，巨大的冲击波把老刘切割得七零八落。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5914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9000" y="1025219"/>
            <a:ext cx="11478502" cy="45648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精准审题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常见提问方式：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小说的艺术技巧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写法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有哪些突出特点？请简要分析。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小说是如何叙述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××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故事的？请简要分析。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请赏析文中画线的句子。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请赏析画线句子的表现手法与表达效果。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请分析画线句子的表达特色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0" y="353729"/>
            <a:ext cx="1742594" cy="5118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精要点拨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18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9000" y="261442"/>
            <a:ext cx="11478502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审题要点：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看清题目是整体赏析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如第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①②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种提问方式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，还是局部赏析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如第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③④⑤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种提问方式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看清题目要求赏析的角度，是限定角度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如赏析描写艺术还是叙事艺术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，还是综合角度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多角度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6025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2086" y="724867"/>
            <a:ext cx="11252330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en-US" altLang="zh-CN" sz="2800" b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精准阅读</a:t>
            </a:r>
            <a:endParaRPr lang="zh-CN" altLang="zh-CN" sz="1050" b="1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对于指向整体赏析的，尤其是赏析全文叙事艺术的，其阅读要求主要有：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着眼全文，整体性阅读。因为叙事是全文性的，不可能是局部阅读。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理清叙事层次和段落。看看叙事可分为几个阶段及层次起止。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抓住标志。抓住有助于把握叙事艺术的特征词语。如表时间的词，插入、过渡性词语等。有了这样的阅读，才能为答题做铺垫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2287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9000" y="448101"/>
            <a:ext cx="11478502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对于局部赏析题，尤其是赏析画线的句子，其阅读为局部阅读、定点阅读。要求对所给片段文字进行细读、精读。阅读的第一个内容是弄清描写对象及描写方法；其次要理清层次，抓住关键词语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尤其是动词、形容词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，把握住描写对象的特征。细读、精读不仅需要反复读，更要动笔墨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勾画圈点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、动脑筋，以加深对内容的理解，看看它是用什么方法描写人物的，表现出人物怎样的性格特征和心理情感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描写对象、描写方法及对象特征是阅读必须完成的三项内容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6480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9000" y="54943"/>
            <a:ext cx="11478502" cy="668693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40000"/>
              </a:lnSpc>
              <a:tabLst>
                <a:tab pos="2070735" algn="l"/>
              </a:tabLst>
            </a:pPr>
            <a:r>
              <a:rPr lang="en-US" altLang="zh-CN" sz="2800" b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规范答题</a:t>
            </a:r>
            <a:endParaRPr lang="zh-CN" altLang="zh-CN" sz="1050" b="1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40000"/>
              </a:lnSpc>
              <a:tabLst>
                <a:tab pos="2070735" algn="l"/>
              </a:tabLst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赏析＝判断艺术技巧＋阐释具体内容＋分析表达效果。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40000"/>
              </a:lnSpc>
              <a:tabLst>
                <a:tab pos="207073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判断艺术技巧要准确、多角度。整体赏析题判断的角度主要有：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40000"/>
              </a:lnSpc>
              <a:tabLst>
                <a:tab pos="207073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叙事技巧，如组材的线索、叙事的人称及方式等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情节结构技巧，如铺垫、伏笔、悬念、突转及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欧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亨利笔法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写人手法，如对比、细节等。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语言艺术。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局部赏析题首先要从描写角度切入，然后是修辞手法和艺术技巧。判断句子所用的描写技巧，先要确定是景物描写还是人物描写，如果是人物描写，则要进一步判断它属哪一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小类，如肖像描写、心理描写、细节描写。侧面描写的判断须结合主体材料来判定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4424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9000" y="477466"/>
            <a:ext cx="11478502" cy="45648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阐释具体内容：就是结合具体内容分析这种技巧是如何运用的，如是细节描写，则要说明细节描写的内容。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分析表达效果，一般要扣住情节、人物、环境、主题四个方面作答。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另外，从表达效果切入，可从两方面考虑：一是从表达者的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表达视角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考虑，分析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表达作用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；二是从阅读者方面考虑，看作者这样写可以对读者的阅读产生什么样的积极效果。这样全盘考虑，会收到事半功倍之效。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021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9000" y="992188"/>
            <a:ext cx="11478502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所谓细节，就是构成人物形象、故事情节或环境特征的单位，也就是表现事物各种感情特征的具体而细小的材料。所谓细节描写，就是把细小的事物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如一个动作、一种表情、一个特点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用特写镜头放大，准确、生动、细致地将其描绘出来，使读者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如见其人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如睹其物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如闻其声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可与本专题考点三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Ⅰ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细节描写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相关内容参照理解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根据这个定义，细节描写有两个特征：一是将细小的事物描写得极细致、极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特写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，二是所描绘的细节必须具有巨大的表现力和感染力。不少考生以为只要是细致描写就是细节描写，其实不然，只有这两个特征同时具备，才称得上是细节描写。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43" b="8819"/>
          <a:stretch/>
        </p:blipFill>
        <p:spPr>
          <a:xfrm>
            <a:off x="1990749" y="-26590"/>
            <a:ext cx="10199663" cy="10224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19142" y="189434"/>
            <a:ext cx="3262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赏析细节描写艺术</a:t>
            </a:r>
          </a:p>
        </p:txBody>
      </p:sp>
      <p:sp>
        <p:nvSpPr>
          <p:cNvPr id="6" name="矩形 5"/>
          <p:cNvSpPr>
            <a:spLocks noChangeAspect="1"/>
          </p:cNvSpPr>
          <p:nvPr/>
        </p:nvSpPr>
        <p:spPr>
          <a:xfrm>
            <a:off x="-25474" y="-26590"/>
            <a:ext cx="2102634" cy="5118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题</a:t>
            </a:r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点突破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  <p:sp>
        <p:nvSpPr>
          <p:cNvPr id="7" name="矩形 6"/>
          <p:cNvSpPr>
            <a:spLocks noChangeAspect="1"/>
          </p:cNvSpPr>
          <p:nvPr/>
        </p:nvSpPr>
        <p:spPr>
          <a:xfrm>
            <a:off x="-25474" y="483982"/>
            <a:ext cx="2102634" cy="511828"/>
          </a:xfrm>
          <a:prstGeom prst="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小说阅读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</a:t>
            </a: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89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9000" y="549474"/>
            <a:ext cx="11478502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细节描写不只是动作描写，它有许多种，如场景细节、服饰细节、表情细节、语言细节和心理细节等。当动作描写具有较大的表现力时，也叫细节描写。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4226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9000" y="380629"/>
            <a:ext cx="11478502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树王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latin typeface="宋体"/>
                <a:ea typeface="华文细黑"/>
                <a:cs typeface="宋体"/>
              </a:rPr>
              <a:t>节选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阿　城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树王的叶子在烈日下有些垂，但仍微微动着。有鸟从远处缓缓飞来，近了，箭一样射进树冠里去，找不到踪影。不一会儿，又忽地飞出一群，前后上下地绕树盘旋，叫声似乎被阳光罩住，干干的极短促。一亩大小的阴影使平地生风，自成世界，暑气远远地避开，不敢靠近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我们向这棵树王走去。待有些走近了，才发现巨大的树根间，坐着一个小小的人。那人将头缓缓扬起，我心中一动：是肖疙瘩。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8038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9000" y="98376"/>
            <a:ext cx="11478502" cy="668693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20000"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肖疙瘩并不站起来，将双肘盘在膝上，眼睛直直地望着我们，一个脸都是紧的。李立望望树说：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老肖，你说这树，从什么地方砍呢？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肖疙瘩只直直地望着李立，嘴紧紧地闭成一条线。李立招呼我们说：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来吧。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便绕开肖疙瘩，走到树王的另一侧，用眼睛上下打量了一下，扬起手中的刀。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indent="720000"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肖疙瘩忽然说话了，那声音模糊而陌生：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那里不是砍的地方。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李立转过头来看着肖疙瘩，将刀放下，有些惊奇地问：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那你说是哪儿呢？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肖疙瘩仍坐着不动，只把左手微微抬起，拍一拍右臂：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这里。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李立不明白，探过头去看，矮短的肖疙瘩张开两只胳膊，稳稳地立起来，站好，又用右手指住胸口：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这里也行。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我也觉得心忽然跳起来，大家都呆住，觉得还是太阳底下暖和。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1446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8154" y="737187"/>
            <a:ext cx="11223676" cy="45648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次爆炸有许多人遇难。至于准确数字，好像谁也说不清楚。事后，县里的相关领导前往安抚，所有遇难者的遗体都摆放在县医院的太平间内外，由家属和车间的人前去确认，所有遇难者一律定为因公殉职。老刘的爱人也去了，焦急地在遇难者遗体中寻找老刘。工友们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刘工今天休息，不可能在遇难者行列。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他爱人说：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老刘在家里停了没有三个小时，就又回厂了。他平时除了在厂里，是不到别的地方去的！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科长说：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老刘昨晚加班了，今天真的没来上班！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en-US" altLang="zh-CN" sz="1050" kern="100" dirty="0" smtClean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9092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9000" y="93043"/>
            <a:ext cx="11478502" cy="668693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20000"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李立有些恼了，想一想，又很平和地说：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这棵树砍不得吗？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肖疙瘩手不放下，静静地说：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这里砍得。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李立真的恼了，冲冲地说：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这棵树就是要砍倒！它占了这么多地方。这些地方，完全可以用来种有用的树！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肖疙瘩问：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这棵树没有用吗？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李立说：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当然没有用。它能干什么呢？烧柴？做桌椅？盖房子？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肖疙瘩说：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我看有用。我是粗人，说不来有什么用。可它长成这么大，不容易。它要是个娃儿，养它的人不能砍它。这棵树要留下来，一个世界都砍光了，也要留下一棵，有个证明。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李立问：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证明什么？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肖疙瘩说：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证明老天爷干过的事。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李立哈哈笑了：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人定胜天。老天爷开过田吗？没有，人开出来了，养活自己。老天爷炼过铁吗？没有，人炼出来了，造成工具，改造自然，当然包括你的老天爷。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8832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9000" y="117426"/>
            <a:ext cx="11478502" cy="65038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肖疙瘩不说话，仍立在树根当中，李立微笑着，招呼我们。我们都松了一口气，提了刀，走近大树。李立抬起刀，说：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老肖，帮我们把这棵树王砍倒吧。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肖疙瘩一愣，看着李立，似乎有些疑惑，随即平静下来。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李立举起刀，全身拧过去，刀从肩上扬起，寒光一闪，却没有砍下的声响。大家眨一下眼，才发现肖疙瘩一双手早钳住李立的刀，刀离树王只有半尺，李立挣了一下。我心下明白，刀休想再移动半分。李立狂吼一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你要干什么？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浑身扭动起来，刀却生在肖疙瘩手上，肖疙瘩将嘴闭住，脸涨得青亮青亮的，筋在腮上颤动。大家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的一声，纷纷退后静下来。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6475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9000" y="35893"/>
            <a:ext cx="11478502" cy="675874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20000"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寂静中忽然有支书的说话声：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肖疙瘩！你疯了！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大家回头一看，支书远远地过来，队长仍站在原地，下巴垂下来。支书走近了，指一指刀：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松开！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李立松开刀，退后了半步。肖疙瘩仍捏着刀，不说话，不动，立着。支书说：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肖疙瘩，你够了！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说着伸出手：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把刀给我？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肖疙瘩不看支书，额头渗出寒光，那光沿鼻梁漫开，眉头急急一颤，眼角抖起来，慢慢有一滴亮。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000"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支书走开，又回过身，缓缓地说：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老肖哇，你不是糊涂人，你种你的菜，树你管得了吗？农场的事，国家的事，你管得了吗？老肖，这砍树的手艺，全场你最拿手，要不你怎么落个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树王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’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的称呼呢？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u="heavy" kern="100" dirty="0">
                <a:latin typeface="Times New Roman"/>
                <a:ea typeface="华文细黑"/>
                <a:cs typeface="Times New Roman"/>
              </a:rPr>
              <a:t>肖疙瘩缓缓地松下来，脸上有一道亮亮的痕，喉咙提上去，久久不下来。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我们都呆了，眼睛干干地定着。原来护着树根的这个矮小汉子，才是树王！</a:t>
            </a:r>
            <a:endParaRPr lang="zh-CN" altLang="zh-CN" sz="1050" kern="100" spc="-5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9642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9000" y="333450"/>
            <a:ext cx="11478502" cy="32729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真树王呆呆地立着，一动不动，手慢慢松开，刀哐当一声落在树根上。余音沿树升上去，正要没有，忽然如哭声一般，十数只鸟箭一样，发一阵喊，飞离大树，鸟儿斜斜地沿山势滑飞下去，静静地又升起来，翅膀纷纷抖动，散乱成一团黑点，越来越小，越来越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indent="720000" algn="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选自《阿城精选集》，有删改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9304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9000" y="45418"/>
            <a:ext cx="11478502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文中两处画线的句子分别表现了肖疙瘩怎样的精神状态？请简要分析。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582" y="87989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5" name="矩形 4"/>
          <p:cNvSpPr/>
          <p:nvPr/>
        </p:nvSpPr>
        <p:spPr>
          <a:xfrm>
            <a:off x="446369" y="1485578"/>
            <a:ext cx="11386607" cy="19487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第一处，面对李立的软硬兼施，短暂的惶惑过后又恢复平静，体现了他的坚毅与淡定。第二处，支书的批评让他无力改变结局，体现了护树不成的无奈与痛心。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9000" y="3429794"/>
            <a:ext cx="11478502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文章反复写到肖疙瘩身材矮小，请说明这一细节在全文中的主要作用。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582" y="422188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8" name="矩形 7"/>
          <p:cNvSpPr/>
          <p:nvPr/>
        </p:nvSpPr>
        <p:spPr>
          <a:xfrm>
            <a:off x="446369" y="4841379"/>
            <a:ext cx="11386607" cy="19487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以肖疙瘩的矮小，反衬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树王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的高大茂盛；反衬肖疙瘩的高尚与勇敢；为肖疙瘩是真树王出人意料做铺垫；也表明了在社会洪流中，个人力量的薄弱与抗争的无力。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5943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9000" y="1014640"/>
            <a:ext cx="11478502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赏析细节描写艺术，主要有赏析细节描写的内涵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人物的情感活动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如前面第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题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和赏析细节描写的作用，以后者为主。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全面准确地认识细节描写的作用。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小说中的细节描写作用十分巨大，表现在：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推动情节发展。通过对细节的描写，使故事情节跌宕起伏，引人入胜。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展示人物性格。一些细小的动作、简短的话语，可以表现出一个人的性格、精神风貌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0" y="353729"/>
            <a:ext cx="1742594" cy="5118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精要点拨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67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9000" y="232077"/>
            <a:ext cx="11478502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凸显环境特征。文章中作者主观感情的流露，往往要借助典型环境的描写，因此文章对一景一物的细致描写，不仅能准确表达出作者的思想感情，还能凸显环境特征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表达真挚情感。一篇文章能感染读者，往往因为其表达的情感真挚。而真挚情感除了来源于亲身经历的生活，还来源于成功的细节描写。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深化作品主题。好的细节描写，有助于折射广阔的生活画面，表现深刻的社会主题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7123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9000" y="333450"/>
            <a:ext cx="11478502" cy="39184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其实，细节描写的作用主要表现在刻画人物形象方面：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人物语言的细节描写，使人物形象栩栩如生、跃然纸上。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人物动作的细节描写，透露出人物形象的心理。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人物心理的细节描写，展示人物的内心世界。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人物外貌、服饰方面的细节描写，揭示人物特征、身份等。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环境中的细节描写，烘托出人物的性格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2533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9000" y="189434"/>
            <a:ext cx="11478502" cy="52111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答好细节描写作用题，主要从以下角度回答：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刻画人物方面，如揭示了人物什么样的心理，刻画了人物什么样的性格等。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推动情节方面，主要关注该处细节在小说的情节发展中起到什么样的作用，与前面的情节是否有照应，对后面情节的发展是否有铺垫。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表现主题方面，主要看该处细节描写对表现主题有什么样的作用，该细节与小说的主题是否有联系，是否有利于主题的表现。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烘托环境方面，有的细节能渲染时代气氛、表现地方特色。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027" y="6255027"/>
            <a:ext cx="602973" cy="60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8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E:\图\18536835_134909818000_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6"/>
          <a:stretch/>
        </p:blipFill>
        <p:spPr bwMode="auto">
          <a:xfrm>
            <a:off x="-6387" y="0"/>
            <a:ext cx="121968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-1275" y="3707638"/>
            <a:ext cx="12192000" cy="1375395"/>
            <a:chOff x="-1524000" y="2705990"/>
            <a:chExt cx="12192000" cy="1375395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/>
        </p:nvSpPr>
        <p:spPr>
          <a:xfrm>
            <a:off x="3987002" y="3645818"/>
            <a:ext cx="4648455" cy="886749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4400" b="1" dirty="0" smtClean="0"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4400" b="1" dirty="0">
              <a:solidFill>
                <a:srgbClr val="0000F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806362" y="4267584"/>
            <a:ext cx="7465308" cy="913055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  <a:r>
              <a:rPr lang="en-US" altLang="zh-CN" sz="27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466492" y="3650010"/>
            <a:ext cx="1440612" cy="1536473"/>
            <a:chOff x="1466492" y="3650010"/>
            <a:chExt cx="1440612" cy="1536473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07" r="75889" b="6437"/>
            <a:stretch/>
          </p:blipFill>
          <p:spPr>
            <a:xfrm>
              <a:off x="1466492" y="3650010"/>
              <a:ext cx="1440612" cy="1536473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66" r="76101" b="6437"/>
            <a:stretch/>
          </p:blipFill>
          <p:spPr>
            <a:xfrm>
              <a:off x="1486694" y="3658518"/>
              <a:ext cx="1383104" cy="1438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6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8154" y="117426"/>
            <a:ext cx="11223676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indent="720000" algn="just">
              <a:lnSpc>
                <a:spcPct val="150000"/>
              </a:lnSpc>
              <a:tabLst>
                <a:tab pos="2070735" algn="l"/>
              </a:tabLst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爆炸的当天，工厂就成立了事故调查小组，严密排查，分析爆炸的原因。但是，厂房被炸得面目全非，很难找出原因。再说，各有关方面都不想把事情闹大，以免影响县里的形象，最后就把疑点落到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了老刘身上。有人说，事故发生的前两天，老刘与安全科长拍了桌子；有人说，事故发生的当天，老刘不但把厂长骂了，而且把省里的一份红头文件甩到了厂长的脸上；还有人说，事故发生前的那天晚上，老刘和三名工人在现场检修至凌晨五点，事故发生后，老刘下落不明，是不是在检修过程中留下了隐患，造成了这次事故？但无论哪种说法，有关部门都没有明确表态，媒体一致的说法是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事故发生的原因正在调查之中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。但是，老刘到底到哪里去了呢？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6742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8154" y="333450"/>
            <a:ext cx="11223676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有一天，清理现场的工人发现了一块老式上海牌手表。大家问：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这是谁的？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老刘的徒弟眼尖，说：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是我师傅的。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调查组立刻找来老刘的爱人辨认。当老刘的爱人捧着手表放声大哭的时候，全厂的人都迷惑了。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老刘不是在家休息吗？手表怎么会在这里？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0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调查组的人立刻赶到医院，向幸存的人了解当时的情况。庆幸的是，唯一知情的那个操作工还侥幸地活着，只是人被震傻了。调查组的人连比带划喊着问，操作工只是毫无表情地瞪着眼睛，嘴里流着哈喇子，什么反应也没有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3169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C7ED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6302</TotalTime>
  <Words>10681</Words>
  <Application>Microsoft Office PowerPoint</Application>
  <PresentationFormat>自定义</PresentationFormat>
  <Paragraphs>334</Paragraphs>
  <Slides>79</Slides>
  <Notes>0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80" baseType="lpstr"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4524</cp:revision>
  <dcterms:created xsi:type="dcterms:W3CDTF">2014-11-27T01:03:00Z</dcterms:created>
  <dcterms:modified xsi:type="dcterms:W3CDTF">2017-03-28T08:05:36Z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