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handoutMasterIdLst>
    <p:handoutMasterId r:id="rId37"/>
  </p:handoutMasterIdLst>
  <p:sldIdLst>
    <p:sldId id="1520" r:id="rId2"/>
    <p:sldId id="1296" r:id="rId3"/>
    <p:sldId id="1360" r:id="rId4"/>
    <p:sldId id="856" r:id="rId5"/>
    <p:sldId id="1579" r:id="rId6"/>
    <p:sldId id="1658" r:id="rId7"/>
    <p:sldId id="1659" r:id="rId8"/>
    <p:sldId id="1660" r:id="rId9"/>
    <p:sldId id="1661" r:id="rId10"/>
    <p:sldId id="1582" r:id="rId11"/>
    <p:sldId id="1662" r:id="rId12"/>
    <p:sldId id="1663" r:id="rId13"/>
    <p:sldId id="1664" r:id="rId14"/>
    <p:sldId id="1665" r:id="rId15"/>
    <p:sldId id="1666" r:id="rId16"/>
    <p:sldId id="1667" r:id="rId17"/>
    <p:sldId id="1668" r:id="rId18"/>
    <p:sldId id="1669" r:id="rId19"/>
    <p:sldId id="1384" r:id="rId20"/>
    <p:sldId id="1619" r:id="rId21"/>
    <p:sldId id="1686" r:id="rId22"/>
    <p:sldId id="1687" r:id="rId23"/>
    <p:sldId id="1688" r:id="rId24"/>
    <p:sldId id="1689" r:id="rId25"/>
    <p:sldId id="1690" r:id="rId26"/>
    <p:sldId id="1691" r:id="rId27"/>
    <p:sldId id="1692" r:id="rId28"/>
    <p:sldId id="1746" r:id="rId29"/>
    <p:sldId id="1693" r:id="rId30"/>
    <p:sldId id="1694" r:id="rId31"/>
    <p:sldId id="1695" r:id="rId32"/>
    <p:sldId id="1696" r:id="rId33"/>
    <p:sldId id="1697" r:id="rId34"/>
    <p:sldId id="1519" r:id="rId35"/>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6727" autoAdjust="0"/>
  </p:normalViewPr>
  <p:slideViewPr>
    <p:cSldViewPr>
      <p:cViewPr>
        <p:scale>
          <a:sx n="75" d="100"/>
          <a:sy n="75" d="100"/>
        </p:scale>
        <p:origin x="-384" y="-269"/>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2017/3/23</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3"/>
            <a:ext cx="2844430" cy="365210"/>
          </a:xfrm>
          <a:prstGeom prst="rect">
            <a:avLst/>
          </a:prstGeom>
        </p:spPr>
        <p:txBody>
          <a:bodyPr/>
          <a:lstStyle/>
          <a:p>
            <a:fld id="{7CD490C1-7E7E-423A-91D8-058624AF834B}" type="datetimeFigureOut">
              <a:rPr lang="zh-CN" altLang="en-US" smtClean="0"/>
              <a:t>2017/3/23</a:t>
            </a:fld>
            <a:endParaRPr lang="zh-CN" altLang="en-US"/>
          </a:p>
        </p:txBody>
      </p:sp>
      <p:sp>
        <p:nvSpPr>
          <p:cNvPr id="3" name="页脚占位符 2"/>
          <p:cNvSpPr>
            <a:spLocks noGrp="1"/>
          </p:cNvSpPr>
          <p:nvPr>
            <p:ph type="ftr" sz="quarter" idx="11"/>
          </p:nvPr>
        </p:nvSpPr>
        <p:spPr>
          <a:xfrm>
            <a:off x="4165058" y="6357823"/>
            <a:ext cx="3860297" cy="365210"/>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463" y="6357823"/>
            <a:ext cx="2844430" cy="365210"/>
          </a:xfrm>
          <a:prstGeom prst="rect">
            <a:avLst/>
          </a:prstGeom>
        </p:spPr>
        <p:txBody>
          <a:bodyPr/>
          <a:lstStyle/>
          <a:p>
            <a:fld id="{EA5C5624-0453-40A9-9FFF-DD435B6A2D1D}" type="slidenum">
              <a:rPr lang="zh-CN" altLang="en-US" smtClean="0"/>
              <a:t>‹#›</a:t>
            </a:fld>
            <a:endParaRPr lang="zh-CN" altLang="en-US"/>
          </a:p>
        </p:txBody>
      </p:sp>
    </p:spTree>
    <p:extLst>
      <p:ext uri="{BB962C8B-B14F-4D97-AF65-F5344CB8AC3E}">
        <p14:creationId xmlns:p14="http://schemas.microsoft.com/office/powerpoint/2010/main" val="25821305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师阁小朋友\4543213_134449561001_2.jpg"/>
          <p:cNvPicPr>
            <a:picLocks noChangeAspect="1" noChangeArrowheads="1"/>
          </p:cNvPicPr>
          <p:nvPr/>
        </p:nvPicPr>
        <p:blipFill rotWithShape="1">
          <a:blip r:embed="rId2">
            <a:extLst>
              <a:ext uri="{28A0092B-C50C-407E-A947-70E740481C1C}">
                <a14:useLocalDpi xmlns:a14="http://schemas.microsoft.com/office/drawing/2010/main" val="0"/>
              </a:ext>
            </a:extLst>
          </a:blip>
          <a:srcRect b="7638"/>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1275" y="3707638"/>
            <a:ext cx="12192000" cy="1375395"/>
            <a:chOff x="-1524000" y="2705990"/>
            <a:chExt cx="12192000" cy="1375395"/>
          </a:xfrm>
        </p:grpSpPr>
        <p:cxnSp>
          <p:nvCxnSpPr>
            <p:cNvPr id="30" name="直接连接符 2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524000" y="2705990"/>
              <a:ext cx="12192000" cy="1375395"/>
              <a:chOff x="-1524000" y="2705990"/>
              <a:chExt cx="12192000" cy="1375395"/>
            </a:xfrm>
          </p:grpSpPr>
          <p:sp>
            <p:nvSpPr>
              <p:cNvPr id="32" name="矩形 3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1" name="副标题 3"/>
          <p:cNvSpPr txBox="1">
            <a:spLocks/>
          </p:cNvSpPr>
          <p:nvPr/>
        </p:nvSpPr>
        <p:spPr>
          <a:xfrm>
            <a:off x="-26573" y="3718127"/>
            <a:ext cx="1528275" cy="1339276"/>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lnSpc>
                <a:spcPct val="120000"/>
              </a:lnSpc>
              <a:buNone/>
            </a:pPr>
            <a:r>
              <a:rPr lang="zh-CN" altLang="en-US" sz="3500" dirty="0" smtClean="0">
                <a:solidFill>
                  <a:schemeClr val="tx1">
                    <a:lumMod val="75000"/>
                    <a:lumOff val="25000"/>
                  </a:schemeClr>
                </a:solidFill>
                <a:latin typeface="+mn-ea"/>
              </a:rPr>
              <a:t>第四章</a:t>
            </a:r>
            <a:endParaRPr lang="zh-CN" altLang="en-US" sz="3500" dirty="0">
              <a:solidFill>
                <a:schemeClr val="tx1">
                  <a:lumMod val="75000"/>
                  <a:lumOff val="25000"/>
                </a:schemeClr>
              </a:solidFill>
              <a:latin typeface="+mn-ea"/>
            </a:endParaRPr>
          </a:p>
        </p:txBody>
      </p:sp>
      <p:sp>
        <p:nvSpPr>
          <p:cNvPr id="20" name="标题 2"/>
          <p:cNvSpPr txBox="1">
            <a:spLocks/>
          </p:cNvSpPr>
          <p:nvPr/>
        </p:nvSpPr>
        <p:spPr>
          <a:xfrm>
            <a:off x="3340423" y="3621428"/>
            <a:ext cx="8586543" cy="1319555"/>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lnSpc>
                <a:spcPct val="120000"/>
              </a:lnSpc>
              <a:spcAft>
                <a:spcPts val="1300"/>
              </a:spcAft>
            </a:pPr>
            <a:r>
              <a:rPr lang="zh-CN" altLang="zh-CN" sz="3600" b="1" kern="100" dirty="0">
                <a:solidFill>
                  <a:schemeClr val="tx1">
                    <a:lumMod val="85000"/>
                    <a:lumOff val="15000"/>
                  </a:schemeClr>
                </a:solidFill>
                <a:latin typeface="Times New Roman"/>
                <a:ea typeface="微软雅黑" pitchFamily="34" charset="-122"/>
                <a:cs typeface="Times New Roman"/>
              </a:rPr>
              <a:t>考点二　归纳内容要点，概括中心意思</a:t>
            </a:r>
          </a:p>
          <a:p>
            <a:pPr algn="l">
              <a:lnSpc>
                <a:spcPct val="120000"/>
              </a:lnSpc>
            </a:pPr>
            <a:r>
              <a:rPr lang="en-US" altLang="zh-CN" sz="2800" kern="100" dirty="0">
                <a:latin typeface="Times New Roman"/>
                <a:ea typeface="华文细黑" pitchFamily="2" charset="-122"/>
                <a:cs typeface="Courier New"/>
              </a:rPr>
              <a:t>  </a:t>
            </a:r>
            <a:r>
              <a:rPr lang="en-US" altLang="zh-CN" sz="2800" kern="100" dirty="0" smtClean="0">
                <a:latin typeface="Times New Roman"/>
                <a:ea typeface="华文细黑" pitchFamily="2" charset="-122"/>
                <a:cs typeface="Courier New"/>
              </a:rPr>
              <a:t>                 ——</a:t>
            </a:r>
            <a:r>
              <a:rPr lang="zh-CN" altLang="zh-CN" sz="2800" kern="100" dirty="0">
                <a:latin typeface="Times New Roman"/>
                <a:ea typeface="华文细黑" pitchFamily="2" charset="-122"/>
                <a:cs typeface="Courier New"/>
              </a:rPr>
              <a:t>删繁就简，提炼要点</a:t>
            </a:r>
          </a:p>
        </p:txBody>
      </p:sp>
      <p:grpSp>
        <p:nvGrpSpPr>
          <p:cNvPr id="12" name="组合 11"/>
          <p:cNvGrpSpPr/>
          <p:nvPr/>
        </p:nvGrpSpPr>
        <p:grpSpPr>
          <a:xfrm>
            <a:off x="1466492" y="3650010"/>
            <a:ext cx="1440612" cy="1536473"/>
            <a:chOff x="1466492" y="3650010"/>
            <a:chExt cx="1440612" cy="1536473"/>
          </a:xfrm>
        </p:grpSpPr>
        <p:pic>
          <p:nvPicPr>
            <p:cNvPr id="13" name="图片 12"/>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948288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044005"/>
            <a:ext cx="11478502" cy="529373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IPAPANNEW"/>
                <a:ea typeface="华文细黑"/>
                <a:cs typeface="Times New Roman"/>
              </a:rPr>
              <a:t>[</a:t>
            </a:r>
            <a:r>
              <a:rPr lang="zh-CN" altLang="zh-CN" sz="2800" b="1" kern="100" dirty="0">
                <a:solidFill>
                  <a:srgbClr val="0000FF"/>
                </a:solidFill>
                <a:latin typeface="IPAPANNEW"/>
                <a:ea typeface="华文细黑"/>
                <a:cs typeface="Times New Roman"/>
              </a:rPr>
              <a:t>阅读方法</a:t>
            </a:r>
            <a:r>
              <a:rPr lang="en-US" altLang="zh-CN" sz="2800" b="1" kern="100" dirty="0">
                <a:solidFill>
                  <a:srgbClr val="0000FF"/>
                </a:solidFill>
                <a:latin typeface="IPAPANNEW"/>
                <a:ea typeface="华文细黑"/>
                <a:cs typeface="Times New Roman"/>
              </a:rPr>
              <a:t>]</a:t>
            </a:r>
            <a:endParaRPr lang="zh-CN" altLang="zh-CN" sz="1050" b="1" kern="100" dirty="0">
              <a:solidFill>
                <a:srgbClr val="0000FF"/>
              </a:solidFill>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阅读要求：确定区域，抓住段眼，分层阅读</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归纳概括题的答案全部来自文中，所有的要点都在原文中有其指向的段落或句子，都有具体的区域。准确找到题目所要求的阅读区域至关重要。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找到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的关键是抓住题干。有的题干范围明确，有的范围不明确，可先看题干关键词语出现在文中的位置，其位置区域往往就是重点阅读区域。有时区域的确定还要依托全文的结构。</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区域确定了，剩下的就是如何读了。</a:t>
            </a:r>
            <a:endParaRPr lang="zh-CN" altLang="zh-CN" sz="1050" kern="100" dirty="0">
              <a:effectLst/>
              <a:latin typeface="宋体"/>
              <a:cs typeface="Courier New"/>
            </a:endParaRPr>
          </a:p>
        </p:txBody>
      </p:sp>
      <p:sp>
        <p:nvSpPr>
          <p:cNvPr id="8" name="矩形 7"/>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4265865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86555"/>
            <a:ext cx="11478502" cy="6686935"/>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善抓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段眼</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段眼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即独立成段的关键句子或某一段中的关键语句，这些语句或与全文主旨相关，或直接揭示了段落要点。从结构上看，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段眼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往往是那些领起全段或收束全段的语句；从表达方式上看，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段眼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往往是那些直接抒情或间接抒情的句子，表示观点议论的句子。</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细分层次</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分层阅读是归纳概括题阅读的本质，是归纳概括中最为重要的一环，因为其答案要点多，如果不能有效地分出层次，就很难做到答题的全面。对于有明显标志层次的段落，分层不成问题；如果没有层次标志词，就需要我们反复琢磨段落，以句子为单位区分不同的表述对象，对象不同，就是不同的层次。</a:t>
            </a:r>
            <a:endParaRPr lang="zh-CN" altLang="zh-CN" sz="1050" kern="100" dirty="0">
              <a:effectLst/>
              <a:latin typeface="宋体"/>
              <a:cs typeface="Courier New"/>
            </a:endParaRPr>
          </a:p>
        </p:txBody>
      </p:sp>
    </p:spTree>
    <p:extLst>
      <p:ext uri="{BB962C8B-B14F-4D97-AF65-F5344CB8AC3E}">
        <p14:creationId xmlns:p14="http://schemas.microsoft.com/office/powerpoint/2010/main" val="1722249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66347"/>
            <a:ext cx="11478502"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概括方法</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摘取法</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需要归纳的内容往往是段落中的重要词语和句子。这些重要词语往往嵌在主要语句中，重要句子又常常出现在文或段的首或尾或中间。归纳时需把这些词语或句子摘录出来。</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合并法</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把每层大意综合起来，加以概括，就是整篇文章或整个段落的主要内容。</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舍取法</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需要归纳的内容，本身有主次之分，而命题人只要求概括回答其要点，故需要对次要信息和同类信息进行舍弃。</a:t>
            </a:r>
            <a:endParaRPr lang="zh-CN" altLang="zh-CN" sz="1050" kern="100" dirty="0">
              <a:effectLst/>
              <a:latin typeface="宋体"/>
              <a:cs typeface="Courier New"/>
            </a:endParaRPr>
          </a:p>
        </p:txBody>
      </p:sp>
    </p:spTree>
    <p:extLst>
      <p:ext uri="{BB962C8B-B14F-4D97-AF65-F5344CB8AC3E}">
        <p14:creationId xmlns:p14="http://schemas.microsoft.com/office/powerpoint/2010/main" val="1131301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78888"/>
            <a:ext cx="11478502" cy="5211146"/>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文段中所说内容复杂，而命题人只要求考生答某一方面，故需要对符合题干要求的信息进行提取。</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特别注意的是考试过程中最主要的概括方法是标志概括法，即抓住相关词句标志来归纳、概括。这些可以利用的标志性词句包括文章的标题、重要的词语、段落中心句、首括句、概括句、总结句、过渡句，等等。它们往往与文章的内容要点、中心思想密切相关。因此，在阅读文本时，应留心这些词句。拿文章的标题来说，它一般是概括出了文章的主要内容，抓住标题所反映的内容信息，就抓住了全文的主要内容。</a:t>
            </a:r>
            <a:endParaRPr lang="zh-CN" altLang="zh-CN" sz="1050" kern="100" dirty="0">
              <a:effectLst/>
              <a:latin typeface="宋体"/>
              <a:cs typeface="Courier New"/>
            </a:endParaRPr>
          </a:p>
        </p:txBody>
      </p:sp>
    </p:spTree>
    <p:extLst>
      <p:ext uri="{BB962C8B-B14F-4D97-AF65-F5344CB8AC3E}">
        <p14:creationId xmlns:p14="http://schemas.microsoft.com/office/powerpoint/2010/main" val="254887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07901"/>
            <a:ext cx="11478502" cy="658639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IPAPANNEW"/>
                <a:ea typeface="华文细黑"/>
                <a:cs typeface="Times New Roman"/>
              </a:rPr>
              <a:t>[</a:t>
            </a:r>
            <a:r>
              <a:rPr lang="zh-CN" altLang="zh-CN" sz="2800" b="1" kern="100" dirty="0">
                <a:solidFill>
                  <a:srgbClr val="0000FF"/>
                </a:solidFill>
                <a:latin typeface="IPAPANNEW"/>
                <a:ea typeface="华文细黑"/>
                <a:cs typeface="Times New Roman"/>
              </a:rPr>
              <a:t>题型规范</a:t>
            </a:r>
            <a:r>
              <a:rPr lang="en-US" altLang="zh-CN" sz="2800" b="1" kern="100" dirty="0">
                <a:solidFill>
                  <a:srgbClr val="0000FF"/>
                </a:solidFill>
                <a:latin typeface="IPAPANNEW"/>
                <a:ea typeface="华文细黑"/>
                <a:cs typeface="Times New Roman"/>
              </a:rPr>
              <a:t>]</a:t>
            </a:r>
            <a:endParaRPr lang="zh-CN" altLang="zh-CN" sz="1050" b="1" kern="100" dirty="0">
              <a:solidFill>
                <a:srgbClr val="0000FF"/>
              </a:solidFill>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答题步骤</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确定答题区域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前面讲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阅读要求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时已作说明</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提取答案要点</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在确定答题区域后，就要对限定范围条分缕析，分层次、分角度地提取要点，这是归纳概括最为重要的一环。分层次，与分层阅读紧密相连，抓中心句、总起句、过渡句等重要词句；注意细节性的语言，如代词、关联词语及标点符号等，这些都是分层次阅读、提取要点的方法。分角度是指对没有层次标志的段落而言，一定要反复琢磨，从不同角度思考，区分句意，分清表述对象，再进行提取。</a:t>
            </a:r>
            <a:endParaRPr lang="zh-CN" altLang="zh-CN" sz="1050" kern="100" dirty="0">
              <a:effectLst/>
              <a:latin typeface="宋体"/>
              <a:cs typeface="Courier New"/>
            </a:endParaRPr>
          </a:p>
        </p:txBody>
      </p:sp>
    </p:spTree>
    <p:extLst>
      <p:ext uri="{BB962C8B-B14F-4D97-AF65-F5344CB8AC3E}">
        <p14:creationId xmlns:p14="http://schemas.microsoft.com/office/powerpoint/2010/main" val="2728571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17426"/>
            <a:ext cx="11478502" cy="650380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组织答案语言</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组织答案时首先要用足原文信息，靠船下篙：如果原文有直接信息，就可以搬用原语句表达；如果材料信息过于零碎，或句子太长不够简洁，则可尽量对原文中的关键信息进行整合，将关键词句提取出来，进行拼接连缀，用能够负载文章信息的内容概括表述。即使考题要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用自己的话回答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，也绝不能脱离原材料作出想当然的答案。这是组织答案语言的第一原则，也是赋分的关键依据。</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如果是抽象、含蓄的内容，要变抽象为具体、变含蓄为直接。如一些要求概括较为含蓄语句的情感题，要会咀嚼关键词语，并联系上下文，把含蓄的情感用直接的语言揭示出来。</a:t>
            </a:r>
            <a:endParaRPr lang="zh-CN" altLang="zh-CN" sz="1050" kern="100" dirty="0">
              <a:effectLst/>
              <a:latin typeface="宋体"/>
              <a:cs typeface="Courier New"/>
            </a:endParaRPr>
          </a:p>
        </p:txBody>
      </p:sp>
    </p:spTree>
    <p:extLst>
      <p:ext uri="{BB962C8B-B14F-4D97-AF65-F5344CB8AC3E}">
        <p14:creationId xmlns:p14="http://schemas.microsoft.com/office/powerpoint/2010/main" val="1848762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41809"/>
            <a:ext cx="11478502" cy="658639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在组织答案语言时要有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因分赋点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的意识。这种题不像其他题</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点</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分，而多数情况下是</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点</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分，甚至答满</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点才得</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分。因此要根据分值的多寡来大致确定要点的数目</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主要题型</a:t>
            </a:r>
            <a:endParaRPr lang="zh-CN" altLang="zh-CN" sz="1050"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归纳概括题主要有两类题型：一类是带有筛选内容要点性质的概括，主要以</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原因概括</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为主，如前面第</a:t>
            </a: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题；一类是情感概括，如前面第</a:t>
            </a: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题。</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答最常见的原因概括题要有两个意识、两个结合原则：</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宋体"/>
                <a:ea typeface="华文细黑"/>
                <a:cs typeface="Times New Roman"/>
              </a:rPr>
              <a:t>①</a:t>
            </a:r>
            <a:r>
              <a:rPr lang="zh-CN" altLang="zh-CN" sz="2800" kern="100" dirty="0">
                <a:solidFill>
                  <a:prstClr val="black"/>
                </a:solidFill>
                <a:latin typeface="Times New Roman"/>
                <a:ea typeface="华文细黑"/>
                <a:cs typeface="Times New Roman"/>
              </a:rPr>
              <a:t>两个意识</a:t>
            </a:r>
            <a:endParaRPr lang="zh-CN" altLang="zh-CN" sz="1050"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一是因果意识。要善于由果溯因，一果多因。</a:t>
            </a:r>
            <a:endParaRPr lang="zh-CN" altLang="zh-CN" sz="1050"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二是层次意识。对相关文字划分层次，是不遗漏要点的重要保证</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221443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26951"/>
            <a:ext cx="11478502"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两个结合原则</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一是就近原则与分散原则相结合。范围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区间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在概括题中特别重要。凡题干语句出现的地方，往往是答题点最密集的地方，故一定要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思考。还有一两个要点在离题干语句较远的上下文，这时，可适当扩大搜索范围</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二是显性要点与隐性要点相结合。概括题一般都有隐性和显性两种信息要点，而隐性信息要点易遗漏，作答时必须坚持挖掘隐性要点的原则</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另外，可用因果法检验答案是否正确。用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的形式把原因与结论连起来读一读，如果因果关系成立，则基本正确；如果生硬，则可能不正确，或语言组织不到位</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596133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522904"/>
            <a:ext cx="11478502" cy="5211146"/>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答情感概括题最重要的方法是语境感悟法，就是根据题干所指的语境，或全文，或句段，进行理解和感悟，先分析大致意思，后理解主要内容，再设身处地感受，最后是领悟其中的感情倾向。这种方法的重点对象是关键词句，即对感情色彩极为浓厚的词句，进行深入理解和体悟，尤其是某个句子的情感认定，这种方法最为恰当。还有部分情感梳理题最好的办法是先圈定和摘录出所涉及的带有明显感情色彩的词语，然后根据词语所承载的感情倾向，分门别类，逐一感受体味，即可比较准确而便利地获取答案。</a:t>
            </a:r>
            <a:endParaRPr lang="zh-CN" altLang="zh-CN" sz="1050" kern="100" dirty="0">
              <a:effectLst/>
              <a:latin typeface="宋体"/>
              <a:cs typeface="Courier New"/>
            </a:endParaRPr>
          </a:p>
        </p:txBody>
      </p:sp>
      <p:pic>
        <p:nvPicPr>
          <p:cNvPr id="3" name="图片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3759342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93986" y="3076446"/>
            <a:ext cx="5402441"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Ⅱ  </a:t>
            </a:r>
            <a:r>
              <a:rPr lang="zh-CN" altLang="en-US" sz="4000" b="1" dirty="0">
                <a:solidFill>
                  <a:schemeClr val="bg1"/>
                </a:solidFill>
                <a:latin typeface="Times New Roman" pitchFamily="18" charset="0"/>
                <a:ea typeface="微软雅黑" pitchFamily="34" charset="-122"/>
                <a:cs typeface="Times New Roman" pitchFamily="18" charset="0"/>
              </a:rPr>
              <a:t>概括中心意思</a:t>
            </a:r>
            <a:r>
              <a:rPr lang="en-US" altLang="zh-CN" sz="4000" b="1" dirty="0">
                <a:solidFill>
                  <a:schemeClr val="bg1"/>
                </a:solidFill>
                <a:latin typeface="Times New Roman" pitchFamily="18" charset="0"/>
                <a:ea typeface="微软雅黑" pitchFamily="34" charset="-122"/>
                <a:cs typeface="Times New Roman" pitchFamily="18" charset="0"/>
              </a:rPr>
              <a:t>(</a:t>
            </a:r>
            <a:r>
              <a:rPr lang="zh-CN" altLang="en-US" sz="4000" b="1" dirty="0">
                <a:solidFill>
                  <a:schemeClr val="bg1"/>
                </a:solidFill>
                <a:latin typeface="Times New Roman" pitchFamily="18" charset="0"/>
                <a:ea typeface="微软雅黑" pitchFamily="34" charset="-122"/>
                <a:cs typeface="Times New Roman" pitchFamily="18" charset="0"/>
              </a:rPr>
              <a:t>主旨</a:t>
            </a:r>
            <a:r>
              <a:rPr lang="en-US" altLang="zh-CN" sz="4000" b="1" dirty="0">
                <a:solidFill>
                  <a:schemeClr val="bg1"/>
                </a:solidFill>
                <a:latin typeface="Times New Roman" pitchFamily="18" charset="0"/>
                <a:ea typeface="微软雅黑" pitchFamily="34" charset="-122"/>
                <a:cs typeface="Times New Roman" pitchFamily="18" charset="0"/>
              </a:rPr>
              <a:t>)</a:t>
            </a:r>
            <a:endParaRPr lang="zh-CN" altLang="en-US" sz="4000" b="1"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25522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4314057" y="3160926"/>
            <a:ext cx="36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hlinkClick r:id="rId2" action="ppaction://hlinksldjump"/>
          </p:cNvPr>
          <p:cNvSpPr txBox="1"/>
          <p:nvPr/>
        </p:nvSpPr>
        <p:spPr>
          <a:xfrm>
            <a:off x="4222998" y="2637706"/>
            <a:ext cx="3700984" cy="523220"/>
          </a:xfrm>
          <a:prstGeom prst="rect">
            <a:avLst/>
          </a:prstGeom>
          <a:noFill/>
        </p:spPr>
        <p:txBody>
          <a:bodyPr wrap="square" rtlCol="0">
            <a:spAutoFit/>
          </a:bodyPr>
          <a:lstStyle/>
          <a:p>
            <a:r>
              <a:rPr lang="en-US" altLang="zh-CN" sz="2800" b="1" dirty="0">
                <a:solidFill>
                  <a:srgbClr val="3114AC"/>
                </a:solidFill>
                <a:latin typeface="Times New Roman" pitchFamily="18" charset="0"/>
                <a:ea typeface="微软雅黑" pitchFamily="34" charset="-122"/>
                <a:cs typeface="Times New Roman" pitchFamily="18" charset="0"/>
              </a:rPr>
              <a:t>Ⅰ </a:t>
            </a:r>
            <a:r>
              <a:rPr lang="en-US" altLang="zh-CN" sz="2800" b="1" dirty="0" smtClean="0">
                <a:solidFill>
                  <a:srgbClr val="3114AC"/>
                </a:solidFill>
                <a:latin typeface="Times New Roman" pitchFamily="18" charset="0"/>
                <a:ea typeface="微软雅黑" pitchFamily="34" charset="-122"/>
                <a:cs typeface="Times New Roman" pitchFamily="18" charset="0"/>
              </a:rPr>
              <a:t> </a:t>
            </a:r>
            <a:r>
              <a:rPr lang="zh-CN" altLang="en-US" sz="2800" b="1" dirty="0" smtClean="0">
                <a:solidFill>
                  <a:srgbClr val="3114AC"/>
                </a:solidFill>
                <a:latin typeface="Times New Roman" pitchFamily="18" charset="0"/>
                <a:ea typeface="微软雅黑" pitchFamily="34" charset="-122"/>
                <a:cs typeface="Times New Roman" pitchFamily="18" charset="0"/>
              </a:rPr>
              <a:t>特定内容要点概括</a:t>
            </a:r>
            <a:endParaRPr lang="en-US" altLang="zh-CN" sz="2800" b="1" dirty="0" smtClean="0">
              <a:solidFill>
                <a:srgbClr val="3114AC"/>
              </a:solidFill>
              <a:latin typeface="Times New Roman" pitchFamily="18" charset="0"/>
              <a:ea typeface="微软雅黑" pitchFamily="34" charset="-122"/>
              <a:cs typeface="Times New Roman" pitchFamily="18" charset="0"/>
            </a:endParaRPr>
          </a:p>
        </p:txBody>
      </p:sp>
      <p:cxnSp>
        <p:nvCxnSpPr>
          <p:cNvPr id="19" name="直接连接符 18"/>
          <p:cNvCxnSpPr/>
          <p:nvPr/>
        </p:nvCxnSpPr>
        <p:spPr>
          <a:xfrm>
            <a:off x="4314828" y="4193003"/>
            <a:ext cx="3600000" cy="3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hlinkClick r:id="rId3" action="ppaction://hlinksldjump"/>
          </p:cNvPr>
          <p:cNvSpPr txBox="1"/>
          <p:nvPr/>
        </p:nvSpPr>
        <p:spPr>
          <a:xfrm>
            <a:off x="4222999" y="3669821"/>
            <a:ext cx="3845000" cy="523220"/>
          </a:xfrm>
          <a:prstGeom prst="rect">
            <a:avLst/>
          </a:prstGeom>
          <a:noFill/>
        </p:spPr>
        <p:txBody>
          <a:bodyPr wrap="square" rtlCol="0">
            <a:spAutoFit/>
          </a:bodyPr>
          <a:lstStyle/>
          <a:p>
            <a:r>
              <a:rPr lang="en-US" altLang="zh-CN" sz="2800" b="1" dirty="0" smtClean="0">
                <a:solidFill>
                  <a:srgbClr val="3114AC"/>
                </a:solidFill>
                <a:latin typeface="Times New Roman" pitchFamily="18" charset="0"/>
                <a:ea typeface="微软雅黑" pitchFamily="34" charset="-122"/>
                <a:cs typeface="Times New Roman" pitchFamily="18" charset="0"/>
              </a:rPr>
              <a:t>Ⅱ  </a:t>
            </a:r>
            <a:r>
              <a:rPr lang="zh-CN" altLang="en-US" sz="2800" b="1" dirty="0" smtClean="0">
                <a:solidFill>
                  <a:srgbClr val="3114AC"/>
                </a:solidFill>
                <a:latin typeface="Times New Roman" pitchFamily="18" charset="0"/>
                <a:ea typeface="微软雅黑" pitchFamily="34" charset="-122"/>
                <a:cs typeface="Times New Roman" pitchFamily="18" charset="0"/>
              </a:rPr>
              <a:t>概括中心意思</a:t>
            </a:r>
            <a:r>
              <a:rPr lang="en-US" altLang="zh-CN" sz="2800" b="1" dirty="0" smtClean="0">
                <a:solidFill>
                  <a:srgbClr val="3114AC"/>
                </a:solidFill>
                <a:latin typeface="Times New Roman" pitchFamily="18" charset="0"/>
                <a:ea typeface="微软雅黑" pitchFamily="34" charset="-122"/>
                <a:cs typeface="Times New Roman" pitchFamily="18" charset="0"/>
              </a:rPr>
              <a:t>(</a:t>
            </a:r>
            <a:r>
              <a:rPr lang="zh-CN" altLang="en-US" sz="2800" b="1" dirty="0" smtClean="0">
                <a:solidFill>
                  <a:srgbClr val="3114AC"/>
                </a:solidFill>
                <a:latin typeface="Times New Roman" pitchFamily="18" charset="0"/>
                <a:ea typeface="微软雅黑" pitchFamily="34" charset="-122"/>
                <a:cs typeface="Times New Roman" pitchFamily="18" charset="0"/>
              </a:rPr>
              <a:t>主旨</a:t>
            </a:r>
            <a:r>
              <a:rPr lang="en-US" altLang="zh-CN" sz="2800" b="1" dirty="0" smtClean="0">
                <a:solidFill>
                  <a:srgbClr val="3114AC"/>
                </a:solidFill>
                <a:latin typeface="Times New Roman" pitchFamily="18" charset="0"/>
                <a:ea typeface="微软雅黑" pitchFamily="34" charset="-122"/>
                <a:cs typeface="Times New Roman" pitchFamily="18" charset="0"/>
              </a:rPr>
              <a:t>)</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2733675" cy="79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0" y="396912"/>
            <a:ext cx="2733675" cy="400110"/>
          </a:xfrm>
          <a:prstGeom prst="rect">
            <a:avLst/>
          </a:prstGeom>
          <a:solidFill>
            <a:schemeClr val="accent6">
              <a:lumMod val="75000"/>
              <a:alpha val="52000"/>
            </a:schemeClr>
          </a:solid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内容索引</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5126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64468"/>
            <a:ext cx="11478502" cy="6686935"/>
          </a:xfrm>
          <a:prstGeom prst="rect">
            <a:avLst/>
          </a:prstGeom>
        </p:spPr>
        <p:txBody>
          <a:bodyPr wrap="square" lIns="121898" tIns="60948" rIns="121898" bIns="60948">
            <a:spAutoFit/>
          </a:bodyPr>
          <a:lstStyle/>
          <a:p>
            <a:pPr algn="just">
              <a:lnSpc>
                <a:spcPct val="140000"/>
              </a:lnSpc>
              <a:spcAft>
                <a:spcPts val="0"/>
              </a:spcAft>
            </a:pPr>
            <a:r>
              <a:rPr lang="en-US" altLang="zh-CN" sz="2800" b="1" kern="100" dirty="0">
                <a:latin typeface="Times New Roman"/>
                <a:ea typeface="华文细黑"/>
                <a:cs typeface="Courier New"/>
              </a:rPr>
              <a:t>(2014·</a:t>
            </a:r>
            <a:r>
              <a:rPr lang="zh-CN" altLang="zh-CN" sz="2800" b="1" kern="100" dirty="0">
                <a:latin typeface="Times New Roman"/>
                <a:ea typeface="华文细黑"/>
                <a:cs typeface="Times New Roman"/>
              </a:rPr>
              <a:t>湖南</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algn="ctr">
              <a:lnSpc>
                <a:spcPct val="140000"/>
              </a:lnSpc>
              <a:spcAft>
                <a:spcPts val="0"/>
              </a:spcAft>
            </a:pPr>
            <a:r>
              <a:rPr lang="zh-CN" altLang="zh-CN" sz="2800" b="1" kern="100" dirty="0">
                <a:latin typeface="Times New Roman"/>
                <a:ea typeface="华文细黑"/>
                <a:cs typeface="Times New Roman"/>
              </a:rPr>
              <a:t>粮　食</a:t>
            </a:r>
            <a:endParaRPr lang="zh-CN" altLang="zh-CN" sz="1050" b="1" kern="100" dirty="0">
              <a:latin typeface="宋体"/>
              <a:cs typeface="Courier New"/>
            </a:endParaRPr>
          </a:p>
          <a:p>
            <a:pPr algn="ctr">
              <a:lnSpc>
                <a:spcPct val="140000"/>
              </a:lnSpc>
              <a:spcAft>
                <a:spcPts val="0"/>
              </a:spcAft>
            </a:pPr>
            <a:r>
              <a:rPr lang="zh-CN" altLang="zh-CN" sz="2800" kern="100" dirty="0">
                <a:latin typeface="Times New Roman"/>
                <a:ea typeface="华文细黑"/>
                <a:cs typeface="Times New Roman"/>
              </a:rPr>
              <a:t>学　群</a:t>
            </a:r>
            <a:endParaRPr lang="zh-CN" altLang="zh-CN" sz="1050" kern="100" dirty="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人和人见面，会问上一句：吃饭了吗？后来人们认为这样的问法很土，多半不这样问了。可是在乡下，那些种粮食的人，依旧这样问着。种粮食的人知道，他们问的是天底下最重要的一桩事，是生命中</a:t>
            </a:r>
            <a:r>
              <a:rPr lang="zh-CN" altLang="zh-CN" sz="2800" kern="100" dirty="0" smtClean="0">
                <a:latin typeface="Times New Roman"/>
                <a:ea typeface="华文细黑"/>
                <a:cs typeface="Times New Roman"/>
              </a:rPr>
              <a:t>不可或缺</a:t>
            </a:r>
            <a:r>
              <a:rPr lang="zh-CN" altLang="zh-CN" sz="2800" kern="100" dirty="0">
                <a:latin typeface="Times New Roman"/>
                <a:ea typeface="华文细黑"/>
                <a:cs typeface="Times New Roman"/>
              </a:rPr>
              <a:t>的事情。</a:t>
            </a:r>
            <a:endParaRPr lang="zh-CN" altLang="zh-CN" sz="1050" kern="100" dirty="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阳光在泥地上扎根生长，那便是生命。在这个世界上，有许多植物动物，用不同的方式获取阳光，最后又把它们身上的阳光传递给我们。它们就是我们的粮食。人类的一切，无不根植于粮食之中。无处不在的粮食，恰恰又是最容易被忽略被蔑视被糟蹋甚至被篡改的东西。</a:t>
            </a:r>
            <a:endParaRPr lang="zh-CN" altLang="zh-CN" sz="1050" kern="100" dirty="0">
              <a:effectLst/>
              <a:latin typeface="宋体"/>
              <a:cs typeface="Courier New"/>
            </a:endParaRPr>
          </a:p>
        </p:txBody>
      </p:sp>
      <p:sp>
        <p:nvSpPr>
          <p:cNvPr id="5" name="矩形 4"/>
          <p:cNvSpPr/>
          <p:nvPr/>
        </p:nvSpPr>
        <p:spPr>
          <a:xfrm>
            <a:off x="8255446" y="6237218"/>
            <a:ext cx="875553" cy="654150"/>
          </a:xfrm>
          <a:prstGeom prst="rect">
            <a:avLst/>
          </a:prstGeom>
        </p:spPr>
        <p:txBody>
          <a:bodyPr wrap="square" lIns="121898" tIns="60948" rIns="121898" bIns="60948">
            <a:spAutoFit/>
          </a:bodyPr>
          <a:lstStyle/>
          <a:p>
            <a:pPr algn="just">
              <a:lnSpc>
                <a:spcPct val="140000"/>
              </a:lnSpc>
              <a:spcAft>
                <a:spcPts val="0"/>
              </a:spcAft>
            </a:pPr>
            <a:r>
              <a:rPr lang="en-US" altLang="zh-CN" sz="3500" kern="100" dirty="0" smtClean="0">
                <a:latin typeface="Times New Roman"/>
                <a:ea typeface="华文细黑"/>
                <a:cs typeface="Times New Roman"/>
              </a:rPr>
              <a:t>·  ·</a:t>
            </a:r>
            <a:endParaRPr lang="zh-CN" altLang="zh-CN" sz="3500" kern="100" dirty="0">
              <a:effectLst/>
              <a:latin typeface="宋体"/>
              <a:cs typeface="Courier New"/>
            </a:endParaRPr>
          </a:p>
        </p:txBody>
      </p:sp>
    </p:spTree>
    <p:extLst>
      <p:ext uri="{BB962C8B-B14F-4D97-AF65-F5344CB8AC3E}">
        <p14:creationId xmlns:p14="http://schemas.microsoft.com/office/powerpoint/2010/main" val="203651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16405"/>
            <a:ext cx="11478502" cy="5211146"/>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农业时代，就是将一些植物和动物生长直至走向餐桌的过程完整地置于人的面前，让人参与其中。一粒稻谷，从发芽到分蘖抽穗，到最后长成谷粒，那是天和地还有人一同来到一株稻秧上的结果。为了这，你需要一块合适的土地，需要将人与畜的劳作连同肥料一起加入泥土，还需要一份阳光一份雨水。稻子长成了，鸟会飞过来啄走一些，还有一些，会从人的收获中悄悄溜走，逃进泥土的怀抱。这样一粒经历了艰辛曲折甚至是传奇一生的稻子，当它来到餐桌上时，人怎么会随随便便对待呢？农夫和他们的妻儿都相信，糟蹋粮食会遭电打雷劈。</a:t>
            </a:r>
            <a:endParaRPr lang="zh-CN" altLang="zh-CN" sz="1050" kern="100" dirty="0">
              <a:effectLst/>
              <a:latin typeface="宋体"/>
              <a:cs typeface="Courier New"/>
            </a:endParaRPr>
          </a:p>
        </p:txBody>
      </p:sp>
    </p:spTree>
    <p:extLst>
      <p:ext uri="{BB962C8B-B14F-4D97-AF65-F5344CB8AC3E}">
        <p14:creationId xmlns:p14="http://schemas.microsoft.com/office/powerpoint/2010/main" val="3327237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52637"/>
            <a:ext cx="11478502" cy="5857477"/>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养一头猪是一个家庭屋顶下的大事件。一个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字早就说出了一头猪在家庭中的地位。一家人就像对待命根子一样对待它，喂它养它，为它搔痒，为它梳理毛发，清除上头的虱子。当年，我的爷爷奶奶就这样在家里养猪。</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猪养大养肥了，整个村子都知道。一头猪大了，就得送往肉食站，就像男儿大了就得出门，女儿大了就得出嫁一样。送猪的头天晚上，奶奶特意往猪潲里多放了些红薯皮和糠，爷爷奶奶一齐过去，看着它吃。看它吃得那样开心，两位老人都有些于心不忍：它不知道这是它的最后晚餐。</a:t>
            </a:r>
            <a:endParaRPr lang="zh-CN" altLang="zh-CN" sz="1050" kern="100" dirty="0">
              <a:effectLst/>
              <a:latin typeface="宋体"/>
              <a:cs typeface="Courier New"/>
            </a:endParaRPr>
          </a:p>
        </p:txBody>
      </p:sp>
    </p:spTree>
    <p:extLst>
      <p:ext uri="{BB962C8B-B14F-4D97-AF65-F5344CB8AC3E}">
        <p14:creationId xmlns:p14="http://schemas.microsoft.com/office/powerpoint/2010/main" val="2842396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78888"/>
            <a:ext cx="11478502" cy="5211146"/>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送猪用的独轮车已经备好，奶奶特意在上头垫了一只麻袋，这是她能够为她的猪做的最后一件事情了。独轮车转动起来，一路上的坎坷，全都通过那只上了辐条的木轮来到猪身上，在它腹部和臀部的肥膘上颤动、晃荡。猪跟着颠簸一路哼哼唧唧，起伏大叫得也响，叫得响肥膘也荡得汹涌一些。那不是一般的肥膘，那是春荒时的粮食，一家人的命根。路的一端传来奶奶的呼唤：</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猪娃子耶，回来哟！</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像是招魂，又像在呼喊着粮食。</a:t>
            </a:r>
            <a:endParaRPr lang="zh-CN" altLang="zh-CN" sz="1050" kern="100" dirty="0">
              <a:effectLst/>
              <a:latin typeface="宋体"/>
              <a:cs typeface="Courier New"/>
            </a:endParaRPr>
          </a:p>
        </p:txBody>
      </p:sp>
    </p:spTree>
    <p:extLst>
      <p:ext uri="{BB962C8B-B14F-4D97-AF65-F5344CB8AC3E}">
        <p14:creationId xmlns:p14="http://schemas.microsoft.com/office/powerpoint/2010/main" val="188071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06880"/>
            <a:ext cx="11478502" cy="5211146"/>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大机器时代，人与食物，生命与他的源头被切断。来到人们面前的，只剩大米、面粉和肉食。甚至连这些都不是，只是米饭、面包和精美的菜肴，或者干脆就是一包包袋装的食品。一头接一头的猪或牛，被倒挂在流水线上，就那么</a:t>
            </a:r>
            <a:r>
              <a:rPr lang="zh-CN" altLang="zh-CN" sz="2800" kern="100" dirty="0">
                <a:latin typeface="宋体"/>
                <a:ea typeface="华文细黑"/>
                <a:cs typeface="宋体"/>
              </a:rPr>
              <a:t>嗞</a:t>
            </a:r>
            <a:r>
              <a:rPr lang="zh-CN" altLang="zh-CN" sz="2800" kern="100" dirty="0">
                <a:latin typeface="楷体_GB2312"/>
                <a:ea typeface="华文细黑"/>
                <a:cs typeface="楷体_GB2312"/>
              </a:rPr>
              <a:t>的一下</a:t>
            </a:r>
            <a:r>
              <a:rPr lang="zh-CN" altLang="zh-CN" sz="2800" kern="100" dirty="0">
                <a:latin typeface="Times New Roman"/>
                <a:ea typeface="华文细黑"/>
                <a:cs typeface="Times New Roman"/>
              </a:rPr>
              <a:t>，顷刻被一分为二，分别流向两边的生产线，被切割被包装，成为食品流向市场。轰鸣的机器对食物对生命不再怀有敬意，只有喧腾与暴力，再加上冷血与不可一世的狂妄。机器颠覆了粮食，也在颠覆吃粮的人和吃本身。吃饭成了工作，成了闲暇，成了友谊，成了角力场，成了我们的出发点和目的地。</a:t>
            </a:r>
            <a:endParaRPr lang="zh-CN" altLang="zh-CN" sz="1050" kern="100" dirty="0">
              <a:effectLst/>
              <a:latin typeface="宋体"/>
              <a:cs typeface="Courier New"/>
            </a:endParaRPr>
          </a:p>
        </p:txBody>
      </p:sp>
    </p:spTree>
    <p:extLst>
      <p:ext uri="{BB962C8B-B14F-4D97-AF65-F5344CB8AC3E}">
        <p14:creationId xmlns:p14="http://schemas.microsoft.com/office/powerpoint/2010/main" val="108149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17426"/>
            <a:ext cx="11478502" cy="6586394"/>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化肥和激素应运而生，改写了季节，改写了雨水，改写了大地和太阳的行期，改写了生命的密码，通往食物的路变得简单快捷，变得容易。农药又恰好可以代表人类的贪婪与凶恶在这个世界上出席，删改本属于上天的事情。人对于食物不再怀有敬意，有的只是贪婪的占有，只是吞噬撕咬带来的快感。饥饿已经远去，食物因多而贱，没有了饥饿，我们拿什么去尊敬食物呢？对食物的敬意没有了，我们拿什么去尊敬自己呢</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小的时候，看到我的老祖父拾掇撒落的饭粒放进嘴里，一粒，两粒，缓缓地咀嚼，仿佛在从事一项极其庄严、极其神圣的事业。是啊，这是我们一生都要从事的事业。我们一生中的哪一天停了下来，生命也会随之停顿</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145104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66735"/>
            <a:ext cx="11478502" cy="6758749"/>
          </a:xfrm>
          <a:prstGeom prst="rect">
            <a:avLst/>
          </a:prstGeom>
        </p:spPr>
        <p:txBody>
          <a:bodyPr wrap="square" lIns="121898" tIns="60948" rIns="121898" bIns="60948">
            <a:spAutoFit/>
          </a:bodyPr>
          <a:lstStyle/>
          <a:p>
            <a:pPr indent="718185" algn="just">
              <a:lnSpc>
                <a:spcPct val="140000"/>
              </a:lnSpc>
              <a:spcAft>
                <a:spcPts val="0"/>
              </a:spcAft>
            </a:pPr>
            <a:r>
              <a:rPr lang="zh-CN" altLang="zh-CN" sz="2800" kern="100" dirty="0">
                <a:latin typeface="Times New Roman"/>
                <a:ea typeface="华文细黑"/>
                <a:cs typeface="Times New Roman"/>
              </a:rPr>
              <a:t>我现在还清楚地记得，一家人围着一张桌子晚餐的情景：整个屋子只为这样一件事情而存在，油灯因为它而照耀，地球为了它从白天转到了夜晚！那时候，我们吃得最多的是红薯；那时候，我们讨厌红薯。但恰恰是这些红薯，还有少量稻米把我们喂养成人。红薯、麦子和稻米，正是它们决定了我后来的人生。后来我们看事物想问题，都带上它们的痕迹。</a:t>
            </a:r>
            <a:endParaRPr lang="zh-CN" altLang="zh-CN" sz="1050" kern="100" dirty="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从一粒稻米身上，我听到一条江的流声，听到雪山在冬眠，又听到阳光在催它上路，听到云在飘，风在吹，雨水和泥土在窃窃私语。由此我知道，世间万事，人心的重量，全都可以用一颗麦子或是一粒稻米来称量。我知道，粮食不但进入血肉，也成了我们的灵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indent="718185" algn="r">
              <a:lnSpc>
                <a:spcPct val="14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选自《散文》，</a:t>
            </a: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年第</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期。有删节</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99461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81684"/>
            <a:ext cx="11478502"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概括全文主旨，并联系现实谈谈你的看法。</a:t>
            </a:r>
            <a:endParaRPr lang="zh-CN" altLang="zh-CN" sz="1050" kern="100" dirty="0">
              <a:effectLst/>
              <a:latin typeface="宋体"/>
              <a:cs typeface="Courier New"/>
            </a:endParaRPr>
          </a:p>
        </p:txBody>
      </p:sp>
      <p:sp>
        <p:nvSpPr>
          <p:cNvPr id="6" name="TextBox 5"/>
          <p:cNvSpPr txBox="1"/>
          <p:nvPr/>
        </p:nvSpPr>
        <p:spPr>
          <a:xfrm>
            <a:off x="7247334" y="764458"/>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7" name="TextBox 6">
            <a:hlinkClick r:id="rId2" action="ppaction://hlinksldjump"/>
          </p:cNvPr>
          <p:cNvSpPr txBox="1"/>
          <p:nvPr/>
        </p:nvSpPr>
        <p:spPr>
          <a:xfrm>
            <a:off x="8327454" y="764458"/>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9" name="矩形 8"/>
          <p:cNvSpPr/>
          <p:nvPr/>
        </p:nvSpPr>
        <p:spPr>
          <a:xfrm>
            <a:off x="240368" y="1412530"/>
            <a:ext cx="11615478" cy="3241400"/>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文章充满温情地叙写了农业时代粮食与人的血肉联系，并以之与大机器时代粮食生产、消费方式进行对比，表明了粮食是我们生命的源头和全部，表达了应珍爱粮食、尊重自然、敬畏生命的思想感情。</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可以从珍爱粮食、尊重自然、敬畏生命等角度来联系现实谈自己的看法。具体略。</a:t>
            </a:r>
            <a:endParaRPr lang="zh-CN" altLang="zh-CN" sz="1050" kern="100" dirty="0">
              <a:effectLst/>
              <a:latin typeface="宋体"/>
              <a:cs typeface="Courier New"/>
            </a:endParaRPr>
          </a:p>
        </p:txBody>
      </p:sp>
    </p:spTree>
    <p:extLst>
      <p:ext uri="{BB962C8B-B14F-4D97-AF65-F5344CB8AC3E}">
        <p14:creationId xmlns:p14="http://schemas.microsoft.com/office/powerpoint/2010/main" val="3437133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9" grpId="0" animBg="1"/>
      <p:bldP spid="9" grpId="1"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矩形 7"/>
          <p:cNvSpPr/>
          <p:nvPr/>
        </p:nvSpPr>
        <p:spPr>
          <a:xfrm>
            <a:off x="240368" y="467941"/>
            <a:ext cx="11615478" cy="5180393"/>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本题从概括全文主旨，并联系现实谈看法的角度考查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概括作品主题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从不同的角度和层面发掘作品的意蕴、民族心理和人文精神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的能力。本文从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人和人见面，会问上一句：吃饭了吗？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写起，详细地叙写了一粒种子成为粮食的过程，人们养猪的过程和对猪的感情，生动地体现了农业时代粮食与人的血肉联系；然后转入大机器时代粮食被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篡改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的叙写，表现了对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大机器时代，人与食物，生命与他的源头被切断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的现象的反思，表明了粮食是我们生命的源头和全部，表达了应该珍爱粮食、尊重自然、敬畏生命的思想感情。</a:t>
            </a:r>
            <a:endParaRPr lang="zh-CN" altLang="zh-CN" sz="1050" kern="100" dirty="0">
              <a:effectLst/>
              <a:latin typeface="宋体"/>
              <a:cs typeface="Courier New"/>
            </a:endParaRPr>
          </a:p>
        </p:txBody>
      </p:sp>
    </p:spTree>
    <p:extLst>
      <p:ext uri="{BB962C8B-B14F-4D97-AF65-F5344CB8AC3E}">
        <p14:creationId xmlns:p14="http://schemas.microsoft.com/office/powerpoint/2010/main" val="2007301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890464"/>
            <a:ext cx="11478502" cy="5857477"/>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IPAPANNEW"/>
                <a:ea typeface="华文细黑"/>
                <a:cs typeface="Times New Roman"/>
              </a:rPr>
              <a:t>[</a:t>
            </a:r>
            <a:r>
              <a:rPr lang="zh-CN" altLang="zh-CN" sz="2800" b="1" kern="100" dirty="0">
                <a:solidFill>
                  <a:srgbClr val="0000FF"/>
                </a:solidFill>
                <a:latin typeface="IPAPANNEW"/>
                <a:ea typeface="华文细黑"/>
                <a:cs typeface="Times New Roman"/>
              </a:rPr>
              <a:t>阅读方法</a:t>
            </a:r>
            <a:r>
              <a:rPr lang="en-US" altLang="zh-CN" sz="2800" b="1" kern="100" dirty="0">
                <a:solidFill>
                  <a:srgbClr val="0000FF"/>
                </a:solidFill>
                <a:latin typeface="IPAPANNEW"/>
                <a:ea typeface="华文细黑"/>
                <a:cs typeface="Times New Roman"/>
              </a:rPr>
              <a:t>]</a:t>
            </a:r>
            <a:endParaRPr lang="zh-CN" altLang="zh-CN" sz="1050" b="1" kern="100" dirty="0">
              <a:solidFill>
                <a:srgbClr val="0000FF"/>
              </a:solidFill>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要概括中心意思</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，必须先阅读全文，对全文有整体的把握，这是整体读。还要进行局部读，像标题、开头、结尾、文中议论抒情的地方，都是主旨最集中的地方，特别需要细读。</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概括主旨有五种基本方法：</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解读题目法</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很多题目直接点明了中心意思</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，是文章中心思想最精练的概括。有的题目即使没有点明中心意思</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，也往往与中心意思有着千丝万缕的联系，是最佳的思考切入点。</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360773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565507" y="3076446"/>
            <a:ext cx="5059398"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Ⅰ  </a:t>
            </a:r>
            <a:r>
              <a:rPr lang="zh-CN" altLang="en-US" sz="4000" b="1" dirty="0">
                <a:solidFill>
                  <a:schemeClr val="bg1"/>
                </a:solidFill>
                <a:latin typeface="Times New Roman" pitchFamily="18" charset="0"/>
                <a:ea typeface="微软雅黑" pitchFamily="34" charset="-122"/>
                <a:cs typeface="Times New Roman" pitchFamily="18" charset="0"/>
              </a:rPr>
              <a:t>特定内容要点概括</a:t>
            </a:r>
            <a:endParaRPr lang="en-US" altLang="zh-CN" sz="4000" b="1"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47984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88366"/>
            <a:ext cx="11478502" cy="6687704"/>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分析首尾法</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很多文章的首尾往往揭示或暗含中心意思，所以一定要对首尾的语句进行重点品悟，这样往往有助于理解文章的中心意思</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分析议论抒情语句法</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散文中的议论抒情语句，往往直接反映了作者的观点态度；抓住了这些语句，就抓住了文章的中心意思</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主旨</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p>
          <a:p>
            <a:pPr algn="just">
              <a:lnSpc>
                <a:spcPct val="140000"/>
              </a:lnSpc>
              <a:spcAft>
                <a:spcPts val="0"/>
              </a:spcAft>
            </a:pPr>
            <a:r>
              <a:rPr lang="en-US" altLang="zh-CN" sz="2800" kern="100" dirty="0" smtClean="0">
                <a:latin typeface="宋体"/>
                <a:ea typeface="华文细黑"/>
                <a:cs typeface="Times New Roman"/>
              </a:rPr>
              <a:t>④</a:t>
            </a:r>
            <a:r>
              <a:rPr lang="zh-CN" altLang="zh-CN" sz="2800" kern="100" dirty="0" smtClean="0">
                <a:latin typeface="Times New Roman"/>
                <a:ea typeface="华文细黑"/>
                <a:cs typeface="Times New Roman"/>
              </a:rPr>
              <a:t>因文而异法</a:t>
            </a:r>
            <a:endParaRPr lang="zh-CN" altLang="zh-CN" sz="1050" kern="100" dirty="0" smtClean="0">
              <a:latin typeface="宋体"/>
              <a:cs typeface="Courier New"/>
            </a:endParaRPr>
          </a:p>
          <a:p>
            <a:pPr algn="just">
              <a:lnSpc>
                <a:spcPct val="140000"/>
              </a:lnSpc>
              <a:spcAft>
                <a:spcPts val="0"/>
              </a:spcAft>
            </a:pPr>
            <a:r>
              <a:rPr lang="zh-CN" altLang="zh-CN" sz="2800" kern="100" dirty="0" smtClean="0">
                <a:latin typeface="Times New Roman"/>
                <a:ea typeface="华文细黑"/>
                <a:cs typeface="Times New Roman"/>
              </a:rPr>
              <a:t>写人叙事类散文要对人物作出评价或赞美，或揭示、评价事件的意义，或从人物事件中生发出对人生等问题的感悟和认识；写景状物类散文则是借景、物抒发作者对社会、人生的某种感悟；哲理性散文的中心意思</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主旨</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，往往是作者对人生或社会、生活的揭示或评价。</a:t>
            </a:r>
            <a:endParaRPr lang="zh-CN" altLang="zh-CN" sz="1050" kern="100" dirty="0">
              <a:effectLst/>
              <a:latin typeface="宋体"/>
              <a:cs typeface="Courier New"/>
            </a:endParaRPr>
          </a:p>
        </p:txBody>
      </p:sp>
    </p:spTree>
    <p:extLst>
      <p:ext uri="{BB962C8B-B14F-4D97-AF65-F5344CB8AC3E}">
        <p14:creationId xmlns:p14="http://schemas.microsoft.com/office/powerpoint/2010/main" val="3816597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86206"/>
            <a:ext cx="11478502"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联系背景法</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适当借助注解，调动自己的知识储备，尽可能多地了解事物、人物、活动的时代背景，进而推断作者的写作意图。</a:t>
            </a:r>
            <a:endParaRPr lang="zh-CN" altLang="zh-CN" sz="1050" kern="100" dirty="0">
              <a:effectLst/>
              <a:latin typeface="宋体"/>
              <a:cs typeface="Courier New"/>
            </a:endParaRPr>
          </a:p>
        </p:txBody>
      </p:sp>
    </p:spTree>
    <p:extLst>
      <p:ext uri="{BB962C8B-B14F-4D97-AF65-F5344CB8AC3E}">
        <p14:creationId xmlns:p14="http://schemas.microsoft.com/office/powerpoint/2010/main" val="2320883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64468"/>
            <a:ext cx="11478502" cy="6758749"/>
          </a:xfrm>
          <a:prstGeom prst="rect">
            <a:avLst/>
          </a:prstGeom>
        </p:spPr>
        <p:txBody>
          <a:bodyPr wrap="square" lIns="121898" tIns="60948" rIns="121898" bIns="60948">
            <a:spAutoFit/>
          </a:bodyPr>
          <a:lstStyle/>
          <a:p>
            <a:pPr algn="just">
              <a:lnSpc>
                <a:spcPct val="140000"/>
              </a:lnSpc>
              <a:spcAft>
                <a:spcPts val="0"/>
              </a:spcAft>
            </a:pPr>
            <a:r>
              <a:rPr lang="en-US" altLang="zh-CN" sz="2800" b="1" kern="100" dirty="0">
                <a:solidFill>
                  <a:srgbClr val="0000FF"/>
                </a:solidFill>
                <a:latin typeface="IPAPANNEW"/>
                <a:ea typeface="华文细黑"/>
                <a:cs typeface="Times New Roman"/>
              </a:rPr>
              <a:t>[</a:t>
            </a:r>
            <a:r>
              <a:rPr lang="zh-CN" altLang="zh-CN" sz="2800" b="1" kern="100" dirty="0">
                <a:solidFill>
                  <a:srgbClr val="0000FF"/>
                </a:solidFill>
                <a:latin typeface="IPAPANNEW"/>
                <a:ea typeface="华文细黑"/>
                <a:cs typeface="Times New Roman"/>
              </a:rPr>
              <a:t>题型规范</a:t>
            </a:r>
            <a:r>
              <a:rPr lang="en-US" altLang="zh-CN" sz="2800" b="1" kern="100" dirty="0">
                <a:solidFill>
                  <a:srgbClr val="0000FF"/>
                </a:solidFill>
                <a:latin typeface="IPAPANNEW"/>
                <a:ea typeface="华文细黑"/>
                <a:cs typeface="Times New Roman"/>
              </a:rPr>
              <a:t>]</a:t>
            </a:r>
            <a:endParaRPr lang="zh-CN" altLang="zh-CN" sz="1050" b="1" kern="100" dirty="0">
              <a:solidFill>
                <a:srgbClr val="0000FF"/>
              </a:solidFill>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答题要领</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先找准描述主体，把握文章；再概括主体特征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外、内</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，剖析作者情感；接着品析议论抒情语句，提炼主题思想；最后要结合背景、联系现实，适当升华。</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概括主旨要求准确、全面。不少考生在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全面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上做不到，问题出在第二及最后一个环节上。对主体事物的情感包括外、内两种，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指对主体事物的情感，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指对主体事物象征含义的感情，考生有时忽略了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，有时忽略了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，导致概括不全。另外，缺少结合背景看主旨，尤其是联系、对比现实的答题意识，所以，要加强这方面的意识，并形成良好的答题习惯。</a:t>
            </a:r>
            <a:endParaRPr lang="zh-CN" altLang="zh-CN" sz="1050" kern="100" dirty="0">
              <a:effectLst/>
              <a:latin typeface="宋体"/>
              <a:cs typeface="Courier New"/>
            </a:endParaRPr>
          </a:p>
        </p:txBody>
      </p:sp>
    </p:spTree>
    <p:extLst>
      <p:ext uri="{BB962C8B-B14F-4D97-AF65-F5344CB8AC3E}">
        <p14:creationId xmlns:p14="http://schemas.microsoft.com/office/powerpoint/2010/main" val="1817053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83518"/>
            <a:ext cx="11478502" cy="6758749"/>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组织答案</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概括中心意思</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题的答案由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写什么</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主要内容</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为什么写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写作目的</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两部分构成。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写什么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是指作者叙述的事件，描述的人物、景物；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为什么写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是指作者的写作目的，或是作者在文章中所表达出来的立场、观点、态度和情感。</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概括中心意思</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题答案要使用恰当的语言表述形式。写人散文的表述形式是：本文记叙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描写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事迹，表现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反映、赞扬、揭露、批判</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精神</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性格、品质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。叙事散文的表述形式是：本文记叙了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事件</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经过、故事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，阐明了</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道理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。抒情散文以刻画景物、事物的本质特点，抒发情感为主，因此，其表述形式是：本文描述了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，抒发了</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思想感情</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pic>
        <p:nvPicPr>
          <p:cNvPr id="3" name="图片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760577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Administrator\Desktop\师阁小朋友\4543213_134449561001_2.jpg"/>
          <p:cNvPicPr>
            <a:picLocks noChangeAspect="1" noChangeArrowheads="1"/>
          </p:cNvPicPr>
          <p:nvPr/>
        </p:nvPicPr>
        <p:blipFill rotWithShape="1">
          <a:blip r:embed="rId2">
            <a:extLst>
              <a:ext uri="{28A0092B-C50C-407E-A947-70E740481C1C}">
                <a14:useLocalDpi xmlns:a14="http://schemas.microsoft.com/office/drawing/2010/main" val="0"/>
              </a:ext>
            </a:extLst>
          </a:blip>
          <a:srcRect b="7638"/>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1275" y="3707638"/>
            <a:ext cx="12192000" cy="1375395"/>
            <a:chOff x="-1524000" y="2705990"/>
            <a:chExt cx="12192000" cy="1375395"/>
          </a:xfrm>
        </p:grpSpPr>
        <p:cxnSp>
          <p:nvCxnSpPr>
            <p:cNvPr id="10" name="直接连接符 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24000" y="2705990"/>
              <a:ext cx="12192000" cy="1375395"/>
              <a:chOff x="-1524000" y="2705990"/>
              <a:chExt cx="12192000" cy="1375395"/>
            </a:xfrm>
          </p:grpSpPr>
          <p:sp>
            <p:nvSpPr>
              <p:cNvPr id="12" name="矩形 1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8"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grpSp>
        <p:nvGrpSpPr>
          <p:cNvPr id="16" name="组合 15"/>
          <p:cNvGrpSpPr/>
          <p:nvPr/>
        </p:nvGrpSpPr>
        <p:grpSpPr>
          <a:xfrm>
            <a:off x="1466492" y="3650010"/>
            <a:ext cx="1440612" cy="1536473"/>
            <a:chOff x="1466492" y="3650010"/>
            <a:chExt cx="1440612" cy="1536473"/>
          </a:xfrm>
        </p:grpSpPr>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53661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175872"/>
            <a:ext cx="11449272" cy="6503807"/>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谁说春色不忧伤</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迟子建</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在我的故乡，十月便入冬了。雪花是冬季的徽标，它一旦镶嵌在大地上，意味其强悍的统治开始了。虽说年分四季，但由于南北不同和季节差异，四季的长度是不相等的，有的春短，有的秋长。而我们那儿，最长的季节是冬天。它裹挟着寒风，一吹就是半年，把人吹得脸颊通红，口唇干裂。人们在呼号的风中得大声说话，不然对方听不清。你走在户外，男人的髭须和女人的刘海，都被它染白了。所以北国人在冬天，更接近童话世界的人，他们中谁没扮过白须神翁和白毛仙姑呢？</a:t>
            </a:r>
            <a:endParaRPr lang="zh-CN" altLang="zh-CN" sz="1050" kern="100" dirty="0">
              <a:effectLst/>
              <a:latin typeface="宋体"/>
              <a:cs typeface="Courier New"/>
            </a:endParaRPr>
          </a:p>
        </p:txBody>
      </p:sp>
    </p:spTree>
    <p:extLst>
      <p:ext uri="{BB962C8B-B14F-4D97-AF65-F5344CB8AC3E}">
        <p14:creationId xmlns:p14="http://schemas.microsoft.com/office/powerpoint/2010/main" val="127797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3161" y="148794"/>
            <a:ext cx="11709220" cy="6586394"/>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被寒流折磨久了、被炉火烤得力气弱、被冬日单一蔬菜弄得食欲寡淡的人，谁不盼着春天呢？</a:t>
            </a:r>
            <a:r>
              <a:rPr lang="zh-CN" altLang="zh-CN" sz="2800" u="sng" kern="100" dirty="0">
                <a:latin typeface="Times New Roman"/>
                <a:ea typeface="华文细黑"/>
                <a:cs typeface="Times New Roman"/>
              </a:rPr>
              <a:t>春天的到来是最铺张的</a:t>
            </a:r>
            <a:r>
              <a:rPr lang="zh-CN" altLang="zh-CN" sz="2800" kern="100" dirty="0">
                <a:latin typeface="Times New Roman"/>
                <a:ea typeface="华文细黑"/>
                <a:cs typeface="Times New Roman"/>
              </a:rPr>
              <a:t>。三月中旬吧，就有它隐约的气息了。连续几个晴天后，正午时屋檐会传来滴答滴答的水声，那是春天的第一声呼吸，屋顶的积雪开始融化了。人们看见活生生的水滴，眼里泛着喜悦的光影。但别高兴得太早，春天伸了一下舌头，扮个鬼脸，就不见了。寒流的长鞭子又甩了出来，鞭打得人还不能脱下冬衣。人们眼巴巴地看着屋檐滴水时凝结的冰溜儿，就像望着脆弱的琴弦，不敢把动人的旋律弹奏。到了四月初，屋顶的积雪全然融化了，家家的白屋顶露出了本色，红瓦的现出热烈的红色，青瓦的现出深沉的钢青色，这时春天的脚步真的近了。雪花隐遁，天空由灰白变成淡蓝，太阳</a:t>
            </a:r>
            <a:r>
              <a:rPr lang="zh-CN" altLang="zh-CN" sz="2800" kern="100" dirty="0" smtClean="0">
                <a:latin typeface="Times New Roman"/>
                <a:ea typeface="华文细黑"/>
                <a:cs typeface="Times New Roman"/>
              </a:rPr>
              <a:t>苍白</a:t>
            </a:r>
            <a:r>
              <a:rPr lang="zh-CN" altLang="zh-CN" sz="2800" kern="100" dirty="0">
                <a:solidFill>
                  <a:prstClr val="black"/>
                </a:solidFill>
                <a:latin typeface="Times New Roman"/>
                <a:ea typeface="华文细黑"/>
                <a:cs typeface="Times New Roman"/>
              </a:rPr>
              <a:t>的面庞有了暖色，</a:t>
            </a:r>
            <a:endParaRPr lang="zh-CN" altLang="zh-CN" sz="1050" kern="100" dirty="0">
              <a:effectLst/>
              <a:latin typeface="宋体"/>
              <a:cs typeface="Courier New"/>
            </a:endParaRPr>
          </a:p>
        </p:txBody>
      </p:sp>
    </p:spTree>
    <p:extLst>
      <p:ext uri="{BB962C8B-B14F-4D97-AF65-F5344CB8AC3E}">
        <p14:creationId xmlns:p14="http://schemas.microsoft.com/office/powerpoint/2010/main" val="2738186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81608" y="370051"/>
            <a:ext cx="11593287" cy="5940063"/>
          </a:xfrm>
          <a:prstGeom prst="rect">
            <a:avLst/>
          </a:prstGeom>
        </p:spPr>
        <p:txBody>
          <a:bodyPr wrap="square" lIns="121898" tIns="60948" rIns="121898" bIns="60948">
            <a:spAutoFit/>
          </a:bodyPr>
          <a:lstStyle/>
          <a:p>
            <a:pPr lvl="0" algn="just">
              <a:lnSpc>
                <a:spcPct val="150000"/>
              </a:lnSpc>
            </a:pPr>
            <a:r>
              <a:rPr lang="zh-CN" altLang="zh-CN" sz="2800" kern="100" dirty="0" smtClean="0">
                <a:solidFill>
                  <a:prstClr val="black"/>
                </a:solidFill>
                <a:latin typeface="Times New Roman"/>
                <a:ea typeface="华文细黑"/>
                <a:cs typeface="Times New Roman"/>
              </a:rPr>
              <a:t>河岸</a:t>
            </a:r>
            <a:r>
              <a:rPr lang="zh-CN" altLang="zh-CN" sz="2800" kern="100" dirty="0">
                <a:solidFill>
                  <a:prstClr val="black"/>
                </a:solidFill>
                <a:latin typeface="Times New Roman"/>
                <a:ea typeface="华文细黑"/>
                <a:cs typeface="Times New Roman"/>
              </a:rPr>
              <a:t>柳树泛红，林中向阳山坡的达子香花，羞答答地打骨朵了，人们饲养的家禽，开始在冬窝里频频伸展翅膀，想啄春天的第一口湿泥，做自己的口红。这时的春天怎么说呢，是婚日的盛装的新娘，呼之欲出了</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到了五月，春天波涛汹涌地来了，所有的生命都荡漾在它明媚的波涛里！地上的草，林中的树，园田的菜圃，呈现着一派娇嫩的绿；山间原野的花儿，姹紫嫣红，争奇斗艳，蓝的如宝石，红的如玛瑙，白的如珍珠，金黄的如琥珀。这时窗缝的封条撕下来了，门上用于抵御寒风的棉毡也取下来了，人们换下棉衣棉裤，家禽们又可以寻觅园田肥美的虫子，作为它们的小点心了</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316891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0070" y="125288"/>
            <a:ext cx="11709220" cy="6586394"/>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但这样的春色，也许过于寻常，并没有烙印在我心灵深处。我对最美春色的记忆，居然与伤痛联系在一起。</a:t>
            </a:r>
            <a:endParaRPr lang="zh-CN" altLang="zh-CN" sz="1050" kern="100" dirty="0">
              <a:latin typeface="宋体"/>
              <a:cs typeface="Courier New"/>
            </a:endParaRPr>
          </a:p>
          <a:p>
            <a:pPr indent="718185" algn="just">
              <a:lnSpc>
                <a:spcPct val="150000"/>
              </a:lnSpc>
              <a:spcAft>
                <a:spcPts val="0"/>
              </a:spcAft>
            </a:pPr>
            <a:r>
              <a:rPr lang="zh-CN" altLang="zh-CN" sz="2800" kern="100" spc="-100" dirty="0">
                <a:latin typeface="Times New Roman"/>
                <a:ea typeface="华文细黑"/>
                <a:cs typeface="Times New Roman"/>
              </a:rPr>
              <a:t>那年</a:t>
            </a:r>
            <a:r>
              <a:rPr lang="en-US" altLang="zh-CN" sz="2800" kern="100" spc="-100" dirty="0">
                <a:latin typeface="Times New Roman"/>
                <a:ea typeface="华文细黑"/>
                <a:cs typeface="Courier New"/>
              </a:rPr>
              <a:t>5</a:t>
            </a:r>
            <a:r>
              <a:rPr lang="zh-CN" altLang="zh-CN" sz="2800" kern="100" spc="-100" dirty="0">
                <a:latin typeface="Times New Roman"/>
                <a:ea typeface="华文细黑"/>
                <a:cs typeface="Times New Roman"/>
              </a:rPr>
              <a:t>月</a:t>
            </a:r>
            <a:r>
              <a:rPr lang="en-US" altLang="zh-CN" sz="2800" kern="100" spc="-100" dirty="0">
                <a:latin typeface="Times New Roman"/>
                <a:ea typeface="华文细黑"/>
                <a:cs typeface="Courier New"/>
              </a:rPr>
              <a:t>3</a:t>
            </a:r>
            <a:r>
              <a:rPr lang="zh-CN" altLang="zh-CN" sz="2800" kern="100" spc="-100" dirty="0">
                <a:latin typeface="Times New Roman"/>
                <a:ea typeface="华文细黑"/>
                <a:cs typeface="Times New Roman"/>
              </a:rPr>
              <a:t>日，爱人在归乡途中车祸罹难，我赶回故乡奔丧。料理完丧事，</a:t>
            </a:r>
            <a:r>
              <a:rPr lang="zh-CN" altLang="zh-CN" sz="2800" kern="100" dirty="0">
                <a:latin typeface="Times New Roman"/>
                <a:ea typeface="华文细黑"/>
                <a:cs typeface="Times New Roman"/>
              </a:rPr>
              <a:t>回到塔河，正是新绿满枝的时候。姐姐见我很少出门，有一天领着孩子，拉着我去堤坝走走。太阳已经很暖了，可走在土路上，我却觉得脊背发凉。</a:t>
            </a:r>
            <a:r>
              <a:rPr lang="zh-CN" altLang="zh-CN" sz="2800" kern="100" spc="-100" dirty="0">
                <a:latin typeface="Times New Roman"/>
                <a:ea typeface="华文细黑"/>
                <a:cs typeface="Times New Roman"/>
              </a:rPr>
              <a:t>堤坝是我和爱人常去的地方，我们曾在河边打水漂，采野花，看两岸的山影、</a:t>
            </a:r>
            <a:r>
              <a:rPr lang="zh-CN" altLang="zh-CN" sz="2800" kern="100" dirty="0">
                <a:latin typeface="Times New Roman"/>
                <a:ea typeface="华文细黑"/>
                <a:cs typeface="Times New Roman"/>
              </a:rPr>
              <a:t>庄稼和牛羊。我走下堤坝，看到几棵嫩绿的柳蒿芽，随手采了，那是我和爱人喜欢吃的野菜，把它用开水焯了，蘸酱吃鲜美无比。我采了柳蒿芽，</a:t>
            </a:r>
            <a:r>
              <a:rPr lang="zh-CN" altLang="zh-CN" sz="2800" kern="100" spc="-100" dirty="0">
                <a:latin typeface="Times New Roman"/>
                <a:ea typeface="华文细黑"/>
                <a:cs typeface="Times New Roman"/>
              </a:rPr>
              <a:t>又看见了野花，白的，粉红的，淡蓝的，星星似的眨眼。我没有采花，因为</a:t>
            </a:r>
            <a:r>
              <a:rPr lang="zh-CN" altLang="zh-CN" sz="2800" kern="100" dirty="0">
                <a:latin typeface="Times New Roman"/>
                <a:ea typeface="华文细黑"/>
                <a:cs typeface="Times New Roman"/>
              </a:rPr>
              <a:t>以往采回的野花，会放到床头桌上，照亮</a:t>
            </a:r>
            <a:r>
              <a:rPr lang="zh-CN" altLang="zh-CN" sz="2800" kern="100" dirty="0" smtClean="0">
                <a:latin typeface="Times New Roman"/>
                <a:ea typeface="华文细黑"/>
                <a:cs typeface="Times New Roman"/>
              </a:rPr>
              <a:t>两</a:t>
            </a:r>
            <a:r>
              <a:rPr lang="zh-CN" altLang="zh-CN" sz="2800" kern="100" dirty="0" smtClean="0">
                <a:solidFill>
                  <a:prstClr val="black"/>
                </a:solidFill>
                <a:latin typeface="Times New Roman"/>
                <a:ea typeface="华文细黑"/>
                <a:cs typeface="Times New Roman"/>
              </a:rPr>
              <a:t>个人</a:t>
            </a:r>
            <a:r>
              <a:rPr lang="zh-CN" altLang="zh-CN" sz="2800" kern="100" dirty="0">
                <a:solidFill>
                  <a:prstClr val="black"/>
                </a:solidFill>
                <a:latin typeface="Times New Roman"/>
                <a:ea typeface="华文细黑"/>
                <a:cs typeface="Times New Roman"/>
              </a:rPr>
              <a:t>的梦境。想着爱人与</a:t>
            </a:r>
            <a:r>
              <a:rPr lang="zh-CN" altLang="zh-CN" sz="2800" kern="100" dirty="0" smtClean="0">
                <a:solidFill>
                  <a:prstClr val="black"/>
                </a:solidFill>
                <a:latin typeface="Times New Roman"/>
                <a:ea typeface="华文细黑"/>
                <a:cs typeface="Times New Roman"/>
              </a:rPr>
              <a:t>这样</a:t>
            </a:r>
            <a:endParaRPr lang="zh-CN" altLang="zh-CN" sz="1050" kern="100" dirty="0">
              <a:effectLst/>
              <a:latin typeface="宋体"/>
              <a:cs typeface="Courier New"/>
            </a:endParaRPr>
          </a:p>
        </p:txBody>
      </p:sp>
    </p:spTree>
    <p:extLst>
      <p:ext uri="{BB962C8B-B14F-4D97-AF65-F5344CB8AC3E}">
        <p14:creationId xmlns:p14="http://schemas.microsoft.com/office/powerpoint/2010/main" val="1281598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80390" y="305826"/>
            <a:ext cx="11709220" cy="5940063"/>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的春色永别了，</a:t>
            </a:r>
            <a:r>
              <a:rPr lang="zh-CN" altLang="zh-CN" sz="2800" kern="100" dirty="0" smtClean="0">
                <a:solidFill>
                  <a:prstClr val="black"/>
                </a:solidFill>
                <a:latin typeface="Times New Roman"/>
                <a:ea typeface="华文细黑"/>
                <a:cs typeface="Times New Roman"/>
              </a:rPr>
              <a:t>想</a:t>
            </a:r>
            <a:r>
              <a:rPr lang="zh-CN" altLang="zh-CN" sz="2800" kern="100" dirty="0">
                <a:solidFill>
                  <a:prstClr val="black"/>
                </a:solidFill>
                <a:latin typeface="Times New Roman"/>
                <a:ea typeface="华文细黑"/>
                <a:cs typeface="Times New Roman"/>
              </a:rPr>
              <a:t>着再无人为我采撷这大好春色，伴我入梦，我忍不住落泪了。我怕姐姐看见，便朝茂密的柳树丛走去。泪眼中的春色飞旋起来，</a:t>
            </a:r>
            <a:r>
              <a:rPr lang="zh-CN" altLang="zh-CN" sz="2800" kern="100" spc="100" dirty="0">
                <a:solidFill>
                  <a:prstClr val="black"/>
                </a:solidFill>
                <a:latin typeface="Times New Roman"/>
                <a:ea typeface="华文细黑"/>
                <a:cs typeface="Times New Roman"/>
              </a:rPr>
              <a:t>像一朵一朵的云，在人间与天堂之间绽放，那么迷离，那么凄美！四野寂静，</a:t>
            </a:r>
            <a:r>
              <a:rPr lang="zh-CN" altLang="zh-CN" sz="2800" kern="100" dirty="0">
                <a:solidFill>
                  <a:prstClr val="black"/>
                </a:solidFill>
                <a:latin typeface="Times New Roman"/>
                <a:ea typeface="华文细黑"/>
                <a:cs typeface="Times New Roman"/>
              </a:rPr>
              <a:t>我听见了自己的心跳声</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indent="718185" algn="just">
              <a:lnSpc>
                <a:spcPct val="150000"/>
              </a:lnSpc>
              <a:spcAft>
                <a:spcPts val="0"/>
              </a:spcAft>
            </a:pPr>
            <a:r>
              <a:rPr lang="zh-CN" altLang="zh-CN" sz="2800" kern="100" spc="100" dirty="0">
                <a:latin typeface="Times New Roman"/>
                <a:ea typeface="华文细黑"/>
                <a:cs typeface="Times New Roman"/>
              </a:rPr>
              <a:t>我最爱的词人辛弃疾，曾写过</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春风不染白髭须</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的名句。是啊，春风</a:t>
            </a:r>
            <a:r>
              <a:rPr lang="zh-CN" altLang="zh-CN" sz="2800" kern="100" dirty="0">
                <a:latin typeface="Times New Roman"/>
                <a:ea typeface="华文细黑"/>
                <a:cs typeface="Times New Roman"/>
              </a:rPr>
              <a:t>染绿了山，染红了花，染蓝了天，染白了云，可它不能把我们的白须白发染黑，不能让岁月之河倒流。但春风能染红双唇，让它在夜深时隔着时空，轻唤你曾爱过的人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indent="718185" algn="r">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选自</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月</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日《文汇报》，有删改</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1223587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606337"/>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为什么说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春天的到来是最铺张的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？结合二、三两段简要概括。</a:t>
            </a:r>
            <a:endParaRPr lang="zh-CN" altLang="zh-CN" sz="1050" kern="100" dirty="0">
              <a:effectLst/>
              <a:latin typeface="宋体"/>
              <a:cs typeface="Courier New"/>
            </a:endParaRPr>
          </a:p>
        </p:txBody>
      </p:sp>
      <p:sp>
        <p:nvSpPr>
          <p:cNvPr id="3" name="TextBox 2"/>
          <p:cNvSpPr txBox="1"/>
          <p:nvPr/>
        </p:nvSpPr>
        <p:spPr>
          <a:xfrm>
            <a:off x="10991750" y="78988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4" name="矩形 3"/>
          <p:cNvSpPr/>
          <p:nvPr/>
        </p:nvSpPr>
        <p:spPr>
          <a:xfrm>
            <a:off x="478582" y="1477573"/>
            <a:ext cx="11162246"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序幕拉得很长，万物蓄势待发，亮相时热烈迅猛。</a:t>
            </a:r>
            <a:endParaRPr lang="zh-CN" altLang="zh-CN" sz="1050" kern="100" dirty="0">
              <a:effectLst/>
              <a:latin typeface="宋体"/>
              <a:cs typeface="Courier New"/>
            </a:endParaRPr>
          </a:p>
        </p:txBody>
      </p:sp>
      <p:sp>
        <p:nvSpPr>
          <p:cNvPr id="5" name="矩形 4"/>
          <p:cNvSpPr/>
          <p:nvPr/>
        </p:nvSpPr>
        <p:spPr>
          <a:xfrm>
            <a:off x="339000" y="2694569"/>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最后一段表达了作者什么样的情感？</a:t>
            </a:r>
            <a:endParaRPr lang="zh-CN" altLang="zh-CN" sz="1050" kern="100" dirty="0">
              <a:effectLst/>
              <a:latin typeface="宋体"/>
              <a:cs typeface="Courier New"/>
            </a:endParaRPr>
          </a:p>
        </p:txBody>
      </p:sp>
      <p:sp>
        <p:nvSpPr>
          <p:cNvPr id="7" name="TextBox 6"/>
          <p:cNvSpPr txBox="1"/>
          <p:nvPr/>
        </p:nvSpPr>
        <p:spPr>
          <a:xfrm>
            <a:off x="6505067" y="291097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78582" y="3565805"/>
            <a:ext cx="11162246"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对岁月流逝的感叹，对爱人深切而真挚的怀念。</a:t>
            </a:r>
            <a:endParaRPr lang="zh-CN" altLang="zh-CN" sz="1050" kern="100" dirty="0">
              <a:effectLst/>
              <a:latin typeface="宋体"/>
              <a:cs typeface="Courier New"/>
            </a:endParaRPr>
          </a:p>
        </p:txBody>
      </p:sp>
    </p:spTree>
    <p:extLst>
      <p:ext uri="{BB962C8B-B14F-4D97-AF65-F5344CB8AC3E}">
        <p14:creationId xmlns:p14="http://schemas.microsoft.com/office/powerpoint/2010/main" val="2931728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4" grpId="0" animBg="1"/>
      <p:bldP spid="4" grpId="1" animBg="1"/>
      <p:bldP spid="8" grpId="0" animBg="1"/>
      <p:bldP spid="8" grpId="1" animBg="1"/>
    </p:bldLst>
  </p:timing>
</p:sld>
</file>

<file path=ppt/theme/theme1.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6082</TotalTime>
  <Words>4408</Words>
  <Application>Microsoft Office PowerPoint</Application>
  <PresentationFormat>自定义</PresentationFormat>
  <Paragraphs>111</Paragraphs>
  <Slides>34</Slides>
  <Notes>0</Notes>
  <HiddenSlides>1</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3975</cp:revision>
  <dcterms:created xsi:type="dcterms:W3CDTF">2014-11-27T01:03:00Z</dcterms:created>
  <dcterms:modified xsi:type="dcterms:W3CDTF">2017-03-23T11:30:30Z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