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392727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356442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28848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385292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257523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74836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407282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388248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107705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256926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2FEB49-5732-4D34-B606-2248DA71B556}" type="datetimeFigureOut">
              <a:rPr lang="zh-CN" altLang="en-US" smtClean="0"/>
              <a:t>2017-05-15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155344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FEB49-5732-4D34-B606-2248DA71B556}" type="datetimeFigureOut">
              <a:rPr lang="zh-CN" altLang="en-US" smtClean="0"/>
              <a:t>2017-05-15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E9F05-365D-4833-843F-7E4206189A47}" type="slidenum">
              <a:rPr lang="zh-CN" altLang="en-US" smtClean="0"/>
              <a:t>‹#›</a:t>
            </a:fld>
            <a:endParaRPr lang="zh-CN" altLang="en-US"/>
          </a:p>
        </p:txBody>
      </p:sp>
    </p:spTree>
    <p:extLst>
      <p:ext uri="{BB962C8B-B14F-4D97-AF65-F5344CB8AC3E}">
        <p14:creationId xmlns:p14="http://schemas.microsoft.com/office/powerpoint/2010/main" val="174277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600" dirty="0" smtClean="0">
                <a:solidFill>
                  <a:srgbClr val="FF0000"/>
                </a:solidFill>
              </a:rPr>
              <a:t>默写篇篇过</a:t>
            </a:r>
            <a:endParaRPr lang="zh-CN" altLang="en-US" sz="6600" dirty="0">
              <a:solidFill>
                <a:srgbClr val="FF0000"/>
              </a:solidFill>
            </a:endParaRPr>
          </a:p>
        </p:txBody>
      </p:sp>
    </p:spTree>
    <p:extLst>
      <p:ext uri="{BB962C8B-B14F-4D97-AF65-F5344CB8AC3E}">
        <p14:creationId xmlns:p14="http://schemas.microsoft.com/office/powerpoint/2010/main" val="468355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640960" cy="4247317"/>
          </a:xfrm>
          <a:prstGeom prst="rect">
            <a:avLst/>
          </a:prstGeom>
          <a:noFill/>
        </p:spPr>
        <p:txBody>
          <a:bodyPr wrap="square" rtlCol="0">
            <a:spAutoFit/>
          </a:bodyPr>
          <a:lstStyle/>
          <a:p>
            <a:r>
              <a:rPr lang="en-US" altLang="zh-CN" b="1" dirty="0"/>
              <a:t>6.</a:t>
            </a:r>
            <a:r>
              <a:rPr lang="zh-CN" altLang="zh-CN" b="1" dirty="0"/>
              <a:t>总括秦的纷奢是建立在对人民的剥削和掠夺之上的，并且还挥霍无度，将剥削来的钱财像泥沙一样的浪费掉，给人民带来了深重的灾难。揭露和控诉了秦的自私无道的语句是＿＿＿＿＿＿＿＿＿＿， ＿＿＿＿＿＿＿＿＿＿？</a:t>
            </a:r>
          </a:p>
          <a:p>
            <a:r>
              <a:rPr lang="en-US" altLang="zh-CN" b="1" dirty="0"/>
              <a:t>7.</a:t>
            </a:r>
            <a:r>
              <a:rPr lang="zh-CN" altLang="zh-CN" b="1" dirty="0"/>
              <a:t>杜牧在本文中最后总结，六国和秦国的灭亡都是由于不修自身，咎由自取，怨不得别人的语句是：＿＿＿＿＿＿＿＿，＿＿＿＿＿；＿＿＿＿＿＿＿，＿＿＿＿＿。</a:t>
            </a:r>
          </a:p>
          <a:p>
            <a:r>
              <a:rPr lang="en-US" altLang="zh-CN" b="1" dirty="0"/>
              <a:t>8.</a:t>
            </a:r>
            <a:r>
              <a:rPr lang="zh-CN" altLang="zh-CN" b="1" dirty="0"/>
              <a:t>杜牧在文中告诫后人光是感叹是没有用的，要吸取历史教训，不让历史重演，如果不能够吸取教训终将重蹈覆辙的语句是：＿＿＿＿＿＿＿＿＿＿ ， ＿＿＿＿＿＿＿＿＿＿ ；＿＿＿＿＿＿＿＿＿＿ ，＿＿＿＿＿＿＿＿＿＿。</a:t>
            </a:r>
          </a:p>
          <a:p>
            <a:r>
              <a:rPr lang="en-US" altLang="zh-CN" b="1" dirty="0"/>
              <a:t>9.</a:t>
            </a:r>
            <a:r>
              <a:rPr lang="zh-CN" altLang="zh-CN" b="1" dirty="0"/>
              <a:t>杜牧在《阿房宫赋》中用</a:t>
            </a:r>
            <a:r>
              <a:rPr lang="en-US" altLang="zh-CN" b="1" dirty="0"/>
              <a:t>14</a:t>
            </a:r>
            <a:r>
              <a:rPr lang="zh-CN" altLang="zh-CN" b="1" dirty="0"/>
              <a:t>个字“＿＿＿＿＿＿＿，＿＿＿＿＿＿，＿＿＿＿＿＿＿＿＿ ， ＿＿＿＿＿＿！”简明扼要地交代了秦王朝灭亡的历史过程，和篇首“六王毕，四海一，蜀山兀，阿房出”的气势构成鲜明的对比。</a:t>
            </a:r>
          </a:p>
          <a:p>
            <a:r>
              <a:rPr lang="en-US" altLang="zh-CN" b="1" dirty="0"/>
              <a:t>10.</a:t>
            </a:r>
            <a:r>
              <a:rPr lang="zh-CN" altLang="zh-CN" b="1" dirty="0"/>
              <a:t>作者用排比句渲染阿房宫所繁华奢靡，与老百姓的的劳作吃穿作对比，其中描写“乐声之多与市井言语对比”的句子是：“＿＿＿＿＿＿＿＿，＿＿＿＿＿＿＿＿”。</a:t>
            </a:r>
          </a:p>
          <a:p>
            <a:endParaRPr lang="zh-CN" altLang="en-US" b="1" dirty="0"/>
          </a:p>
        </p:txBody>
      </p:sp>
      <p:sp>
        <p:nvSpPr>
          <p:cNvPr id="3" name="TextBox 2"/>
          <p:cNvSpPr txBox="1"/>
          <p:nvPr/>
        </p:nvSpPr>
        <p:spPr>
          <a:xfrm>
            <a:off x="251520" y="4509120"/>
            <a:ext cx="8424936" cy="2542363"/>
          </a:xfrm>
          <a:prstGeom prst="rect">
            <a:avLst/>
          </a:prstGeom>
          <a:noFill/>
        </p:spPr>
        <p:txBody>
          <a:bodyPr wrap="square" rtlCol="0">
            <a:spAutoFit/>
          </a:bodyPr>
          <a:lstStyle/>
          <a:p>
            <a:pPr>
              <a:lnSpc>
                <a:spcPct val="150000"/>
              </a:lnSpc>
            </a:pPr>
            <a:r>
              <a:rPr lang="en-US" altLang="zh-CN" b="1" dirty="0">
                <a:solidFill>
                  <a:srgbClr val="FF0000"/>
                </a:solidFill>
              </a:rPr>
              <a:t>6.</a:t>
            </a:r>
            <a:r>
              <a:rPr lang="zh-CN" altLang="zh-CN" b="1" dirty="0">
                <a:solidFill>
                  <a:srgbClr val="FF0000"/>
                </a:solidFill>
              </a:rPr>
              <a:t>奈何取之尽锱铢，用之如泥沙</a:t>
            </a:r>
            <a:r>
              <a:rPr lang="zh-CN" altLang="zh-CN" b="1" dirty="0" smtClean="0">
                <a:solidFill>
                  <a:srgbClr val="FF0000"/>
                </a:solidFill>
              </a:rPr>
              <a:t>？</a:t>
            </a:r>
            <a:endParaRPr lang="en-US" altLang="zh-CN" b="1" dirty="0" smtClean="0">
              <a:solidFill>
                <a:srgbClr val="FF0000"/>
              </a:solidFill>
            </a:endParaRPr>
          </a:p>
          <a:p>
            <a:pPr>
              <a:lnSpc>
                <a:spcPct val="150000"/>
              </a:lnSpc>
            </a:pPr>
            <a:r>
              <a:rPr lang="en-US" altLang="zh-CN" b="1" dirty="0" smtClean="0">
                <a:solidFill>
                  <a:srgbClr val="FF0000"/>
                </a:solidFill>
              </a:rPr>
              <a:t>7</a:t>
            </a:r>
            <a:r>
              <a:rPr lang="en-US" altLang="zh-CN" b="1" dirty="0">
                <a:solidFill>
                  <a:srgbClr val="FF0000"/>
                </a:solidFill>
              </a:rPr>
              <a:t>.</a:t>
            </a:r>
            <a:r>
              <a:rPr lang="zh-CN" altLang="zh-CN" b="1" dirty="0">
                <a:solidFill>
                  <a:srgbClr val="FF0000"/>
                </a:solidFill>
              </a:rPr>
              <a:t>灭六国者六国也，非秦也。族秦者秦也，非天下也</a:t>
            </a:r>
            <a:r>
              <a:rPr lang="zh-CN" altLang="zh-CN" b="1" dirty="0" smtClean="0">
                <a:solidFill>
                  <a:srgbClr val="FF0000"/>
                </a:solidFill>
              </a:rPr>
              <a:t>。</a:t>
            </a:r>
            <a:endParaRPr lang="en-US" altLang="zh-CN" b="1" dirty="0" smtClean="0">
              <a:solidFill>
                <a:srgbClr val="FF0000"/>
              </a:solidFill>
            </a:endParaRPr>
          </a:p>
          <a:p>
            <a:pPr>
              <a:lnSpc>
                <a:spcPct val="150000"/>
              </a:lnSpc>
            </a:pPr>
            <a:r>
              <a:rPr lang="en-US" altLang="zh-CN" b="1" dirty="0" smtClean="0">
                <a:solidFill>
                  <a:srgbClr val="FF0000"/>
                </a:solidFill>
              </a:rPr>
              <a:t>8</a:t>
            </a:r>
            <a:r>
              <a:rPr lang="en-US" altLang="zh-CN" b="1" dirty="0">
                <a:solidFill>
                  <a:srgbClr val="FF0000"/>
                </a:solidFill>
              </a:rPr>
              <a:t>.</a:t>
            </a:r>
            <a:r>
              <a:rPr lang="zh-CN" altLang="zh-CN" b="1" dirty="0">
                <a:solidFill>
                  <a:srgbClr val="FF0000"/>
                </a:solidFill>
              </a:rPr>
              <a:t>秦人不暇自哀，而后人哀之；后人哀之而不鉴之，亦使后人而复哀后人也</a:t>
            </a:r>
            <a:r>
              <a:rPr lang="zh-CN" altLang="zh-CN" b="1" dirty="0" smtClean="0">
                <a:solidFill>
                  <a:srgbClr val="FF0000"/>
                </a:solidFill>
              </a:rPr>
              <a:t>。</a:t>
            </a:r>
            <a:endParaRPr lang="en-US" altLang="zh-CN" b="1" dirty="0" smtClean="0">
              <a:solidFill>
                <a:srgbClr val="FF0000"/>
              </a:solidFill>
            </a:endParaRPr>
          </a:p>
          <a:p>
            <a:pPr>
              <a:lnSpc>
                <a:spcPct val="150000"/>
              </a:lnSpc>
            </a:pPr>
            <a:r>
              <a:rPr lang="en-US" altLang="zh-CN" b="1" dirty="0" smtClean="0">
                <a:solidFill>
                  <a:srgbClr val="FF0000"/>
                </a:solidFill>
              </a:rPr>
              <a:t>9</a:t>
            </a:r>
            <a:r>
              <a:rPr lang="en-US" altLang="zh-CN" b="1" dirty="0">
                <a:solidFill>
                  <a:srgbClr val="FF0000"/>
                </a:solidFill>
              </a:rPr>
              <a:t>.</a:t>
            </a:r>
            <a:r>
              <a:rPr lang="zh-CN" altLang="zh-CN" b="1" dirty="0">
                <a:solidFill>
                  <a:srgbClr val="FF0000"/>
                </a:solidFill>
              </a:rPr>
              <a:t>戍卒叫，函谷举，楚人一叫，可怜焦土</a:t>
            </a:r>
            <a:r>
              <a:rPr lang="zh-CN" altLang="zh-CN" b="1" dirty="0" smtClean="0">
                <a:solidFill>
                  <a:srgbClr val="FF0000"/>
                </a:solidFill>
              </a:rPr>
              <a:t>。</a:t>
            </a:r>
            <a:endParaRPr lang="en-US" altLang="zh-CN" b="1" dirty="0" smtClean="0">
              <a:solidFill>
                <a:srgbClr val="FF0000"/>
              </a:solidFill>
            </a:endParaRPr>
          </a:p>
          <a:p>
            <a:pPr>
              <a:lnSpc>
                <a:spcPct val="150000"/>
              </a:lnSpc>
            </a:pPr>
            <a:r>
              <a:rPr lang="en-US" altLang="zh-CN" b="1" dirty="0" smtClean="0">
                <a:solidFill>
                  <a:srgbClr val="FF0000"/>
                </a:solidFill>
              </a:rPr>
              <a:t>10</a:t>
            </a:r>
            <a:r>
              <a:rPr lang="en-US" altLang="zh-CN" b="1" dirty="0">
                <a:solidFill>
                  <a:srgbClr val="FF0000"/>
                </a:solidFill>
              </a:rPr>
              <a:t>.</a:t>
            </a:r>
            <a:r>
              <a:rPr lang="zh-CN" altLang="zh-CN" b="1" dirty="0">
                <a:solidFill>
                  <a:srgbClr val="FF0000"/>
                </a:solidFill>
              </a:rPr>
              <a:t>管弦呕哑，多于市人之言语</a:t>
            </a:r>
            <a:endParaRPr lang="zh-CN" altLang="zh-CN" dirty="0">
              <a:solidFill>
                <a:srgbClr val="FF0000"/>
              </a:solidFill>
            </a:endParaRPr>
          </a:p>
          <a:p>
            <a:pPr>
              <a:lnSpc>
                <a:spcPct val="150000"/>
              </a:lnSpc>
            </a:pPr>
            <a:endParaRPr lang="zh-CN" altLang="en-US" dirty="0">
              <a:solidFill>
                <a:srgbClr val="FF0000"/>
              </a:solidFill>
            </a:endParaRPr>
          </a:p>
        </p:txBody>
      </p:sp>
    </p:spTree>
    <p:extLst>
      <p:ext uri="{BB962C8B-B14F-4D97-AF65-F5344CB8AC3E}">
        <p14:creationId xmlns:p14="http://schemas.microsoft.com/office/powerpoint/2010/main" val="400816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640960" cy="5355312"/>
          </a:xfrm>
          <a:prstGeom prst="rect">
            <a:avLst/>
          </a:prstGeom>
          <a:noFill/>
        </p:spPr>
        <p:txBody>
          <a:bodyPr wrap="square" rtlCol="0">
            <a:spAutoFit/>
          </a:bodyPr>
          <a:lstStyle/>
          <a:p>
            <a:r>
              <a:rPr lang="zh-CN" altLang="zh-CN" b="1" dirty="0"/>
              <a:t>五、《赤壁赋》</a:t>
            </a:r>
          </a:p>
          <a:p>
            <a:r>
              <a:rPr lang="en-US" altLang="zh-CN" b="1" dirty="0"/>
              <a:t>1.</a:t>
            </a:r>
            <a:r>
              <a:rPr lang="zh-CN" altLang="zh-CN" b="1" dirty="0"/>
              <a:t>本文中苏轼 “状难写之景如在目前”，写天上的满月从东面山上升起，似乎也像游人一样，深深陶醉在这良辰美景之中，有意把脚步放得很慢、很慢，真是妙不可言的语句是：少焉，＿＿＿＿＿＿，＿＿＿＿＿＿＿。</a:t>
            </a:r>
            <a:r>
              <a:rPr lang="en-US" altLang="zh-CN" b="1" dirty="0"/>
              <a:t>        </a:t>
            </a:r>
            <a:endParaRPr lang="zh-CN" altLang="zh-CN" b="1" dirty="0"/>
          </a:p>
          <a:p>
            <a:r>
              <a:rPr lang="en-US" altLang="zh-CN" b="1" dirty="0"/>
              <a:t>2.</a:t>
            </a:r>
            <a:r>
              <a:rPr lang="zh-CN" altLang="zh-CN" b="1" dirty="0"/>
              <a:t>苏东坡以回答客人的方式，提出了另一种对宇宙对人生的看法，他紧扣水月，阐述了变与不变的辩证关系，来攻破客人“羡长江之无穷。挟飞仙以遨游，抱明月而长终”的理想，指出我们若从变化的角度来观察，那么一眨眼之间，万事万物都在变化的语句是：＿＿＿＿＿＿＿＿＿＿，＿＿＿＿＿＿＿＿。又指出如果从不变的角度观察，则万物都是无尽的语句是：＿＿＿＿＿＿＿＿＿＿ ，＿＿＿＿＿＿＿＿＿＿。</a:t>
            </a:r>
            <a:r>
              <a:rPr lang="en-US" altLang="zh-CN" b="1" dirty="0"/>
              <a:t>    </a:t>
            </a:r>
            <a:endParaRPr lang="zh-CN" altLang="zh-CN" b="1" dirty="0"/>
          </a:p>
          <a:p>
            <a:r>
              <a:rPr lang="en-US" altLang="zh-CN" b="1" dirty="0"/>
              <a:t>3.</a:t>
            </a:r>
            <a:r>
              <a:rPr lang="zh-CN" altLang="zh-CN" b="1" dirty="0"/>
              <a:t>本文中写箫声的作用和力量，不要说是人听了，就是动物蛟龙听了也飞舞起来了，一个寡妇独处孤舟中，听到箫声想到自己身世凄凉，不禁泣下的语句是：＿＿＿＿＿＿＿＿＿＿ ， ＿＿＿＿＿＿＿＿＿＿。 </a:t>
            </a:r>
          </a:p>
          <a:p>
            <a:r>
              <a:rPr lang="en-US" altLang="zh-CN" b="1" dirty="0"/>
              <a:t>4.</a:t>
            </a:r>
            <a:r>
              <a:rPr lang="zh-CN" altLang="zh-CN" b="1" dirty="0"/>
              <a:t>在《赤壁赋》中，苏轼用“＿＿＿＿＿＿＿＿，＿＿＿＿＿＿＿＿”两句概括了曹操的军队在攻破荆州后顺流而下的军容之盛。</a:t>
            </a:r>
            <a:r>
              <a:rPr lang="en-US" altLang="zh-CN" b="1" dirty="0"/>
              <a:t>        </a:t>
            </a:r>
            <a:endParaRPr lang="zh-CN" altLang="zh-CN" b="1" dirty="0"/>
          </a:p>
          <a:p>
            <a:r>
              <a:rPr lang="en-US" altLang="zh-CN" b="1" dirty="0"/>
              <a:t>5.</a:t>
            </a:r>
            <a:r>
              <a:rPr lang="zh-CN" altLang="zh-CN" b="1" dirty="0"/>
              <a:t>在《赤壁赋》中客人用比喻的修辞手法，感伤我们个人在天地间生命的短暂和个体的渺小的语句是：＿＿＿＿＿＿＿＿＿＿，＿＿＿＿＿＿＿＿＿＿ 。感叹人生短暂羡慕自然无穷的语句是＿＿＿＿＿＿＿＿，＿＿＿＿＿＿＿＿。</a:t>
            </a:r>
          </a:p>
          <a:p>
            <a:endParaRPr lang="zh-CN" altLang="en-US" b="1" dirty="0"/>
          </a:p>
        </p:txBody>
      </p:sp>
      <p:sp>
        <p:nvSpPr>
          <p:cNvPr id="3" name="TextBox 2"/>
          <p:cNvSpPr txBox="1"/>
          <p:nvPr/>
        </p:nvSpPr>
        <p:spPr>
          <a:xfrm>
            <a:off x="395536" y="5445224"/>
            <a:ext cx="8568952" cy="923330"/>
          </a:xfrm>
          <a:prstGeom prst="rect">
            <a:avLst/>
          </a:prstGeom>
          <a:noFill/>
        </p:spPr>
        <p:txBody>
          <a:bodyPr wrap="square" rtlCol="0">
            <a:spAutoFit/>
          </a:bodyPr>
          <a:lstStyle/>
          <a:p>
            <a:r>
              <a:rPr lang="en-US" altLang="zh-CN" b="1" dirty="0">
                <a:solidFill>
                  <a:srgbClr val="FF0000"/>
                </a:solidFill>
              </a:rPr>
              <a:t>1.</a:t>
            </a:r>
            <a:r>
              <a:rPr lang="zh-CN" altLang="zh-CN" b="1" dirty="0">
                <a:solidFill>
                  <a:srgbClr val="FF0000"/>
                </a:solidFill>
              </a:rPr>
              <a:t>月出于东山之上，徘徊于斗牛之间。</a:t>
            </a:r>
            <a:r>
              <a:rPr lang="en-US" altLang="zh-CN" b="1" dirty="0">
                <a:solidFill>
                  <a:srgbClr val="FF0000"/>
                </a:solidFill>
              </a:rPr>
              <a:t> 2.</a:t>
            </a:r>
            <a:r>
              <a:rPr lang="zh-CN" altLang="zh-CN" b="1" dirty="0">
                <a:solidFill>
                  <a:srgbClr val="FF0000"/>
                </a:solidFill>
              </a:rPr>
              <a:t>盖将自其变者而观之，则天地曾不能以一瞬</a:t>
            </a:r>
            <a:r>
              <a:rPr lang="en-US" altLang="zh-CN" b="1" dirty="0">
                <a:solidFill>
                  <a:srgbClr val="FF0000"/>
                </a:solidFill>
              </a:rPr>
              <a:t>;</a:t>
            </a:r>
            <a:r>
              <a:rPr lang="zh-CN" altLang="zh-CN" b="1" dirty="0">
                <a:solidFill>
                  <a:srgbClr val="FF0000"/>
                </a:solidFill>
              </a:rPr>
              <a:t>自其不变者而观之，则物与我皆无尽也。</a:t>
            </a:r>
            <a:r>
              <a:rPr lang="en-US" altLang="zh-CN" b="1" dirty="0">
                <a:solidFill>
                  <a:srgbClr val="FF0000"/>
                </a:solidFill>
              </a:rPr>
              <a:t>3.</a:t>
            </a:r>
            <a:r>
              <a:rPr lang="zh-CN" altLang="zh-CN" b="1" dirty="0">
                <a:solidFill>
                  <a:srgbClr val="FF0000"/>
                </a:solidFill>
              </a:rPr>
              <a:t>舞幽壑之潜蛟，泣孤舟之嫠妇。</a:t>
            </a:r>
            <a:r>
              <a:rPr lang="en-US" altLang="zh-CN" b="1" dirty="0">
                <a:solidFill>
                  <a:srgbClr val="FF0000"/>
                </a:solidFill>
              </a:rPr>
              <a:t>4.</a:t>
            </a:r>
            <a:r>
              <a:rPr lang="zh-CN" altLang="zh-CN" b="1" dirty="0">
                <a:solidFill>
                  <a:srgbClr val="FF0000"/>
                </a:solidFill>
              </a:rPr>
              <a:t>舳舻千里，旌旗蔽空</a:t>
            </a:r>
            <a:r>
              <a:rPr lang="en-US" altLang="zh-CN" b="1" dirty="0">
                <a:solidFill>
                  <a:srgbClr val="FF0000"/>
                </a:solidFill>
              </a:rPr>
              <a:t> 5.</a:t>
            </a:r>
            <a:r>
              <a:rPr lang="zh-CN" altLang="zh-CN" b="1" dirty="0">
                <a:solidFill>
                  <a:srgbClr val="FF0000"/>
                </a:solidFill>
              </a:rPr>
              <a:t>寄蜉蝣于天地，渺沧海之一粟。哀吾生之须臾，羡长江之无穷 </a:t>
            </a:r>
            <a:endParaRPr lang="zh-CN" altLang="en-US" b="1" dirty="0">
              <a:solidFill>
                <a:srgbClr val="FF0000"/>
              </a:solidFill>
            </a:endParaRPr>
          </a:p>
        </p:txBody>
      </p:sp>
    </p:spTree>
    <p:extLst>
      <p:ext uri="{BB962C8B-B14F-4D97-AF65-F5344CB8AC3E}">
        <p14:creationId xmlns:p14="http://schemas.microsoft.com/office/powerpoint/2010/main" val="139680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496944" cy="3693319"/>
          </a:xfrm>
          <a:prstGeom prst="rect">
            <a:avLst/>
          </a:prstGeom>
          <a:noFill/>
        </p:spPr>
        <p:txBody>
          <a:bodyPr wrap="square" rtlCol="0">
            <a:spAutoFit/>
          </a:bodyPr>
          <a:lstStyle/>
          <a:p>
            <a:r>
              <a:rPr lang="en-US" altLang="zh-CN" b="1" dirty="0"/>
              <a:t>6.</a:t>
            </a:r>
            <a:r>
              <a:rPr lang="zh-CN" altLang="zh-CN" b="1" dirty="0"/>
              <a:t>作者写出了飘飘欲仙的神态，好像身体在天空里，架着风飞行，脱离了现实社会，不知道哪里是尽头，抒发了作者心旷神怡的心情和飘然欲举的超然之乐，情和景已经达到融合的境地的语句是：＿＿＿＿＿＿＿＿＿＿， ＿＿＿＿＿＿＿＿＿＿。</a:t>
            </a:r>
          </a:p>
          <a:p>
            <a:r>
              <a:rPr lang="en-US" altLang="zh-CN" b="1" dirty="0"/>
              <a:t>7.</a:t>
            </a:r>
            <a:r>
              <a:rPr lang="zh-CN" altLang="zh-CN" b="1" dirty="0"/>
              <a:t>《赤壁赋》中客人把自己和曹操进行了对比：曹操当时是“舳舻千里，旌旗蔽空”，而你我只是“＿＿＿＿＿，＿＿＿＿＿”；曹操当时是“＿＿＿＿＿＿”，而你我只是“举匏樽以相属”。这一段再现了曹操当年沿江而下时的盛大场面和英雄气概。可是象曹操这样的英雄“而今安在哉”？真是“浪淘尽千古风流人物”。</a:t>
            </a:r>
          </a:p>
          <a:p>
            <a:r>
              <a:rPr lang="en-US" altLang="zh-CN" b="1" dirty="0"/>
              <a:t>8.</a:t>
            </a:r>
            <a:r>
              <a:rPr lang="zh-CN" altLang="zh-CN" b="1" dirty="0"/>
              <a:t>写出作者任凭一叶扁舟随意飘荡，在江面上来去自如的句子是：＿＿＿＿＿＿＿＿＿＿，＿＿＿＿＿＿＿＿＿＿。</a:t>
            </a:r>
          </a:p>
          <a:p>
            <a:r>
              <a:rPr lang="en-US" altLang="zh-CN" b="1" dirty="0"/>
              <a:t>9.</a:t>
            </a:r>
            <a:r>
              <a:rPr lang="zh-CN" altLang="zh-CN" b="1" dirty="0"/>
              <a:t>文中表达人生与天地“变”与“不变”的哲理的语句是：“＿＿＿＿＿＿＿＿，＿＿＿＿＿＿＿；＿＿＿＿＿＿＿＿＿，＿＿＿＿＿＿＿＿＿＿＿＿＿。”</a:t>
            </a:r>
          </a:p>
          <a:p>
            <a:r>
              <a:rPr lang="en-US" altLang="zh-CN" b="1" dirty="0"/>
              <a:t>10.</a:t>
            </a:r>
            <a:r>
              <a:rPr lang="zh-CN" altLang="zh-CN" b="1" dirty="0"/>
              <a:t>表达作者对待荣辱得失的豁达态度的句子是：“＿＿＿＿＿＿＿＿＿＿，＿＿＿＿＿＿＿＿＿＿，＿＿＿＿＿＿＿＿＿＿，＿＿＿＿＿＿＿＿＿＿。</a:t>
            </a:r>
            <a:endParaRPr lang="zh-CN" altLang="en-US" b="1" dirty="0"/>
          </a:p>
        </p:txBody>
      </p:sp>
      <p:sp>
        <p:nvSpPr>
          <p:cNvPr id="3" name="TextBox 2"/>
          <p:cNvSpPr txBox="1"/>
          <p:nvPr/>
        </p:nvSpPr>
        <p:spPr>
          <a:xfrm>
            <a:off x="395536" y="4169991"/>
            <a:ext cx="8424936" cy="2031325"/>
          </a:xfrm>
          <a:prstGeom prst="rect">
            <a:avLst/>
          </a:prstGeom>
          <a:noFill/>
        </p:spPr>
        <p:txBody>
          <a:bodyPr wrap="square" rtlCol="0">
            <a:spAutoFit/>
          </a:bodyPr>
          <a:lstStyle/>
          <a:p>
            <a:r>
              <a:rPr lang="en-US" altLang="zh-CN" b="1" dirty="0">
                <a:solidFill>
                  <a:srgbClr val="FF0000"/>
                </a:solidFill>
              </a:rPr>
              <a:t>6.</a:t>
            </a:r>
            <a:r>
              <a:rPr lang="zh-CN" altLang="zh-CN" b="1" dirty="0">
                <a:solidFill>
                  <a:srgbClr val="FF0000"/>
                </a:solidFill>
              </a:rPr>
              <a:t>浩浩乎如冯虚御风，而不知其所</a:t>
            </a:r>
            <a:r>
              <a:rPr lang="zh-CN" altLang="zh-CN" b="1" dirty="0" smtClean="0">
                <a:solidFill>
                  <a:srgbClr val="FF0000"/>
                </a:solidFill>
              </a:rPr>
              <a:t>止</a:t>
            </a:r>
            <a:endParaRPr lang="en-US" altLang="zh-CN" b="1" dirty="0" smtClean="0">
              <a:solidFill>
                <a:srgbClr val="FF0000"/>
              </a:solidFill>
            </a:endParaRPr>
          </a:p>
          <a:p>
            <a:r>
              <a:rPr lang="en-US" altLang="zh-CN" b="1" dirty="0" smtClean="0">
                <a:solidFill>
                  <a:srgbClr val="FF0000"/>
                </a:solidFill>
              </a:rPr>
              <a:t>7</a:t>
            </a:r>
            <a:r>
              <a:rPr lang="en-US" altLang="zh-CN" b="1" dirty="0">
                <a:solidFill>
                  <a:srgbClr val="FF0000"/>
                </a:solidFill>
              </a:rPr>
              <a:t>.</a:t>
            </a:r>
            <a:r>
              <a:rPr lang="zh-CN" altLang="zh-CN" b="1" dirty="0">
                <a:solidFill>
                  <a:srgbClr val="FF0000"/>
                </a:solidFill>
              </a:rPr>
              <a:t>驾一叶之扁舟，酾酒临江，横槊</a:t>
            </a:r>
            <a:r>
              <a:rPr lang="zh-CN" altLang="zh-CN" b="1" dirty="0" smtClean="0">
                <a:solidFill>
                  <a:srgbClr val="FF0000"/>
                </a:solidFill>
              </a:rPr>
              <a:t>赋诗</a:t>
            </a:r>
            <a:endParaRPr lang="en-US" altLang="zh-CN" b="1" dirty="0" smtClean="0">
              <a:solidFill>
                <a:srgbClr val="FF0000"/>
              </a:solidFill>
            </a:endParaRPr>
          </a:p>
          <a:p>
            <a:r>
              <a:rPr lang="en-US" altLang="zh-CN" b="1" dirty="0" smtClean="0">
                <a:solidFill>
                  <a:srgbClr val="FF0000"/>
                </a:solidFill>
              </a:rPr>
              <a:t>8</a:t>
            </a:r>
            <a:r>
              <a:rPr lang="en-US" altLang="zh-CN" b="1" dirty="0">
                <a:solidFill>
                  <a:srgbClr val="FF0000"/>
                </a:solidFill>
              </a:rPr>
              <a:t>.</a:t>
            </a:r>
            <a:r>
              <a:rPr lang="zh-CN" altLang="zh-CN" b="1" dirty="0">
                <a:solidFill>
                  <a:srgbClr val="FF0000"/>
                </a:solidFill>
              </a:rPr>
              <a:t>纵一苇之所如 凌万顷之</a:t>
            </a:r>
            <a:r>
              <a:rPr lang="zh-CN" altLang="zh-CN" b="1" dirty="0" smtClean="0">
                <a:solidFill>
                  <a:srgbClr val="FF0000"/>
                </a:solidFill>
              </a:rPr>
              <a:t>茫然</a:t>
            </a:r>
            <a:endParaRPr lang="en-US" altLang="zh-CN" b="1" dirty="0" smtClean="0">
              <a:solidFill>
                <a:srgbClr val="FF0000"/>
              </a:solidFill>
            </a:endParaRPr>
          </a:p>
          <a:p>
            <a:r>
              <a:rPr lang="en-US" altLang="zh-CN" b="1" dirty="0" smtClean="0">
                <a:solidFill>
                  <a:srgbClr val="FF0000"/>
                </a:solidFill>
              </a:rPr>
              <a:t>9</a:t>
            </a:r>
            <a:r>
              <a:rPr lang="en-US" altLang="zh-CN" b="1" dirty="0">
                <a:solidFill>
                  <a:srgbClr val="FF0000"/>
                </a:solidFill>
              </a:rPr>
              <a:t>.</a:t>
            </a:r>
            <a:r>
              <a:rPr lang="zh-CN" altLang="zh-CN" b="1" dirty="0">
                <a:solidFill>
                  <a:srgbClr val="FF0000"/>
                </a:solidFill>
              </a:rPr>
              <a:t>盖将自其变者而观之，则天地曾不能以一瞬；自其不变者而观之，则物与我皆无尽</a:t>
            </a:r>
            <a:r>
              <a:rPr lang="zh-CN" altLang="zh-CN" b="1" dirty="0" smtClean="0">
                <a:solidFill>
                  <a:srgbClr val="FF0000"/>
                </a:solidFill>
              </a:rPr>
              <a:t>也</a:t>
            </a:r>
            <a:endParaRPr lang="en-US" altLang="zh-CN" b="1" dirty="0" smtClean="0">
              <a:solidFill>
                <a:srgbClr val="FF0000"/>
              </a:solidFill>
            </a:endParaRPr>
          </a:p>
          <a:p>
            <a:r>
              <a:rPr lang="en-US" altLang="zh-CN" b="1" dirty="0" smtClean="0">
                <a:solidFill>
                  <a:srgbClr val="FF0000"/>
                </a:solidFill>
              </a:rPr>
              <a:t>10</a:t>
            </a:r>
            <a:r>
              <a:rPr lang="en-US" altLang="zh-CN" b="1" dirty="0">
                <a:solidFill>
                  <a:srgbClr val="FF0000"/>
                </a:solidFill>
              </a:rPr>
              <a:t>.</a:t>
            </a:r>
            <a:r>
              <a:rPr lang="zh-CN" altLang="zh-CN" b="1" dirty="0">
                <a:solidFill>
                  <a:srgbClr val="FF0000"/>
                </a:solidFill>
              </a:rPr>
              <a:t>且夫天地之间，物各有主，苟非吾之所有，虽一毫而莫取。</a:t>
            </a:r>
            <a:endParaRPr lang="zh-CN"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108432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082" y="404664"/>
            <a:ext cx="8568952" cy="3416320"/>
          </a:xfrm>
          <a:prstGeom prst="rect">
            <a:avLst/>
          </a:prstGeom>
          <a:noFill/>
        </p:spPr>
        <p:txBody>
          <a:bodyPr wrap="square" rtlCol="0">
            <a:spAutoFit/>
          </a:bodyPr>
          <a:lstStyle/>
          <a:p>
            <a:r>
              <a:rPr lang="zh-CN" altLang="zh-CN" b="1" dirty="0"/>
              <a:t>六、《氓》 </a:t>
            </a:r>
          </a:p>
          <a:p>
            <a:r>
              <a:rPr lang="en-US" altLang="zh-CN" b="1" dirty="0"/>
              <a:t>1</a:t>
            </a:r>
            <a:r>
              <a:rPr lang="zh-CN" altLang="zh-CN" b="1" dirty="0"/>
              <a:t>．《卫风·氓》中描写女主人公热恋时见到氓的高兴心理的诗句是＿＿＿＿＿，＿＿＿＿＿＿。</a:t>
            </a:r>
          </a:p>
          <a:p>
            <a:r>
              <a:rPr lang="en-US" altLang="zh-CN" b="1" dirty="0"/>
              <a:t>2</a:t>
            </a:r>
            <a:r>
              <a:rPr lang="zh-CN" altLang="zh-CN" b="1" dirty="0"/>
              <a:t>．《卫风·氓》诗中皆以桑树起兴，从诗人的年轻貌美写到体衰色减，同时揭示了男子对她从热爱到厌弃的经过。“＿＿＿＿＿＿＿ ，＿＿＿＿＿”比喻女子的容颜亮丽；“＿＿＿＿＿＿，＿＿＿＿＿”比喻女子的憔悴和被弃。</a:t>
            </a:r>
          </a:p>
          <a:p>
            <a:r>
              <a:rPr lang="en-US" altLang="zh-CN" b="1" dirty="0"/>
              <a:t>3.</a:t>
            </a:r>
            <a:r>
              <a:rPr lang="zh-CN" altLang="zh-CN" b="1" dirty="0"/>
              <a:t>桑葚是甜的，鸠多食则易致醉；比喻爱情是美好的，人多迷恋则易上当受骗的句子是</a:t>
            </a:r>
            <a:r>
              <a:rPr lang="en-US" altLang="zh-CN" b="1" dirty="0"/>
              <a:t>: </a:t>
            </a:r>
            <a:r>
              <a:rPr lang="zh-CN" altLang="zh-CN" b="1" dirty="0"/>
              <a:t>＿＿＿＿＿＿，＿＿＿＿＿＿！＿＿＿＿＿ ，＿＿＿＿＿！</a:t>
            </a:r>
          </a:p>
          <a:p>
            <a:r>
              <a:rPr lang="en-US" altLang="zh-CN" b="1" dirty="0"/>
              <a:t>4.</a:t>
            </a:r>
            <a:r>
              <a:rPr lang="zh-CN" altLang="zh-CN" b="1" dirty="0"/>
              <a:t>本诗中初露男子的粗暴性格同时也写出女子温柔体贴的性格的句子是：＿＿＿＿＿＿＿＿＿＿ ， ＿＿＿＿＿＿＿＿＿＿。我们常说“性格决定命运”，再加上当时的社会环境特点，这就预示了两人今后的悲剧性的婚姻生活。 </a:t>
            </a:r>
          </a:p>
          <a:p>
            <a:endParaRPr lang="zh-CN" altLang="en-US" b="1" dirty="0"/>
          </a:p>
        </p:txBody>
      </p:sp>
      <p:sp>
        <p:nvSpPr>
          <p:cNvPr id="3" name="TextBox 2"/>
          <p:cNvSpPr txBox="1"/>
          <p:nvPr/>
        </p:nvSpPr>
        <p:spPr>
          <a:xfrm>
            <a:off x="323528" y="3820984"/>
            <a:ext cx="8502506" cy="1754326"/>
          </a:xfrm>
          <a:prstGeom prst="rect">
            <a:avLst/>
          </a:prstGeom>
          <a:noFill/>
        </p:spPr>
        <p:txBody>
          <a:bodyPr wrap="square" rtlCol="0">
            <a:spAutoFit/>
          </a:bodyPr>
          <a:lstStyle/>
          <a:p>
            <a:pPr>
              <a:lnSpc>
                <a:spcPct val="150000"/>
              </a:lnSpc>
            </a:pPr>
            <a:r>
              <a:rPr lang="en-US" altLang="zh-CN" b="1" dirty="0">
                <a:solidFill>
                  <a:srgbClr val="FF0000"/>
                </a:solidFill>
              </a:rPr>
              <a:t>1.</a:t>
            </a:r>
            <a:r>
              <a:rPr lang="zh-CN" altLang="zh-CN" b="1" dirty="0">
                <a:solidFill>
                  <a:srgbClr val="FF0000"/>
                </a:solidFill>
              </a:rPr>
              <a:t>既见复关，</a:t>
            </a:r>
            <a:r>
              <a:rPr lang="zh-CN" altLang="zh-CN" b="1" dirty="0" smtClean="0">
                <a:solidFill>
                  <a:srgbClr val="FF0000"/>
                </a:solidFill>
              </a:rPr>
              <a:t>载笑载言</a:t>
            </a:r>
            <a:endParaRPr lang="en-US" altLang="zh-CN" b="1" dirty="0" smtClean="0">
              <a:solidFill>
                <a:srgbClr val="FF0000"/>
              </a:solidFill>
            </a:endParaRPr>
          </a:p>
          <a:p>
            <a:pPr>
              <a:lnSpc>
                <a:spcPct val="150000"/>
              </a:lnSpc>
            </a:pPr>
            <a:r>
              <a:rPr lang="en-US" altLang="zh-CN" b="1" dirty="0" smtClean="0">
                <a:solidFill>
                  <a:srgbClr val="FF0000"/>
                </a:solidFill>
              </a:rPr>
              <a:t>2</a:t>
            </a:r>
            <a:r>
              <a:rPr lang="en-US" altLang="zh-CN" b="1" dirty="0">
                <a:solidFill>
                  <a:srgbClr val="FF0000"/>
                </a:solidFill>
              </a:rPr>
              <a:t>.</a:t>
            </a:r>
            <a:r>
              <a:rPr lang="zh-CN" altLang="zh-CN" b="1" dirty="0">
                <a:solidFill>
                  <a:srgbClr val="FF0000"/>
                </a:solidFill>
              </a:rPr>
              <a:t>桑之未落，其叶沃若。桑之落矣，其黄而</a:t>
            </a:r>
            <a:r>
              <a:rPr lang="zh-CN" altLang="zh-CN" b="1" dirty="0" smtClean="0">
                <a:solidFill>
                  <a:srgbClr val="FF0000"/>
                </a:solidFill>
              </a:rPr>
              <a:t>陨</a:t>
            </a:r>
            <a:endParaRPr lang="en-US" altLang="zh-CN" b="1" dirty="0" smtClean="0">
              <a:solidFill>
                <a:srgbClr val="FF0000"/>
              </a:solidFill>
            </a:endParaRPr>
          </a:p>
          <a:p>
            <a:pPr>
              <a:lnSpc>
                <a:spcPct val="150000"/>
              </a:lnSpc>
            </a:pPr>
            <a:r>
              <a:rPr lang="en-US" altLang="zh-CN" b="1" dirty="0" smtClean="0">
                <a:solidFill>
                  <a:srgbClr val="FF0000"/>
                </a:solidFill>
              </a:rPr>
              <a:t>3</a:t>
            </a:r>
            <a:r>
              <a:rPr lang="en-US" altLang="zh-CN" b="1" dirty="0">
                <a:solidFill>
                  <a:srgbClr val="FF0000"/>
                </a:solidFill>
              </a:rPr>
              <a:t>.</a:t>
            </a:r>
            <a:r>
              <a:rPr lang="zh-CN" altLang="zh-CN" b="1" dirty="0">
                <a:solidFill>
                  <a:srgbClr val="FF0000"/>
                </a:solidFill>
              </a:rPr>
              <a:t>于嗟鸠兮，无食桑葚！于嗟女兮，无与士耽</a:t>
            </a:r>
            <a:r>
              <a:rPr lang="zh-CN" altLang="zh-CN" b="1" dirty="0" smtClean="0">
                <a:solidFill>
                  <a:srgbClr val="FF0000"/>
                </a:solidFill>
              </a:rPr>
              <a:t>！</a:t>
            </a:r>
            <a:endParaRPr lang="en-US" altLang="zh-CN" b="1" dirty="0" smtClean="0">
              <a:solidFill>
                <a:srgbClr val="FF0000"/>
              </a:solidFill>
            </a:endParaRPr>
          </a:p>
          <a:p>
            <a:pPr>
              <a:lnSpc>
                <a:spcPct val="150000"/>
              </a:lnSpc>
            </a:pPr>
            <a:r>
              <a:rPr lang="en-US" altLang="zh-CN" b="1" dirty="0" smtClean="0">
                <a:solidFill>
                  <a:srgbClr val="FF0000"/>
                </a:solidFill>
              </a:rPr>
              <a:t>4</a:t>
            </a:r>
            <a:r>
              <a:rPr lang="en-US" altLang="zh-CN" b="1" dirty="0">
                <a:solidFill>
                  <a:srgbClr val="FF0000"/>
                </a:solidFill>
              </a:rPr>
              <a:t>.</a:t>
            </a:r>
            <a:r>
              <a:rPr lang="zh-CN" altLang="zh-CN" b="1" dirty="0">
                <a:solidFill>
                  <a:srgbClr val="FF0000"/>
                </a:solidFill>
              </a:rPr>
              <a:t>将子无怒，秋以</a:t>
            </a:r>
            <a:r>
              <a:rPr lang="zh-CN" altLang="zh-CN" b="1" dirty="0" smtClean="0">
                <a:solidFill>
                  <a:srgbClr val="FF0000"/>
                </a:solidFill>
              </a:rPr>
              <a:t>为期</a:t>
            </a:r>
            <a:endParaRPr lang="en-US" altLang="zh-CN" b="1" dirty="0" smtClean="0">
              <a:solidFill>
                <a:srgbClr val="FF0000"/>
              </a:solidFill>
            </a:endParaRPr>
          </a:p>
        </p:txBody>
      </p:sp>
    </p:spTree>
    <p:extLst>
      <p:ext uri="{BB962C8B-B14F-4D97-AF65-F5344CB8AC3E}">
        <p14:creationId xmlns:p14="http://schemas.microsoft.com/office/powerpoint/2010/main" val="208080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496944" cy="3970318"/>
          </a:xfrm>
          <a:prstGeom prst="rect">
            <a:avLst/>
          </a:prstGeom>
          <a:noFill/>
        </p:spPr>
        <p:txBody>
          <a:bodyPr wrap="square" rtlCol="0">
            <a:spAutoFit/>
          </a:bodyPr>
          <a:lstStyle/>
          <a:p>
            <a:r>
              <a:rPr lang="en-US" altLang="zh-CN" b="1" dirty="0"/>
              <a:t>5.</a:t>
            </a:r>
            <a:r>
              <a:rPr lang="zh-CN" altLang="zh-CN" b="1" dirty="0"/>
              <a:t>《诗经·王风》有一首诗叫《采葛》，其中有一句大家十分熟悉：“彼采葛兮，一日不见，如三月兮。彼采萧兮，一日不见，如三秋兮。彼采艾兮，一日不见，如三岁兮。”在《氓》中，也有一句，表现女子未见心上人伤心难过的语句是：＿＿＿＿＿，＿＿＿＿＿＿。</a:t>
            </a:r>
          </a:p>
          <a:p>
            <a:r>
              <a:rPr lang="en-US" altLang="zh-CN" b="1" dirty="0"/>
              <a:t>6.</a:t>
            </a:r>
            <a:r>
              <a:rPr lang="zh-CN" altLang="zh-CN" b="1" dirty="0"/>
              <a:t>表现女子悔恨多于哀伤，决绝而不留恋，体现了她刚烈的性格特点的语句是：＿＿＿＿＿，＿＿＿＿＿。</a:t>
            </a:r>
          </a:p>
          <a:p>
            <a:r>
              <a:rPr lang="en-US" altLang="zh-CN" b="1" dirty="0"/>
              <a:t>7.</a:t>
            </a:r>
            <a:r>
              <a:rPr lang="zh-CN" altLang="zh-CN" b="1" dirty="0"/>
              <a:t>女主人公自嫁氓为妻，多年来所有的家庭劳作一身担负，她起早睡晚，没有一天不是这样。勤劳的女人公实在让我们不得不敬佩，在诗中能够体现这一点的语句是：＿＿＿＿，＿＿＿＿＿。＿＿＿＿＿，＿＿＿＿＿。 </a:t>
            </a:r>
          </a:p>
          <a:p>
            <a:r>
              <a:rPr lang="en-US" altLang="zh-CN" b="1" dirty="0"/>
              <a:t>8.</a:t>
            </a:r>
            <a:r>
              <a:rPr lang="zh-CN" altLang="zh-CN" b="1" dirty="0"/>
              <a:t>她自豪地表明自己对爱情的忠贞，而以无比怨愤的心情，痛斥那个男子的负义行为的句子是＿＿＿＿＿，＿＿＿＿＿。＿＿＿＿＿，＿＿＿＿＿。</a:t>
            </a:r>
          </a:p>
          <a:p>
            <a:r>
              <a:rPr lang="en-US" altLang="zh-CN" b="1" dirty="0"/>
              <a:t>9.</a:t>
            </a:r>
            <a:r>
              <a:rPr lang="zh-CN" altLang="zh-CN" b="1" dirty="0"/>
              <a:t>以“淇”和“隰”的有界来喻示爱情的终结和痛苦的无边的句子是：＿＿＿＿ ，＿＿＿＿＿。</a:t>
            </a:r>
          </a:p>
          <a:p>
            <a:endParaRPr lang="zh-CN" altLang="en-US" b="1" dirty="0"/>
          </a:p>
        </p:txBody>
      </p:sp>
      <p:sp>
        <p:nvSpPr>
          <p:cNvPr id="3" name="TextBox 2"/>
          <p:cNvSpPr txBox="1"/>
          <p:nvPr/>
        </p:nvSpPr>
        <p:spPr>
          <a:xfrm>
            <a:off x="323528" y="4509120"/>
            <a:ext cx="8496944" cy="2542363"/>
          </a:xfrm>
          <a:prstGeom prst="rect">
            <a:avLst/>
          </a:prstGeom>
          <a:noFill/>
        </p:spPr>
        <p:txBody>
          <a:bodyPr wrap="square" rtlCol="0">
            <a:spAutoFit/>
          </a:bodyPr>
          <a:lstStyle/>
          <a:p>
            <a:pPr>
              <a:lnSpc>
                <a:spcPct val="150000"/>
              </a:lnSpc>
            </a:pPr>
            <a:r>
              <a:rPr lang="en-US" altLang="zh-CN" b="1" dirty="0">
                <a:solidFill>
                  <a:srgbClr val="FF0000"/>
                </a:solidFill>
              </a:rPr>
              <a:t>5.</a:t>
            </a:r>
            <a:r>
              <a:rPr lang="zh-CN" altLang="zh-CN" b="1" dirty="0">
                <a:solidFill>
                  <a:srgbClr val="FF0000"/>
                </a:solidFill>
              </a:rPr>
              <a:t>不见复关，泣涕</a:t>
            </a:r>
            <a:r>
              <a:rPr lang="zh-CN" altLang="zh-CN" b="1" dirty="0" smtClean="0">
                <a:solidFill>
                  <a:srgbClr val="FF0000"/>
                </a:solidFill>
              </a:rPr>
              <a:t>涟涟</a:t>
            </a:r>
            <a:endParaRPr lang="en-US" altLang="zh-CN" b="1" dirty="0" smtClean="0">
              <a:solidFill>
                <a:srgbClr val="FF0000"/>
              </a:solidFill>
            </a:endParaRPr>
          </a:p>
          <a:p>
            <a:pPr>
              <a:lnSpc>
                <a:spcPct val="150000"/>
              </a:lnSpc>
            </a:pPr>
            <a:r>
              <a:rPr lang="en-US" altLang="zh-CN" b="1" dirty="0" smtClean="0">
                <a:solidFill>
                  <a:srgbClr val="FF0000"/>
                </a:solidFill>
              </a:rPr>
              <a:t>6</a:t>
            </a:r>
            <a:r>
              <a:rPr lang="en-US" altLang="zh-CN" b="1" dirty="0">
                <a:solidFill>
                  <a:srgbClr val="FF0000"/>
                </a:solidFill>
              </a:rPr>
              <a:t>.</a:t>
            </a:r>
            <a:r>
              <a:rPr lang="zh-CN" altLang="zh-CN" b="1" dirty="0">
                <a:solidFill>
                  <a:srgbClr val="FF0000"/>
                </a:solidFill>
              </a:rPr>
              <a:t>反是不思，亦已焉</a:t>
            </a:r>
            <a:r>
              <a:rPr lang="zh-CN" altLang="zh-CN" b="1" dirty="0" smtClean="0">
                <a:solidFill>
                  <a:srgbClr val="FF0000"/>
                </a:solidFill>
              </a:rPr>
              <a:t>哉</a:t>
            </a:r>
            <a:endParaRPr lang="en-US" altLang="zh-CN" b="1" dirty="0" smtClean="0">
              <a:solidFill>
                <a:srgbClr val="FF0000"/>
              </a:solidFill>
            </a:endParaRPr>
          </a:p>
          <a:p>
            <a:pPr>
              <a:lnSpc>
                <a:spcPct val="150000"/>
              </a:lnSpc>
            </a:pPr>
            <a:r>
              <a:rPr lang="en-US" altLang="zh-CN" b="1" dirty="0" smtClean="0">
                <a:solidFill>
                  <a:srgbClr val="FF0000"/>
                </a:solidFill>
              </a:rPr>
              <a:t>7</a:t>
            </a:r>
            <a:r>
              <a:rPr lang="en-US" altLang="zh-CN" b="1" dirty="0">
                <a:solidFill>
                  <a:srgbClr val="FF0000"/>
                </a:solidFill>
              </a:rPr>
              <a:t>.</a:t>
            </a:r>
            <a:r>
              <a:rPr lang="zh-CN" altLang="zh-CN" b="1" dirty="0">
                <a:solidFill>
                  <a:srgbClr val="FF0000"/>
                </a:solidFill>
              </a:rPr>
              <a:t>三岁为妇，靡室劳矣。夙兴夜寐，靡有朝</a:t>
            </a:r>
            <a:r>
              <a:rPr lang="zh-CN" altLang="zh-CN" b="1" dirty="0" smtClean="0">
                <a:solidFill>
                  <a:srgbClr val="FF0000"/>
                </a:solidFill>
              </a:rPr>
              <a:t>矣</a:t>
            </a:r>
            <a:endParaRPr lang="en-US" altLang="zh-CN" b="1" dirty="0" smtClean="0">
              <a:solidFill>
                <a:srgbClr val="FF0000"/>
              </a:solidFill>
            </a:endParaRPr>
          </a:p>
          <a:p>
            <a:pPr>
              <a:lnSpc>
                <a:spcPct val="150000"/>
              </a:lnSpc>
            </a:pPr>
            <a:r>
              <a:rPr lang="en-US" altLang="zh-CN" b="1" dirty="0" smtClean="0">
                <a:solidFill>
                  <a:srgbClr val="FF0000"/>
                </a:solidFill>
              </a:rPr>
              <a:t>8</a:t>
            </a:r>
            <a:r>
              <a:rPr lang="en-US" altLang="zh-CN" b="1" dirty="0">
                <a:solidFill>
                  <a:srgbClr val="FF0000"/>
                </a:solidFill>
              </a:rPr>
              <a:t>.</a:t>
            </a:r>
            <a:r>
              <a:rPr lang="zh-CN" altLang="zh-CN" b="1" dirty="0">
                <a:solidFill>
                  <a:srgbClr val="FF0000"/>
                </a:solidFill>
              </a:rPr>
              <a:t>女也不爽，士贰其行。士也罔极，二三其</a:t>
            </a:r>
            <a:r>
              <a:rPr lang="zh-CN" altLang="zh-CN" b="1" dirty="0" smtClean="0">
                <a:solidFill>
                  <a:srgbClr val="FF0000"/>
                </a:solidFill>
              </a:rPr>
              <a:t>德</a:t>
            </a:r>
            <a:endParaRPr lang="en-US" altLang="zh-CN" b="1" dirty="0" smtClean="0">
              <a:solidFill>
                <a:srgbClr val="FF0000"/>
              </a:solidFill>
            </a:endParaRPr>
          </a:p>
          <a:p>
            <a:pPr>
              <a:lnSpc>
                <a:spcPct val="150000"/>
              </a:lnSpc>
            </a:pPr>
            <a:r>
              <a:rPr lang="en-US" altLang="zh-CN" b="1" dirty="0" smtClean="0">
                <a:solidFill>
                  <a:srgbClr val="FF0000"/>
                </a:solidFill>
              </a:rPr>
              <a:t>9</a:t>
            </a:r>
            <a:r>
              <a:rPr lang="en-US" altLang="zh-CN" b="1" dirty="0">
                <a:solidFill>
                  <a:srgbClr val="FF0000"/>
                </a:solidFill>
              </a:rPr>
              <a:t>.</a:t>
            </a:r>
            <a:r>
              <a:rPr lang="zh-CN" altLang="zh-CN" b="1" dirty="0">
                <a:solidFill>
                  <a:srgbClr val="FF0000"/>
                </a:solidFill>
              </a:rPr>
              <a:t>淇则有岸，隰则有泮</a:t>
            </a:r>
            <a:endParaRPr lang="zh-CN" altLang="zh-CN" dirty="0">
              <a:solidFill>
                <a:srgbClr val="FF0000"/>
              </a:solidFill>
            </a:endParaRPr>
          </a:p>
          <a:p>
            <a:pPr>
              <a:lnSpc>
                <a:spcPct val="150000"/>
              </a:lnSpc>
            </a:pPr>
            <a:endParaRPr lang="zh-CN" altLang="en-US" dirty="0">
              <a:solidFill>
                <a:srgbClr val="FF0000"/>
              </a:solidFill>
            </a:endParaRPr>
          </a:p>
        </p:txBody>
      </p:sp>
    </p:spTree>
    <p:extLst>
      <p:ext uri="{BB962C8B-B14F-4D97-AF65-F5344CB8AC3E}">
        <p14:creationId xmlns:p14="http://schemas.microsoft.com/office/powerpoint/2010/main" val="213609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496944" cy="3970318"/>
          </a:xfrm>
          <a:prstGeom prst="rect">
            <a:avLst/>
          </a:prstGeom>
          <a:noFill/>
        </p:spPr>
        <p:txBody>
          <a:bodyPr wrap="square" rtlCol="0">
            <a:spAutoFit/>
          </a:bodyPr>
          <a:lstStyle/>
          <a:p>
            <a:r>
              <a:rPr lang="zh-CN" altLang="zh-CN" b="1" dirty="0"/>
              <a:t>七、《离骚》</a:t>
            </a:r>
          </a:p>
          <a:p>
            <a:r>
              <a:rPr lang="en-US" altLang="zh-CN" b="1" dirty="0"/>
              <a:t>1.</a:t>
            </a:r>
            <a:r>
              <a:rPr lang="zh-CN" altLang="zh-CN" b="1" dirty="0"/>
              <a:t>屈原在《离骚》中表达自己不畏艰难，一往无前，对理想和真理执着追求的名句是：＿＿＿＿＿＿＿＿＿ ，＿＿＿＿＿＿＿＿。</a:t>
            </a:r>
          </a:p>
          <a:p>
            <a:r>
              <a:rPr lang="en-US" altLang="zh-CN" b="1" dirty="0"/>
              <a:t>2.</a:t>
            </a:r>
            <a:r>
              <a:rPr lang="zh-CN" altLang="zh-CN" b="1" dirty="0"/>
              <a:t>屈原在《离骚》中表现自己同情百姓的苦难生活，并因此流泪叹息的名句是：“＿＿＿＿＿＿＿＿＿，＿＿＿＿＿＿＿＿ ”</a:t>
            </a:r>
          </a:p>
          <a:p>
            <a:r>
              <a:rPr lang="en-US" altLang="zh-CN" b="1" dirty="0"/>
              <a:t>3.</a:t>
            </a:r>
            <a:r>
              <a:rPr lang="zh-CN" altLang="zh-CN" b="1" dirty="0"/>
              <a:t>本文中表达自己虽爱好修洁严以律己，但早晨被诟骂晚上被免职的句子是：＿＿＿＿＿＿＿＿＿＿，＿＿＿＿＿＿＿＿＿＿。</a:t>
            </a:r>
          </a:p>
          <a:p>
            <a:r>
              <a:rPr lang="en-US" altLang="zh-CN" b="1" dirty="0"/>
              <a:t>4.</a:t>
            </a:r>
            <a:r>
              <a:rPr lang="zh-CN" altLang="zh-CN" b="1" dirty="0"/>
              <a:t>屈原在《离骚》中表达自己虽然遭到不公的待遇，但是为了自己心中追求的目标九死不悔的语句是：＿＿＿＿＿＿＿＿＿＿ ，＿＿＿＿＿＿＿＿＿＿ 。</a:t>
            </a:r>
          </a:p>
          <a:p>
            <a:r>
              <a:rPr lang="en-US" altLang="zh-CN" b="1" dirty="0"/>
              <a:t>5.</a:t>
            </a:r>
            <a:r>
              <a:rPr lang="zh-CN" altLang="zh-CN" b="1" dirty="0"/>
              <a:t>屈原在《离骚》中用比喻的手法，写出自己才能优秀却遭到嫉妒和造谣中伤的句子是：＿＿＿＿＿＿＿＿，＿＿＿＿＿＿＿。</a:t>
            </a:r>
          </a:p>
          <a:p>
            <a:r>
              <a:rPr lang="en-US" altLang="zh-CN" b="1" dirty="0"/>
              <a:t>6.</a:t>
            </a:r>
            <a:r>
              <a:rPr lang="zh-CN" altLang="zh-CN" b="1" dirty="0"/>
              <a:t>屈原在《离骚》中借前贤能够坚守正道来勉励自己的句子是：＿＿＿＿＿＿＿＿＿＿，</a:t>
            </a:r>
            <a:r>
              <a:rPr lang="en-US" altLang="zh-CN" b="1" dirty="0"/>
              <a:t>  </a:t>
            </a:r>
            <a:r>
              <a:rPr lang="zh-CN" altLang="zh-CN" b="1" dirty="0"/>
              <a:t>＿＿＿＿＿＿＿＿＿＿。</a:t>
            </a:r>
          </a:p>
          <a:p>
            <a:endParaRPr lang="zh-CN" altLang="en-US" b="1" dirty="0"/>
          </a:p>
        </p:txBody>
      </p:sp>
      <p:sp>
        <p:nvSpPr>
          <p:cNvPr id="3" name="TextBox 2"/>
          <p:cNvSpPr txBox="1"/>
          <p:nvPr/>
        </p:nvSpPr>
        <p:spPr>
          <a:xfrm>
            <a:off x="218465" y="4149080"/>
            <a:ext cx="8496944" cy="2537874"/>
          </a:xfrm>
          <a:prstGeom prst="rect">
            <a:avLst/>
          </a:prstGeom>
          <a:noFill/>
        </p:spPr>
        <p:txBody>
          <a:bodyPr wrap="square" rtlCol="0">
            <a:spAutoFit/>
          </a:bodyPr>
          <a:lstStyle/>
          <a:p>
            <a:pPr>
              <a:lnSpc>
                <a:spcPct val="150000"/>
              </a:lnSpc>
            </a:pPr>
            <a:r>
              <a:rPr lang="en-US" altLang="zh-CN" b="1" dirty="0">
                <a:solidFill>
                  <a:srgbClr val="FF0000"/>
                </a:solidFill>
              </a:rPr>
              <a:t>1.</a:t>
            </a:r>
            <a:r>
              <a:rPr lang="zh-CN" altLang="zh-CN" b="1" dirty="0">
                <a:solidFill>
                  <a:srgbClr val="FF0000"/>
                </a:solidFill>
              </a:rPr>
              <a:t>路漫漫其修远兮，吾将上下而求索</a:t>
            </a:r>
            <a:r>
              <a:rPr lang="zh-CN" altLang="zh-CN" b="1" dirty="0" smtClean="0">
                <a:solidFill>
                  <a:srgbClr val="FF0000"/>
                </a:solidFill>
              </a:rPr>
              <a:t>。</a:t>
            </a:r>
            <a:endParaRPr lang="en-US" altLang="zh-CN" b="1" dirty="0" smtClean="0">
              <a:solidFill>
                <a:srgbClr val="FF0000"/>
              </a:solidFill>
            </a:endParaRPr>
          </a:p>
          <a:p>
            <a:pPr>
              <a:lnSpc>
                <a:spcPct val="150000"/>
              </a:lnSpc>
            </a:pPr>
            <a:r>
              <a:rPr lang="en-US" altLang="zh-CN" b="1" dirty="0" smtClean="0">
                <a:solidFill>
                  <a:srgbClr val="FF0000"/>
                </a:solidFill>
              </a:rPr>
              <a:t>2</a:t>
            </a:r>
            <a:r>
              <a:rPr lang="en-US" altLang="zh-CN" b="1" dirty="0">
                <a:solidFill>
                  <a:srgbClr val="FF0000"/>
                </a:solidFill>
              </a:rPr>
              <a:t>.</a:t>
            </a:r>
            <a:r>
              <a:rPr lang="zh-CN" altLang="zh-CN" b="1" dirty="0">
                <a:solidFill>
                  <a:srgbClr val="FF0000"/>
                </a:solidFill>
              </a:rPr>
              <a:t>长大息以掩涕兮，哀民生之多</a:t>
            </a:r>
            <a:r>
              <a:rPr lang="zh-CN" altLang="zh-CN" b="1" dirty="0" smtClean="0">
                <a:solidFill>
                  <a:srgbClr val="FF0000"/>
                </a:solidFill>
              </a:rPr>
              <a:t>艰</a:t>
            </a:r>
            <a:endParaRPr lang="en-US" altLang="zh-CN" b="1" dirty="0" smtClean="0">
              <a:solidFill>
                <a:srgbClr val="FF0000"/>
              </a:solidFill>
            </a:endParaRPr>
          </a:p>
          <a:p>
            <a:pPr>
              <a:lnSpc>
                <a:spcPct val="150000"/>
              </a:lnSpc>
            </a:pPr>
            <a:r>
              <a:rPr lang="en-US" altLang="zh-CN" b="1" dirty="0" smtClean="0">
                <a:solidFill>
                  <a:srgbClr val="FF0000"/>
                </a:solidFill>
              </a:rPr>
              <a:t>3</a:t>
            </a:r>
            <a:r>
              <a:rPr lang="en-US" altLang="zh-CN" b="1" dirty="0">
                <a:solidFill>
                  <a:srgbClr val="FF0000"/>
                </a:solidFill>
              </a:rPr>
              <a:t>.</a:t>
            </a:r>
            <a:r>
              <a:rPr lang="zh-CN" altLang="zh-CN" b="1" dirty="0">
                <a:solidFill>
                  <a:srgbClr val="FF0000"/>
                </a:solidFill>
              </a:rPr>
              <a:t>余虽好修姱以</a:t>
            </a:r>
            <a:r>
              <a:rPr lang="en-US" altLang="zh-CN" b="1" dirty="0">
                <a:solidFill>
                  <a:srgbClr val="FF0000"/>
                </a:solidFill>
              </a:rPr>
              <a:t> </a:t>
            </a:r>
            <a:r>
              <a:rPr lang="zh-CN" altLang="zh-CN" b="1" dirty="0">
                <a:solidFill>
                  <a:srgbClr val="FF0000"/>
                </a:solidFill>
              </a:rPr>
              <a:t>羁兮，謇朝谇而夕替</a:t>
            </a:r>
            <a:r>
              <a:rPr lang="en-US" altLang="zh-CN" b="1" dirty="0">
                <a:solidFill>
                  <a:srgbClr val="FF0000"/>
                </a:solidFill>
              </a:rPr>
              <a:t> </a:t>
            </a:r>
            <a:endParaRPr lang="en-US" altLang="zh-CN" b="1" dirty="0" smtClean="0">
              <a:solidFill>
                <a:srgbClr val="FF0000"/>
              </a:solidFill>
            </a:endParaRPr>
          </a:p>
          <a:p>
            <a:pPr>
              <a:lnSpc>
                <a:spcPct val="150000"/>
              </a:lnSpc>
            </a:pPr>
            <a:r>
              <a:rPr lang="en-US" altLang="zh-CN" b="1" dirty="0" smtClean="0">
                <a:solidFill>
                  <a:srgbClr val="FF0000"/>
                </a:solidFill>
              </a:rPr>
              <a:t>4</a:t>
            </a:r>
            <a:r>
              <a:rPr lang="en-US" altLang="zh-CN" b="1" dirty="0">
                <a:solidFill>
                  <a:srgbClr val="FF0000"/>
                </a:solidFill>
              </a:rPr>
              <a:t>.</a:t>
            </a:r>
            <a:r>
              <a:rPr lang="zh-CN" altLang="zh-CN" b="1" dirty="0">
                <a:solidFill>
                  <a:srgbClr val="FF0000"/>
                </a:solidFill>
              </a:rPr>
              <a:t>亦余心之所善兮，虽九死其犹未悔</a:t>
            </a:r>
            <a:r>
              <a:rPr lang="zh-CN" altLang="zh-CN" b="1" dirty="0" smtClean="0">
                <a:solidFill>
                  <a:srgbClr val="FF0000"/>
                </a:solidFill>
              </a:rPr>
              <a:t>。</a:t>
            </a:r>
            <a:endParaRPr lang="en-US" altLang="zh-CN" b="1" dirty="0" smtClean="0">
              <a:solidFill>
                <a:srgbClr val="FF0000"/>
              </a:solidFill>
            </a:endParaRPr>
          </a:p>
          <a:p>
            <a:pPr>
              <a:lnSpc>
                <a:spcPct val="150000"/>
              </a:lnSpc>
            </a:pPr>
            <a:r>
              <a:rPr lang="en-US" altLang="zh-CN" b="1" dirty="0" smtClean="0">
                <a:solidFill>
                  <a:srgbClr val="FF0000"/>
                </a:solidFill>
              </a:rPr>
              <a:t>5</a:t>
            </a:r>
            <a:r>
              <a:rPr lang="en-US" altLang="zh-CN" b="1" dirty="0">
                <a:solidFill>
                  <a:srgbClr val="FF0000"/>
                </a:solidFill>
              </a:rPr>
              <a:t>.</a:t>
            </a:r>
            <a:r>
              <a:rPr lang="zh-CN" altLang="zh-CN" b="1" dirty="0">
                <a:solidFill>
                  <a:srgbClr val="FF0000"/>
                </a:solidFill>
              </a:rPr>
              <a:t>众女嫉余之蛾眉兮，谣诼谓余以善淫</a:t>
            </a:r>
            <a:r>
              <a:rPr lang="zh-CN" altLang="zh-CN" b="1" dirty="0" smtClean="0">
                <a:solidFill>
                  <a:srgbClr val="FF0000"/>
                </a:solidFill>
              </a:rPr>
              <a:t>。</a:t>
            </a:r>
            <a:endParaRPr lang="en-US" altLang="zh-CN" b="1" dirty="0" smtClean="0">
              <a:solidFill>
                <a:srgbClr val="FF0000"/>
              </a:solidFill>
            </a:endParaRPr>
          </a:p>
          <a:p>
            <a:pPr>
              <a:lnSpc>
                <a:spcPct val="150000"/>
              </a:lnSpc>
            </a:pPr>
            <a:r>
              <a:rPr lang="en-US" altLang="zh-CN" b="1" dirty="0" smtClean="0">
                <a:solidFill>
                  <a:srgbClr val="FF0000"/>
                </a:solidFill>
              </a:rPr>
              <a:t>6</a:t>
            </a:r>
            <a:r>
              <a:rPr lang="en-US" altLang="zh-CN" b="1" dirty="0">
                <a:solidFill>
                  <a:srgbClr val="FF0000"/>
                </a:solidFill>
              </a:rPr>
              <a:t>.</a:t>
            </a:r>
            <a:r>
              <a:rPr lang="zh-CN" altLang="zh-CN" b="1" dirty="0">
                <a:solidFill>
                  <a:srgbClr val="FF0000"/>
                </a:solidFill>
              </a:rPr>
              <a:t>伏清白以死直兮，固前圣之所厚。</a:t>
            </a:r>
            <a:endParaRPr lang="zh-CN" altLang="en-US" dirty="0">
              <a:solidFill>
                <a:srgbClr val="FF0000"/>
              </a:solidFill>
            </a:endParaRPr>
          </a:p>
        </p:txBody>
      </p:sp>
    </p:spTree>
    <p:extLst>
      <p:ext uri="{BB962C8B-B14F-4D97-AF65-F5344CB8AC3E}">
        <p14:creationId xmlns:p14="http://schemas.microsoft.com/office/powerpoint/2010/main" val="59359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496944" cy="5632311"/>
          </a:xfrm>
          <a:prstGeom prst="rect">
            <a:avLst/>
          </a:prstGeom>
          <a:noFill/>
        </p:spPr>
        <p:txBody>
          <a:bodyPr wrap="square" rtlCol="0">
            <a:spAutoFit/>
          </a:bodyPr>
          <a:lstStyle/>
          <a:p>
            <a:r>
              <a:rPr lang="en-US" altLang="zh-CN" b="1" dirty="0"/>
              <a:t>7.</a:t>
            </a:r>
            <a:r>
              <a:rPr lang="zh-CN" altLang="zh-CN" b="1" dirty="0"/>
              <a:t>屈原的作品还以一系列比兴手法来表情达意。如他以鲜花、香草来比喻品行高洁的君子；以臭物、萧艾比喻奸佞或变节的小人；以佩带香草来象征诗人的品德修养。这种“香草美人”的比兴手法，使现实中的忠奸、美丑、善恶形成鲜明对照，产生了言简意赅、言有尽而意无穷的艺术效果。在选文中诗人用比兴的手法借助鲜花香草写自己要修养自己的品行的句子是：＿＿＿＿＿＿＿＿＿＿ ，＿＿＿＿＿＿＿＿＿＿。</a:t>
            </a:r>
          </a:p>
          <a:p>
            <a:r>
              <a:rPr lang="en-US" altLang="zh-CN" b="1" dirty="0"/>
              <a:t>8.</a:t>
            </a:r>
            <a:r>
              <a:rPr lang="zh-CN" altLang="zh-CN" b="1" dirty="0"/>
              <a:t>表现诗人怨恨君王过分荒唐，始终不能明了自己心迹的句子是：＿＿＿＿＿＿＿＿＿＿ ，＿＿＿＿＿＿＿＿＿＿。 </a:t>
            </a:r>
          </a:p>
          <a:p>
            <a:r>
              <a:rPr lang="en-US" altLang="zh-CN" b="1" dirty="0"/>
              <a:t>9.</a:t>
            </a:r>
            <a:r>
              <a:rPr lang="zh-CN" altLang="zh-CN" b="1" dirty="0"/>
              <a:t>表现诗人忍受委屈压抑意志，忍受责骂和侮辱的句子是： ＿＿＿＿＿＿＿，＿＿＿＿＿＿＿＿＿。</a:t>
            </a:r>
          </a:p>
          <a:p>
            <a:r>
              <a:rPr lang="en-US" altLang="zh-CN" b="1" dirty="0"/>
              <a:t>10.</a:t>
            </a:r>
            <a:r>
              <a:rPr lang="zh-CN" altLang="zh-CN" b="1" dirty="0"/>
              <a:t>人生在世虽然各有各的乐趣啊，但诗人唯独把爱美当做常态的是：＿＿＿＿＿＿＿，＿＿＿＿＿＿＿。</a:t>
            </a:r>
          </a:p>
          <a:p>
            <a:r>
              <a:rPr lang="en-US" altLang="zh-CN" b="1" dirty="0"/>
              <a:t>11.</a:t>
            </a:r>
            <a:r>
              <a:rPr lang="zh-CN" altLang="zh-CN" b="1" dirty="0"/>
              <a:t>表现诗人宁愿突然死去随着流水消逝啊，也不肯做出世俗小人的模样的句子是：＿＿＿＿＿＿＿＿，＿＿＿＿＿＿＿。</a:t>
            </a:r>
          </a:p>
          <a:p>
            <a:r>
              <a:rPr lang="en-US" altLang="zh-CN" b="1" dirty="0"/>
              <a:t>12.</a:t>
            </a:r>
            <a:r>
              <a:rPr lang="zh-CN" altLang="zh-CN" b="1" dirty="0"/>
              <a:t>表现诗人忠贞不移，即使肢解身体也不会改变志向的句子是：＿＿＿＿＿＿＿＿＿，＿＿＿＿＿＿＿＿＿＿。</a:t>
            </a:r>
          </a:p>
          <a:p>
            <a:r>
              <a:rPr lang="en-US" altLang="zh-CN" b="1" dirty="0"/>
              <a:t>13.</a:t>
            </a:r>
            <a:r>
              <a:rPr lang="zh-CN" altLang="zh-CN" b="1" dirty="0"/>
              <a:t>表现作者只要保持本心的善良和美好，别人了解不了解也不在乎的句子是：＿＿＿＿＿＿＿＿＿＿，＿＿＿＿＿＿＿＿＿。</a:t>
            </a:r>
          </a:p>
          <a:p>
            <a:r>
              <a:rPr lang="en-US" altLang="zh-CN" b="1" dirty="0"/>
              <a:t> </a:t>
            </a:r>
            <a:endParaRPr lang="zh-CN" altLang="zh-CN" b="1" dirty="0"/>
          </a:p>
          <a:p>
            <a:endParaRPr lang="zh-CN" altLang="en-US" b="1" dirty="0"/>
          </a:p>
        </p:txBody>
      </p:sp>
      <p:sp>
        <p:nvSpPr>
          <p:cNvPr id="3" name="TextBox 2"/>
          <p:cNvSpPr txBox="1"/>
          <p:nvPr/>
        </p:nvSpPr>
        <p:spPr>
          <a:xfrm>
            <a:off x="323528" y="5274278"/>
            <a:ext cx="8424936" cy="1754326"/>
          </a:xfrm>
          <a:prstGeom prst="rect">
            <a:avLst/>
          </a:prstGeom>
          <a:noFill/>
        </p:spPr>
        <p:txBody>
          <a:bodyPr wrap="square" rtlCol="0">
            <a:spAutoFit/>
          </a:bodyPr>
          <a:lstStyle/>
          <a:p>
            <a:r>
              <a:rPr lang="en-US" altLang="zh-CN" b="1" dirty="0">
                <a:solidFill>
                  <a:srgbClr val="FF0000"/>
                </a:solidFill>
              </a:rPr>
              <a:t>7.</a:t>
            </a:r>
            <a:r>
              <a:rPr lang="zh-CN" altLang="zh-CN" b="1" dirty="0">
                <a:solidFill>
                  <a:srgbClr val="FF0000"/>
                </a:solidFill>
              </a:rPr>
              <a:t>制芰荷以为衣兮，集芙蓉以为裳</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8</a:t>
            </a:r>
            <a:r>
              <a:rPr lang="en-US" altLang="zh-CN" b="1" dirty="0">
                <a:solidFill>
                  <a:srgbClr val="FF0000"/>
                </a:solidFill>
              </a:rPr>
              <a:t>.</a:t>
            </a:r>
            <a:r>
              <a:rPr lang="zh-CN" altLang="zh-CN" b="1" dirty="0">
                <a:solidFill>
                  <a:srgbClr val="FF0000"/>
                </a:solidFill>
              </a:rPr>
              <a:t>怨灵修之浩荡兮，终不察夫</a:t>
            </a:r>
            <a:r>
              <a:rPr lang="zh-CN" altLang="zh-CN" b="1" dirty="0" smtClean="0">
                <a:solidFill>
                  <a:srgbClr val="FF0000"/>
                </a:solidFill>
              </a:rPr>
              <a:t>民心</a:t>
            </a:r>
            <a:endParaRPr lang="en-US" altLang="zh-CN" b="1" dirty="0" smtClean="0">
              <a:solidFill>
                <a:srgbClr val="FF0000"/>
              </a:solidFill>
            </a:endParaRPr>
          </a:p>
          <a:p>
            <a:r>
              <a:rPr lang="en-US" altLang="zh-CN" b="1" dirty="0" smtClean="0">
                <a:solidFill>
                  <a:srgbClr val="FF0000"/>
                </a:solidFill>
              </a:rPr>
              <a:t>9</a:t>
            </a:r>
            <a:r>
              <a:rPr lang="en-US" altLang="zh-CN" b="1" dirty="0">
                <a:solidFill>
                  <a:srgbClr val="FF0000"/>
                </a:solidFill>
              </a:rPr>
              <a:t>.</a:t>
            </a:r>
            <a:r>
              <a:rPr lang="zh-CN" altLang="zh-CN" b="1" dirty="0">
                <a:solidFill>
                  <a:srgbClr val="FF0000"/>
                </a:solidFill>
              </a:rPr>
              <a:t>屈心而抑志兮，忍尤而攘</a:t>
            </a:r>
            <a:r>
              <a:rPr lang="zh-CN" altLang="zh-CN" b="1" dirty="0" smtClean="0">
                <a:solidFill>
                  <a:srgbClr val="FF0000"/>
                </a:solidFill>
              </a:rPr>
              <a:t>诟</a:t>
            </a:r>
            <a:r>
              <a:rPr lang="en-US" altLang="zh-CN" b="1" dirty="0" smtClean="0">
                <a:solidFill>
                  <a:srgbClr val="FF0000"/>
                </a:solidFill>
              </a:rPr>
              <a:t>                   10</a:t>
            </a:r>
            <a:r>
              <a:rPr lang="en-US" altLang="zh-CN" b="1" dirty="0">
                <a:solidFill>
                  <a:srgbClr val="FF0000"/>
                </a:solidFill>
              </a:rPr>
              <a:t>.</a:t>
            </a:r>
            <a:r>
              <a:rPr lang="zh-CN" altLang="zh-CN" b="1" dirty="0">
                <a:solidFill>
                  <a:srgbClr val="FF0000"/>
                </a:solidFill>
              </a:rPr>
              <a:t>民生各有所乐兮，余独好修以为</a:t>
            </a:r>
            <a:r>
              <a:rPr lang="zh-CN" altLang="zh-CN" b="1" dirty="0" smtClean="0">
                <a:solidFill>
                  <a:srgbClr val="FF0000"/>
                </a:solidFill>
              </a:rPr>
              <a:t>常</a:t>
            </a:r>
            <a:endParaRPr lang="en-US" altLang="zh-CN" b="1" dirty="0" smtClean="0">
              <a:solidFill>
                <a:srgbClr val="FF0000"/>
              </a:solidFill>
            </a:endParaRPr>
          </a:p>
          <a:p>
            <a:r>
              <a:rPr lang="en-US" altLang="zh-CN" b="1" dirty="0" smtClean="0">
                <a:solidFill>
                  <a:srgbClr val="FF0000"/>
                </a:solidFill>
              </a:rPr>
              <a:t>11</a:t>
            </a:r>
            <a:r>
              <a:rPr lang="en-US" altLang="zh-CN" b="1" dirty="0">
                <a:solidFill>
                  <a:srgbClr val="FF0000"/>
                </a:solidFill>
              </a:rPr>
              <a:t>.</a:t>
            </a:r>
            <a:r>
              <a:rPr lang="zh-CN" altLang="zh-CN" b="1" dirty="0">
                <a:solidFill>
                  <a:srgbClr val="FF0000"/>
                </a:solidFill>
              </a:rPr>
              <a:t>宁溘死以流亡兮，余不忍为此态</a:t>
            </a:r>
            <a:r>
              <a:rPr lang="zh-CN" altLang="zh-CN" b="1" dirty="0" smtClean="0">
                <a:solidFill>
                  <a:srgbClr val="FF0000"/>
                </a:solidFill>
              </a:rPr>
              <a:t>也</a:t>
            </a:r>
            <a:r>
              <a:rPr lang="en-US" altLang="zh-CN" b="1" dirty="0" smtClean="0">
                <a:solidFill>
                  <a:srgbClr val="FF0000"/>
                </a:solidFill>
              </a:rPr>
              <a:t>   12</a:t>
            </a:r>
            <a:r>
              <a:rPr lang="en-US" altLang="zh-CN" b="1" dirty="0">
                <a:solidFill>
                  <a:srgbClr val="FF0000"/>
                </a:solidFill>
              </a:rPr>
              <a:t>.</a:t>
            </a:r>
            <a:r>
              <a:rPr lang="zh-CN" altLang="zh-CN" b="1" dirty="0">
                <a:solidFill>
                  <a:srgbClr val="FF0000"/>
                </a:solidFill>
              </a:rPr>
              <a:t>虽体解吾犹未变兮，岂余心之可</a:t>
            </a:r>
            <a:r>
              <a:rPr lang="zh-CN" altLang="zh-CN" b="1" dirty="0" smtClean="0">
                <a:solidFill>
                  <a:srgbClr val="FF0000"/>
                </a:solidFill>
              </a:rPr>
              <a:t>惩</a:t>
            </a:r>
            <a:endParaRPr lang="en-US" altLang="zh-CN" b="1" dirty="0" smtClean="0">
              <a:solidFill>
                <a:srgbClr val="FF0000"/>
              </a:solidFill>
            </a:endParaRPr>
          </a:p>
          <a:p>
            <a:r>
              <a:rPr lang="en-US" altLang="zh-CN" b="1" dirty="0" smtClean="0">
                <a:solidFill>
                  <a:srgbClr val="FF0000"/>
                </a:solidFill>
              </a:rPr>
              <a:t>13</a:t>
            </a:r>
            <a:r>
              <a:rPr lang="en-US" altLang="zh-CN" b="1" dirty="0">
                <a:solidFill>
                  <a:srgbClr val="FF0000"/>
                </a:solidFill>
              </a:rPr>
              <a:t>.</a:t>
            </a:r>
            <a:r>
              <a:rPr lang="zh-CN" altLang="zh-CN" b="1" dirty="0">
                <a:solidFill>
                  <a:srgbClr val="FF0000"/>
                </a:solidFill>
              </a:rPr>
              <a:t>不吾知其亦已兮，苟余情其信芳。</a:t>
            </a:r>
            <a:endParaRPr lang="zh-CN"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36103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640960" cy="4801314"/>
          </a:xfrm>
          <a:prstGeom prst="rect">
            <a:avLst/>
          </a:prstGeom>
          <a:noFill/>
        </p:spPr>
        <p:txBody>
          <a:bodyPr wrap="square" rtlCol="0">
            <a:spAutoFit/>
          </a:bodyPr>
          <a:lstStyle/>
          <a:p>
            <a:r>
              <a:rPr lang="zh-CN" altLang="zh-CN" b="1" dirty="0"/>
              <a:t>八、《蜀道难》</a:t>
            </a:r>
          </a:p>
          <a:p>
            <a:r>
              <a:rPr lang="en-US" altLang="zh-CN" b="1" dirty="0"/>
              <a:t>1.</a:t>
            </a:r>
            <a:r>
              <a:rPr lang="zh-CN" altLang="zh-CN" b="1" dirty="0"/>
              <a:t>李白在《蜀道难》一诗中，“ ＿＿＿＿＿＿＿＿＿＿ ，＿＿＿＿＿＿＿”运用夸张的手法表示自古以来秦、蜀之间少有往来。之所以如此，就是因为“＿＿＿＿＿＿＿＿ ，＿＿＿＿＿＿＿＿”，进一步表明秦、蜀之间为高山峻岭所阻挡。</a:t>
            </a:r>
          </a:p>
          <a:p>
            <a:r>
              <a:rPr lang="en-US" altLang="zh-CN" b="1" dirty="0"/>
              <a:t>2.</a:t>
            </a:r>
            <a:r>
              <a:rPr lang="zh-CN" altLang="zh-CN" b="1" dirty="0"/>
              <a:t>李白在《蜀道难》一诗中引用神话传说为其增添了浪漫气息，如引用“五丁开山”一神话的句子是“＿＿＿＿＿＿＿ ，＿＿＿＿＿＿＿＿”。</a:t>
            </a:r>
          </a:p>
          <a:p>
            <a:r>
              <a:rPr lang="en-US" altLang="zh-CN" b="1" dirty="0"/>
              <a:t>3.</a:t>
            </a:r>
            <a:r>
              <a:rPr lang="zh-CN" altLang="zh-CN" b="1" dirty="0"/>
              <a:t>李白在《蜀道难》一诗中，运用神话、夸张、衬托的手法来写蜀山之高险的句子有“＿＿＿＿＿＿＿＿，＿＿＿＿＿＿＿＿。＿＿＿＿＿＿＿＿＿，＿＿＿＿＿＿＿＿。”真是“物犹如此，人何以堪”！——那山有多高呢？不言而喻了！</a:t>
            </a:r>
          </a:p>
          <a:p>
            <a:r>
              <a:rPr lang="en-US" altLang="zh-CN" b="1" dirty="0"/>
              <a:t>4.</a:t>
            </a:r>
            <a:r>
              <a:rPr lang="zh-CN" altLang="zh-CN" b="1" dirty="0"/>
              <a:t>李白在《蜀道难》一诗中，不但写到蜀山之高峻，还描写了人的行路之难。他借助一些细节动作加以摹写，寥寥数语，便把行人艰难的步履、惶恐的神情，绘声绘色地刻画出来了，困危之状如在眼前，体现这一内容的句子是：＿＿＿＿＿＿＿ ，＿＿＿＿＿＿＿。</a:t>
            </a:r>
          </a:p>
          <a:p>
            <a:r>
              <a:rPr lang="en-US" altLang="zh-CN" b="1" dirty="0"/>
              <a:t>5.</a:t>
            </a:r>
            <a:r>
              <a:rPr lang="zh-CN" altLang="zh-CN" b="1" dirty="0"/>
              <a:t>李白在《蜀道难》一诗中，＿＿＿＿＿＿，＿＿＿＿＿＿。＿＿＿＿＿＿ ，＿＿＿＿＿。为我们渲染了旅愁和蜀道上空寂苍凉的环境气氛，再一次有了地烘托了“蜀道之难，难于上青天”之情状。</a:t>
            </a:r>
          </a:p>
          <a:p>
            <a:endParaRPr lang="zh-CN" altLang="en-US" b="1" dirty="0"/>
          </a:p>
        </p:txBody>
      </p:sp>
      <p:sp>
        <p:nvSpPr>
          <p:cNvPr id="3" name="TextBox 2"/>
          <p:cNvSpPr txBox="1"/>
          <p:nvPr/>
        </p:nvSpPr>
        <p:spPr>
          <a:xfrm>
            <a:off x="251520" y="4941168"/>
            <a:ext cx="8640960" cy="1200329"/>
          </a:xfrm>
          <a:prstGeom prst="rect">
            <a:avLst/>
          </a:prstGeom>
          <a:noFill/>
        </p:spPr>
        <p:txBody>
          <a:bodyPr wrap="square" rtlCol="0">
            <a:spAutoFit/>
          </a:bodyPr>
          <a:lstStyle/>
          <a:p>
            <a:r>
              <a:rPr lang="en-US" altLang="zh-CN" b="1" dirty="0">
                <a:solidFill>
                  <a:srgbClr val="FF0000"/>
                </a:solidFill>
              </a:rPr>
              <a:t>1.</a:t>
            </a:r>
            <a:r>
              <a:rPr lang="zh-CN" altLang="zh-CN" b="1" dirty="0">
                <a:solidFill>
                  <a:srgbClr val="FF0000"/>
                </a:solidFill>
              </a:rPr>
              <a:t>尔来四万八千岁，不与秦塞通人烟；西当太白有鸟道，可以横绝峨眉颠。</a:t>
            </a:r>
            <a:r>
              <a:rPr lang="en-US" altLang="zh-CN" b="1" dirty="0">
                <a:solidFill>
                  <a:srgbClr val="FF0000"/>
                </a:solidFill>
              </a:rPr>
              <a:t>2.</a:t>
            </a:r>
            <a:r>
              <a:rPr lang="zh-CN" altLang="zh-CN" b="1" dirty="0">
                <a:solidFill>
                  <a:srgbClr val="FF0000"/>
                </a:solidFill>
              </a:rPr>
              <a:t>地崩山摧壮士死，然后天梯石栈相钩连</a:t>
            </a:r>
            <a:r>
              <a:rPr lang="en-US" altLang="zh-CN" b="1" dirty="0">
                <a:solidFill>
                  <a:srgbClr val="FF0000"/>
                </a:solidFill>
              </a:rPr>
              <a:t>3.</a:t>
            </a:r>
            <a:r>
              <a:rPr lang="zh-CN" altLang="zh-CN" b="1" dirty="0">
                <a:solidFill>
                  <a:srgbClr val="FF0000"/>
                </a:solidFill>
              </a:rPr>
              <a:t>上有六龙回日之高标，下有冲波逆折之回川。黄鹤之飞尚不得过，猿猱欲度愁攀援</a:t>
            </a:r>
            <a:r>
              <a:rPr lang="en-US" altLang="zh-CN" b="1" dirty="0">
                <a:solidFill>
                  <a:srgbClr val="FF0000"/>
                </a:solidFill>
              </a:rPr>
              <a:t>4.</a:t>
            </a:r>
            <a:r>
              <a:rPr lang="zh-CN" altLang="zh-CN" b="1" dirty="0">
                <a:solidFill>
                  <a:srgbClr val="FF0000"/>
                </a:solidFill>
              </a:rPr>
              <a:t>扪参历井仰胁息，以手抚膺坐长叹</a:t>
            </a:r>
            <a:r>
              <a:rPr lang="en-US" altLang="zh-CN" b="1" dirty="0">
                <a:solidFill>
                  <a:srgbClr val="FF0000"/>
                </a:solidFill>
              </a:rPr>
              <a:t>5.</a:t>
            </a:r>
            <a:r>
              <a:rPr lang="zh-CN" altLang="zh-CN" b="1" dirty="0">
                <a:solidFill>
                  <a:srgbClr val="FF0000"/>
                </a:solidFill>
              </a:rPr>
              <a:t>但见悲鸟号古木，雄飞雌从绕林间。又闻子规啼夜月，愁空山</a:t>
            </a:r>
            <a:endParaRPr lang="zh-CN" altLang="en-US" b="1" dirty="0">
              <a:solidFill>
                <a:srgbClr val="FF0000"/>
              </a:solidFill>
            </a:endParaRPr>
          </a:p>
        </p:txBody>
      </p:sp>
    </p:spTree>
    <p:extLst>
      <p:ext uri="{BB962C8B-B14F-4D97-AF65-F5344CB8AC3E}">
        <p14:creationId xmlns:p14="http://schemas.microsoft.com/office/powerpoint/2010/main" val="126802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3553" y="4509120"/>
            <a:ext cx="8424936" cy="923330"/>
          </a:xfrm>
          <a:prstGeom prst="rect">
            <a:avLst/>
          </a:prstGeom>
          <a:noFill/>
        </p:spPr>
        <p:txBody>
          <a:bodyPr wrap="square" rtlCol="0">
            <a:spAutoFit/>
          </a:bodyPr>
          <a:lstStyle/>
          <a:p>
            <a:r>
              <a:rPr lang="en-US" altLang="zh-CN" b="1" dirty="0">
                <a:solidFill>
                  <a:srgbClr val="FF0000"/>
                </a:solidFill>
              </a:rPr>
              <a:t>6.</a:t>
            </a:r>
            <a:r>
              <a:rPr lang="zh-CN" altLang="zh-CN" b="1" dirty="0">
                <a:solidFill>
                  <a:srgbClr val="FF0000"/>
                </a:solidFill>
              </a:rPr>
              <a:t>连峰去天不盈尺，枯松倒挂倚绝壁；飞湍瀑流争喧豗，砯崖转石万壑雷</a:t>
            </a:r>
            <a:r>
              <a:rPr lang="en-US" altLang="zh-CN" b="1" dirty="0">
                <a:solidFill>
                  <a:srgbClr val="FF0000"/>
                </a:solidFill>
              </a:rPr>
              <a:t>7.</a:t>
            </a:r>
            <a:r>
              <a:rPr lang="zh-CN" altLang="zh-CN" b="1" dirty="0">
                <a:solidFill>
                  <a:srgbClr val="FF0000"/>
                </a:solidFill>
              </a:rPr>
              <a:t>剑阁峥嵘而崔嵬，一夫当关，万夫莫开</a:t>
            </a:r>
            <a:r>
              <a:rPr lang="en-US" altLang="zh-CN" b="1" dirty="0">
                <a:solidFill>
                  <a:srgbClr val="FF0000"/>
                </a:solidFill>
              </a:rPr>
              <a:t>8.</a:t>
            </a:r>
            <a:r>
              <a:rPr lang="zh-CN" altLang="zh-CN" b="1" dirty="0">
                <a:solidFill>
                  <a:srgbClr val="FF0000"/>
                </a:solidFill>
              </a:rPr>
              <a:t>所守或匪亲，化为狼与豺</a:t>
            </a:r>
            <a:r>
              <a:rPr lang="en-US" altLang="zh-CN" b="1" dirty="0">
                <a:solidFill>
                  <a:srgbClr val="FF0000"/>
                </a:solidFill>
              </a:rPr>
              <a:t>9.</a:t>
            </a:r>
            <a:r>
              <a:rPr lang="zh-CN" altLang="zh-CN" b="1" dirty="0">
                <a:solidFill>
                  <a:srgbClr val="FF0000"/>
                </a:solidFill>
              </a:rPr>
              <a:t>蜀道之难，难于上青天，侧身西望长咨嗟</a:t>
            </a:r>
            <a:endParaRPr lang="zh-CN" altLang="en-US" b="1" dirty="0">
              <a:solidFill>
                <a:srgbClr val="FF0000"/>
              </a:solidFill>
            </a:endParaRPr>
          </a:p>
        </p:txBody>
      </p:sp>
      <p:sp>
        <p:nvSpPr>
          <p:cNvPr id="3" name="TextBox 2"/>
          <p:cNvSpPr txBox="1"/>
          <p:nvPr/>
        </p:nvSpPr>
        <p:spPr>
          <a:xfrm>
            <a:off x="179512" y="548680"/>
            <a:ext cx="8712968" cy="3416320"/>
          </a:xfrm>
          <a:prstGeom prst="rect">
            <a:avLst/>
          </a:prstGeom>
          <a:noFill/>
        </p:spPr>
        <p:txBody>
          <a:bodyPr wrap="square" rtlCol="0">
            <a:spAutoFit/>
          </a:bodyPr>
          <a:lstStyle/>
          <a:p>
            <a:r>
              <a:rPr lang="en-US" altLang="zh-CN" b="1" dirty="0"/>
              <a:t>6.</a:t>
            </a:r>
            <a:r>
              <a:rPr lang="zh-CN" altLang="zh-CN" b="1" dirty="0"/>
              <a:t>李白在《蜀道难》一诗中指出逶迤千里的蜀道，还有更为奇险的风光。诗人先用“＿＿＿＿＿＿＿＿＿＿ ， ＿＿＿＿＿＿＿＿＿＿”托出山势的高险，然后由静而动，“ ＿＿＿＿＿＿＿＿＿＿ ， ＿＿＿＿＿＿＿＿＿＿”写出水石激荡、山谷空鸣的场景。</a:t>
            </a:r>
          </a:p>
          <a:p>
            <a:r>
              <a:rPr lang="en-US" altLang="zh-CN" b="1" dirty="0"/>
              <a:t>7.</a:t>
            </a:r>
            <a:r>
              <a:rPr lang="zh-CN" altLang="zh-CN" b="1" dirty="0"/>
              <a:t>李白在《蜀道难》一诗中，写出了剑阁地势险要，易守难攻的特点的句子是“＿＿＿＿＿＿＿＿＿＿，＿＿＿＿＿，＿＿＿＿”。</a:t>
            </a:r>
          </a:p>
          <a:p>
            <a:r>
              <a:rPr lang="en-US" altLang="zh-CN" b="1" dirty="0"/>
              <a:t>8.</a:t>
            </a:r>
            <a:r>
              <a:rPr lang="zh-CN" altLang="zh-CN" b="1" dirty="0"/>
              <a:t>李白在《蜀道难》一诗中，化用西晋张载《剑阁铭》中“形胜之地，匪亲勿居”语句的句子是“＿＿＿＿＿＿＿＿＿＿，＿＿＿＿＿＿＿＿＿＿”，从而表达了对国事的忧虑与关切。</a:t>
            </a:r>
          </a:p>
          <a:p>
            <a:r>
              <a:rPr lang="en-US" altLang="zh-CN" b="1" dirty="0"/>
              <a:t>9.</a:t>
            </a:r>
            <a:r>
              <a:rPr lang="zh-CN" altLang="zh-CN" b="1" dirty="0"/>
              <a:t>从李白《蜀道难》一诗中“ ＿＿＿＿＿＿＿＿＿＿， ＿＿＿＿＿＿＿＿＿＿，＿＿＿＿＿＿＿＿＿＿”的长叹中，我们似乎也感受到了诗人对功业难成的一声叹息。</a:t>
            </a:r>
          </a:p>
          <a:p>
            <a:endParaRPr lang="zh-CN" altLang="en-US" b="1" dirty="0"/>
          </a:p>
        </p:txBody>
      </p:sp>
    </p:spTree>
    <p:extLst>
      <p:ext uri="{BB962C8B-B14F-4D97-AF65-F5344CB8AC3E}">
        <p14:creationId xmlns:p14="http://schemas.microsoft.com/office/powerpoint/2010/main" val="28170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974" y="260648"/>
            <a:ext cx="8640960" cy="5509200"/>
          </a:xfrm>
          <a:prstGeom prst="rect">
            <a:avLst/>
          </a:prstGeom>
          <a:noFill/>
        </p:spPr>
        <p:txBody>
          <a:bodyPr wrap="square" rtlCol="0">
            <a:spAutoFit/>
          </a:bodyPr>
          <a:lstStyle/>
          <a:p>
            <a:r>
              <a:rPr lang="zh-CN" altLang="zh-CN" sz="1600" b="1" dirty="0"/>
              <a:t>十、《琵琶行》（唐·白居易）</a:t>
            </a:r>
          </a:p>
          <a:p>
            <a:r>
              <a:rPr lang="en-US" altLang="zh-CN" sz="1600" b="1" dirty="0"/>
              <a:t>1.</a:t>
            </a:r>
            <a:r>
              <a:rPr lang="zh-CN" altLang="zh-CN" sz="1600" b="1" dirty="0"/>
              <a:t>既交待秋天的背景又蕴含离别之意的句子是：</a:t>
            </a:r>
            <a:r>
              <a:rPr lang="zh-CN" altLang="zh-CN" sz="1600" b="1" dirty="0" smtClean="0"/>
              <a:t>＿＿＿＿＿＿，＿＿＿＿＿＿。</a:t>
            </a:r>
            <a:endParaRPr lang="zh-CN" altLang="zh-CN" sz="1600" b="1" dirty="0"/>
          </a:p>
          <a:p>
            <a:r>
              <a:rPr lang="en-US" altLang="zh-CN" sz="1600" b="1" dirty="0"/>
              <a:t>2.</a:t>
            </a:r>
            <a:r>
              <a:rPr lang="zh-CN" altLang="zh-CN" sz="1600" b="1" dirty="0"/>
              <a:t>联想是回忆的一种形式。表象联想就是表象之间彼此互相引起的。《琵琶行》中的一句</a:t>
            </a:r>
            <a:r>
              <a:rPr lang="zh-CN" altLang="zh-CN" sz="1600" b="1" dirty="0" smtClean="0"/>
              <a:t>“ ＿＿＿＿＿＿，＿＿＿＿＿＿”</a:t>
            </a:r>
            <a:r>
              <a:rPr lang="zh-CN" altLang="zh-CN" sz="1600" b="1" dirty="0"/>
              <a:t>，由琴声想到珠玉声，是声音的类比联想。</a:t>
            </a:r>
          </a:p>
          <a:p>
            <a:r>
              <a:rPr lang="en-US" altLang="zh-CN" sz="1600" b="1" dirty="0"/>
              <a:t>3.</a:t>
            </a:r>
            <a:r>
              <a:rPr lang="zh-CN" altLang="zh-CN" sz="1600" b="1" dirty="0" smtClean="0"/>
              <a:t>“＿＿＿＿＿，＿＿＿＿＿＿。”</a:t>
            </a:r>
            <a:r>
              <a:rPr lang="zh-CN" altLang="zh-CN" sz="1600" b="1" dirty="0"/>
              <a:t>是《琵琶行》全诗的主旨，更是诗人与琵琶女感情的共鸣。</a:t>
            </a:r>
          </a:p>
          <a:p>
            <a:r>
              <a:rPr lang="en-US" altLang="zh-CN" sz="1600" b="1" dirty="0"/>
              <a:t>4.</a:t>
            </a:r>
            <a:r>
              <a:rPr lang="zh-CN" altLang="zh-CN" sz="1600" b="1" dirty="0"/>
              <a:t>古人常化用前人诗文为己用，如吴激《人月圆》中“恍然一梦，仙肌胜雪，宫髻堆鸦。江州司马，青衫泪湿，同是天涯”化用了白居易《琵琶行》中的</a:t>
            </a:r>
            <a:r>
              <a:rPr lang="zh-CN" altLang="zh-CN" sz="1600" b="1" dirty="0" smtClean="0"/>
              <a:t>“＿＿＿＿＿＿＿＿ ，＿＿＿＿＿＿”</a:t>
            </a:r>
            <a:r>
              <a:rPr lang="zh-CN" altLang="zh-CN" sz="1600" b="1" dirty="0"/>
              <a:t>，</a:t>
            </a:r>
            <a:r>
              <a:rPr lang="zh-CN" altLang="zh-CN" sz="1600" b="1" dirty="0" smtClean="0"/>
              <a:t>“＿＿＿＿＿＿＿，＿＿＿＿＿＿”</a:t>
            </a:r>
            <a:r>
              <a:rPr lang="zh-CN" altLang="zh-CN" sz="1600" b="1" dirty="0"/>
              <a:t>。张先《剪牡丹·舟中闻双琵琶》“玉盘大小乱珠迸。酒上妆面，花艳眉相并”化用了白居易《琵琶行》中</a:t>
            </a:r>
            <a:r>
              <a:rPr lang="zh-CN" altLang="zh-CN" sz="1600" b="1" dirty="0" smtClean="0"/>
              <a:t>“ ＿＿＿＿＿，＿＿＿＿＿＿”</a:t>
            </a:r>
            <a:r>
              <a:rPr lang="zh-CN" altLang="zh-CN" sz="1600" b="1" dirty="0"/>
              <a:t>。</a:t>
            </a:r>
          </a:p>
          <a:p>
            <a:r>
              <a:rPr lang="en-US" altLang="zh-CN" sz="1600" b="1" dirty="0"/>
              <a:t>5.</a:t>
            </a:r>
            <a:r>
              <a:rPr lang="zh-CN" altLang="zh-CN" sz="1600" b="1" dirty="0"/>
              <a:t>《琵琶行》中描写琵琶女犹豫不决而出场的诗句是</a:t>
            </a:r>
            <a:r>
              <a:rPr lang="zh-CN" altLang="zh-CN" sz="1600" b="1" dirty="0" smtClean="0"/>
              <a:t>“ ＿＿＿＿＿＿＿，＿＿＿＿＿＿＿＿”</a:t>
            </a:r>
            <a:r>
              <a:rPr lang="zh-CN" altLang="zh-CN" sz="1600" b="1" dirty="0"/>
              <a:t>表现琵琶女年长色衰后寂寞处境的诗句是“弟走从军阿姨死</a:t>
            </a:r>
            <a:r>
              <a:rPr lang="zh-CN" altLang="zh-CN" sz="1600" b="1" dirty="0" smtClean="0"/>
              <a:t>，＿＿＿＿＿＿＿＿。</a:t>
            </a:r>
            <a:r>
              <a:rPr lang="zh-CN" altLang="zh-CN" sz="1600" b="1" dirty="0"/>
              <a:t>门前冷落鞍马稀</a:t>
            </a:r>
            <a:r>
              <a:rPr lang="zh-CN" altLang="zh-CN" sz="1600" b="1" dirty="0" smtClean="0"/>
              <a:t>，＿＿＿＿＿＿＿”</a:t>
            </a:r>
            <a:r>
              <a:rPr lang="zh-CN" altLang="zh-CN" sz="1600" b="1" dirty="0"/>
              <a:t>，借月烘托琵琶女独守空船的凄清心情的诗句是</a:t>
            </a:r>
            <a:r>
              <a:rPr lang="zh-CN" altLang="zh-CN" sz="1600" b="1" dirty="0" smtClean="0"/>
              <a:t>“＿＿＿＿＿＿，＿＿＿＿＿＿”</a:t>
            </a:r>
            <a:r>
              <a:rPr lang="zh-CN" altLang="zh-CN" sz="1600" b="1" dirty="0"/>
              <a:t>。</a:t>
            </a:r>
          </a:p>
          <a:p>
            <a:r>
              <a:rPr lang="en-US" altLang="zh-CN" sz="1600" b="1" dirty="0"/>
              <a:t>6.</a:t>
            </a:r>
            <a:r>
              <a:rPr lang="zh-CN" altLang="zh-CN" sz="1600" b="1" dirty="0"/>
              <a:t>《明湖居听书》写小玉说书时，“满园子的人都屏气凝神，不敢少动，忽听霍然一声，人弦俱寂”。《琵琶行》中也有类似情景，以表现琵琶女的高超技艺，这些诗句是“ </a:t>
            </a:r>
            <a:r>
              <a:rPr lang="zh-CN" altLang="zh-CN" sz="1600" b="1" dirty="0" smtClean="0"/>
              <a:t>＿＿＿＿＿＿＿＿， ＿＿＿＿＿＿＿。</a:t>
            </a:r>
            <a:endParaRPr lang="en-US" altLang="zh-CN" sz="1600" b="1" dirty="0" smtClean="0"/>
          </a:p>
          <a:p>
            <a:r>
              <a:rPr lang="en-US" altLang="zh-CN" sz="1600" b="1" dirty="0"/>
              <a:t>7.</a:t>
            </a:r>
            <a:r>
              <a:rPr lang="zh-CN" altLang="zh-CN" sz="1600" b="1" dirty="0"/>
              <a:t>《琵琶行》中用“比”的手法，描摹琵琶乐音和旋律的变化，如表现急切而愉悦情调的句子是“嘈嘈切切错杂弹</a:t>
            </a:r>
            <a:r>
              <a:rPr lang="zh-CN" altLang="zh-CN" sz="1600" b="1" dirty="0" smtClean="0"/>
              <a:t>，＿＿＿＿＿＿＿＿”</a:t>
            </a:r>
            <a:r>
              <a:rPr lang="zh-CN" altLang="zh-CN" sz="1600" b="1" dirty="0"/>
              <a:t>，表现旋律轻愉而流畅的句子是</a:t>
            </a:r>
            <a:r>
              <a:rPr lang="zh-CN" altLang="zh-CN" sz="1600" b="1" dirty="0" smtClean="0"/>
              <a:t>“ ＿＿＿＿＿＿”</a:t>
            </a:r>
            <a:r>
              <a:rPr lang="zh-CN" altLang="zh-CN" sz="1600" b="1" dirty="0"/>
              <a:t>，表现热烈紧张场面的句子是“银瓶乍破水浆迸</a:t>
            </a:r>
            <a:r>
              <a:rPr lang="zh-CN" altLang="zh-CN" sz="1600" b="1" dirty="0" smtClean="0"/>
              <a:t>，＿＿＿＿＿＿＿”</a:t>
            </a:r>
            <a:r>
              <a:rPr lang="zh-CN" altLang="zh-CN" sz="1600" b="1" dirty="0"/>
              <a:t>。乐曲的终止也写得很好：“曲终收拨当心画</a:t>
            </a:r>
            <a:r>
              <a:rPr lang="zh-CN" altLang="zh-CN" sz="1600" b="1" dirty="0" smtClean="0"/>
              <a:t>，＿＿＿＿＿＿＿。</a:t>
            </a:r>
            <a:r>
              <a:rPr lang="zh-CN" altLang="zh-CN" sz="1600" b="1" dirty="0"/>
              <a:t>”使听众继续沉浸在乐曲的境界里。</a:t>
            </a:r>
          </a:p>
          <a:p>
            <a:endParaRPr lang="zh-CN" altLang="zh-CN" sz="1600" b="1" dirty="0"/>
          </a:p>
          <a:p>
            <a:endParaRPr lang="zh-CN" altLang="en-US" sz="1600" b="1" dirty="0"/>
          </a:p>
        </p:txBody>
      </p:sp>
      <p:sp>
        <p:nvSpPr>
          <p:cNvPr id="3" name="TextBox 2"/>
          <p:cNvSpPr txBox="1"/>
          <p:nvPr/>
        </p:nvSpPr>
        <p:spPr>
          <a:xfrm>
            <a:off x="117966" y="5229200"/>
            <a:ext cx="8712968" cy="1354217"/>
          </a:xfrm>
          <a:prstGeom prst="rect">
            <a:avLst/>
          </a:prstGeom>
          <a:noFill/>
        </p:spPr>
        <p:txBody>
          <a:bodyPr wrap="square" rtlCol="0">
            <a:spAutoFit/>
          </a:bodyPr>
          <a:lstStyle/>
          <a:p>
            <a:r>
              <a:rPr lang="en-US" altLang="zh-CN" sz="1600" b="1" dirty="0">
                <a:solidFill>
                  <a:srgbClr val="FF0000"/>
                </a:solidFill>
              </a:rPr>
              <a:t>1</a:t>
            </a:r>
            <a:r>
              <a:rPr lang="zh-CN" altLang="zh-CN" sz="1600" b="1" dirty="0">
                <a:solidFill>
                  <a:srgbClr val="FF0000"/>
                </a:solidFill>
              </a:rPr>
              <a:t>．浔阳江头夜送客，枫叶荻花秋瑟瑟；</a:t>
            </a:r>
            <a:r>
              <a:rPr lang="en-US" altLang="zh-CN" sz="1600" b="1" dirty="0">
                <a:solidFill>
                  <a:srgbClr val="FF0000"/>
                </a:solidFill>
              </a:rPr>
              <a:t>2</a:t>
            </a:r>
            <a:r>
              <a:rPr lang="zh-CN" altLang="zh-CN" sz="1600" b="1" dirty="0">
                <a:solidFill>
                  <a:srgbClr val="FF0000"/>
                </a:solidFill>
              </a:rPr>
              <a:t>．嘈嘈切切错杂弹，大珠小珠落玉盘；</a:t>
            </a:r>
            <a:r>
              <a:rPr lang="en-US" altLang="zh-CN" sz="1600" b="1" dirty="0">
                <a:solidFill>
                  <a:srgbClr val="FF0000"/>
                </a:solidFill>
              </a:rPr>
              <a:t>3</a:t>
            </a:r>
            <a:r>
              <a:rPr lang="zh-CN" altLang="zh-CN" sz="1600" b="1" dirty="0">
                <a:solidFill>
                  <a:srgbClr val="FF0000"/>
                </a:solidFill>
              </a:rPr>
              <a:t>．同是天涯沦落人，相逢何必曾相识；</a:t>
            </a:r>
            <a:r>
              <a:rPr lang="en-US" altLang="zh-CN" sz="1600" b="1" dirty="0">
                <a:solidFill>
                  <a:srgbClr val="FF0000"/>
                </a:solidFill>
              </a:rPr>
              <a:t>4</a:t>
            </a:r>
            <a:r>
              <a:rPr lang="zh-CN" altLang="zh-CN" sz="1600" b="1" dirty="0">
                <a:solidFill>
                  <a:srgbClr val="FF0000"/>
                </a:solidFill>
              </a:rPr>
              <a:t>．座中泣下谁最多？江州司马青衫湿。同是天涯沦落人，相逢何必曾相识！嘈嘈切切错杂弹，大珠小珠落玉盘。</a:t>
            </a:r>
            <a:r>
              <a:rPr lang="en-US" altLang="zh-CN" sz="1600" b="1" dirty="0">
                <a:solidFill>
                  <a:srgbClr val="FF0000"/>
                </a:solidFill>
              </a:rPr>
              <a:t>5</a:t>
            </a:r>
            <a:r>
              <a:rPr lang="zh-CN" altLang="zh-CN" sz="1600" b="1" dirty="0">
                <a:solidFill>
                  <a:srgbClr val="FF0000"/>
                </a:solidFill>
              </a:rPr>
              <a:t>．千呼万唤始出来，犹抱琵琶半遮面。暮去朝来颜色故</a:t>
            </a:r>
            <a:r>
              <a:rPr lang="en-US" altLang="zh-CN" sz="1600" b="1" dirty="0">
                <a:solidFill>
                  <a:srgbClr val="FF0000"/>
                </a:solidFill>
              </a:rPr>
              <a:t>  </a:t>
            </a:r>
            <a:r>
              <a:rPr lang="zh-CN" altLang="zh-CN" sz="1600" b="1" dirty="0">
                <a:solidFill>
                  <a:srgbClr val="FF0000"/>
                </a:solidFill>
              </a:rPr>
              <a:t>老大嫁作商人妇。去来江口守空船，绕船月明江水寒。</a:t>
            </a:r>
            <a:r>
              <a:rPr lang="en-US" altLang="zh-CN" sz="1600" b="1" dirty="0">
                <a:solidFill>
                  <a:srgbClr val="FF0000"/>
                </a:solidFill>
              </a:rPr>
              <a:t>6</a:t>
            </a:r>
            <a:r>
              <a:rPr lang="zh-CN" altLang="zh-CN" sz="1600" b="1" dirty="0">
                <a:solidFill>
                  <a:srgbClr val="FF0000"/>
                </a:solidFill>
              </a:rPr>
              <a:t>．东船西舫悄无言，唯见江心秋月白</a:t>
            </a:r>
            <a:r>
              <a:rPr lang="zh-CN" altLang="zh-CN" sz="1600" b="1" dirty="0" smtClean="0">
                <a:solidFill>
                  <a:srgbClr val="FF0000"/>
                </a:solidFill>
              </a:rPr>
              <a:t>。</a:t>
            </a:r>
            <a:r>
              <a:rPr lang="en-US" altLang="zh-CN" sz="1600" b="1" dirty="0">
                <a:solidFill>
                  <a:srgbClr val="FF0000"/>
                </a:solidFill>
              </a:rPr>
              <a:t>7</a:t>
            </a:r>
            <a:r>
              <a:rPr lang="zh-CN" altLang="zh-CN" sz="1600" b="1" dirty="0">
                <a:solidFill>
                  <a:srgbClr val="FF0000"/>
                </a:solidFill>
              </a:rPr>
              <a:t>．大珠小珠落玉盘</a:t>
            </a:r>
            <a:r>
              <a:rPr lang="en-US" altLang="zh-CN" sz="1600" b="1" dirty="0">
                <a:solidFill>
                  <a:srgbClr val="FF0000"/>
                </a:solidFill>
              </a:rPr>
              <a:t>  </a:t>
            </a:r>
            <a:r>
              <a:rPr lang="zh-CN" altLang="zh-CN" sz="1600" b="1" dirty="0">
                <a:solidFill>
                  <a:srgbClr val="FF0000"/>
                </a:solidFill>
              </a:rPr>
              <a:t>间关莺语花底滑。铁骑突出刀枪鸣</a:t>
            </a:r>
            <a:r>
              <a:rPr lang="en-US" altLang="zh-CN" sz="1600" b="1" dirty="0">
                <a:solidFill>
                  <a:srgbClr val="FF0000"/>
                </a:solidFill>
              </a:rPr>
              <a:t>   </a:t>
            </a:r>
            <a:r>
              <a:rPr lang="zh-CN" altLang="zh-CN" sz="1600" b="1" dirty="0">
                <a:solidFill>
                  <a:srgbClr val="FF0000"/>
                </a:solidFill>
              </a:rPr>
              <a:t>四弦一声如裂帛</a:t>
            </a:r>
            <a:endParaRPr lang="zh-CN" altLang="en-US" sz="1600" dirty="0">
              <a:solidFill>
                <a:srgbClr val="FF0000"/>
              </a:solidFill>
            </a:endParaRPr>
          </a:p>
        </p:txBody>
      </p:sp>
    </p:spTree>
    <p:extLst>
      <p:ext uri="{BB962C8B-B14F-4D97-AF65-F5344CB8AC3E}">
        <p14:creationId xmlns:p14="http://schemas.microsoft.com/office/powerpoint/2010/main" val="195870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8280920" cy="5016758"/>
          </a:xfrm>
          <a:prstGeom prst="rect">
            <a:avLst/>
          </a:prstGeom>
          <a:noFill/>
        </p:spPr>
        <p:txBody>
          <a:bodyPr wrap="square" rtlCol="0">
            <a:spAutoFit/>
          </a:bodyPr>
          <a:lstStyle/>
          <a:p>
            <a:r>
              <a:rPr lang="zh-CN" altLang="zh-CN" sz="2000" b="1" dirty="0"/>
              <a:t>一、《劝学》（选自《荀子》）</a:t>
            </a:r>
          </a:p>
          <a:p>
            <a:r>
              <a:rPr lang="en-US" altLang="zh-CN" sz="2000" b="1" dirty="0"/>
              <a:t>1.</a:t>
            </a:r>
            <a:r>
              <a:rPr lang="zh-CN" altLang="zh-CN" sz="2000" b="1" dirty="0"/>
              <a:t>刘禹锡诗云：“芳林新叶催新叶，流水前波让后波。”和荀子《劝学》中的“青，＿＿＿＿＿＿＿＿＿＿，＿＿＿＿＿＿＿＿＿＿。”都表达出学生可以超过老师或后人超过前人的思想。</a:t>
            </a:r>
          </a:p>
          <a:p>
            <a:r>
              <a:rPr lang="en-US" altLang="zh-CN" sz="2000" b="1" dirty="0"/>
              <a:t>2.</a:t>
            </a:r>
            <a:r>
              <a:rPr lang="zh-CN" altLang="zh-CN" sz="2000" b="1" dirty="0"/>
              <a:t>“＿＿＿＿＿＿＿＿＿＿，＿＿＿＿＿＿＿＿＿＿”，通过“木”于“金”的变化来进一步说明客观事物经过人工改造，可以改变原来的状况。</a:t>
            </a:r>
          </a:p>
          <a:p>
            <a:r>
              <a:rPr lang="en-US" altLang="zh-CN" sz="2000" b="1" dirty="0"/>
              <a:t>3.</a:t>
            </a:r>
            <a:r>
              <a:rPr lang="zh-CN" altLang="zh-CN" sz="2000" b="1" dirty="0"/>
              <a:t>荀子认为人的知识、道德、才能是后天不断广泛学习改造获得的。“金”要锋利，需“就砺”；人要改造成为“＿＿＿＿＿＿＿＿＿＿”的君子，就要“ ＿＿＿＿＿＿＿＿＿＿”，可见，学习的意义是十分重大的。</a:t>
            </a:r>
          </a:p>
          <a:p>
            <a:r>
              <a:rPr lang="en-US" altLang="zh-CN" sz="2000" b="1" dirty="0"/>
              <a:t>4.</a:t>
            </a:r>
            <a:r>
              <a:rPr lang="zh-CN" altLang="zh-CN" sz="2000" b="1" dirty="0"/>
              <a:t>荀子《劝学》中“＿＿＿＿＿＿＿＿＿＿，＿＿＿＿＿＿＿＿＿＿”，强调了整天空想不如片刻学习收获大的道理。</a:t>
            </a:r>
          </a:p>
          <a:p>
            <a:r>
              <a:rPr lang="en-US" altLang="zh-CN" sz="2000" b="1" dirty="0"/>
              <a:t>5. </a:t>
            </a:r>
            <a:r>
              <a:rPr lang="zh-CN" altLang="zh-CN" sz="2000" b="1" dirty="0"/>
              <a:t>“ ＿＿＿＿＿＿＿＿＿＿”是说君子的天赋本性跟其他人并没有什么不同，然而最终却超过一般人，是因为“＿＿＿＿＿＿＿＿＿＿。”说明了利用学习可以弥补自己不足的道理</a:t>
            </a:r>
            <a:r>
              <a:rPr lang="zh-CN" altLang="zh-CN" sz="2000" b="1" dirty="0" smtClean="0"/>
              <a:t>。</a:t>
            </a:r>
            <a:endParaRPr lang="zh-CN" altLang="zh-CN" sz="2000" b="1" dirty="0"/>
          </a:p>
        </p:txBody>
      </p:sp>
      <p:sp>
        <p:nvSpPr>
          <p:cNvPr id="3" name="TextBox 2"/>
          <p:cNvSpPr txBox="1"/>
          <p:nvPr/>
        </p:nvSpPr>
        <p:spPr>
          <a:xfrm>
            <a:off x="395536" y="5301208"/>
            <a:ext cx="8424936" cy="875881"/>
          </a:xfrm>
          <a:prstGeom prst="rect">
            <a:avLst/>
          </a:prstGeom>
          <a:noFill/>
        </p:spPr>
        <p:txBody>
          <a:bodyPr wrap="square" rtlCol="0">
            <a:spAutoFit/>
          </a:bodyPr>
          <a:lstStyle/>
          <a:p>
            <a:pPr>
              <a:lnSpc>
                <a:spcPct val="150000"/>
              </a:lnSpc>
            </a:pPr>
            <a:r>
              <a:rPr lang="en-US" altLang="zh-CN" b="1" dirty="0">
                <a:solidFill>
                  <a:srgbClr val="FF0000"/>
                </a:solidFill>
              </a:rPr>
              <a:t>1.</a:t>
            </a:r>
            <a:r>
              <a:rPr lang="zh-CN" altLang="zh-CN" b="1" dirty="0">
                <a:solidFill>
                  <a:srgbClr val="FF0000"/>
                </a:solidFill>
              </a:rPr>
              <a:t>取之于蓝</a:t>
            </a:r>
            <a:r>
              <a:rPr lang="en-US" altLang="zh-CN" b="1" dirty="0">
                <a:solidFill>
                  <a:srgbClr val="FF0000"/>
                </a:solidFill>
              </a:rPr>
              <a:t>   </a:t>
            </a:r>
            <a:r>
              <a:rPr lang="zh-CN" altLang="zh-CN" b="1" dirty="0">
                <a:solidFill>
                  <a:srgbClr val="FF0000"/>
                </a:solidFill>
              </a:rPr>
              <a:t>而青于</a:t>
            </a:r>
            <a:r>
              <a:rPr lang="zh-CN" altLang="zh-CN" b="1" dirty="0" smtClean="0">
                <a:solidFill>
                  <a:srgbClr val="FF0000"/>
                </a:solidFill>
              </a:rPr>
              <a:t>蓝</a:t>
            </a:r>
            <a:r>
              <a:rPr lang="en-US" altLang="zh-CN" b="1" dirty="0" smtClean="0">
                <a:solidFill>
                  <a:srgbClr val="FF0000"/>
                </a:solidFill>
              </a:rPr>
              <a:t>   2</a:t>
            </a:r>
            <a:r>
              <a:rPr lang="en-US" altLang="zh-CN" b="1" dirty="0">
                <a:solidFill>
                  <a:srgbClr val="FF0000"/>
                </a:solidFill>
              </a:rPr>
              <a:t>.</a:t>
            </a:r>
            <a:r>
              <a:rPr lang="zh-CN" altLang="zh-CN" b="1" dirty="0">
                <a:solidFill>
                  <a:srgbClr val="FF0000"/>
                </a:solidFill>
              </a:rPr>
              <a:t>故木受绳则直</a:t>
            </a:r>
            <a:r>
              <a:rPr lang="en-US" altLang="zh-CN" b="1" dirty="0">
                <a:solidFill>
                  <a:srgbClr val="FF0000"/>
                </a:solidFill>
              </a:rPr>
              <a:t>  </a:t>
            </a:r>
            <a:r>
              <a:rPr lang="zh-CN" altLang="zh-CN" b="1" dirty="0">
                <a:solidFill>
                  <a:srgbClr val="FF0000"/>
                </a:solidFill>
              </a:rPr>
              <a:t>金就砺则</a:t>
            </a:r>
            <a:r>
              <a:rPr lang="zh-CN" altLang="zh-CN" b="1" dirty="0" smtClean="0">
                <a:solidFill>
                  <a:srgbClr val="FF0000"/>
                </a:solidFill>
              </a:rPr>
              <a:t>利</a:t>
            </a:r>
            <a:r>
              <a:rPr lang="en-US" altLang="zh-CN" b="1" dirty="0" smtClean="0">
                <a:solidFill>
                  <a:srgbClr val="FF0000"/>
                </a:solidFill>
              </a:rPr>
              <a:t>    3</a:t>
            </a:r>
            <a:r>
              <a:rPr lang="en-US" altLang="zh-CN" b="1" dirty="0">
                <a:solidFill>
                  <a:srgbClr val="FF0000"/>
                </a:solidFill>
              </a:rPr>
              <a:t>.</a:t>
            </a:r>
            <a:r>
              <a:rPr lang="zh-CN" altLang="zh-CN" b="1" dirty="0">
                <a:solidFill>
                  <a:srgbClr val="FF0000"/>
                </a:solidFill>
              </a:rPr>
              <a:t>知明而行无过</a:t>
            </a:r>
            <a:r>
              <a:rPr lang="en-US" altLang="zh-CN" b="1" dirty="0">
                <a:solidFill>
                  <a:srgbClr val="FF0000"/>
                </a:solidFill>
              </a:rPr>
              <a:t>  </a:t>
            </a:r>
            <a:r>
              <a:rPr lang="zh-CN" altLang="zh-CN" b="1" dirty="0">
                <a:solidFill>
                  <a:srgbClr val="FF0000"/>
                </a:solidFill>
              </a:rPr>
              <a:t>博学而日三省乎</a:t>
            </a:r>
            <a:r>
              <a:rPr lang="zh-CN" altLang="zh-CN" b="1" dirty="0" smtClean="0">
                <a:solidFill>
                  <a:srgbClr val="FF0000"/>
                </a:solidFill>
              </a:rPr>
              <a:t>己</a:t>
            </a:r>
            <a:r>
              <a:rPr lang="en-US" altLang="zh-CN" b="1" dirty="0" smtClean="0">
                <a:solidFill>
                  <a:srgbClr val="FF0000"/>
                </a:solidFill>
              </a:rPr>
              <a:t>   4</a:t>
            </a:r>
            <a:r>
              <a:rPr lang="en-US" altLang="zh-CN" b="1" dirty="0">
                <a:solidFill>
                  <a:srgbClr val="FF0000"/>
                </a:solidFill>
              </a:rPr>
              <a:t>.</a:t>
            </a:r>
            <a:r>
              <a:rPr lang="zh-CN" altLang="zh-CN" b="1" dirty="0">
                <a:solidFill>
                  <a:srgbClr val="FF0000"/>
                </a:solidFill>
              </a:rPr>
              <a:t>吾尝终日而思矣</a:t>
            </a:r>
            <a:r>
              <a:rPr lang="en-US" altLang="zh-CN" b="1" dirty="0">
                <a:solidFill>
                  <a:srgbClr val="FF0000"/>
                </a:solidFill>
              </a:rPr>
              <a:t>  </a:t>
            </a:r>
            <a:r>
              <a:rPr lang="zh-CN" altLang="zh-CN" b="1" dirty="0">
                <a:solidFill>
                  <a:srgbClr val="FF0000"/>
                </a:solidFill>
              </a:rPr>
              <a:t>不如须臾之所学</a:t>
            </a:r>
            <a:r>
              <a:rPr lang="zh-CN" altLang="zh-CN" b="1" dirty="0" smtClean="0">
                <a:solidFill>
                  <a:srgbClr val="FF0000"/>
                </a:solidFill>
              </a:rPr>
              <a:t>也</a:t>
            </a:r>
            <a:r>
              <a:rPr lang="en-US" altLang="zh-CN" b="1" dirty="0" smtClean="0">
                <a:solidFill>
                  <a:srgbClr val="FF0000"/>
                </a:solidFill>
              </a:rPr>
              <a:t>    5</a:t>
            </a:r>
            <a:r>
              <a:rPr lang="en-US" altLang="zh-CN" b="1" dirty="0">
                <a:solidFill>
                  <a:srgbClr val="FF0000"/>
                </a:solidFill>
              </a:rPr>
              <a:t>.</a:t>
            </a:r>
            <a:r>
              <a:rPr lang="zh-CN" altLang="zh-CN" b="1" dirty="0">
                <a:solidFill>
                  <a:srgbClr val="FF0000"/>
                </a:solidFill>
              </a:rPr>
              <a:t>君子生非异也</a:t>
            </a:r>
            <a:r>
              <a:rPr lang="en-US" altLang="zh-CN" b="1" dirty="0">
                <a:solidFill>
                  <a:srgbClr val="FF0000"/>
                </a:solidFill>
              </a:rPr>
              <a:t>  </a:t>
            </a:r>
            <a:r>
              <a:rPr lang="zh-CN" altLang="zh-CN" b="1" dirty="0">
                <a:solidFill>
                  <a:srgbClr val="FF0000"/>
                </a:solidFill>
              </a:rPr>
              <a:t>善假于物也</a:t>
            </a:r>
            <a:endParaRPr lang="zh-CN" altLang="en-US" b="1" dirty="0">
              <a:solidFill>
                <a:srgbClr val="FF0000"/>
              </a:solidFill>
            </a:endParaRPr>
          </a:p>
        </p:txBody>
      </p:sp>
    </p:spTree>
    <p:extLst>
      <p:ext uri="{BB962C8B-B14F-4D97-AF65-F5344CB8AC3E}">
        <p14:creationId xmlns:p14="http://schemas.microsoft.com/office/powerpoint/2010/main" val="262415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22412"/>
            <a:ext cx="8496944" cy="5397888"/>
          </a:xfrm>
          <a:prstGeom prst="rect">
            <a:avLst/>
          </a:prstGeom>
          <a:noFill/>
        </p:spPr>
        <p:txBody>
          <a:bodyPr wrap="square" rtlCol="0">
            <a:spAutoFit/>
          </a:bodyPr>
          <a:lstStyle/>
          <a:p>
            <a:pPr>
              <a:lnSpc>
                <a:spcPts val="2600"/>
              </a:lnSpc>
            </a:pPr>
            <a:r>
              <a:rPr lang="en-US" altLang="zh-CN" sz="1600" b="1" dirty="0" smtClean="0"/>
              <a:t>8</a:t>
            </a:r>
            <a:r>
              <a:rPr lang="en-US" altLang="zh-CN" sz="1600" b="1" dirty="0"/>
              <a:t>.</a:t>
            </a:r>
            <a:r>
              <a:rPr lang="zh-CN" altLang="zh-CN" sz="1600" b="1" dirty="0"/>
              <a:t>古诗文中常常有以酒为媒介抒发情感的名句，如白居易《琵琶行》“ ＿＿＿＿＿＿＿＿＿＿，＿＿＿＿＿＿＿＿＿＿”，表现出被贬而沦落天涯的孤独与无助的苦闷。</a:t>
            </a:r>
          </a:p>
          <a:p>
            <a:pPr>
              <a:lnSpc>
                <a:spcPts val="2600"/>
              </a:lnSpc>
            </a:pPr>
            <a:r>
              <a:rPr lang="en-US" altLang="zh-CN" sz="1600" b="1" dirty="0"/>
              <a:t>9.</a:t>
            </a:r>
            <a:r>
              <a:rPr lang="zh-CN" altLang="zh-CN" sz="1600" b="1" dirty="0"/>
              <a:t>古代诗文中有许多今昔对比而感慨横生的名句，如白居易《琵琶行》“弟走从军阿姨死，＿＿＿＿＿＿＿＿＿＿。”</a:t>
            </a:r>
          </a:p>
          <a:p>
            <a:pPr>
              <a:lnSpc>
                <a:spcPts val="2600"/>
              </a:lnSpc>
            </a:pPr>
            <a:r>
              <a:rPr lang="en-US" altLang="zh-CN" sz="1600" b="1" dirty="0"/>
              <a:t>10.</a:t>
            </a:r>
            <a:r>
              <a:rPr lang="zh-CN" altLang="zh-CN" sz="1600" b="1" dirty="0"/>
              <a:t>王家卫的电影从拍摄到公映时间周期长，他又对拍摄的内容隐讳莫深，会让人想起《琵琶行》中那两句“ ＿＿＿＿＿＿＿＿＿＿，＿＿＿＿＿＿＿＿＿＿。”</a:t>
            </a:r>
          </a:p>
          <a:p>
            <a:pPr>
              <a:lnSpc>
                <a:spcPts val="2600"/>
              </a:lnSpc>
            </a:pPr>
            <a:r>
              <a:rPr lang="en-US" altLang="zh-CN" sz="1600" b="1" dirty="0"/>
              <a:t>11.</a:t>
            </a:r>
            <a:r>
              <a:rPr lang="zh-CN" altLang="zh-CN" sz="1600" b="1" dirty="0"/>
              <a:t>陆机《文赋》指出，写作的奥秘之一是“立片言而居要，乃一篇之警策”。白居易《琵琶行》的警策语是“ ＿＿＿＿＿＿＿＿＿＿，＿＿＿＿＿＿＿＿＿＿。”</a:t>
            </a:r>
          </a:p>
          <a:p>
            <a:pPr>
              <a:lnSpc>
                <a:spcPts val="2600"/>
              </a:lnSpc>
            </a:pPr>
            <a:r>
              <a:rPr lang="en-US" altLang="zh-CN" sz="1600" b="1" dirty="0"/>
              <a:t>12.</a:t>
            </a:r>
            <a:r>
              <a:rPr lang="zh-CN" altLang="zh-CN" sz="1600" b="1" dirty="0"/>
              <a:t>古典文学中“月”往往表达一种寂寥之情、凄凉之感。如白居易的《琵琶行》中有“醉不成欢惨将别，＿＿＿＿＿＿＿＿＿＿。＿＿＿＿＿＿＿＿＿＿，主人忘归客不发。”月色朦胧迷离，恰似诗人当时的心境，这个“月”真切地表达了诗人离别时的悲凉心情。</a:t>
            </a:r>
          </a:p>
          <a:p>
            <a:pPr>
              <a:lnSpc>
                <a:spcPts val="2600"/>
              </a:lnSpc>
            </a:pPr>
            <a:r>
              <a:rPr lang="en-US" altLang="zh-CN" sz="1600" b="1" dirty="0"/>
              <a:t>13.</a:t>
            </a:r>
            <a:r>
              <a:rPr lang="zh-CN" altLang="zh-CN" sz="1600" b="1" dirty="0"/>
              <a:t>杜鹃，是我国古诗词中最常见的意象，因其啼声甚哀，往往传达一种凄凉之情或思念之意。《琵琶行》中的“＿＿＿＿＿＿＿＿＿，＿＿＿＿＿＿＿＿”两句就表达了一种凄凉之意。</a:t>
            </a:r>
          </a:p>
          <a:p>
            <a:pPr>
              <a:lnSpc>
                <a:spcPts val="2600"/>
              </a:lnSpc>
            </a:pPr>
            <a:r>
              <a:rPr lang="en-US" altLang="zh-CN" sz="1600" b="1" dirty="0"/>
              <a:t>14.</a:t>
            </a:r>
            <a:r>
              <a:rPr lang="zh-CN" altLang="zh-CN" sz="1600" b="1" dirty="0"/>
              <a:t>有些人离家在外，一时生活不太如意，当偶然遇到和自己境遇相似的人时，往往会发出《琵琶行》中“＿＿＿＿＿＿＿＿＿ ，＿＿＿＿＿＿＿＿＿”的感喟。</a:t>
            </a:r>
          </a:p>
          <a:p>
            <a:pPr>
              <a:lnSpc>
                <a:spcPts val="2600"/>
              </a:lnSpc>
            </a:pPr>
            <a:endParaRPr lang="zh-CN" altLang="en-US" sz="1600" b="1" dirty="0"/>
          </a:p>
        </p:txBody>
      </p:sp>
      <p:sp>
        <p:nvSpPr>
          <p:cNvPr id="3" name="TextBox 2"/>
          <p:cNvSpPr txBox="1"/>
          <p:nvPr/>
        </p:nvSpPr>
        <p:spPr>
          <a:xfrm>
            <a:off x="332983" y="5445224"/>
            <a:ext cx="8568952" cy="1477328"/>
          </a:xfrm>
          <a:prstGeom prst="rect">
            <a:avLst/>
          </a:prstGeom>
          <a:noFill/>
        </p:spPr>
        <p:txBody>
          <a:bodyPr wrap="square" rtlCol="0">
            <a:spAutoFit/>
          </a:bodyPr>
          <a:lstStyle/>
          <a:p>
            <a:r>
              <a:rPr lang="en-US" altLang="zh-CN" b="1" dirty="0">
                <a:solidFill>
                  <a:srgbClr val="FF0000"/>
                </a:solidFill>
              </a:rPr>
              <a:t>8</a:t>
            </a:r>
            <a:r>
              <a:rPr lang="zh-CN" altLang="zh-CN" b="1" dirty="0">
                <a:solidFill>
                  <a:srgbClr val="FF0000"/>
                </a:solidFill>
              </a:rPr>
              <a:t>．春江花朝秋月夜，往往取酒还独倾。</a:t>
            </a:r>
            <a:r>
              <a:rPr lang="en-US" altLang="zh-CN" b="1" dirty="0">
                <a:solidFill>
                  <a:srgbClr val="FF0000"/>
                </a:solidFill>
              </a:rPr>
              <a:t>9</a:t>
            </a:r>
            <a:r>
              <a:rPr lang="zh-CN" altLang="zh-CN" b="1" dirty="0">
                <a:solidFill>
                  <a:srgbClr val="FF0000"/>
                </a:solidFill>
              </a:rPr>
              <a:t>．暮去朝来颜色故。</a:t>
            </a:r>
            <a:r>
              <a:rPr lang="en-US" altLang="zh-CN" b="1" dirty="0">
                <a:solidFill>
                  <a:srgbClr val="FF0000"/>
                </a:solidFill>
              </a:rPr>
              <a:t>10</a:t>
            </a:r>
            <a:r>
              <a:rPr lang="zh-CN" altLang="zh-CN" b="1" dirty="0">
                <a:solidFill>
                  <a:srgbClr val="FF0000"/>
                </a:solidFill>
              </a:rPr>
              <a:t>．千呼万唤始出来，犹抱琵琶半遮面。</a:t>
            </a:r>
            <a:r>
              <a:rPr lang="en-US" altLang="zh-CN" b="1" dirty="0">
                <a:solidFill>
                  <a:srgbClr val="FF0000"/>
                </a:solidFill>
              </a:rPr>
              <a:t>11</a:t>
            </a:r>
            <a:r>
              <a:rPr lang="zh-CN" altLang="zh-CN" b="1" dirty="0">
                <a:solidFill>
                  <a:srgbClr val="FF0000"/>
                </a:solidFill>
              </a:rPr>
              <a:t>．同是天涯沦落人，相逢何必曾相识。</a:t>
            </a:r>
            <a:r>
              <a:rPr lang="en-US" altLang="zh-CN" b="1" dirty="0">
                <a:solidFill>
                  <a:srgbClr val="FF0000"/>
                </a:solidFill>
              </a:rPr>
              <a:t>12</a:t>
            </a:r>
            <a:r>
              <a:rPr lang="zh-CN" altLang="zh-CN" b="1" dirty="0">
                <a:solidFill>
                  <a:srgbClr val="FF0000"/>
                </a:solidFill>
              </a:rPr>
              <a:t>．别时茫茫江浸月。忽闻水上琵琶声。</a:t>
            </a:r>
            <a:r>
              <a:rPr lang="en-US" altLang="zh-CN" b="1" dirty="0">
                <a:solidFill>
                  <a:srgbClr val="FF0000"/>
                </a:solidFill>
              </a:rPr>
              <a:t>13</a:t>
            </a:r>
            <a:r>
              <a:rPr lang="zh-CN" altLang="zh-CN" b="1" dirty="0">
                <a:solidFill>
                  <a:srgbClr val="FF0000"/>
                </a:solidFill>
              </a:rPr>
              <a:t>．其间旦暮闻何物？杜鹃啼血猿哀鸣。</a:t>
            </a:r>
            <a:r>
              <a:rPr lang="en-US" altLang="zh-CN" b="1" dirty="0">
                <a:solidFill>
                  <a:srgbClr val="FF0000"/>
                </a:solidFill>
              </a:rPr>
              <a:t>14</a:t>
            </a:r>
            <a:r>
              <a:rPr lang="zh-CN" altLang="zh-CN" b="1" dirty="0">
                <a:solidFill>
                  <a:srgbClr val="FF0000"/>
                </a:solidFill>
              </a:rPr>
              <a:t>．同是天涯沦落人，相逢何必曾相识。</a:t>
            </a:r>
            <a:endParaRPr lang="zh-CN"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230267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496944" cy="5124480"/>
          </a:xfrm>
          <a:prstGeom prst="rect">
            <a:avLst/>
          </a:prstGeom>
          <a:noFill/>
        </p:spPr>
        <p:txBody>
          <a:bodyPr wrap="square" rtlCol="0">
            <a:spAutoFit/>
          </a:bodyPr>
          <a:lstStyle/>
          <a:p>
            <a:pPr>
              <a:lnSpc>
                <a:spcPct val="150000"/>
              </a:lnSpc>
            </a:pPr>
            <a:r>
              <a:rPr lang="zh-CN" altLang="zh-CN" sz="2000" b="1" dirty="0"/>
              <a:t>九、《登高》</a:t>
            </a:r>
          </a:p>
          <a:p>
            <a:pPr>
              <a:lnSpc>
                <a:spcPct val="150000"/>
              </a:lnSpc>
            </a:pPr>
            <a:r>
              <a:rPr lang="en-US" altLang="zh-CN" sz="2000" b="1" dirty="0"/>
              <a:t>1.</a:t>
            </a:r>
            <a:r>
              <a:rPr lang="zh-CN" altLang="zh-CN" sz="2000" b="1" dirty="0"/>
              <a:t>杜甫《登高》中集中表现了夔州秋天的典型特征的句子是</a:t>
            </a:r>
            <a:r>
              <a:rPr lang="en-US" altLang="zh-CN" sz="2000" b="1" dirty="0"/>
              <a:t>: </a:t>
            </a:r>
            <a:r>
              <a:rPr lang="zh-CN" altLang="zh-CN" sz="2000" b="1" dirty="0"/>
              <a:t>＿＿＿＿＿＿＿＿＿＿，＿＿＿＿＿＿＿＿＿＿。前人也曾把这两句誉为“古今独步”的“句中化境”。</a:t>
            </a:r>
          </a:p>
          <a:p>
            <a:pPr>
              <a:lnSpc>
                <a:spcPct val="150000"/>
              </a:lnSpc>
            </a:pPr>
            <a:r>
              <a:rPr lang="en-US" altLang="zh-CN" sz="2000" b="1" dirty="0"/>
              <a:t>2.</a:t>
            </a:r>
            <a:r>
              <a:rPr lang="zh-CN" altLang="zh-CN" sz="2000" b="1" dirty="0"/>
              <a:t>用落叶和江水抒发时光易逝、壮志难酬的感伤的句子是：＿＿＿＿＿＿＿＿＿＿，＿＿＿＿＿＿＿＿＿＿ 。</a:t>
            </a:r>
          </a:p>
          <a:p>
            <a:pPr>
              <a:lnSpc>
                <a:spcPct val="150000"/>
              </a:lnSpc>
            </a:pPr>
            <a:r>
              <a:rPr lang="en-US" altLang="zh-CN" sz="2000" b="1" dirty="0"/>
              <a:t>3.</a:t>
            </a:r>
            <a:r>
              <a:rPr lang="zh-CN" altLang="zh-CN" sz="2000" b="1" dirty="0"/>
              <a:t>情景交融、意境旷达，极写自己羁旅之愁和孤独之感的句子是：＿＿＿＿＿＿＿＿＿＿，＿＿＿＿＿＿＿＿＿＿ 。</a:t>
            </a:r>
          </a:p>
          <a:p>
            <a:pPr>
              <a:lnSpc>
                <a:spcPct val="150000"/>
              </a:lnSpc>
            </a:pPr>
            <a:r>
              <a:rPr lang="en-US" altLang="zh-CN" sz="2000" b="1" dirty="0"/>
              <a:t>4.</a:t>
            </a:r>
            <a:r>
              <a:rPr lang="zh-CN" altLang="zh-CN" sz="2000" b="1" dirty="0"/>
              <a:t>道出郁积诗人心中的自身之苦和国运之恨，无限悲凉难以排遣的句子是：＿＿＿＿＿＿＿＿＿＿ ， ＿＿＿＿＿＿＿＿＿＿。</a:t>
            </a:r>
          </a:p>
          <a:p>
            <a:pPr>
              <a:lnSpc>
                <a:spcPct val="150000"/>
              </a:lnSpc>
            </a:pPr>
            <a:endParaRPr lang="zh-CN" altLang="en-US" sz="2000" b="1" dirty="0"/>
          </a:p>
        </p:txBody>
      </p:sp>
      <p:sp>
        <p:nvSpPr>
          <p:cNvPr id="3" name="TextBox 2"/>
          <p:cNvSpPr txBox="1"/>
          <p:nvPr/>
        </p:nvSpPr>
        <p:spPr>
          <a:xfrm>
            <a:off x="323528" y="5013176"/>
            <a:ext cx="8496944" cy="1891287"/>
          </a:xfrm>
          <a:prstGeom prst="rect">
            <a:avLst/>
          </a:prstGeom>
          <a:noFill/>
        </p:spPr>
        <p:txBody>
          <a:bodyPr wrap="square" rtlCol="0">
            <a:spAutoFit/>
          </a:bodyPr>
          <a:lstStyle/>
          <a:p>
            <a:pPr>
              <a:lnSpc>
                <a:spcPct val="150000"/>
              </a:lnSpc>
            </a:pPr>
            <a:r>
              <a:rPr lang="en-US" altLang="zh-CN" sz="2000" b="1" dirty="0">
                <a:solidFill>
                  <a:srgbClr val="FF0000"/>
                </a:solidFill>
              </a:rPr>
              <a:t>1.</a:t>
            </a:r>
            <a:r>
              <a:rPr lang="zh-CN" altLang="zh-CN" sz="2000" b="1" dirty="0">
                <a:solidFill>
                  <a:srgbClr val="FF0000"/>
                </a:solidFill>
              </a:rPr>
              <a:t>风急天高猿啸哀，渚清沙白鸟飞回。</a:t>
            </a:r>
            <a:r>
              <a:rPr lang="en-US" altLang="zh-CN" sz="2000" b="1" dirty="0">
                <a:solidFill>
                  <a:srgbClr val="FF0000"/>
                </a:solidFill>
              </a:rPr>
              <a:t>2.</a:t>
            </a:r>
            <a:r>
              <a:rPr lang="zh-CN" altLang="zh-CN" sz="2000" b="1" dirty="0">
                <a:solidFill>
                  <a:srgbClr val="FF0000"/>
                </a:solidFill>
              </a:rPr>
              <a:t>无边落木萧萧下，不尽长江滚滚来。</a:t>
            </a:r>
            <a:r>
              <a:rPr lang="en-US" altLang="zh-CN" sz="2000" b="1" dirty="0">
                <a:solidFill>
                  <a:srgbClr val="FF0000"/>
                </a:solidFill>
              </a:rPr>
              <a:t>3.</a:t>
            </a:r>
            <a:r>
              <a:rPr lang="zh-CN" altLang="zh-CN" sz="2000" b="1" dirty="0">
                <a:solidFill>
                  <a:srgbClr val="FF0000"/>
                </a:solidFill>
              </a:rPr>
              <a:t>万里悲秋常作客，百年多病独登台。</a:t>
            </a:r>
            <a:r>
              <a:rPr lang="en-US" altLang="zh-CN" sz="2000" b="1" dirty="0">
                <a:solidFill>
                  <a:srgbClr val="FF0000"/>
                </a:solidFill>
              </a:rPr>
              <a:t>4.</a:t>
            </a:r>
            <a:r>
              <a:rPr lang="zh-CN" altLang="zh-CN" sz="2000" b="1" dirty="0">
                <a:solidFill>
                  <a:srgbClr val="FF0000"/>
                </a:solidFill>
              </a:rPr>
              <a:t>艰难苦恨繁霜鬓，潦倒新停浊酒杯。</a:t>
            </a:r>
            <a:endParaRPr lang="zh-CN" altLang="zh-CN" sz="2000" dirty="0">
              <a:solidFill>
                <a:srgbClr val="FF0000"/>
              </a:solidFill>
            </a:endParaRPr>
          </a:p>
          <a:p>
            <a:pPr>
              <a:lnSpc>
                <a:spcPct val="150000"/>
              </a:lnSpc>
            </a:pPr>
            <a:endParaRPr lang="zh-CN" altLang="en-US" sz="2000" dirty="0">
              <a:solidFill>
                <a:srgbClr val="FF0000"/>
              </a:solidFill>
            </a:endParaRPr>
          </a:p>
        </p:txBody>
      </p:sp>
    </p:spTree>
    <p:extLst>
      <p:ext uri="{BB962C8B-B14F-4D97-AF65-F5344CB8AC3E}">
        <p14:creationId xmlns:p14="http://schemas.microsoft.com/office/powerpoint/2010/main" val="4234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424936" cy="4708981"/>
          </a:xfrm>
          <a:prstGeom prst="rect">
            <a:avLst/>
          </a:prstGeom>
          <a:noFill/>
        </p:spPr>
        <p:txBody>
          <a:bodyPr wrap="square" rtlCol="0">
            <a:spAutoFit/>
          </a:bodyPr>
          <a:lstStyle/>
          <a:p>
            <a:pPr>
              <a:lnSpc>
                <a:spcPts val="2400"/>
              </a:lnSpc>
            </a:pPr>
            <a:r>
              <a:rPr lang="zh-CN" altLang="zh-CN" sz="1600" b="1" dirty="0"/>
              <a:t>十一、《锦瑟》</a:t>
            </a:r>
            <a:r>
              <a:rPr lang="en-US" altLang="zh-CN" sz="1600" b="1" dirty="0"/>
              <a:t>(</a:t>
            </a:r>
            <a:r>
              <a:rPr lang="zh-CN" altLang="zh-CN" sz="1600" b="1" dirty="0"/>
              <a:t>李商隐</a:t>
            </a:r>
            <a:r>
              <a:rPr lang="en-US" altLang="zh-CN" sz="1600" b="1" dirty="0"/>
              <a:t>)</a:t>
            </a:r>
            <a:endParaRPr lang="zh-CN" altLang="zh-CN" sz="1600" b="1" dirty="0"/>
          </a:p>
          <a:p>
            <a:pPr>
              <a:lnSpc>
                <a:spcPts val="2400"/>
              </a:lnSpc>
            </a:pPr>
            <a:r>
              <a:rPr lang="en-US" altLang="zh-CN" sz="1600" b="1" dirty="0"/>
              <a:t>(1)</a:t>
            </a:r>
            <a:r>
              <a:rPr lang="zh-CN" altLang="zh-CN" sz="1600" b="1" dirty="0"/>
              <a:t>《锦瑟》中</a:t>
            </a:r>
            <a:r>
              <a:rPr lang="en-US" altLang="zh-CN" sz="1600" b="1" dirty="0"/>
              <a:t>,</a:t>
            </a:r>
            <a:r>
              <a:rPr lang="zh-CN" altLang="zh-CN" sz="1600" b="1" dirty="0"/>
              <a:t>以锦瑟起兴</a:t>
            </a:r>
            <a:r>
              <a:rPr lang="en-US" altLang="zh-CN" sz="1600" b="1" dirty="0"/>
              <a:t>,</a:t>
            </a:r>
            <a:r>
              <a:rPr lang="zh-CN" altLang="zh-CN" sz="1600" b="1" dirty="0"/>
              <a:t>引起对华年往事的追忆的句子是</a:t>
            </a:r>
            <a:r>
              <a:rPr lang="en-US" altLang="zh-CN" sz="1600" b="1" dirty="0"/>
              <a:t>: </a:t>
            </a:r>
            <a:r>
              <a:rPr lang="zh-CN" altLang="zh-CN" sz="1600" b="1" dirty="0" smtClean="0"/>
              <a:t>＿＿＿＿＿＿＿＿＿，＿＿＿。 </a:t>
            </a:r>
            <a:endParaRPr lang="zh-CN" altLang="zh-CN" sz="1600" b="1" dirty="0"/>
          </a:p>
          <a:p>
            <a:pPr>
              <a:lnSpc>
                <a:spcPts val="2400"/>
              </a:lnSpc>
            </a:pPr>
            <a:r>
              <a:rPr lang="en-US" altLang="zh-CN" sz="1600" b="1" dirty="0"/>
              <a:t>(2)</a:t>
            </a:r>
            <a:r>
              <a:rPr lang="zh-CN" altLang="zh-CN" sz="1600" b="1" dirty="0"/>
              <a:t>李商隐在《锦瑟》一诗中借物发端</a:t>
            </a:r>
            <a:r>
              <a:rPr lang="en-US" altLang="zh-CN" sz="1600" b="1" dirty="0"/>
              <a:t>,</a:t>
            </a:r>
            <a:r>
              <a:rPr lang="zh-CN" altLang="zh-CN" sz="1600" b="1" dirty="0"/>
              <a:t>以埋怨的口吻引发华年之思的句子是</a:t>
            </a:r>
            <a:r>
              <a:rPr lang="en-US" altLang="zh-CN" sz="1600" b="1" dirty="0"/>
              <a:t>: </a:t>
            </a:r>
            <a:r>
              <a:rPr lang="zh-CN" altLang="zh-CN" sz="1600" b="1" dirty="0" smtClean="0"/>
              <a:t>＿＿＿，＿＿＿。 </a:t>
            </a:r>
            <a:endParaRPr lang="zh-CN" altLang="zh-CN" sz="1600" b="1" dirty="0"/>
          </a:p>
          <a:p>
            <a:pPr>
              <a:lnSpc>
                <a:spcPts val="2400"/>
              </a:lnSpc>
            </a:pPr>
            <a:r>
              <a:rPr lang="en-US" altLang="zh-CN" sz="1600" b="1" dirty="0"/>
              <a:t>(3)</a:t>
            </a:r>
            <a:r>
              <a:rPr lang="zh-CN" altLang="zh-CN" sz="1600" b="1" dirty="0"/>
              <a:t>梦境虚渺</a:t>
            </a:r>
            <a:r>
              <a:rPr lang="en-US" altLang="zh-CN" sz="1600" b="1" dirty="0"/>
              <a:t>,</a:t>
            </a:r>
            <a:r>
              <a:rPr lang="zh-CN" altLang="zh-CN" sz="1600" b="1" dirty="0"/>
              <a:t>理想难托</a:t>
            </a:r>
            <a:r>
              <a:rPr lang="en-US" altLang="zh-CN" sz="1600" b="1" dirty="0"/>
              <a:t>,</a:t>
            </a:r>
            <a:r>
              <a:rPr lang="zh-CN" altLang="zh-CN" sz="1600" b="1" dirty="0"/>
              <a:t>李商隐在《锦瑟》的“＿＿＿＿＿＿＿＿＿，＿＿＿＿＿＿＿＿＿”两句诗中</a:t>
            </a:r>
            <a:r>
              <a:rPr lang="en-US" altLang="zh-CN" sz="1600" b="1" dirty="0"/>
              <a:t>,</a:t>
            </a:r>
            <a:r>
              <a:rPr lang="zh-CN" altLang="zh-CN" sz="1600" b="1" dirty="0"/>
              <a:t>用凄迷哀婉的笔触委婉地写出了人生的理想与幻灭、相聚与分离的悲戚难言之情。 </a:t>
            </a:r>
          </a:p>
          <a:p>
            <a:pPr>
              <a:lnSpc>
                <a:spcPts val="2400"/>
              </a:lnSpc>
            </a:pPr>
            <a:r>
              <a:rPr lang="en-US" altLang="zh-CN" sz="1600" b="1" dirty="0"/>
              <a:t>(4)</a:t>
            </a:r>
            <a:r>
              <a:rPr lang="zh-CN" altLang="zh-CN" sz="1600" b="1" dirty="0"/>
              <a:t>《锦瑟》一诗的颔联</a:t>
            </a:r>
            <a:r>
              <a:rPr lang="zh-CN" altLang="zh-CN" sz="1600" b="1" dirty="0" smtClean="0"/>
              <a:t>“＿＿＿＿＿＿，＿＿＿＿＿＿”</a:t>
            </a:r>
            <a:r>
              <a:rPr lang="en-US" altLang="zh-CN" sz="1600" b="1" dirty="0"/>
              <a:t>,</a:t>
            </a:r>
            <a:r>
              <a:rPr lang="zh-CN" altLang="zh-CN" sz="1600" b="1" dirty="0"/>
              <a:t>运用庄子化蝶的典故</a:t>
            </a:r>
            <a:r>
              <a:rPr lang="en-US" altLang="zh-CN" sz="1600" b="1" dirty="0"/>
              <a:t>,</a:t>
            </a:r>
            <a:r>
              <a:rPr lang="zh-CN" altLang="zh-CN" sz="1600" b="1" dirty="0"/>
              <a:t>精当地概括出诗人无端陷入困境</a:t>
            </a:r>
            <a:r>
              <a:rPr lang="en-US" altLang="zh-CN" sz="1600" b="1" dirty="0"/>
              <a:t>,</a:t>
            </a:r>
            <a:r>
              <a:rPr lang="zh-CN" altLang="zh-CN" sz="1600" b="1" dirty="0"/>
              <a:t>又无力自拔寻求寄托的真实心态。 </a:t>
            </a:r>
          </a:p>
          <a:p>
            <a:pPr>
              <a:lnSpc>
                <a:spcPts val="2400"/>
              </a:lnSpc>
            </a:pPr>
            <a:r>
              <a:rPr lang="en-US" altLang="zh-CN" sz="1600" b="1" dirty="0"/>
              <a:t>(5)</a:t>
            </a:r>
            <a:r>
              <a:rPr lang="zh-CN" altLang="zh-CN" sz="1600" b="1" dirty="0"/>
              <a:t>《锦瑟》一诗的颈联是</a:t>
            </a:r>
            <a:r>
              <a:rPr lang="en-US" altLang="zh-CN" sz="1600" b="1" dirty="0"/>
              <a:t>: </a:t>
            </a:r>
            <a:r>
              <a:rPr lang="zh-CN" altLang="zh-CN" sz="1600" b="1" dirty="0" smtClean="0"/>
              <a:t>＿＿＿＿＿＿，＿＿＿＿＿＿＿。</a:t>
            </a:r>
            <a:r>
              <a:rPr lang="zh-CN" altLang="zh-CN" sz="1600" b="1" dirty="0"/>
              <a:t>它表现的一种可望不可即的理想境界</a:t>
            </a:r>
            <a:r>
              <a:rPr lang="en-US" altLang="zh-CN" sz="1600" b="1" dirty="0"/>
              <a:t>,</a:t>
            </a:r>
            <a:r>
              <a:rPr lang="zh-CN" altLang="zh-CN" sz="1600" b="1" dirty="0"/>
              <a:t>代表的是诗人全部的情感</a:t>
            </a:r>
            <a:r>
              <a:rPr lang="en-US" altLang="zh-CN" sz="1600" b="1" dirty="0"/>
              <a:t>,</a:t>
            </a:r>
            <a:r>
              <a:rPr lang="zh-CN" altLang="zh-CN" sz="1600" b="1" dirty="0"/>
              <a:t>寄托着诗人对美好往事的伤感和对理想的向往。 </a:t>
            </a:r>
          </a:p>
          <a:p>
            <a:pPr>
              <a:lnSpc>
                <a:spcPts val="2400"/>
              </a:lnSpc>
            </a:pPr>
            <a:r>
              <a:rPr lang="en-US" altLang="zh-CN" sz="1600" b="1" dirty="0"/>
              <a:t>(6)</a:t>
            </a:r>
            <a:r>
              <a:rPr lang="zh-CN" altLang="zh-CN" sz="1600" b="1" dirty="0"/>
              <a:t>古代文人擅长借典故寄托情思</a:t>
            </a:r>
            <a:r>
              <a:rPr lang="en-US" altLang="zh-CN" sz="1600" b="1" dirty="0"/>
              <a:t>,</a:t>
            </a:r>
            <a:r>
              <a:rPr lang="zh-CN" altLang="zh-CN" sz="1600" b="1" dirty="0"/>
              <a:t>李商隐《锦瑟》中借鲛人泣珠和良玉生烟的典故抒写世间风情迷离恍惚</a:t>
            </a:r>
            <a:r>
              <a:rPr lang="en-US" altLang="zh-CN" sz="1600" b="1" dirty="0"/>
              <a:t>,</a:t>
            </a:r>
            <a:r>
              <a:rPr lang="zh-CN" altLang="zh-CN" sz="1600" b="1" dirty="0"/>
              <a:t>可望而不可即的两句是</a:t>
            </a:r>
            <a:r>
              <a:rPr lang="en-US" altLang="zh-CN" sz="1600" b="1" dirty="0"/>
              <a:t>: </a:t>
            </a:r>
            <a:r>
              <a:rPr lang="zh-CN" altLang="zh-CN" sz="1600" b="1" dirty="0" smtClean="0"/>
              <a:t>＿＿＿＿＿＿，＿＿＿＿＿＿。 </a:t>
            </a:r>
            <a:endParaRPr lang="zh-CN" altLang="zh-CN" sz="1600" b="1" dirty="0"/>
          </a:p>
          <a:p>
            <a:pPr>
              <a:lnSpc>
                <a:spcPts val="2400"/>
              </a:lnSpc>
            </a:pPr>
            <a:r>
              <a:rPr lang="en-US" altLang="zh-CN" sz="1600" b="1" dirty="0"/>
              <a:t>(7)</a:t>
            </a:r>
            <a:r>
              <a:rPr lang="zh-CN" altLang="zh-CN" sz="1600" b="1" dirty="0"/>
              <a:t>《锦瑟》中</a:t>
            </a:r>
            <a:r>
              <a:rPr lang="en-US" altLang="zh-CN" sz="1600" b="1" dirty="0"/>
              <a:t>,</a:t>
            </a:r>
            <a:r>
              <a:rPr lang="zh-CN" altLang="zh-CN" sz="1600" b="1" dirty="0"/>
              <a:t>用典的四句诗是</a:t>
            </a:r>
            <a:r>
              <a:rPr lang="en-US" altLang="zh-CN" sz="1600" b="1" dirty="0"/>
              <a:t>: </a:t>
            </a:r>
            <a:r>
              <a:rPr lang="zh-CN" altLang="zh-CN" sz="1600" b="1" dirty="0" smtClean="0"/>
              <a:t>＿＿＿＿＿＿＿，＿＿＿＿＿＿。</a:t>
            </a:r>
            <a:endParaRPr lang="zh-CN" altLang="zh-CN" sz="1600" b="1" dirty="0"/>
          </a:p>
          <a:p>
            <a:pPr>
              <a:lnSpc>
                <a:spcPts val="2400"/>
              </a:lnSpc>
            </a:pPr>
            <a:r>
              <a:rPr lang="en-US" altLang="zh-CN" sz="1600" b="1" dirty="0"/>
              <a:t>(8)</a:t>
            </a:r>
            <a:r>
              <a:rPr lang="zh-CN" altLang="zh-CN" sz="1600" b="1" dirty="0"/>
              <a:t>《锦瑟》一诗中</a:t>
            </a:r>
            <a:r>
              <a:rPr lang="en-US" altLang="zh-CN" sz="1600" b="1" dirty="0"/>
              <a:t>,</a:t>
            </a:r>
            <a:r>
              <a:rPr lang="zh-CN" altLang="zh-CN" sz="1600" b="1" dirty="0"/>
              <a:t>回环曲折地表达了自己的惆怅苦痛</a:t>
            </a:r>
            <a:r>
              <a:rPr lang="en-US" altLang="zh-CN" sz="1600" b="1" dirty="0"/>
              <a:t>,</a:t>
            </a:r>
            <a:r>
              <a:rPr lang="zh-CN" altLang="zh-CN" sz="1600" b="1" dirty="0"/>
              <a:t>让人为之哀惋不已的句子是</a:t>
            </a:r>
            <a:r>
              <a:rPr lang="en-US" altLang="zh-CN" sz="1600" b="1" dirty="0"/>
              <a:t>: </a:t>
            </a:r>
            <a:r>
              <a:rPr lang="zh-CN" altLang="zh-CN" sz="1600" b="1" dirty="0" smtClean="0"/>
              <a:t>＿＿＿＿＿＿＿，＿＿＿＿＿。 </a:t>
            </a:r>
            <a:endParaRPr lang="zh-CN" altLang="zh-CN" sz="1600" b="1" dirty="0"/>
          </a:p>
          <a:p>
            <a:pPr>
              <a:lnSpc>
                <a:spcPts val="2400"/>
              </a:lnSpc>
            </a:pPr>
            <a:endParaRPr lang="zh-CN" altLang="en-US" sz="1600" b="1" dirty="0"/>
          </a:p>
        </p:txBody>
      </p:sp>
      <p:sp>
        <p:nvSpPr>
          <p:cNvPr id="3" name="TextBox 2"/>
          <p:cNvSpPr txBox="1"/>
          <p:nvPr/>
        </p:nvSpPr>
        <p:spPr>
          <a:xfrm>
            <a:off x="348571" y="4969629"/>
            <a:ext cx="8568952" cy="1477328"/>
          </a:xfrm>
          <a:prstGeom prst="rect">
            <a:avLst/>
          </a:prstGeom>
          <a:noFill/>
        </p:spPr>
        <p:txBody>
          <a:bodyPr wrap="square" rtlCol="0">
            <a:spAutoFit/>
          </a:bodyPr>
          <a:lstStyle/>
          <a:p>
            <a:r>
              <a:rPr lang="en-US" altLang="zh-CN" b="1" dirty="0">
                <a:solidFill>
                  <a:srgbClr val="FF0000"/>
                </a:solidFill>
              </a:rPr>
              <a:t>1.</a:t>
            </a:r>
            <a:r>
              <a:rPr lang="zh-CN" altLang="zh-CN" b="1" dirty="0">
                <a:solidFill>
                  <a:srgbClr val="FF0000"/>
                </a:solidFill>
              </a:rPr>
              <a:t>锦瑟无端五十弦，一弦一柱思华年。</a:t>
            </a:r>
            <a:r>
              <a:rPr lang="en-US" altLang="zh-CN" b="1" dirty="0">
                <a:solidFill>
                  <a:srgbClr val="FF0000"/>
                </a:solidFill>
              </a:rPr>
              <a:t>2.</a:t>
            </a:r>
            <a:r>
              <a:rPr lang="zh-CN" altLang="zh-CN" b="1" dirty="0">
                <a:solidFill>
                  <a:srgbClr val="FF0000"/>
                </a:solidFill>
              </a:rPr>
              <a:t>锦瑟无端五十弦，一弦一柱思华年。</a:t>
            </a:r>
            <a:r>
              <a:rPr lang="en-US" altLang="zh-CN" b="1" dirty="0">
                <a:solidFill>
                  <a:srgbClr val="FF0000"/>
                </a:solidFill>
              </a:rPr>
              <a:t>3.</a:t>
            </a:r>
            <a:r>
              <a:rPr lang="zh-CN" altLang="zh-CN" b="1" dirty="0">
                <a:solidFill>
                  <a:srgbClr val="FF0000"/>
                </a:solidFill>
              </a:rPr>
              <a:t>庄生晓梦迷蝴蝶，望帝春心托杜鹃。</a:t>
            </a:r>
            <a:r>
              <a:rPr lang="en-US" altLang="zh-CN" b="1" dirty="0">
                <a:solidFill>
                  <a:srgbClr val="FF0000"/>
                </a:solidFill>
              </a:rPr>
              <a:t>4.</a:t>
            </a:r>
            <a:r>
              <a:rPr lang="zh-CN" altLang="zh-CN" b="1" dirty="0">
                <a:solidFill>
                  <a:srgbClr val="FF0000"/>
                </a:solidFill>
              </a:rPr>
              <a:t>庄生晓梦迷蝴蝶，望帝春心托杜鹃。</a:t>
            </a:r>
            <a:r>
              <a:rPr lang="en-US" altLang="zh-CN" b="1" dirty="0">
                <a:solidFill>
                  <a:srgbClr val="FF0000"/>
                </a:solidFill>
              </a:rPr>
              <a:t>5.</a:t>
            </a:r>
            <a:r>
              <a:rPr lang="zh-CN" altLang="zh-CN" b="1" dirty="0">
                <a:solidFill>
                  <a:srgbClr val="FF0000"/>
                </a:solidFill>
              </a:rPr>
              <a:t>沧海月明珠有泪　蓝田日暖玉生烟。</a:t>
            </a:r>
            <a:r>
              <a:rPr lang="en-US" altLang="zh-CN" b="1" dirty="0">
                <a:solidFill>
                  <a:srgbClr val="FF0000"/>
                </a:solidFill>
              </a:rPr>
              <a:t>6.</a:t>
            </a:r>
            <a:r>
              <a:rPr lang="zh-CN" altLang="zh-CN" b="1" dirty="0">
                <a:solidFill>
                  <a:srgbClr val="FF0000"/>
                </a:solidFill>
              </a:rPr>
              <a:t>沧海月明珠有泪，蓝田日暖玉生烟。</a:t>
            </a:r>
            <a:r>
              <a:rPr lang="en-US" altLang="zh-CN" b="1" dirty="0">
                <a:solidFill>
                  <a:srgbClr val="FF0000"/>
                </a:solidFill>
              </a:rPr>
              <a:t>7.</a:t>
            </a:r>
            <a:r>
              <a:rPr lang="zh-CN" altLang="zh-CN" b="1" dirty="0">
                <a:solidFill>
                  <a:srgbClr val="FF0000"/>
                </a:solidFill>
              </a:rPr>
              <a:t>庄生晓梦迷蝴蝶，望帝春心托杜鹃。沧海月明珠有泪，蓝田日暖玉生烟。</a:t>
            </a:r>
            <a:r>
              <a:rPr lang="en-US" altLang="zh-CN" b="1" dirty="0">
                <a:solidFill>
                  <a:srgbClr val="FF0000"/>
                </a:solidFill>
              </a:rPr>
              <a:t>8.</a:t>
            </a:r>
            <a:r>
              <a:rPr lang="zh-CN" altLang="zh-CN" b="1" dirty="0">
                <a:solidFill>
                  <a:srgbClr val="FF0000"/>
                </a:solidFill>
              </a:rPr>
              <a:t>此情可待成追忆？只是当时已惘然</a:t>
            </a:r>
            <a:r>
              <a:rPr lang="zh-CN" altLang="zh-CN" b="1"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62023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280920" cy="4692951"/>
          </a:xfrm>
          <a:prstGeom prst="rect">
            <a:avLst/>
          </a:prstGeom>
          <a:noFill/>
        </p:spPr>
        <p:txBody>
          <a:bodyPr wrap="square" rtlCol="0">
            <a:spAutoFit/>
          </a:bodyPr>
          <a:lstStyle/>
          <a:p>
            <a:pPr>
              <a:lnSpc>
                <a:spcPts val="2400"/>
              </a:lnSpc>
            </a:pPr>
            <a:r>
              <a:rPr lang="zh-CN" altLang="zh-CN" b="1" dirty="0"/>
              <a:t>十二、《虞美人》（李煜）</a:t>
            </a:r>
          </a:p>
          <a:p>
            <a:pPr>
              <a:lnSpc>
                <a:spcPts val="2400"/>
              </a:lnSpc>
            </a:pPr>
            <a:r>
              <a:rPr lang="en-US" altLang="zh-CN" b="1" dirty="0"/>
              <a:t>1.</a:t>
            </a:r>
            <a:r>
              <a:rPr lang="zh-CN" altLang="zh-CN" b="1" dirty="0"/>
              <a:t>“＿＿＿＿＿＿＿，＿＿＿＿＿＿”的诗句，以江水为喻将“愁”写得真切、深刻。（李煜《虞美人》）</a:t>
            </a:r>
          </a:p>
          <a:p>
            <a:pPr>
              <a:lnSpc>
                <a:spcPts val="2400"/>
              </a:lnSpc>
            </a:pPr>
            <a:r>
              <a:rPr lang="en-US" altLang="zh-CN" b="1" dirty="0"/>
              <a:t>2.</a:t>
            </a:r>
            <a:r>
              <a:rPr lang="zh-CN" altLang="zh-CN" b="1" dirty="0"/>
              <a:t>“明月”与“东风”是古诗词中常用的意象，在李煜的诗词中也用了这两个意象，这两句是“＿＿＿＿＿＿＿，＿＿＿＿＿＿＿”。（李煜《虞美人》）</a:t>
            </a:r>
          </a:p>
          <a:p>
            <a:pPr>
              <a:lnSpc>
                <a:spcPts val="2400"/>
              </a:lnSpc>
            </a:pPr>
            <a:r>
              <a:rPr lang="en-US" altLang="zh-CN" b="1" dirty="0"/>
              <a:t>3.</a:t>
            </a:r>
            <a:r>
              <a:rPr lang="zh-CN" altLang="zh-CN" b="1" dirty="0"/>
              <a:t>李商隐的《五绝·登乐游原》中的“夕阳无限好，只是近黄昏” 表示对美好而又行将消逝的事物的留恋。而在李煜的《虞美人》中那美好的事物却使李煜倍添烦恼，劈头怨问苍天，你什么时候才能了结呢。这句诗是：“＿＿＿＿＿＿＿＿，＿＿＿＿＿＿＿＿＿”。（李煜《虞美人》）</a:t>
            </a:r>
          </a:p>
          <a:p>
            <a:pPr>
              <a:lnSpc>
                <a:spcPts val="2400"/>
              </a:lnSpc>
            </a:pPr>
            <a:r>
              <a:rPr lang="en-US" altLang="zh-CN" b="1" dirty="0"/>
              <a:t>4.</a:t>
            </a:r>
            <a:r>
              <a:rPr lang="zh-CN" altLang="zh-CN" b="1" dirty="0"/>
              <a:t>崔护《题都城南庄》中“人面不知何处去，桃花依旧笑春风”两句写出了桃花依旧</a:t>
            </a:r>
            <a:r>
              <a:rPr lang="en-US" altLang="zh-CN" b="1" dirty="0"/>
              <a:t>,</a:t>
            </a:r>
            <a:r>
              <a:rPr lang="zh-CN" altLang="zh-CN" b="1" dirty="0"/>
              <a:t>但人面不见，人去楼空的物是人非的情景。李煜的《虞美人》中，也有两句写出了这样的物是人非之感，这两句是“＿＿＿＿＿＿＿＿，＿＿＿＿＿＿＿＿＿＿”，由此勾起作者无穷幽怨和仇恨之情。（李煜《虞美人》）</a:t>
            </a:r>
          </a:p>
          <a:p>
            <a:pPr>
              <a:lnSpc>
                <a:spcPts val="2400"/>
              </a:lnSpc>
            </a:pPr>
            <a:r>
              <a:rPr lang="en-US" altLang="zh-CN" b="1" dirty="0"/>
              <a:t> </a:t>
            </a:r>
            <a:endParaRPr lang="zh-CN" altLang="zh-CN" b="1" dirty="0"/>
          </a:p>
          <a:p>
            <a:pPr>
              <a:lnSpc>
                <a:spcPts val="2400"/>
              </a:lnSpc>
            </a:pPr>
            <a:endParaRPr lang="zh-CN" altLang="en-US" b="1" dirty="0"/>
          </a:p>
        </p:txBody>
      </p:sp>
      <p:sp>
        <p:nvSpPr>
          <p:cNvPr id="3" name="TextBox 2"/>
          <p:cNvSpPr txBox="1"/>
          <p:nvPr/>
        </p:nvSpPr>
        <p:spPr>
          <a:xfrm>
            <a:off x="395536" y="4869160"/>
            <a:ext cx="8280920" cy="1200329"/>
          </a:xfrm>
          <a:prstGeom prst="rect">
            <a:avLst/>
          </a:prstGeom>
          <a:noFill/>
        </p:spPr>
        <p:txBody>
          <a:bodyPr wrap="square" rtlCol="0">
            <a:spAutoFit/>
          </a:bodyPr>
          <a:lstStyle/>
          <a:p>
            <a:r>
              <a:rPr lang="zh-CN" altLang="zh-CN" b="1" dirty="0">
                <a:solidFill>
                  <a:srgbClr val="FF0000"/>
                </a:solidFill>
              </a:rPr>
              <a:t>十二、《虞美人》（李煜）：</a:t>
            </a:r>
            <a:r>
              <a:rPr lang="en-US" altLang="zh-CN" b="1" dirty="0">
                <a:solidFill>
                  <a:srgbClr val="FF0000"/>
                </a:solidFill>
              </a:rPr>
              <a:t>1.</a:t>
            </a:r>
            <a:r>
              <a:rPr lang="zh-CN" altLang="zh-CN" b="1" dirty="0">
                <a:solidFill>
                  <a:srgbClr val="FF0000"/>
                </a:solidFill>
              </a:rPr>
              <a:t>问君能有几多愁，恰似一江春水向东流。</a:t>
            </a:r>
            <a:r>
              <a:rPr lang="en-US" altLang="zh-CN" b="1" dirty="0">
                <a:solidFill>
                  <a:srgbClr val="FF0000"/>
                </a:solidFill>
              </a:rPr>
              <a:t>2.</a:t>
            </a:r>
            <a:r>
              <a:rPr lang="zh-CN" altLang="zh-CN" b="1" dirty="0">
                <a:solidFill>
                  <a:srgbClr val="FF0000"/>
                </a:solidFill>
              </a:rPr>
              <a:t>小楼昨夜又东风，故国不堪回首月明中。</a:t>
            </a:r>
            <a:r>
              <a:rPr lang="en-US" altLang="zh-CN" b="1" dirty="0">
                <a:solidFill>
                  <a:srgbClr val="FF0000"/>
                </a:solidFill>
              </a:rPr>
              <a:t>3.</a:t>
            </a:r>
            <a:r>
              <a:rPr lang="zh-CN" altLang="zh-CN" b="1" dirty="0">
                <a:solidFill>
                  <a:srgbClr val="FF0000"/>
                </a:solidFill>
              </a:rPr>
              <a:t>春花秋月何时了</a:t>
            </a:r>
            <a:r>
              <a:rPr lang="en-US" altLang="zh-CN" b="1" dirty="0">
                <a:solidFill>
                  <a:srgbClr val="FF0000"/>
                </a:solidFill>
              </a:rPr>
              <a:t>4.</a:t>
            </a:r>
            <a:r>
              <a:rPr lang="zh-CN" altLang="zh-CN" b="1" dirty="0">
                <a:solidFill>
                  <a:srgbClr val="FF0000"/>
                </a:solidFill>
              </a:rPr>
              <a:t>雕栏玉砌应犹在，只是朱颜改。</a:t>
            </a:r>
            <a:endParaRPr lang="zh-CN"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227217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496944" cy="4295791"/>
          </a:xfrm>
          <a:prstGeom prst="rect">
            <a:avLst/>
          </a:prstGeom>
          <a:noFill/>
        </p:spPr>
        <p:txBody>
          <a:bodyPr wrap="square" rtlCol="0">
            <a:spAutoFit/>
          </a:bodyPr>
          <a:lstStyle/>
          <a:p>
            <a:pPr>
              <a:lnSpc>
                <a:spcPts val="3000"/>
              </a:lnSpc>
            </a:pPr>
            <a:r>
              <a:rPr lang="zh-CN" altLang="zh-CN" sz="2000" b="1" dirty="0"/>
              <a:t>十三、《念奴娇·赤壁怀古》（苏轼）</a:t>
            </a:r>
          </a:p>
          <a:p>
            <a:pPr>
              <a:lnSpc>
                <a:spcPts val="3000"/>
              </a:lnSpc>
            </a:pPr>
            <a:r>
              <a:rPr lang="en-US" altLang="zh-CN" sz="2000" b="1" dirty="0"/>
              <a:t>1.</a:t>
            </a:r>
            <a:r>
              <a:rPr lang="zh-CN" altLang="zh-CN" sz="2000" b="1" dirty="0"/>
              <a:t>《念奴娇·赤壁怀古》中词人从视觉、听觉角度，同时运用比喻生动描写赤壁雄奇壮阔的景物的语句：乱石穿空，＿＿＿＿＿，＿＿＿＿＿＿。</a:t>
            </a:r>
          </a:p>
          <a:p>
            <a:pPr>
              <a:lnSpc>
                <a:spcPts val="3000"/>
              </a:lnSpc>
            </a:pPr>
            <a:r>
              <a:rPr lang="en-US" altLang="zh-CN" sz="2000" b="1" dirty="0"/>
              <a:t>2.</a:t>
            </a:r>
            <a:r>
              <a:rPr lang="zh-CN" altLang="zh-CN" sz="2000" b="1" dirty="0"/>
              <a:t>《念奴娇·赤壁怀古》中描写周瑜指挥赤壁之战时正值青春年少的英雄形象的语句是：＿＿＿＿＿＿＿＿ ，＿＿＿＿＿＿＿。</a:t>
            </a:r>
          </a:p>
          <a:p>
            <a:pPr>
              <a:lnSpc>
                <a:spcPts val="3000"/>
              </a:lnSpc>
            </a:pPr>
            <a:r>
              <a:rPr lang="en-US" altLang="zh-CN" sz="2000" b="1" dirty="0"/>
              <a:t>3</a:t>
            </a:r>
            <a:r>
              <a:rPr lang="zh-CN" altLang="zh-CN" sz="2000" b="1" dirty="0"/>
              <a:t>．《念奴娇·赤壁怀古》中赤壁战场上，周瑜从容娴雅，沉着应战，指挥若定的儒将风度形象：＿＿＿＿＿ ，＿＿＿＿＿，＿＿＿＿＿＿＿＿＿＿。</a:t>
            </a:r>
          </a:p>
          <a:p>
            <a:pPr>
              <a:lnSpc>
                <a:spcPts val="3000"/>
              </a:lnSpc>
            </a:pPr>
            <a:r>
              <a:rPr lang="en-US" altLang="zh-CN" sz="2000" b="1" dirty="0"/>
              <a:t>4</a:t>
            </a:r>
            <a:r>
              <a:rPr lang="zh-CN" altLang="zh-CN" sz="2000" b="1" dirty="0"/>
              <a:t>．《念奴娇·赤壁怀古》中，诗人凭吊英雄人物，抒发自己壮志难酬的苦闷心情，只好以一杯清酒祭月的语句：＿＿＿＿，＿＿＿＿＿＿。</a:t>
            </a:r>
          </a:p>
          <a:p>
            <a:pPr>
              <a:lnSpc>
                <a:spcPts val="3000"/>
              </a:lnSpc>
            </a:pPr>
            <a:r>
              <a:rPr lang="en-US" altLang="zh-CN" sz="2000" b="1" dirty="0"/>
              <a:t> </a:t>
            </a:r>
            <a:endParaRPr lang="zh-CN" altLang="zh-CN" sz="2000" b="1" dirty="0"/>
          </a:p>
          <a:p>
            <a:pPr>
              <a:lnSpc>
                <a:spcPts val="3000"/>
              </a:lnSpc>
            </a:pPr>
            <a:endParaRPr lang="zh-CN" altLang="en-US" sz="2000" b="1" dirty="0"/>
          </a:p>
        </p:txBody>
      </p:sp>
      <p:sp>
        <p:nvSpPr>
          <p:cNvPr id="3" name="TextBox 2"/>
          <p:cNvSpPr txBox="1"/>
          <p:nvPr/>
        </p:nvSpPr>
        <p:spPr>
          <a:xfrm>
            <a:off x="251520" y="4221088"/>
            <a:ext cx="8496944" cy="1569660"/>
          </a:xfrm>
          <a:prstGeom prst="rect">
            <a:avLst/>
          </a:prstGeom>
          <a:noFill/>
        </p:spPr>
        <p:txBody>
          <a:bodyPr wrap="square" rtlCol="0">
            <a:spAutoFit/>
          </a:bodyPr>
          <a:lstStyle/>
          <a:p>
            <a:r>
              <a:rPr lang="zh-CN" altLang="zh-CN" sz="2400" b="1" dirty="0">
                <a:solidFill>
                  <a:srgbClr val="FF0000"/>
                </a:solidFill>
              </a:rPr>
              <a:t>十三、《念奴娇赤壁怀古》（苏轼）：</a:t>
            </a:r>
            <a:r>
              <a:rPr lang="en-US" altLang="zh-CN" sz="2400" b="1" dirty="0">
                <a:solidFill>
                  <a:srgbClr val="FF0000"/>
                </a:solidFill>
              </a:rPr>
              <a:t>1.</a:t>
            </a:r>
            <a:r>
              <a:rPr lang="zh-CN" altLang="zh-CN" sz="2400" b="1" dirty="0">
                <a:solidFill>
                  <a:srgbClr val="FF0000"/>
                </a:solidFill>
              </a:rPr>
              <a:t>惊涛拍岸，卷起千堆雪</a:t>
            </a:r>
            <a:r>
              <a:rPr lang="en-US" altLang="zh-CN" sz="2400" b="1" dirty="0">
                <a:solidFill>
                  <a:srgbClr val="FF0000"/>
                </a:solidFill>
              </a:rPr>
              <a:t>2.</a:t>
            </a:r>
            <a:r>
              <a:rPr lang="zh-CN" altLang="zh-CN" sz="2400" b="1" dirty="0">
                <a:solidFill>
                  <a:srgbClr val="FF0000"/>
                </a:solidFill>
              </a:rPr>
              <a:t>小乔初嫁了，雄姿英发。</a:t>
            </a:r>
            <a:r>
              <a:rPr lang="en-US" altLang="zh-CN" sz="2400" b="1" dirty="0">
                <a:solidFill>
                  <a:srgbClr val="FF0000"/>
                </a:solidFill>
              </a:rPr>
              <a:t>3.</a:t>
            </a:r>
            <a:r>
              <a:rPr lang="zh-CN" altLang="zh-CN" sz="2400" b="1" dirty="0">
                <a:solidFill>
                  <a:srgbClr val="FF0000"/>
                </a:solidFill>
              </a:rPr>
              <a:t>羽扇纶巾，谈笑间，樯橹灰飞烟灭。</a:t>
            </a:r>
            <a:r>
              <a:rPr lang="en-US" altLang="zh-CN" sz="2400" b="1" dirty="0">
                <a:solidFill>
                  <a:srgbClr val="FF0000"/>
                </a:solidFill>
              </a:rPr>
              <a:t>4.</a:t>
            </a:r>
            <a:r>
              <a:rPr lang="zh-CN" altLang="zh-CN" sz="2400" b="1" dirty="0">
                <a:solidFill>
                  <a:srgbClr val="FF0000"/>
                </a:solidFill>
              </a:rPr>
              <a:t>人间如梦，一尊还酹江月。</a:t>
            </a:r>
            <a:endParaRPr lang="zh-CN" altLang="zh-CN" sz="2400" dirty="0">
              <a:solidFill>
                <a:srgbClr val="FF0000"/>
              </a:solidFill>
            </a:endParaRPr>
          </a:p>
          <a:p>
            <a:endParaRPr lang="zh-CN" altLang="en-US" sz="2400" dirty="0">
              <a:solidFill>
                <a:srgbClr val="FF0000"/>
              </a:solidFill>
            </a:endParaRPr>
          </a:p>
        </p:txBody>
      </p:sp>
    </p:spTree>
    <p:extLst>
      <p:ext uri="{BB962C8B-B14F-4D97-AF65-F5344CB8AC3E}">
        <p14:creationId xmlns:p14="http://schemas.microsoft.com/office/powerpoint/2010/main" val="312305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568952" cy="6740307"/>
          </a:xfrm>
          <a:prstGeom prst="rect">
            <a:avLst/>
          </a:prstGeom>
          <a:noFill/>
        </p:spPr>
        <p:txBody>
          <a:bodyPr wrap="square" rtlCol="0">
            <a:spAutoFit/>
          </a:bodyPr>
          <a:lstStyle/>
          <a:p>
            <a:r>
              <a:rPr lang="zh-CN" altLang="zh-CN" b="1" dirty="0"/>
              <a:t>十四、《永遇乐·京口北固亭怀古》</a:t>
            </a:r>
          </a:p>
          <a:p>
            <a:r>
              <a:rPr lang="en-US" altLang="zh-CN" b="1" dirty="0"/>
              <a:t>1.</a:t>
            </a:r>
            <a:r>
              <a:rPr lang="zh-CN" altLang="zh-CN" b="1" dirty="0"/>
              <a:t>《永遇乐·京口北固亭怀古》这首词，写登临所见又处处关合古人古事，紧紧扣住题序中的“怀古”二字，首先想到孙权在建都南京以前曾建都京口，因此作者登高望远，首先想到的就是这位著名的历史人物不禁感叹：＿＿＿＿＿＿＿＿＿＿，＿＿＿＿＿＿＿＿。</a:t>
            </a:r>
          </a:p>
          <a:p>
            <a:r>
              <a:rPr lang="en-US" altLang="zh-CN" b="1" dirty="0"/>
              <a:t>2.</a:t>
            </a:r>
            <a:r>
              <a:rPr lang="zh-CN" altLang="zh-CN" b="1" dirty="0"/>
              <a:t>《永遇乐·京口北固亭怀古》感叹东吴那个强盛的局面，孙权那个英雄、风流余韵，都经历了无数的风雨，一去不返了，只留下京口供后人欣赏凭吊而已的句子是：＿＿＿＿＿＿＿＿＿＿，＿＿＿＿＿＿＿＿＿＿。</a:t>
            </a:r>
          </a:p>
          <a:p>
            <a:r>
              <a:rPr lang="en-US" altLang="zh-CN" b="1" dirty="0"/>
              <a:t>3.</a:t>
            </a:r>
            <a:r>
              <a:rPr lang="zh-CN" altLang="zh-CN" b="1" dirty="0"/>
              <a:t>刘裕曾在京口起兵北伐，征讨桓玄，平定叛乱，先后消灭了南燕、后燕、后秦等国，并收复洛阳、长安等地，也是一个跟京口有关的历史上的风流人物，辛弃疾赞叹刘裕北伐的赫赫战功的两句是：＿＿＿＿＿，＿＿＿＿＿＿＿＿。</a:t>
            </a:r>
          </a:p>
          <a:p>
            <a:r>
              <a:rPr lang="en-US" altLang="zh-CN" b="1" dirty="0"/>
              <a:t>4. </a:t>
            </a:r>
            <a:r>
              <a:rPr lang="zh-CN" altLang="zh-CN" b="1" dirty="0"/>
              <a:t>在下阕中，辛弃疾提到了另外一个人物，刘裕的儿子刘义隆轻率举兵北伐，妄想追求汉代大将霍去病追击匈奴在狼居胥山筑坛祭天那样的功业，结果吃了败仗，张皇南逃，狼狈不堪的句子是：＿＿＿＿＿，＿＿＿＿＿＿＿＿，＿＿＿＿＿＿＿。</a:t>
            </a:r>
          </a:p>
          <a:p>
            <a:r>
              <a:rPr lang="en-US" altLang="zh-CN" b="1" dirty="0"/>
              <a:t>5. </a:t>
            </a:r>
            <a:r>
              <a:rPr lang="zh-CN" altLang="zh-CN" b="1" dirty="0"/>
              <a:t>辛弃疾描写南宋时老百姓常在宋文帝元嘉北伐失败之后，北魏太武帝拓跋焘率军追击击败王玄谟的军队后，在长江北岸的瓜步山上修建的一座行宫迎神赛会，词人借历史影射现实，说南宋的失败，金人的南侵，国家的耻辱随着时光的流逝，而渐渐地被人们淡忘了的句子是：＿＿＿＿＿，＿＿＿＿＿，＿＿＿＿＿＿＿。</a:t>
            </a:r>
          </a:p>
          <a:p>
            <a:r>
              <a:rPr lang="en-US" altLang="zh-CN" b="1" dirty="0"/>
              <a:t>6.</a:t>
            </a:r>
            <a:r>
              <a:rPr lang="zh-CN" altLang="zh-CN" b="1" dirty="0"/>
              <a:t>他借用廉颇的典故，表明自己显然年老却还是壮志犹存，希望能够为国立功的句子是：＿＿＿＿，＿＿＿＿＿＿，＿＿＿＿＿？</a:t>
            </a:r>
          </a:p>
          <a:p>
            <a:r>
              <a:rPr lang="en-US" altLang="zh-CN" b="1" dirty="0"/>
              <a:t>7. </a:t>
            </a:r>
            <a:r>
              <a:rPr lang="zh-CN" altLang="zh-CN" b="1" dirty="0"/>
              <a:t>在《永遇乐·京口北固亭怀古》中，辛弃疾回顾了元嘉年间的那次北伐，宋文帝刘义隆本希望能够“</a:t>
            </a:r>
            <a:r>
              <a:rPr lang="en-US" altLang="zh-CN" b="1" dirty="0"/>
              <a:t>_______________</a:t>
            </a:r>
            <a:r>
              <a:rPr lang="zh-CN" altLang="zh-CN" b="1" dirty="0"/>
              <a:t>”，但是由于行事草率，最终却</a:t>
            </a:r>
            <a:r>
              <a:rPr lang="en-US" altLang="zh-CN" b="1" dirty="0"/>
              <a:t>________________</a:t>
            </a:r>
            <a:r>
              <a:rPr lang="zh-CN" altLang="zh-CN" b="1" dirty="0"/>
              <a:t>。</a:t>
            </a:r>
          </a:p>
          <a:p>
            <a:endParaRPr lang="zh-CN" altLang="en-US" b="1" dirty="0"/>
          </a:p>
        </p:txBody>
      </p:sp>
    </p:spTree>
    <p:extLst>
      <p:ext uri="{BB962C8B-B14F-4D97-AF65-F5344CB8AC3E}">
        <p14:creationId xmlns:p14="http://schemas.microsoft.com/office/powerpoint/2010/main" val="231290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8352928" cy="4616648"/>
          </a:xfrm>
          <a:prstGeom prst="rect">
            <a:avLst/>
          </a:prstGeom>
          <a:noFill/>
        </p:spPr>
        <p:txBody>
          <a:bodyPr wrap="square" rtlCol="0">
            <a:spAutoFit/>
          </a:bodyPr>
          <a:lstStyle/>
          <a:p>
            <a:pPr>
              <a:lnSpc>
                <a:spcPct val="150000"/>
              </a:lnSpc>
            </a:pPr>
            <a:r>
              <a:rPr lang="zh-CN" altLang="zh-CN" sz="2800" b="1" dirty="0">
                <a:solidFill>
                  <a:srgbClr val="FF0000"/>
                </a:solidFill>
              </a:rPr>
              <a:t>《永遇乐·京口北固亭怀古》：</a:t>
            </a:r>
            <a:r>
              <a:rPr lang="en-US" altLang="zh-CN" sz="2800" b="1" dirty="0">
                <a:solidFill>
                  <a:srgbClr val="FF0000"/>
                </a:solidFill>
              </a:rPr>
              <a:t>1.</a:t>
            </a:r>
            <a:r>
              <a:rPr lang="zh-CN" altLang="zh-CN" sz="2800" b="1" dirty="0">
                <a:solidFill>
                  <a:srgbClr val="FF0000"/>
                </a:solidFill>
              </a:rPr>
              <a:t>千古江山，英雄无觅孙仲谋处。</a:t>
            </a:r>
            <a:r>
              <a:rPr lang="en-US" altLang="zh-CN" sz="2800" b="1" dirty="0">
                <a:solidFill>
                  <a:srgbClr val="FF0000"/>
                </a:solidFill>
              </a:rPr>
              <a:t>2.</a:t>
            </a:r>
            <a:r>
              <a:rPr lang="zh-CN" altLang="zh-CN" sz="2800" b="1" dirty="0">
                <a:solidFill>
                  <a:srgbClr val="FF0000"/>
                </a:solidFill>
              </a:rPr>
              <a:t>舞榭歌台，风流总被雨打风吹去。</a:t>
            </a:r>
            <a:r>
              <a:rPr lang="en-US" altLang="zh-CN" sz="2800" b="1" dirty="0">
                <a:solidFill>
                  <a:srgbClr val="FF0000"/>
                </a:solidFill>
              </a:rPr>
              <a:t>3.</a:t>
            </a:r>
            <a:r>
              <a:rPr lang="zh-CN" altLang="zh-CN" sz="2800" b="1" dirty="0">
                <a:solidFill>
                  <a:srgbClr val="FF0000"/>
                </a:solidFill>
              </a:rPr>
              <a:t>金戈铁马，气吞万里如虎。</a:t>
            </a:r>
            <a:r>
              <a:rPr lang="en-US" altLang="zh-CN" sz="2800" b="1" dirty="0">
                <a:solidFill>
                  <a:srgbClr val="FF0000"/>
                </a:solidFill>
              </a:rPr>
              <a:t>4.</a:t>
            </a:r>
            <a:r>
              <a:rPr lang="zh-CN" altLang="zh-CN" sz="2800" b="1" dirty="0">
                <a:solidFill>
                  <a:srgbClr val="FF0000"/>
                </a:solidFill>
              </a:rPr>
              <a:t>元嘉草草，封狼居胥，赢得仓皇北顾。</a:t>
            </a:r>
            <a:r>
              <a:rPr lang="en-US" altLang="zh-CN" sz="2800" b="1" dirty="0">
                <a:solidFill>
                  <a:srgbClr val="FF0000"/>
                </a:solidFill>
              </a:rPr>
              <a:t>5.</a:t>
            </a:r>
            <a:r>
              <a:rPr lang="zh-CN" altLang="zh-CN" sz="2800" b="1" dirty="0">
                <a:solidFill>
                  <a:srgbClr val="FF0000"/>
                </a:solidFill>
              </a:rPr>
              <a:t>可堪回首，佛狸祠下，一片神鸦社鼓。</a:t>
            </a:r>
            <a:r>
              <a:rPr lang="en-US" altLang="zh-CN" sz="2800" b="1" dirty="0">
                <a:solidFill>
                  <a:srgbClr val="FF0000"/>
                </a:solidFill>
              </a:rPr>
              <a:t>6.</a:t>
            </a:r>
            <a:r>
              <a:rPr lang="zh-CN" altLang="zh-CN" sz="2800" b="1" dirty="0">
                <a:solidFill>
                  <a:srgbClr val="FF0000"/>
                </a:solidFill>
              </a:rPr>
              <a:t>凭谁问：廉颇老矣，尚能饭否？</a:t>
            </a:r>
            <a:r>
              <a:rPr lang="en-US" altLang="zh-CN" sz="2800" b="1" dirty="0">
                <a:solidFill>
                  <a:srgbClr val="FF0000"/>
                </a:solidFill>
              </a:rPr>
              <a:t>7.</a:t>
            </a:r>
            <a:r>
              <a:rPr lang="zh-CN" altLang="zh-CN" sz="2800" b="1" dirty="0">
                <a:solidFill>
                  <a:srgbClr val="FF0000"/>
                </a:solidFill>
              </a:rPr>
              <a:t>封狼居胥</a:t>
            </a:r>
            <a:r>
              <a:rPr lang="en-US" altLang="zh-CN" sz="2800" b="1" dirty="0">
                <a:solidFill>
                  <a:srgbClr val="FF0000"/>
                </a:solidFill>
              </a:rPr>
              <a:t>  </a:t>
            </a:r>
            <a:r>
              <a:rPr lang="zh-CN" altLang="zh-CN" sz="2800" b="1" dirty="0">
                <a:solidFill>
                  <a:srgbClr val="FF0000"/>
                </a:solidFill>
              </a:rPr>
              <a:t>赢得仓皇北。</a:t>
            </a:r>
            <a:endParaRPr lang="zh-CN" altLang="zh-CN" sz="2800" dirty="0">
              <a:solidFill>
                <a:srgbClr val="FF0000"/>
              </a:solidFill>
            </a:endParaRPr>
          </a:p>
          <a:p>
            <a:pPr>
              <a:lnSpc>
                <a:spcPct val="150000"/>
              </a:lnSpc>
            </a:pPr>
            <a:endParaRPr lang="zh-CN" altLang="en-US" sz="2800" dirty="0">
              <a:solidFill>
                <a:srgbClr val="FF0000"/>
              </a:solidFill>
            </a:endParaRPr>
          </a:p>
        </p:txBody>
      </p:sp>
    </p:spTree>
    <p:extLst>
      <p:ext uri="{BB962C8B-B14F-4D97-AF65-F5344CB8AC3E}">
        <p14:creationId xmlns:p14="http://schemas.microsoft.com/office/powerpoint/2010/main" val="143073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387" y="260648"/>
            <a:ext cx="8496944" cy="4708981"/>
          </a:xfrm>
          <a:prstGeom prst="rect">
            <a:avLst/>
          </a:prstGeom>
          <a:noFill/>
        </p:spPr>
        <p:txBody>
          <a:bodyPr wrap="square" rtlCol="0">
            <a:spAutoFit/>
          </a:bodyPr>
          <a:lstStyle/>
          <a:p>
            <a:pPr>
              <a:lnSpc>
                <a:spcPts val="1800"/>
              </a:lnSpc>
            </a:pPr>
            <a:r>
              <a:rPr lang="zh-CN" altLang="zh-CN" b="1" dirty="0"/>
              <a:t>（初中部分</a:t>
            </a:r>
            <a:r>
              <a:rPr lang="en-US" altLang="zh-CN" b="1" dirty="0"/>
              <a:t>50</a:t>
            </a:r>
            <a:r>
              <a:rPr lang="zh-CN" altLang="zh-CN" b="1" dirty="0"/>
              <a:t>篇）</a:t>
            </a:r>
          </a:p>
          <a:p>
            <a:pPr>
              <a:lnSpc>
                <a:spcPts val="1800"/>
              </a:lnSpc>
            </a:pPr>
            <a:r>
              <a:rPr lang="en-US" altLang="zh-CN" b="1" dirty="0"/>
              <a:t> </a:t>
            </a:r>
            <a:endParaRPr lang="zh-CN" altLang="zh-CN" b="1" dirty="0"/>
          </a:p>
          <a:p>
            <a:pPr>
              <a:lnSpc>
                <a:spcPts val="1800"/>
              </a:lnSpc>
            </a:pPr>
            <a:r>
              <a:rPr lang="zh-CN" altLang="zh-CN" b="1" dirty="0"/>
              <a:t>一、《论语》十则</a:t>
            </a:r>
          </a:p>
          <a:p>
            <a:pPr>
              <a:lnSpc>
                <a:spcPts val="1800"/>
              </a:lnSpc>
            </a:pPr>
            <a:r>
              <a:rPr lang="en-US" altLang="zh-CN" b="1" dirty="0"/>
              <a:t>1.</a:t>
            </a:r>
            <a:r>
              <a:rPr lang="zh-CN" altLang="zh-CN" b="1" dirty="0"/>
              <a:t>《论语十则》中，阐述学习与思考辩证关系的句子是：</a:t>
            </a:r>
            <a:r>
              <a:rPr lang="zh-CN" altLang="zh-CN" b="1" dirty="0" smtClean="0"/>
              <a:t>＿＿＿＿＿＿，＿＿＿。</a:t>
            </a:r>
            <a:endParaRPr lang="zh-CN" altLang="zh-CN" b="1" dirty="0"/>
          </a:p>
          <a:p>
            <a:pPr>
              <a:lnSpc>
                <a:spcPts val="1800"/>
              </a:lnSpc>
            </a:pPr>
            <a:r>
              <a:rPr lang="en-US" altLang="zh-CN" b="1" dirty="0"/>
              <a:t>2.</a:t>
            </a:r>
            <a:r>
              <a:rPr lang="zh-CN" altLang="zh-CN" b="1" dirty="0"/>
              <a:t>《论语十则》中，论述好学精神和教学态度的两句是：</a:t>
            </a:r>
            <a:r>
              <a:rPr lang="zh-CN" altLang="zh-CN" b="1" dirty="0" smtClean="0"/>
              <a:t>＿＿＿＿＿＿＿，＿＿＿。</a:t>
            </a:r>
            <a:endParaRPr lang="zh-CN" altLang="zh-CN" b="1" dirty="0"/>
          </a:p>
          <a:p>
            <a:pPr>
              <a:lnSpc>
                <a:spcPts val="1800"/>
              </a:lnSpc>
            </a:pPr>
            <a:r>
              <a:rPr lang="en-US" altLang="zh-CN" b="1" dirty="0"/>
              <a:t>3.</a:t>
            </a:r>
            <a:r>
              <a:rPr lang="zh-CN" altLang="zh-CN" b="1" dirty="0"/>
              <a:t>《论语十则》中阐述关于对待事物应保持正确态度的语句是：＿＿＿＿＿ ，＿＿＿＿＿。</a:t>
            </a:r>
          </a:p>
          <a:p>
            <a:pPr>
              <a:lnSpc>
                <a:spcPts val="1800"/>
              </a:lnSpc>
            </a:pPr>
            <a:r>
              <a:rPr lang="en-US" altLang="zh-CN" b="1" dirty="0"/>
              <a:t>4.</a:t>
            </a:r>
            <a:r>
              <a:rPr lang="zh-CN" altLang="zh-CN" b="1" dirty="0"/>
              <a:t>《论语十则》中，论述学习的三个层次的语句是：</a:t>
            </a:r>
            <a:r>
              <a:rPr lang="zh-CN" altLang="zh-CN" b="1" dirty="0" smtClean="0"/>
              <a:t>＿＿＿＿＿＿＿，＿＿＿＿＿。</a:t>
            </a:r>
            <a:endParaRPr lang="zh-CN" altLang="zh-CN" b="1" dirty="0"/>
          </a:p>
          <a:p>
            <a:pPr>
              <a:lnSpc>
                <a:spcPts val="1800"/>
              </a:lnSpc>
            </a:pPr>
            <a:r>
              <a:rPr lang="en-US" altLang="zh-CN" b="1" dirty="0"/>
              <a:t>5.</a:t>
            </a:r>
            <a:r>
              <a:rPr lang="zh-CN" altLang="zh-CN" b="1" dirty="0"/>
              <a:t>唐太宗有一句名言：“以人为镜，可以知得失。”由此我们想到《论语十则》中孔子的话：“＿＿＿＿＿＿＿＿，＿＿＿＿＿＿＿＿。” </a:t>
            </a:r>
          </a:p>
          <a:p>
            <a:pPr>
              <a:lnSpc>
                <a:spcPts val="1800"/>
              </a:lnSpc>
            </a:pPr>
            <a:r>
              <a:rPr lang="en-US" altLang="zh-CN" b="1" dirty="0"/>
              <a:t> </a:t>
            </a:r>
            <a:endParaRPr lang="zh-CN" altLang="zh-CN" b="1" dirty="0"/>
          </a:p>
          <a:p>
            <a:pPr>
              <a:lnSpc>
                <a:spcPts val="1800"/>
              </a:lnSpc>
            </a:pPr>
            <a:r>
              <a:rPr lang="zh-CN" altLang="zh-CN" b="1" dirty="0"/>
              <a:t>二、《鱼我所欲也》</a:t>
            </a:r>
          </a:p>
          <a:p>
            <a:pPr>
              <a:lnSpc>
                <a:spcPts val="1800"/>
              </a:lnSpc>
            </a:pPr>
            <a:r>
              <a:rPr lang="en-US" altLang="zh-CN" b="1" dirty="0"/>
              <a:t>1.</a:t>
            </a:r>
            <a:r>
              <a:rPr lang="zh-CN" altLang="zh-CN" b="1" dirty="0"/>
              <a:t>孟子认为失其本心的行为是：＿＿＿＿＿＿＿＿。</a:t>
            </a:r>
          </a:p>
          <a:p>
            <a:pPr>
              <a:lnSpc>
                <a:spcPts val="1800"/>
              </a:lnSpc>
            </a:pPr>
            <a:r>
              <a:rPr lang="en-US" altLang="zh-CN" b="1" dirty="0"/>
              <a:t>2.</a:t>
            </a:r>
            <a:r>
              <a:rPr lang="zh-CN" altLang="zh-CN" b="1" dirty="0"/>
              <a:t>文中与“嗟来之食”的意思相一致的句子是：＿＿＿＿＿，＿＿＿＿＿；</a:t>
            </a:r>
            <a:r>
              <a:rPr lang="zh-CN" altLang="zh-CN" b="1" dirty="0" smtClean="0"/>
              <a:t>＿＿＿＿＿，＿＿＿＿＿。</a:t>
            </a:r>
            <a:endParaRPr lang="zh-CN" altLang="zh-CN" b="1" dirty="0"/>
          </a:p>
          <a:p>
            <a:pPr>
              <a:lnSpc>
                <a:spcPts val="1800"/>
              </a:lnSpc>
            </a:pPr>
            <a:r>
              <a:rPr lang="en-US" altLang="zh-CN" b="1" dirty="0"/>
              <a:t>3</a:t>
            </a:r>
            <a:r>
              <a:rPr lang="zh-CN" altLang="zh-CN" b="1" dirty="0"/>
              <a:t>．是全篇的中心论点的句子：＿＿＿＿＿＿＿＿。</a:t>
            </a:r>
          </a:p>
          <a:p>
            <a:pPr>
              <a:lnSpc>
                <a:spcPts val="1800"/>
              </a:lnSpc>
            </a:pPr>
            <a:r>
              <a:rPr lang="en-US" altLang="zh-CN" b="1" dirty="0"/>
              <a:t>4.</a:t>
            </a:r>
            <a:r>
              <a:rPr lang="zh-CN" altLang="zh-CN" b="1" dirty="0"/>
              <a:t>表明“我”不会做“苟且偷生之事”的句子是：</a:t>
            </a:r>
            <a:r>
              <a:rPr lang="zh-CN" altLang="zh-CN" b="1" dirty="0" smtClean="0"/>
              <a:t>＿＿＿＿＿＿＿，＿＿＿＿＿＿。</a:t>
            </a:r>
            <a:endParaRPr lang="zh-CN" altLang="zh-CN" b="1" dirty="0"/>
          </a:p>
          <a:p>
            <a:pPr>
              <a:lnSpc>
                <a:spcPts val="1800"/>
              </a:lnSpc>
            </a:pPr>
            <a:r>
              <a:rPr lang="en-US" altLang="zh-CN" b="1" dirty="0"/>
              <a:t>5.</a:t>
            </a:r>
            <a:r>
              <a:rPr lang="zh-CN" altLang="zh-CN" b="1" dirty="0"/>
              <a:t>作者说人人都有向善之心而贤者能做到坚持不懈的句子是：＿＿＿＿＿＿＿＿＿＿，＿＿＿＿＿＿＿＿＿，＿＿＿＿＿＿＿。</a:t>
            </a:r>
          </a:p>
          <a:p>
            <a:pPr>
              <a:lnSpc>
                <a:spcPts val="1800"/>
              </a:lnSpc>
            </a:pPr>
            <a:endParaRPr lang="zh-CN" altLang="en-US" b="1" dirty="0"/>
          </a:p>
        </p:txBody>
      </p:sp>
      <p:sp>
        <p:nvSpPr>
          <p:cNvPr id="3" name="TextBox 2"/>
          <p:cNvSpPr txBox="1"/>
          <p:nvPr/>
        </p:nvSpPr>
        <p:spPr>
          <a:xfrm>
            <a:off x="240387" y="4797152"/>
            <a:ext cx="8652093" cy="2031325"/>
          </a:xfrm>
          <a:prstGeom prst="rect">
            <a:avLst/>
          </a:prstGeom>
          <a:noFill/>
        </p:spPr>
        <p:txBody>
          <a:bodyPr wrap="square" rtlCol="0">
            <a:spAutoFit/>
          </a:bodyPr>
          <a:lstStyle/>
          <a:p>
            <a:r>
              <a:rPr lang="zh-CN" altLang="zh-CN" b="1" dirty="0">
                <a:solidFill>
                  <a:srgbClr val="FF0000"/>
                </a:solidFill>
              </a:rPr>
              <a:t>一、《论语》十则：</a:t>
            </a:r>
            <a:r>
              <a:rPr lang="en-US" altLang="zh-CN" b="1" dirty="0">
                <a:solidFill>
                  <a:srgbClr val="FF0000"/>
                </a:solidFill>
              </a:rPr>
              <a:t>1</a:t>
            </a:r>
            <a:r>
              <a:rPr lang="zh-CN" altLang="zh-CN" b="1" dirty="0">
                <a:solidFill>
                  <a:srgbClr val="FF0000"/>
                </a:solidFill>
              </a:rPr>
              <a:t>．学而不思则罔，思而不学则殆。</a:t>
            </a:r>
            <a:r>
              <a:rPr lang="en-US" altLang="zh-CN" b="1" dirty="0">
                <a:solidFill>
                  <a:srgbClr val="FF0000"/>
                </a:solidFill>
              </a:rPr>
              <a:t>2</a:t>
            </a:r>
            <a:r>
              <a:rPr lang="zh-CN" altLang="zh-CN" b="1" dirty="0">
                <a:solidFill>
                  <a:srgbClr val="FF0000"/>
                </a:solidFill>
              </a:rPr>
              <a:t>．学而不厌，诲人不倦。</a:t>
            </a:r>
            <a:r>
              <a:rPr lang="en-US" altLang="zh-CN" b="1" dirty="0">
                <a:solidFill>
                  <a:srgbClr val="FF0000"/>
                </a:solidFill>
              </a:rPr>
              <a:t>3</a:t>
            </a:r>
            <a:r>
              <a:rPr lang="zh-CN" altLang="zh-CN" b="1" dirty="0">
                <a:solidFill>
                  <a:srgbClr val="FF0000"/>
                </a:solidFill>
              </a:rPr>
              <a:t>．知之为知之，不知为不知。</a:t>
            </a:r>
            <a:r>
              <a:rPr lang="en-US" altLang="zh-CN" b="1" dirty="0">
                <a:solidFill>
                  <a:srgbClr val="FF0000"/>
                </a:solidFill>
              </a:rPr>
              <a:t>4</a:t>
            </a:r>
            <a:r>
              <a:rPr lang="zh-CN" altLang="zh-CN" b="1" dirty="0">
                <a:solidFill>
                  <a:srgbClr val="FF0000"/>
                </a:solidFill>
              </a:rPr>
              <a:t>．知之者不如好之者，好之者不如乐之者。</a:t>
            </a:r>
            <a:r>
              <a:rPr lang="en-US" altLang="zh-CN" b="1" dirty="0">
                <a:solidFill>
                  <a:srgbClr val="FF0000"/>
                </a:solidFill>
              </a:rPr>
              <a:t>5</a:t>
            </a:r>
            <a:r>
              <a:rPr lang="zh-CN" altLang="zh-CN" b="1" dirty="0">
                <a:solidFill>
                  <a:srgbClr val="FF0000"/>
                </a:solidFill>
              </a:rPr>
              <a:t>．见贤思齐焉，见不贤而内自省也。</a:t>
            </a:r>
            <a:endParaRPr lang="zh-CN" altLang="zh-CN" dirty="0">
              <a:solidFill>
                <a:srgbClr val="FF0000"/>
              </a:solidFill>
            </a:endParaRPr>
          </a:p>
          <a:p>
            <a:r>
              <a:rPr lang="zh-CN" altLang="zh-CN" b="1" dirty="0">
                <a:solidFill>
                  <a:srgbClr val="FF0000"/>
                </a:solidFill>
              </a:rPr>
              <a:t>二、《鱼我所欲也》：</a:t>
            </a:r>
            <a:r>
              <a:rPr lang="en-US" altLang="zh-CN" b="1" dirty="0">
                <a:solidFill>
                  <a:srgbClr val="FF0000"/>
                </a:solidFill>
              </a:rPr>
              <a:t>1.</a:t>
            </a:r>
            <a:r>
              <a:rPr lang="zh-CN" altLang="zh-CN" b="1" dirty="0">
                <a:solidFill>
                  <a:srgbClr val="FF0000"/>
                </a:solidFill>
              </a:rPr>
              <a:t>万钟则不辩礼义而受之</a:t>
            </a:r>
            <a:r>
              <a:rPr lang="en-US" altLang="zh-CN" b="1" dirty="0">
                <a:solidFill>
                  <a:srgbClr val="FF0000"/>
                </a:solidFill>
              </a:rPr>
              <a:t>2</a:t>
            </a:r>
            <a:r>
              <a:rPr lang="zh-CN" altLang="zh-CN" b="1" dirty="0">
                <a:solidFill>
                  <a:srgbClr val="FF0000"/>
                </a:solidFill>
              </a:rPr>
              <a:t>．呼尔而与之，行道之人弗受；蹴尔而与之，乞人不屑也</a:t>
            </a:r>
            <a:r>
              <a:rPr lang="en-US" altLang="zh-CN" b="1" dirty="0">
                <a:solidFill>
                  <a:srgbClr val="FF0000"/>
                </a:solidFill>
              </a:rPr>
              <a:t>3</a:t>
            </a:r>
            <a:r>
              <a:rPr lang="zh-CN" altLang="zh-CN" b="1" dirty="0">
                <a:solidFill>
                  <a:srgbClr val="FF0000"/>
                </a:solidFill>
              </a:rPr>
              <a:t>．舍生而取义者也</a:t>
            </a:r>
            <a:r>
              <a:rPr lang="en-US" altLang="zh-CN" b="1" dirty="0">
                <a:solidFill>
                  <a:srgbClr val="FF0000"/>
                </a:solidFill>
              </a:rPr>
              <a:t>4. </a:t>
            </a:r>
            <a:r>
              <a:rPr lang="zh-CN" altLang="zh-CN" b="1" dirty="0">
                <a:solidFill>
                  <a:srgbClr val="FF0000"/>
                </a:solidFill>
              </a:rPr>
              <a:t>所欲有甚于生者，所恶有甚于死者</a:t>
            </a:r>
            <a:r>
              <a:rPr lang="en-US" altLang="zh-CN" b="1" dirty="0">
                <a:solidFill>
                  <a:srgbClr val="FF0000"/>
                </a:solidFill>
              </a:rPr>
              <a:t>5. </a:t>
            </a:r>
            <a:r>
              <a:rPr lang="zh-CN" altLang="zh-CN" b="1" dirty="0">
                <a:solidFill>
                  <a:srgbClr val="FF0000"/>
                </a:solidFill>
              </a:rPr>
              <a:t>非独贤者有是心也，人皆有之，贤者能勿丧耳</a:t>
            </a:r>
            <a:endParaRPr lang="zh-CN"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65821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424936" cy="4801314"/>
          </a:xfrm>
          <a:prstGeom prst="rect">
            <a:avLst/>
          </a:prstGeom>
          <a:noFill/>
        </p:spPr>
        <p:txBody>
          <a:bodyPr wrap="square" rtlCol="0">
            <a:spAutoFit/>
          </a:bodyPr>
          <a:lstStyle/>
          <a:p>
            <a:r>
              <a:rPr lang="zh-CN" altLang="zh-CN" b="1" dirty="0"/>
              <a:t>三、《生于忧患，死于安乐》</a:t>
            </a:r>
          </a:p>
          <a:p>
            <a:r>
              <a:rPr lang="en-US" altLang="zh-CN" b="1" dirty="0"/>
              <a:t>1.</a:t>
            </a:r>
            <a:r>
              <a:rPr lang="zh-CN" altLang="zh-CN" b="1" dirty="0"/>
              <a:t>承上启下的句子：＿＿＿＿＿＿＿＿＿。</a:t>
            </a:r>
          </a:p>
          <a:p>
            <a:r>
              <a:rPr lang="en-US" altLang="zh-CN" b="1" dirty="0"/>
              <a:t>2.</a:t>
            </a:r>
            <a:r>
              <a:rPr lang="zh-CN" altLang="zh-CN" b="1" dirty="0"/>
              <a:t>中心论点是：＿＿＿＿＿＿＿＿＿＿。</a:t>
            </a:r>
          </a:p>
          <a:p>
            <a:r>
              <a:rPr lang="en-US" altLang="zh-CN" b="1" dirty="0"/>
              <a:t>3.</a:t>
            </a:r>
            <a:r>
              <a:rPr lang="zh-CN" altLang="zh-CN" b="1" dirty="0"/>
              <a:t>表明生活、思想、行为上的磨难的目的的句子是：＿＿＿＿＿＿＿，＿＿＿＿＿＿＿。</a:t>
            </a:r>
          </a:p>
          <a:p>
            <a:r>
              <a:rPr lang="en-US" altLang="zh-CN" b="1" dirty="0"/>
              <a:t>4.</a:t>
            </a:r>
            <a:r>
              <a:rPr lang="zh-CN" altLang="zh-CN" b="1" dirty="0"/>
              <a:t>分析亡国的条件的句子是：＿＿＿＿＿＿＿＿＿＿，＿＿＿＿＿＿。</a:t>
            </a:r>
          </a:p>
          <a:p>
            <a:r>
              <a:rPr lang="en-US" altLang="zh-CN" b="1" dirty="0"/>
              <a:t>5.</a:t>
            </a:r>
            <a:r>
              <a:rPr lang="zh-CN" altLang="zh-CN" b="1" dirty="0"/>
              <a:t>说明人才必须经过五个方面的艰苦磨炼的句子是：＿＿＿＿＿，＿＿＿＿＿，＿＿＿＿＿＿，＿＿＿＿＿ ，＿＿＿＿＿。</a:t>
            </a:r>
          </a:p>
          <a:p>
            <a:r>
              <a:rPr lang="en-US" altLang="zh-CN" b="1" dirty="0"/>
              <a:t> </a:t>
            </a:r>
            <a:endParaRPr lang="zh-CN" altLang="zh-CN" b="1" dirty="0"/>
          </a:p>
          <a:p>
            <a:r>
              <a:rPr lang="zh-CN" altLang="zh-CN" b="1" dirty="0"/>
              <a:t>四、《曹刿论战》</a:t>
            </a:r>
          </a:p>
          <a:p>
            <a:r>
              <a:rPr lang="en-US" altLang="zh-CN" b="1" dirty="0"/>
              <a:t>1.</a:t>
            </a:r>
            <a:r>
              <a:rPr lang="zh-CN" altLang="zh-CN" b="1" dirty="0"/>
              <a:t>曹刿冲破阻挠，坚持进见鲁庄公的原因是什么？＿＿＿＿，＿＿＿＿。</a:t>
            </a:r>
          </a:p>
          <a:p>
            <a:r>
              <a:rPr lang="en-US" altLang="zh-CN" b="1" dirty="0"/>
              <a:t>2.</a:t>
            </a:r>
            <a:r>
              <a:rPr lang="zh-CN" altLang="zh-CN" b="1" dirty="0"/>
              <a:t>曹刿认为</a:t>
            </a:r>
            <a:r>
              <a:rPr lang="en-US" altLang="zh-CN" b="1" dirty="0"/>
              <a:t>"</a:t>
            </a:r>
            <a:r>
              <a:rPr lang="zh-CN" altLang="zh-CN" b="1" dirty="0"/>
              <a:t>可以一战</a:t>
            </a:r>
            <a:r>
              <a:rPr lang="en-US" altLang="zh-CN" b="1" dirty="0"/>
              <a:t>"</a:t>
            </a:r>
            <a:r>
              <a:rPr lang="zh-CN" altLang="zh-CN" b="1" dirty="0"/>
              <a:t>的条件是什么？＿＿＿＿＿，＿＿＿＿ ，＿＿＿。</a:t>
            </a:r>
          </a:p>
          <a:p>
            <a:r>
              <a:rPr lang="en-US" altLang="zh-CN" b="1" dirty="0"/>
              <a:t>3.</a:t>
            </a:r>
            <a:r>
              <a:rPr lang="zh-CN" altLang="zh-CN" b="1" dirty="0"/>
              <a:t>为什么</a:t>
            </a:r>
            <a:r>
              <a:rPr lang="en-US" altLang="zh-CN" b="1" dirty="0"/>
              <a:t>"</a:t>
            </a:r>
            <a:r>
              <a:rPr lang="zh-CN" altLang="zh-CN" b="1" dirty="0"/>
              <a:t>齐人三鼓</a:t>
            </a:r>
            <a:r>
              <a:rPr lang="en-US" altLang="zh-CN" b="1" dirty="0"/>
              <a:t>"</a:t>
            </a:r>
            <a:r>
              <a:rPr lang="zh-CN" altLang="zh-CN" b="1" dirty="0"/>
              <a:t>曹刿才同意击鼓进军？＿＿＿＿＿，＿＿＿＿，＿＿＿＿ 。</a:t>
            </a:r>
          </a:p>
          <a:p>
            <a:r>
              <a:rPr lang="en-US" altLang="zh-CN" b="1" dirty="0"/>
              <a:t>4.</a:t>
            </a:r>
            <a:r>
              <a:rPr lang="zh-CN" altLang="zh-CN" b="1" dirty="0"/>
              <a:t>曹刿</a:t>
            </a:r>
            <a:r>
              <a:rPr lang="en-US" altLang="zh-CN" b="1" dirty="0"/>
              <a:t>"</a:t>
            </a:r>
            <a:r>
              <a:rPr lang="zh-CN" altLang="zh-CN" b="1" dirty="0"/>
              <a:t>下视其辙，登轼而望之</a:t>
            </a:r>
            <a:r>
              <a:rPr lang="en-US" altLang="zh-CN" b="1" dirty="0"/>
              <a:t>"</a:t>
            </a:r>
            <a:r>
              <a:rPr lang="zh-CN" altLang="zh-CN" b="1" dirty="0"/>
              <a:t>后才同意追击的理由何在？＿＿＿＿，＿＿＿，＿＿＿。</a:t>
            </a:r>
          </a:p>
          <a:p>
            <a:r>
              <a:rPr lang="en-US" altLang="zh-CN" b="1" dirty="0"/>
              <a:t>5.</a:t>
            </a:r>
            <a:r>
              <a:rPr lang="zh-CN" altLang="zh-CN" b="1" dirty="0"/>
              <a:t>曹刿进见时，他的同乡反对的理由是：＿＿＿＿＿，＿＿＿＿＿？</a:t>
            </a:r>
          </a:p>
          <a:p>
            <a:endParaRPr lang="zh-CN" altLang="en-US" b="1" dirty="0"/>
          </a:p>
        </p:txBody>
      </p:sp>
      <p:sp>
        <p:nvSpPr>
          <p:cNvPr id="3" name="TextBox 2"/>
          <p:cNvSpPr txBox="1"/>
          <p:nvPr/>
        </p:nvSpPr>
        <p:spPr>
          <a:xfrm>
            <a:off x="251520" y="4932267"/>
            <a:ext cx="8424936" cy="2031325"/>
          </a:xfrm>
          <a:prstGeom prst="rect">
            <a:avLst/>
          </a:prstGeom>
          <a:noFill/>
        </p:spPr>
        <p:txBody>
          <a:bodyPr wrap="square" rtlCol="0">
            <a:spAutoFit/>
          </a:bodyPr>
          <a:lstStyle/>
          <a:p>
            <a:r>
              <a:rPr lang="zh-CN" altLang="zh-CN" b="1" dirty="0">
                <a:solidFill>
                  <a:srgbClr val="FF0000"/>
                </a:solidFill>
              </a:rPr>
              <a:t>三、《生于忧患，死于安乐》：</a:t>
            </a:r>
            <a:r>
              <a:rPr lang="en-US" altLang="zh-CN" b="1" dirty="0">
                <a:solidFill>
                  <a:srgbClr val="FF0000"/>
                </a:solidFill>
              </a:rPr>
              <a:t>1</a:t>
            </a:r>
            <a:r>
              <a:rPr lang="zh-CN" altLang="zh-CN" b="1" dirty="0">
                <a:solidFill>
                  <a:srgbClr val="FF0000"/>
                </a:solidFill>
              </a:rPr>
              <a:t>．故天将降大任于是人也</a:t>
            </a:r>
            <a:r>
              <a:rPr lang="en-US" altLang="zh-CN" b="1" dirty="0">
                <a:solidFill>
                  <a:srgbClr val="FF0000"/>
                </a:solidFill>
              </a:rPr>
              <a:t>2.</a:t>
            </a:r>
            <a:r>
              <a:rPr lang="zh-CN" altLang="zh-CN" b="1" dirty="0">
                <a:solidFill>
                  <a:srgbClr val="FF0000"/>
                </a:solidFill>
              </a:rPr>
              <a:t>生于忧患，死于安乐</a:t>
            </a:r>
            <a:r>
              <a:rPr lang="en-US" altLang="zh-CN" b="1" dirty="0">
                <a:solidFill>
                  <a:srgbClr val="FF0000"/>
                </a:solidFill>
              </a:rPr>
              <a:t>3.</a:t>
            </a:r>
            <a:r>
              <a:rPr lang="zh-CN" altLang="zh-CN" b="1" dirty="0">
                <a:solidFill>
                  <a:srgbClr val="FF0000"/>
                </a:solidFill>
              </a:rPr>
              <a:t>动心忍性，增益其所不能。</a:t>
            </a:r>
            <a:r>
              <a:rPr lang="en-US" altLang="zh-CN" b="1" dirty="0">
                <a:solidFill>
                  <a:srgbClr val="FF0000"/>
                </a:solidFill>
              </a:rPr>
              <a:t>4.</a:t>
            </a:r>
            <a:r>
              <a:rPr lang="zh-CN" altLang="zh-CN" b="1" dirty="0">
                <a:solidFill>
                  <a:srgbClr val="FF0000"/>
                </a:solidFill>
              </a:rPr>
              <a:t>入则无法家拂士，出则无敌国外患者</a:t>
            </a:r>
            <a:r>
              <a:rPr lang="en-US" altLang="zh-CN" b="1" dirty="0">
                <a:solidFill>
                  <a:srgbClr val="FF0000"/>
                </a:solidFill>
              </a:rPr>
              <a:t>5.</a:t>
            </a:r>
            <a:r>
              <a:rPr lang="zh-CN" altLang="zh-CN" b="1" dirty="0">
                <a:solidFill>
                  <a:srgbClr val="FF0000"/>
                </a:solidFill>
              </a:rPr>
              <a:t>必先苦其心志，劳其筋骨，饿其体肤，空乏其身，行拂乱其所为</a:t>
            </a:r>
            <a:endParaRPr lang="zh-CN" altLang="zh-CN" dirty="0">
              <a:solidFill>
                <a:srgbClr val="FF0000"/>
              </a:solidFill>
            </a:endParaRPr>
          </a:p>
          <a:p>
            <a:r>
              <a:rPr lang="zh-CN" altLang="zh-CN" b="1" dirty="0">
                <a:solidFill>
                  <a:srgbClr val="FF0000"/>
                </a:solidFill>
              </a:rPr>
              <a:t>四、《曹刿论战》：</a:t>
            </a:r>
            <a:r>
              <a:rPr lang="en-US" altLang="zh-CN" b="1" dirty="0">
                <a:solidFill>
                  <a:srgbClr val="FF0000"/>
                </a:solidFill>
              </a:rPr>
              <a:t>1.</a:t>
            </a:r>
            <a:r>
              <a:rPr lang="zh-CN" altLang="zh-CN" b="1" dirty="0">
                <a:solidFill>
                  <a:srgbClr val="FF0000"/>
                </a:solidFill>
              </a:rPr>
              <a:t>肉食者鄙，未能远谋。</a:t>
            </a:r>
            <a:r>
              <a:rPr lang="en-US" altLang="zh-CN" b="1" dirty="0">
                <a:solidFill>
                  <a:srgbClr val="FF0000"/>
                </a:solidFill>
              </a:rPr>
              <a:t>2.</a:t>
            </a:r>
            <a:r>
              <a:rPr lang="zh-CN" altLang="zh-CN" b="1" dirty="0">
                <a:solidFill>
                  <a:srgbClr val="FF0000"/>
                </a:solidFill>
              </a:rPr>
              <a:t>小大之狱，虽不能察，必以情。</a:t>
            </a:r>
            <a:r>
              <a:rPr lang="en-US" altLang="zh-CN" b="1" dirty="0">
                <a:solidFill>
                  <a:srgbClr val="FF0000"/>
                </a:solidFill>
              </a:rPr>
              <a:t>3.</a:t>
            </a:r>
            <a:r>
              <a:rPr lang="zh-CN" altLang="zh-CN" b="1" dirty="0">
                <a:solidFill>
                  <a:srgbClr val="FF0000"/>
                </a:solidFill>
              </a:rPr>
              <a:t>一鼓作气，再而衰，三而竭。</a:t>
            </a:r>
            <a:r>
              <a:rPr lang="en-US" altLang="zh-CN" b="1" dirty="0">
                <a:solidFill>
                  <a:srgbClr val="FF0000"/>
                </a:solidFill>
              </a:rPr>
              <a:t>4.</a:t>
            </a:r>
            <a:r>
              <a:rPr lang="zh-CN" altLang="zh-CN" b="1" dirty="0">
                <a:solidFill>
                  <a:srgbClr val="FF0000"/>
                </a:solidFill>
              </a:rPr>
              <a:t>夫大国，难测也，惧有伏焉</a:t>
            </a:r>
            <a:r>
              <a:rPr lang="en-US" altLang="zh-CN" b="1" dirty="0">
                <a:solidFill>
                  <a:srgbClr val="FF0000"/>
                </a:solidFill>
              </a:rPr>
              <a:t>5.</a:t>
            </a:r>
            <a:r>
              <a:rPr lang="zh-CN" altLang="zh-CN" b="1" dirty="0">
                <a:solidFill>
                  <a:srgbClr val="FF0000"/>
                </a:solidFill>
              </a:rPr>
              <a:t>肉食者谋之，又何间焉？</a:t>
            </a:r>
            <a:endParaRPr lang="zh-CN"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294058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3170099"/>
          </a:xfrm>
          <a:prstGeom prst="rect">
            <a:avLst/>
          </a:prstGeom>
          <a:noFill/>
        </p:spPr>
        <p:txBody>
          <a:bodyPr wrap="square" rtlCol="0">
            <a:spAutoFit/>
          </a:bodyPr>
          <a:lstStyle/>
          <a:p>
            <a:r>
              <a:rPr lang="zh-CN" altLang="zh-CN" sz="2000" b="1" dirty="0"/>
              <a:t>四、《曹刿论战》</a:t>
            </a:r>
          </a:p>
          <a:p>
            <a:r>
              <a:rPr lang="en-US" altLang="zh-CN" sz="2000" b="1" dirty="0"/>
              <a:t>1.</a:t>
            </a:r>
            <a:r>
              <a:rPr lang="zh-CN" altLang="zh-CN" sz="2000" b="1" dirty="0"/>
              <a:t>曹刿冲破阻挠，坚持进见鲁庄公的原因是什么？＿＿＿＿，＿＿＿＿。</a:t>
            </a:r>
          </a:p>
          <a:p>
            <a:r>
              <a:rPr lang="en-US" altLang="zh-CN" sz="2000" b="1" dirty="0"/>
              <a:t>2.</a:t>
            </a:r>
            <a:r>
              <a:rPr lang="zh-CN" altLang="zh-CN" sz="2000" b="1" dirty="0"/>
              <a:t>曹刿认为</a:t>
            </a:r>
            <a:r>
              <a:rPr lang="en-US" altLang="zh-CN" sz="2000" b="1" dirty="0"/>
              <a:t>"</a:t>
            </a:r>
            <a:r>
              <a:rPr lang="zh-CN" altLang="zh-CN" sz="2000" b="1" dirty="0"/>
              <a:t>可以一战</a:t>
            </a:r>
            <a:r>
              <a:rPr lang="en-US" altLang="zh-CN" sz="2000" b="1" dirty="0"/>
              <a:t>"</a:t>
            </a:r>
            <a:r>
              <a:rPr lang="zh-CN" altLang="zh-CN" sz="2000" b="1" dirty="0"/>
              <a:t>的条件是什么？＿＿＿＿＿，＿＿＿＿ ，＿＿＿。</a:t>
            </a:r>
          </a:p>
          <a:p>
            <a:r>
              <a:rPr lang="en-US" altLang="zh-CN" sz="2000" b="1" dirty="0"/>
              <a:t>3.</a:t>
            </a:r>
            <a:r>
              <a:rPr lang="zh-CN" altLang="zh-CN" sz="2000" b="1" dirty="0"/>
              <a:t>为什么</a:t>
            </a:r>
            <a:r>
              <a:rPr lang="en-US" altLang="zh-CN" sz="2000" b="1" dirty="0"/>
              <a:t>"</a:t>
            </a:r>
            <a:r>
              <a:rPr lang="zh-CN" altLang="zh-CN" sz="2000" b="1" dirty="0"/>
              <a:t>齐人三鼓</a:t>
            </a:r>
            <a:r>
              <a:rPr lang="en-US" altLang="zh-CN" sz="2000" b="1" dirty="0"/>
              <a:t>"</a:t>
            </a:r>
            <a:r>
              <a:rPr lang="zh-CN" altLang="zh-CN" sz="2000" b="1" dirty="0"/>
              <a:t>曹刿才同意击鼓进军？＿＿＿＿＿，＿＿＿＿，＿＿＿＿ 。</a:t>
            </a:r>
          </a:p>
          <a:p>
            <a:r>
              <a:rPr lang="en-US" altLang="zh-CN" sz="2000" b="1" dirty="0"/>
              <a:t>4.</a:t>
            </a:r>
            <a:r>
              <a:rPr lang="zh-CN" altLang="zh-CN" sz="2000" b="1" dirty="0"/>
              <a:t>曹刿</a:t>
            </a:r>
            <a:r>
              <a:rPr lang="en-US" altLang="zh-CN" sz="2000" b="1" dirty="0"/>
              <a:t>"</a:t>
            </a:r>
            <a:r>
              <a:rPr lang="zh-CN" altLang="zh-CN" sz="2000" b="1" dirty="0"/>
              <a:t>下视其辙，登轼而望之</a:t>
            </a:r>
            <a:r>
              <a:rPr lang="en-US" altLang="zh-CN" sz="2000" b="1" dirty="0"/>
              <a:t>"</a:t>
            </a:r>
            <a:r>
              <a:rPr lang="zh-CN" altLang="zh-CN" sz="2000" b="1" dirty="0"/>
              <a:t>后才同意追击的理由何在？＿＿＿＿，＿＿＿，＿＿＿。</a:t>
            </a:r>
          </a:p>
          <a:p>
            <a:r>
              <a:rPr lang="en-US" altLang="zh-CN" sz="2000" b="1" dirty="0"/>
              <a:t>5.</a:t>
            </a:r>
            <a:r>
              <a:rPr lang="zh-CN" altLang="zh-CN" sz="2000" b="1" dirty="0"/>
              <a:t>曹刿进见时，他的同乡反对的理由是：＿＿＿＿＿，＿＿＿＿＿？</a:t>
            </a:r>
          </a:p>
          <a:p>
            <a:r>
              <a:rPr lang="en-US" altLang="zh-CN" sz="2000" b="1" dirty="0"/>
              <a:t> </a:t>
            </a:r>
            <a:endParaRPr lang="zh-CN" altLang="zh-CN" sz="2000" b="1" dirty="0"/>
          </a:p>
          <a:p>
            <a:endParaRPr lang="zh-CN" altLang="en-US" sz="2000" b="1" dirty="0"/>
          </a:p>
        </p:txBody>
      </p:sp>
      <p:sp>
        <p:nvSpPr>
          <p:cNvPr id="3" name="TextBox 2"/>
          <p:cNvSpPr txBox="1"/>
          <p:nvPr/>
        </p:nvSpPr>
        <p:spPr>
          <a:xfrm>
            <a:off x="395536" y="3212976"/>
            <a:ext cx="8208912" cy="1338828"/>
          </a:xfrm>
          <a:prstGeom prst="rect">
            <a:avLst/>
          </a:prstGeom>
          <a:noFill/>
        </p:spPr>
        <p:txBody>
          <a:bodyPr wrap="square" rtlCol="0">
            <a:spAutoFit/>
          </a:bodyPr>
          <a:lstStyle/>
          <a:p>
            <a:pPr>
              <a:lnSpc>
                <a:spcPct val="150000"/>
              </a:lnSpc>
            </a:pPr>
            <a:r>
              <a:rPr lang="en-US" altLang="zh-CN" b="1" dirty="0">
                <a:solidFill>
                  <a:srgbClr val="FF0000"/>
                </a:solidFill>
              </a:rPr>
              <a:t>1.</a:t>
            </a:r>
            <a:r>
              <a:rPr lang="zh-CN" altLang="zh-CN" b="1" dirty="0">
                <a:solidFill>
                  <a:srgbClr val="FF0000"/>
                </a:solidFill>
              </a:rPr>
              <a:t>肉食者鄙，未能远谋。</a:t>
            </a:r>
            <a:r>
              <a:rPr lang="en-US" altLang="zh-CN" b="1" dirty="0">
                <a:solidFill>
                  <a:srgbClr val="FF0000"/>
                </a:solidFill>
              </a:rPr>
              <a:t>2.</a:t>
            </a:r>
            <a:r>
              <a:rPr lang="zh-CN" altLang="zh-CN" b="1" dirty="0">
                <a:solidFill>
                  <a:srgbClr val="FF0000"/>
                </a:solidFill>
              </a:rPr>
              <a:t>小大之狱，虽不能察，必以情。</a:t>
            </a:r>
            <a:r>
              <a:rPr lang="en-US" altLang="zh-CN" b="1" dirty="0">
                <a:solidFill>
                  <a:srgbClr val="FF0000"/>
                </a:solidFill>
              </a:rPr>
              <a:t>3.</a:t>
            </a:r>
            <a:r>
              <a:rPr lang="zh-CN" altLang="zh-CN" b="1" dirty="0">
                <a:solidFill>
                  <a:srgbClr val="FF0000"/>
                </a:solidFill>
              </a:rPr>
              <a:t>一鼓作气，再而衰，三而竭。</a:t>
            </a:r>
            <a:r>
              <a:rPr lang="en-US" altLang="zh-CN" b="1" dirty="0">
                <a:solidFill>
                  <a:srgbClr val="FF0000"/>
                </a:solidFill>
              </a:rPr>
              <a:t>4.</a:t>
            </a:r>
            <a:r>
              <a:rPr lang="zh-CN" altLang="zh-CN" b="1" dirty="0">
                <a:solidFill>
                  <a:srgbClr val="FF0000"/>
                </a:solidFill>
              </a:rPr>
              <a:t>夫大国，难测也，惧有伏焉</a:t>
            </a:r>
            <a:r>
              <a:rPr lang="en-US" altLang="zh-CN" b="1" dirty="0">
                <a:solidFill>
                  <a:srgbClr val="FF0000"/>
                </a:solidFill>
              </a:rPr>
              <a:t>5.</a:t>
            </a:r>
            <a:r>
              <a:rPr lang="zh-CN" altLang="zh-CN" b="1" dirty="0">
                <a:solidFill>
                  <a:srgbClr val="FF0000"/>
                </a:solidFill>
              </a:rPr>
              <a:t>肉食者谋之，又何间焉？</a:t>
            </a:r>
            <a:endParaRPr lang="zh-CN" altLang="zh-CN" dirty="0">
              <a:solidFill>
                <a:srgbClr val="FF0000"/>
              </a:solidFill>
            </a:endParaRPr>
          </a:p>
          <a:p>
            <a:pPr>
              <a:lnSpc>
                <a:spcPct val="150000"/>
              </a:lnSpc>
            </a:pPr>
            <a:endParaRPr lang="zh-CN" altLang="en-US" b="1" dirty="0">
              <a:solidFill>
                <a:srgbClr val="FF0000"/>
              </a:solidFill>
            </a:endParaRPr>
          </a:p>
        </p:txBody>
      </p:sp>
    </p:spTree>
    <p:extLst>
      <p:ext uri="{BB962C8B-B14F-4D97-AF65-F5344CB8AC3E}">
        <p14:creationId xmlns:p14="http://schemas.microsoft.com/office/powerpoint/2010/main" val="9377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352928" cy="4882106"/>
          </a:xfrm>
          <a:prstGeom prst="rect">
            <a:avLst/>
          </a:prstGeom>
          <a:noFill/>
        </p:spPr>
        <p:txBody>
          <a:bodyPr wrap="square" rtlCol="0">
            <a:spAutoFit/>
          </a:bodyPr>
          <a:lstStyle/>
          <a:p>
            <a:pPr>
              <a:lnSpc>
                <a:spcPts val="2500"/>
              </a:lnSpc>
            </a:pPr>
            <a:r>
              <a:rPr lang="en-US" altLang="zh-CN" b="1" dirty="0" smtClean="0"/>
              <a:t>6.</a:t>
            </a:r>
            <a:r>
              <a:rPr lang="zh-CN" altLang="zh-CN" b="1" dirty="0" smtClean="0"/>
              <a:t>古代诗文中，有许多借助描写“风雨”来抒发情感的的名句。而《荀子·劝学》中则用“＿＿＿＿＿＿＿＿＿＿，＿＿＿＿＿＿＿＿＿＿”来形象论述积累的重要性。</a:t>
            </a:r>
          </a:p>
          <a:p>
            <a:pPr>
              <a:lnSpc>
                <a:spcPts val="2500"/>
              </a:lnSpc>
            </a:pPr>
            <a:r>
              <a:rPr lang="en-US" altLang="zh-CN" b="1" dirty="0" smtClean="0"/>
              <a:t>7.</a:t>
            </a:r>
            <a:r>
              <a:rPr lang="zh-CN" altLang="zh-CN" b="1" dirty="0" smtClean="0"/>
              <a:t>儒道两家都曾用行路来形象地论述了积累的重要性。《老子》中说“九层之台，起于累土；千里之行，始于足下。”荀子在《劝学》中说“＿＿＿＿＿＿＿＿＿＿，＿＿＿＿＿＿＿＿＿＿。”</a:t>
            </a:r>
          </a:p>
          <a:p>
            <a:pPr>
              <a:lnSpc>
                <a:spcPts val="2500"/>
              </a:lnSpc>
            </a:pPr>
            <a:r>
              <a:rPr lang="en-US" altLang="zh-CN" b="1" dirty="0" smtClean="0"/>
              <a:t>8.</a:t>
            </a:r>
            <a:r>
              <a:rPr lang="zh-CN" altLang="zh-CN" b="1" dirty="0" smtClean="0"/>
              <a:t>只要坚持，就会成功。正如《荀子</a:t>
            </a:r>
            <a:r>
              <a:rPr lang="en-US" altLang="zh-CN" b="1" dirty="0" smtClean="0"/>
              <a:t>.</a:t>
            </a:r>
            <a:r>
              <a:rPr lang="zh-CN" altLang="zh-CN" b="1" dirty="0" smtClean="0"/>
              <a:t>劝学》中说：“锲而舍之，朽木不折；＿＿＿＿＿＿＿＿＿＿，＿＿＿＿＿＿＿＿＿＿。”</a:t>
            </a:r>
          </a:p>
          <a:p>
            <a:pPr>
              <a:lnSpc>
                <a:spcPts val="2500"/>
              </a:lnSpc>
            </a:pPr>
            <a:r>
              <a:rPr lang="en-US" altLang="zh-CN" b="1" dirty="0" smtClean="0"/>
              <a:t>9.</a:t>
            </a:r>
            <a:r>
              <a:rPr lang="zh-CN" altLang="zh-CN" b="1" dirty="0" smtClean="0"/>
              <a:t>＿＿＿＿＿＿＿＿＿＿，＿＿＿＿＿＿＿＿＿＿，却能“上食埃土，下饮黄泉”的“用心一”和螃蟹虽有六跪而二螯，然 “ ＿＿＿＿＿＿＿＿＿＿，＿＿＿＿＿＿＿＿＿＿”形成鲜明对比，突出了学习必须用心专一，才能获得成功。</a:t>
            </a:r>
          </a:p>
          <a:p>
            <a:pPr>
              <a:lnSpc>
                <a:spcPts val="2500"/>
              </a:lnSpc>
            </a:pPr>
            <a:r>
              <a:rPr lang="en-US" altLang="zh-CN" b="1" dirty="0" smtClean="0"/>
              <a:t>10. </a:t>
            </a:r>
            <a:r>
              <a:rPr lang="zh-CN" altLang="zh-CN" b="1" dirty="0" smtClean="0"/>
              <a:t>《荀子·劝学》指出，蚯蚓虽然身体柔弱，却能＿＿＿＿＿＿＿＿＿＿是用心专一的缘故。</a:t>
            </a:r>
          </a:p>
          <a:p>
            <a:pPr>
              <a:lnSpc>
                <a:spcPts val="2500"/>
              </a:lnSpc>
            </a:pPr>
            <a:endParaRPr lang="zh-CN" altLang="en-US" b="1" dirty="0" smtClean="0"/>
          </a:p>
          <a:p>
            <a:pPr>
              <a:lnSpc>
                <a:spcPts val="2500"/>
              </a:lnSpc>
            </a:pPr>
            <a:endParaRPr lang="zh-CN" altLang="en-US" b="1" dirty="0"/>
          </a:p>
        </p:txBody>
      </p:sp>
      <p:sp>
        <p:nvSpPr>
          <p:cNvPr id="3" name="TextBox 2"/>
          <p:cNvSpPr txBox="1"/>
          <p:nvPr/>
        </p:nvSpPr>
        <p:spPr>
          <a:xfrm>
            <a:off x="395536" y="4797152"/>
            <a:ext cx="8208912" cy="1712456"/>
          </a:xfrm>
          <a:prstGeom prst="rect">
            <a:avLst/>
          </a:prstGeom>
          <a:noFill/>
        </p:spPr>
        <p:txBody>
          <a:bodyPr wrap="square" rtlCol="0">
            <a:spAutoFit/>
          </a:bodyPr>
          <a:lstStyle/>
          <a:p>
            <a:pPr>
              <a:lnSpc>
                <a:spcPts val="3200"/>
              </a:lnSpc>
            </a:pPr>
            <a:r>
              <a:rPr lang="en-US" altLang="zh-CN" sz="2000" b="1" dirty="0">
                <a:solidFill>
                  <a:srgbClr val="FF0000"/>
                </a:solidFill>
              </a:rPr>
              <a:t>6.</a:t>
            </a:r>
            <a:r>
              <a:rPr lang="zh-CN" altLang="zh-CN" sz="2000" b="1" dirty="0">
                <a:solidFill>
                  <a:srgbClr val="FF0000"/>
                </a:solidFill>
              </a:rPr>
              <a:t>积土成山</a:t>
            </a:r>
            <a:r>
              <a:rPr lang="en-US" altLang="zh-CN" sz="2000" b="1" dirty="0">
                <a:solidFill>
                  <a:srgbClr val="FF0000"/>
                </a:solidFill>
              </a:rPr>
              <a:t>  </a:t>
            </a:r>
            <a:r>
              <a:rPr lang="zh-CN" altLang="zh-CN" sz="2000" b="1" dirty="0">
                <a:solidFill>
                  <a:srgbClr val="FF0000"/>
                </a:solidFill>
              </a:rPr>
              <a:t>风雨兴</a:t>
            </a:r>
            <a:r>
              <a:rPr lang="zh-CN" altLang="zh-CN" sz="2000" b="1" dirty="0" smtClean="0">
                <a:solidFill>
                  <a:srgbClr val="FF0000"/>
                </a:solidFill>
              </a:rPr>
              <a:t>焉</a:t>
            </a:r>
            <a:r>
              <a:rPr lang="en-US" altLang="zh-CN" sz="2000" b="1" dirty="0" smtClean="0">
                <a:solidFill>
                  <a:srgbClr val="FF0000"/>
                </a:solidFill>
              </a:rPr>
              <a:t>   7</a:t>
            </a:r>
            <a:r>
              <a:rPr lang="en-US" altLang="zh-CN" sz="2000" b="1" dirty="0">
                <a:solidFill>
                  <a:srgbClr val="FF0000"/>
                </a:solidFill>
              </a:rPr>
              <a:t>.</a:t>
            </a:r>
            <a:r>
              <a:rPr lang="zh-CN" altLang="zh-CN" sz="2000" b="1" dirty="0">
                <a:solidFill>
                  <a:srgbClr val="FF0000"/>
                </a:solidFill>
              </a:rPr>
              <a:t>故不积跬步</a:t>
            </a:r>
            <a:r>
              <a:rPr lang="en-US" altLang="zh-CN" sz="2000" b="1" dirty="0">
                <a:solidFill>
                  <a:srgbClr val="FF0000"/>
                </a:solidFill>
              </a:rPr>
              <a:t>  </a:t>
            </a:r>
            <a:r>
              <a:rPr lang="zh-CN" altLang="zh-CN" sz="2000" b="1" dirty="0">
                <a:solidFill>
                  <a:srgbClr val="FF0000"/>
                </a:solidFill>
              </a:rPr>
              <a:t>无以至千</a:t>
            </a:r>
            <a:r>
              <a:rPr lang="zh-CN" altLang="zh-CN" sz="2000" b="1" dirty="0" smtClean="0">
                <a:solidFill>
                  <a:srgbClr val="FF0000"/>
                </a:solidFill>
              </a:rPr>
              <a:t>里</a:t>
            </a:r>
            <a:endParaRPr lang="en-US" altLang="zh-CN" sz="2000" b="1" dirty="0" smtClean="0">
              <a:solidFill>
                <a:srgbClr val="FF0000"/>
              </a:solidFill>
            </a:endParaRPr>
          </a:p>
          <a:p>
            <a:pPr>
              <a:lnSpc>
                <a:spcPts val="3200"/>
              </a:lnSpc>
            </a:pPr>
            <a:r>
              <a:rPr lang="en-US" altLang="zh-CN" sz="2000" b="1" dirty="0" smtClean="0">
                <a:solidFill>
                  <a:srgbClr val="FF0000"/>
                </a:solidFill>
              </a:rPr>
              <a:t>8</a:t>
            </a:r>
            <a:r>
              <a:rPr lang="en-US" altLang="zh-CN" sz="2000" b="1" dirty="0">
                <a:solidFill>
                  <a:srgbClr val="FF0000"/>
                </a:solidFill>
              </a:rPr>
              <a:t>.</a:t>
            </a:r>
            <a:r>
              <a:rPr lang="zh-CN" altLang="zh-CN" sz="2000" b="1" dirty="0">
                <a:solidFill>
                  <a:srgbClr val="FF0000"/>
                </a:solidFill>
              </a:rPr>
              <a:t>锲而不舍</a:t>
            </a:r>
            <a:r>
              <a:rPr lang="en-US" altLang="zh-CN" sz="2000" b="1" dirty="0">
                <a:solidFill>
                  <a:srgbClr val="FF0000"/>
                </a:solidFill>
              </a:rPr>
              <a:t>  </a:t>
            </a:r>
            <a:r>
              <a:rPr lang="zh-CN" altLang="zh-CN" sz="2000" b="1" dirty="0">
                <a:solidFill>
                  <a:srgbClr val="FF0000"/>
                </a:solidFill>
              </a:rPr>
              <a:t>金石可</a:t>
            </a:r>
            <a:r>
              <a:rPr lang="zh-CN" altLang="zh-CN" sz="2000" b="1" dirty="0" smtClean="0">
                <a:solidFill>
                  <a:srgbClr val="FF0000"/>
                </a:solidFill>
              </a:rPr>
              <a:t>镂</a:t>
            </a:r>
            <a:r>
              <a:rPr lang="en-US" altLang="zh-CN" sz="2000" b="1" dirty="0" smtClean="0">
                <a:solidFill>
                  <a:srgbClr val="FF0000"/>
                </a:solidFill>
              </a:rPr>
              <a:t>   9</a:t>
            </a:r>
            <a:r>
              <a:rPr lang="en-US" altLang="zh-CN" sz="2000" b="1" dirty="0">
                <a:solidFill>
                  <a:srgbClr val="FF0000"/>
                </a:solidFill>
              </a:rPr>
              <a:t>.</a:t>
            </a:r>
            <a:r>
              <a:rPr lang="zh-CN" altLang="zh-CN" sz="2000" b="1" dirty="0">
                <a:solidFill>
                  <a:srgbClr val="FF0000"/>
                </a:solidFill>
              </a:rPr>
              <a:t>蚓无爪牙之利</a:t>
            </a:r>
            <a:r>
              <a:rPr lang="en-US" altLang="zh-CN" sz="2000" b="1" dirty="0">
                <a:solidFill>
                  <a:srgbClr val="FF0000"/>
                </a:solidFill>
              </a:rPr>
              <a:t>  </a:t>
            </a:r>
            <a:r>
              <a:rPr lang="zh-CN" altLang="zh-CN" sz="2000" b="1" dirty="0">
                <a:solidFill>
                  <a:srgbClr val="FF0000"/>
                </a:solidFill>
              </a:rPr>
              <a:t>筋骨之强</a:t>
            </a:r>
            <a:r>
              <a:rPr lang="en-US" altLang="zh-CN" sz="2000" b="1" dirty="0">
                <a:solidFill>
                  <a:srgbClr val="FF0000"/>
                </a:solidFill>
              </a:rPr>
              <a:t>  </a:t>
            </a:r>
            <a:r>
              <a:rPr lang="zh-CN" altLang="zh-CN" sz="2000" b="1" dirty="0">
                <a:solidFill>
                  <a:srgbClr val="FF0000"/>
                </a:solidFill>
              </a:rPr>
              <a:t>非蛇鳝之穴无可寄托者</a:t>
            </a:r>
            <a:r>
              <a:rPr lang="en-US" altLang="zh-CN" sz="2000" b="1" dirty="0">
                <a:solidFill>
                  <a:srgbClr val="FF0000"/>
                </a:solidFill>
              </a:rPr>
              <a:t>  </a:t>
            </a:r>
            <a:r>
              <a:rPr lang="zh-CN" altLang="zh-CN" sz="2000" b="1" dirty="0">
                <a:solidFill>
                  <a:srgbClr val="FF0000"/>
                </a:solidFill>
              </a:rPr>
              <a:t>用心躁</a:t>
            </a:r>
            <a:r>
              <a:rPr lang="zh-CN" altLang="zh-CN" sz="2000" b="1" dirty="0" smtClean="0">
                <a:solidFill>
                  <a:srgbClr val="FF0000"/>
                </a:solidFill>
              </a:rPr>
              <a:t>也</a:t>
            </a:r>
            <a:r>
              <a:rPr lang="en-US" altLang="zh-CN" sz="2000" b="1" dirty="0" smtClean="0">
                <a:solidFill>
                  <a:srgbClr val="FF0000"/>
                </a:solidFill>
              </a:rPr>
              <a:t>                   10</a:t>
            </a:r>
            <a:r>
              <a:rPr lang="en-US" altLang="zh-CN" sz="2000" b="1" dirty="0">
                <a:solidFill>
                  <a:srgbClr val="FF0000"/>
                </a:solidFill>
              </a:rPr>
              <a:t>. </a:t>
            </a:r>
            <a:r>
              <a:rPr lang="zh-CN" altLang="zh-CN" sz="2000" b="1" dirty="0">
                <a:solidFill>
                  <a:srgbClr val="FF0000"/>
                </a:solidFill>
              </a:rPr>
              <a:t>上食埃土 下饮黄泉</a:t>
            </a:r>
          </a:p>
          <a:p>
            <a:pPr>
              <a:lnSpc>
                <a:spcPts val="3200"/>
              </a:lnSpc>
            </a:pPr>
            <a:endParaRPr lang="zh-CN" altLang="en-US" sz="2000" b="1" dirty="0">
              <a:solidFill>
                <a:srgbClr val="FF0000"/>
              </a:solidFill>
            </a:endParaRPr>
          </a:p>
        </p:txBody>
      </p:sp>
    </p:spTree>
    <p:extLst>
      <p:ext uri="{BB962C8B-B14F-4D97-AF65-F5344CB8AC3E}">
        <p14:creationId xmlns:p14="http://schemas.microsoft.com/office/powerpoint/2010/main" val="52232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352928" cy="4093428"/>
          </a:xfrm>
          <a:prstGeom prst="rect">
            <a:avLst/>
          </a:prstGeom>
          <a:noFill/>
        </p:spPr>
        <p:txBody>
          <a:bodyPr wrap="square" rtlCol="0">
            <a:spAutoFit/>
          </a:bodyPr>
          <a:lstStyle/>
          <a:p>
            <a:pPr>
              <a:lnSpc>
                <a:spcPts val="2600"/>
              </a:lnSpc>
            </a:pPr>
            <a:r>
              <a:rPr lang="zh-CN" altLang="zh-CN" b="1" dirty="0"/>
              <a:t>五、《邹忌讽齐王纳谏》</a:t>
            </a:r>
          </a:p>
          <a:p>
            <a:pPr>
              <a:lnSpc>
                <a:spcPts val="2600"/>
              </a:lnSpc>
            </a:pPr>
            <a:r>
              <a:rPr lang="en-US" altLang="zh-CN" b="1" dirty="0"/>
              <a:t>1.</a:t>
            </a:r>
            <a:r>
              <a:rPr lang="zh-CN" altLang="zh-CN" b="1" dirty="0"/>
              <a:t>文中写邹忌对妻认为他美的看法的语句：＿＿＿＿＿＿ ，＿＿＿。</a:t>
            </a:r>
          </a:p>
          <a:p>
            <a:pPr>
              <a:lnSpc>
                <a:spcPts val="2600"/>
              </a:lnSpc>
            </a:pPr>
            <a:r>
              <a:rPr lang="en-US" altLang="zh-CN" b="1" dirty="0"/>
              <a:t>2.</a:t>
            </a:r>
            <a:r>
              <a:rPr lang="zh-CN" altLang="zh-CN" b="1" dirty="0"/>
              <a:t>文中写邹忌对“妾之美我”看法的语句：＿＿＿＿＿＿ ，＿＿＿。</a:t>
            </a:r>
          </a:p>
          <a:p>
            <a:pPr>
              <a:lnSpc>
                <a:spcPts val="2600"/>
              </a:lnSpc>
            </a:pPr>
            <a:r>
              <a:rPr lang="en-US" altLang="zh-CN" b="1" dirty="0"/>
              <a:t>3.</a:t>
            </a:r>
            <a:r>
              <a:rPr lang="zh-CN" altLang="zh-CN" b="1" dirty="0"/>
              <a:t>写齐威王奖赏进谏的政令初下的情景的语句：＿＿＿，＿＿＿＿，＿＿＿＿＿。</a:t>
            </a:r>
          </a:p>
          <a:p>
            <a:pPr>
              <a:lnSpc>
                <a:spcPts val="2600"/>
              </a:lnSpc>
            </a:pPr>
            <a:r>
              <a:rPr lang="en-US" altLang="zh-CN" b="1" dirty="0"/>
              <a:t>4.</a:t>
            </a:r>
            <a:r>
              <a:rPr lang="zh-CN" altLang="zh-CN" b="1" dirty="0"/>
              <a:t>写齐威王奖赏进谏的政令下达“期年之后”的情况：＿＿＿，＿＿＿＿＿。</a:t>
            </a:r>
          </a:p>
          <a:p>
            <a:pPr>
              <a:lnSpc>
                <a:spcPts val="2600"/>
              </a:lnSpc>
            </a:pPr>
            <a:r>
              <a:rPr lang="en-US" altLang="zh-CN" b="1" dirty="0"/>
              <a:t>5.</a:t>
            </a:r>
            <a:r>
              <a:rPr lang="zh-CN" altLang="zh-CN" b="1" dirty="0"/>
              <a:t>文中写邹忌相貌美的句子是：＿＿＿＿＿＿，＿＿＿＿＿。</a:t>
            </a:r>
          </a:p>
          <a:p>
            <a:pPr>
              <a:lnSpc>
                <a:spcPts val="2600"/>
              </a:lnSpc>
            </a:pPr>
            <a:r>
              <a:rPr lang="en-US" altLang="zh-CN" b="1" dirty="0"/>
              <a:t>6.</a:t>
            </a:r>
            <a:r>
              <a:rPr lang="zh-CN" altLang="zh-CN" b="1" dirty="0"/>
              <a:t>邹忌分析齐王受蒙蔽的原因的句子是：＿＿＿＿＿＿＿＿＿＿， ＿＿＿＿＿＿＿＿＿＿，＿＿＿＿＿＿＿＿＿＿。</a:t>
            </a:r>
          </a:p>
          <a:p>
            <a:pPr>
              <a:lnSpc>
                <a:spcPts val="2600"/>
              </a:lnSpc>
            </a:pPr>
            <a:r>
              <a:rPr lang="en-US" altLang="zh-CN" b="1" dirty="0"/>
              <a:t>7.</a:t>
            </a:r>
            <a:r>
              <a:rPr lang="zh-CN" altLang="zh-CN" b="1" dirty="0"/>
              <a:t>描述齐威王纳谏后，群臣纷纷进谏的大好局面的句子是 ：＿＿＿＿＿，＿＿＿＿＿＿。</a:t>
            </a:r>
          </a:p>
          <a:p>
            <a:pPr>
              <a:lnSpc>
                <a:spcPts val="2600"/>
              </a:lnSpc>
            </a:pPr>
            <a:r>
              <a:rPr lang="en-US" altLang="zh-CN" b="1" dirty="0"/>
              <a:t>8.</a:t>
            </a:r>
            <a:r>
              <a:rPr lang="zh-CN" altLang="zh-CN" b="1" dirty="0"/>
              <a:t>邹忌的讽谏最后收到了怎样的效果：</a:t>
            </a:r>
            <a:r>
              <a:rPr lang="zh-CN" altLang="zh-CN" b="1" dirty="0" smtClean="0"/>
              <a:t>＿＿＿＿＿＿＿＿＿＿，＿＿＿＿＿＿。</a:t>
            </a:r>
            <a:endParaRPr lang="zh-CN" altLang="zh-CN" b="1" dirty="0"/>
          </a:p>
          <a:p>
            <a:pPr>
              <a:lnSpc>
                <a:spcPts val="2600"/>
              </a:lnSpc>
            </a:pPr>
            <a:endParaRPr lang="zh-CN" altLang="en-US" b="1" dirty="0"/>
          </a:p>
        </p:txBody>
      </p:sp>
      <p:sp>
        <p:nvSpPr>
          <p:cNvPr id="3" name="TextBox 2"/>
          <p:cNvSpPr txBox="1"/>
          <p:nvPr/>
        </p:nvSpPr>
        <p:spPr>
          <a:xfrm>
            <a:off x="323528" y="4293096"/>
            <a:ext cx="8568952" cy="1706878"/>
          </a:xfrm>
          <a:prstGeom prst="rect">
            <a:avLst/>
          </a:prstGeom>
          <a:noFill/>
        </p:spPr>
        <p:txBody>
          <a:bodyPr wrap="square" rtlCol="0">
            <a:spAutoFit/>
          </a:bodyPr>
          <a:lstStyle/>
          <a:p>
            <a:pPr>
              <a:lnSpc>
                <a:spcPct val="150000"/>
              </a:lnSpc>
            </a:pPr>
            <a:r>
              <a:rPr lang="en-US" altLang="zh-CN" b="1" dirty="0">
                <a:solidFill>
                  <a:srgbClr val="FF0000"/>
                </a:solidFill>
              </a:rPr>
              <a:t>1.</a:t>
            </a:r>
            <a:r>
              <a:rPr lang="zh-CN" altLang="zh-CN" b="1" dirty="0">
                <a:solidFill>
                  <a:srgbClr val="FF0000"/>
                </a:solidFill>
              </a:rPr>
              <a:t>吾妻之美我者，私我也</a:t>
            </a:r>
            <a:r>
              <a:rPr lang="en-US" altLang="zh-CN" b="1" dirty="0">
                <a:solidFill>
                  <a:srgbClr val="FF0000"/>
                </a:solidFill>
              </a:rPr>
              <a:t>2.</a:t>
            </a:r>
            <a:r>
              <a:rPr lang="zh-CN" altLang="zh-CN" b="1" dirty="0">
                <a:solidFill>
                  <a:srgbClr val="FF0000"/>
                </a:solidFill>
              </a:rPr>
              <a:t>妾之美我者，畏我也</a:t>
            </a:r>
            <a:r>
              <a:rPr lang="en-US" altLang="zh-CN" b="1" dirty="0">
                <a:solidFill>
                  <a:srgbClr val="FF0000"/>
                </a:solidFill>
              </a:rPr>
              <a:t>3.</a:t>
            </a:r>
            <a:r>
              <a:rPr lang="zh-CN" altLang="zh-CN" b="1" dirty="0">
                <a:solidFill>
                  <a:srgbClr val="FF0000"/>
                </a:solidFill>
              </a:rPr>
              <a:t>令初下，群臣进谏，门庭若市</a:t>
            </a:r>
            <a:r>
              <a:rPr lang="en-US" altLang="zh-CN" b="1" dirty="0">
                <a:solidFill>
                  <a:srgbClr val="FF0000"/>
                </a:solidFill>
              </a:rPr>
              <a:t>4.</a:t>
            </a:r>
            <a:r>
              <a:rPr lang="zh-CN" altLang="zh-CN" b="1" dirty="0">
                <a:solidFill>
                  <a:srgbClr val="FF0000"/>
                </a:solidFill>
              </a:rPr>
              <a:t>虽欲言，无可进者</a:t>
            </a:r>
            <a:r>
              <a:rPr lang="en-US" altLang="zh-CN" b="1" dirty="0">
                <a:solidFill>
                  <a:srgbClr val="FF0000"/>
                </a:solidFill>
              </a:rPr>
              <a:t>5.</a:t>
            </a:r>
            <a:r>
              <a:rPr lang="zh-CN" altLang="zh-CN" b="1" dirty="0">
                <a:solidFill>
                  <a:srgbClr val="FF0000"/>
                </a:solidFill>
              </a:rPr>
              <a:t>邹忌修八尺有余，而形貌昳丽</a:t>
            </a:r>
            <a:r>
              <a:rPr lang="en-US" altLang="zh-CN" b="1" dirty="0">
                <a:solidFill>
                  <a:srgbClr val="FF0000"/>
                </a:solidFill>
              </a:rPr>
              <a:t>6.</a:t>
            </a:r>
            <a:r>
              <a:rPr lang="zh-CN" altLang="zh-CN" b="1" dirty="0">
                <a:solidFill>
                  <a:srgbClr val="FF0000"/>
                </a:solidFill>
              </a:rPr>
              <a:t>宫妇左右莫不私王，朝廷之臣莫不畏王，四境之内莫不有求于王。</a:t>
            </a:r>
            <a:r>
              <a:rPr lang="en-US" altLang="zh-CN" b="1" dirty="0">
                <a:solidFill>
                  <a:srgbClr val="FF0000"/>
                </a:solidFill>
              </a:rPr>
              <a:t>7.</a:t>
            </a:r>
            <a:r>
              <a:rPr lang="zh-CN" altLang="zh-CN" b="1" dirty="0">
                <a:solidFill>
                  <a:srgbClr val="FF0000"/>
                </a:solidFill>
              </a:rPr>
              <a:t>群臣进谏，门庭若市。</a:t>
            </a:r>
            <a:r>
              <a:rPr lang="en-US" altLang="zh-CN" b="1" dirty="0">
                <a:solidFill>
                  <a:srgbClr val="FF0000"/>
                </a:solidFill>
              </a:rPr>
              <a:t>8.</a:t>
            </a:r>
            <a:r>
              <a:rPr lang="zh-CN" altLang="zh-CN" b="1" dirty="0">
                <a:solidFill>
                  <a:srgbClr val="FF0000"/>
                </a:solidFill>
              </a:rPr>
              <a:t>燕、赵、韩、魏闻之，皆朝于齐。</a:t>
            </a:r>
            <a:endParaRPr lang="zh-CN" altLang="en-US" b="1" dirty="0">
              <a:solidFill>
                <a:srgbClr val="FF0000"/>
              </a:solidFill>
            </a:endParaRPr>
          </a:p>
        </p:txBody>
      </p:sp>
    </p:spTree>
    <p:extLst>
      <p:ext uri="{BB962C8B-B14F-4D97-AF65-F5344CB8AC3E}">
        <p14:creationId xmlns:p14="http://schemas.microsoft.com/office/powerpoint/2010/main" val="25876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496944" cy="5909310"/>
          </a:xfrm>
          <a:prstGeom prst="rect">
            <a:avLst/>
          </a:prstGeom>
          <a:noFill/>
        </p:spPr>
        <p:txBody>
          <a:bodyPr wrap="square" rtlCol="0">
            <a:spAutoFit/>
          </a:bodyPr>
          <a:lstStyle/>
          <a:p>
            <a:r>
              <a:rPr lang="zh-CN" altLang="zh-CN" b="1" dirty="0"/>
              <a:t>六、《出师表》</a:t>
            </a:r>
          </a:p>
          <a:p>
            <a:r>
              <a:rPr lang="en-US" altLang="zh-CN" b="1" dirty="0"/>
              <a:t>1.</a:t>
            </a:r>
            <a:r>
              <a:rPr lang="zh-CN" altLang="zh-CN" b="1" dirty="0"/>
              <a:t>诸葛亮劝刘禅对宫中、府中官员的赏罚要坚持同一标准的句子是：＿＿＿＿，＿＿＿。</a:t>
            </a:r>
          </a:p>
          <a:p>
            <a:r>
              <a:rPr lang="en-US" altLang="zh-CN" b="1" dirty="0"/>
              <a:t>2.</a:t>
            </a:r>
            <a:r>
              <a:rPr lang="zh-CN" altLang="zh-CN" b="1" dirty="0"/>
              <a:t>诸葛亮希望后主不要随便看轻自己的句子是：＿＿＿＿＿＿＿。</a:t>
            </a:r>
          </a:p>
          <a:p>
            <a:r>
              <a:rPr lang="en-US" altLang="zh-CN" b="1" dirty="0"/>
              <a:t>3.</a:t>
            </a:r>
            <a:r>
              <a:rPr lang="zh-CN" altLang="zh-CN" b="1" dirty="0"/>
              <a:t>《诸葛亮集》中有这样的话：赏不可不平，罚不可不均，这与《出师表》中哪两句一致？＿＿＿＿＿＿＿＿，＿＿＿＿＿＿。</a:t>
            </a:r>
          </a:p>
          <a:p>
            <a:r>
              <a:rPr lang="en-US" altLang="zh-CN" b="1" dirty="0"/>
              <a:t>4.</a:t>
            </a:r>
            <a:r>
              <a:rPr lang="zh-CN" altLang="zh-CN" b="1" dirty="0"/>
              <a:t>哪一句高度概括了先帝创业过程中艰难险阻，也表达了作者愿与先帝患难与共的深情：＿＿＿＿＿＿＿＿＿＿，＿＿＿＿＿＿＿＿。</a:t>
            </a:r>
          </a:p>
          <a:p>
            <a:r>
              <a:rPr lang="en-US" altLang="zh-CN" b="1" dirty="0"/>
              <a:t>5.</a:t>
            </a:r>
            <a:r>
              <a:rPr lang="zh-CN" altLang="zh-CN" b="1" dirty="0"/>
              <a:t>诸葛亮给刘禅建议中最重要的一条是：＿＿＿＿，＿＿＿。</a:t>
            </a:r>
          </a:p>
          <a:p>
            <a:r>
              <a:rPr lang="en-US" altLang="zh-CN" b="1" dirty="0"/>
              <a:t>6.</a:t>
            </a:r>
            <a:r>
              <a:rPr lang="zh-CN" altLang="zh-CN" b="1" dirty="0"/>
              <a:t>在中国男子足球队冲击世界杯屡遭失败的情况下，米卢出任了国家队主教练，这是：＿＿＿＿＿＿＿＿＿＿，＿＿＿＿＿＿＿＿。</a:t>
            </a:r>
          </a:p>
          <a:p>
            <a:r>
              <a:rPr lang="en-US" altLang="zh-CN" b="1" dirty="0"/>
              <a:t>7.</a:t>
            </a:r>
            <a:r>
              <a:rPr lang="zh-CN" altLang="zh-CN" b="1" dirty="0"/>
              <a:t>《出师表》中说明蜀国当时所处的政治形势的句子是：＿＿＿＿＿＿＿＿＿＿。</a:t>
            </a:r>
          </a:p>
          <a:p>
            <a:r>
              <a:rPr lang="en-US" altLang="zh-CN" b="1" dirty="0"/>
              <a:t>8.</a:t>
            </a:r>
            <a:r>
              <a:rPr lang="zh-CN" altLang="zh-CN" b="1" dirty="0"/>
              <a:t>诸葛亮在《出师表》中写出自己在刘备“三顾茅庐”前躬耕南阳时心态的句子是：＿＿＿＿＿＿＿＿＿＿ ，＿＿＿＿＿＿＿＿＿＿。</a:t>
            </a:r>
          </a:p>
          <a:p>
            <a:r>
              <a:rPr lang="en-US" altLang="zh-CN" b="1" dirty="0"/>
              <a:t>9.</a:t>
            </a:r>
            <a:r>
              <a:rPr lang="zh-CN" altLang="zh-CN" b="1" dirty="0"/>
              <a:t>陈述作者临危受命的千古名句是：＿＿＿＿＿＿＿＿＿＿ ，＿＿＿＿＿＿＿＿＿＿。</a:t>
            </a:r>
          </a:p>
          <a:p>
            <a:r>
              <a:rPr lang="en-US" altLang="zh-CN" b="1" dirty="0"/>
              <a:t>10.</a:t>
            </a:r>
            <a:r>
              <a:rPr lang="zh-CN" altLang="zh-CN" b="1" dirty="0"/>
              <a:t>通过对比写出先后汉兴隆及衰败原因的句子是：＿＿＿，＿＿＿，＿＿＿＿＿＿＿；＿＿＿，＿＿＿，＿＿＿＿＿＿＿。</a:t>
            </a:r>
          </a:p>
          <a:p>
            <a:r>
              <a:rPr lang="en-US" altLang="zh-CN" b="1" dirty="0"/>
              <a:t>11. </a:t>
            </a:r>
            <a:r>
              <a:rPr lang="zh-CN" altLang="zh-CN" b="1" dirty="0"/>
              <a:t>在《出师表》开头，诸葛亮向后主指出，先帝刘备过早去世，＿＿＿＿＿＿，＿＿＿＿＿＿，正是危急存亡之时。</a:t>
            </a:r>
          </a:p>
          <a:p>
            <a:endParaRPr lang="zh-CN" altLang="en-US" b="1" dirty="0"/>
          </a:p>
        </p:txBody>
      </p:sp>
    </p:spTree>
    <p:extLst>
      <p:ext uri="{BB962C8B-B14F-4D97-AF65-F5344CB8AC3E}">
        <p14:creationId xmlns:p14="http://schemas.microsoft.com/office/powerpoint/2010/main" val="135004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568952" cy="4467057"/>
          </a:xfrm>
          <a:prstGeom prst="rect">
            <a:avLst/>
          </a:prstGeom>
          <a:noFill/>
        </p:spPr>
        <p:txBody>
          <a:bodyPr wrap="square" rtlCol="0">
            <a:spAutoFit/>
          </a:bodyPr>
          <a:lstStyle/>
          <a:p>
            <a:pPr>
              <a:lnSpc>
                <a:spcPct val="150000"/>
              </a:lnSpc>
            </a:pPr>
            <a:r>
              <a:rPr lang="en-US" altLang="zh-CN" sz="2400" b="1" dirty="0">
                <a:solidFill>
                  <a:srgbClr val="FF0000"/>
                </a:solidFill>
              </a:rPr>
              <a:t>1.</a:t>
            </a:r>
            <a:r>
              <a:rPr lang="zh-CN" altLang="zh-CN" sz="2400" b="1" dirty="0">
                <a:solidFill>
                  <a:srgbClr val="FF0000"/>
                </a:solidFill>
              </a:rPr>
              <a:t>陟罚臧否，不宜异同；</a:t>
            </a:r>
            <a:r>
              <a:rPr lang="en-US" altLang="zh-CN" sz="2400" b="1" dirty="0">
                <a:solidFill>
                  <a:srgbClr val="FF0000"/>
                </a:solidFill>
              </a:rPr>
              <a:t>2.</a:t>
            </a:r>
            <a:r>
              <a:rPr lang="zh-CN" altLang="zh-CN" sz="2400" b="1" dirty="0">
                <a:solidFill>
                  <a:srgbClr val="FF0000"/>
                </a:solidFill>
              </a:rPr>
              <a:t>不宜妄自菲薄；</a:t>
            </a:r>
            <a:r>
              <a:rPr lang="en-US" altLang="zh-CN" sz="2400" b="1" dirty="0">
                <a:solidFill>
                  <a:srgbClr val="FF0000"/>
                </a:solidFill>
              </a:rPr>
              <a:t>3.</a:t>
            </a:r>
            <a:r>
              <a:rPr lang="zh-CN" altLang="zh-CN" sz="2400" b="1" dirty="0">
                <a:solidFill>
                  <a:srgbClr val="FF0000"/>
                </a:solidFill>
              </a:rPr>
              <a:t>不宜偏私，使内外异法也（或陟罚臧否，不宜异同）</a:t>
            </a:r>
            <a:r>
              <a:rPr lang="en-US" altLang="zh-CN" sz="2400" b="1" dirty="0">
                <a:solidFill>
                  <a:srgbClr val="FF0000"/>
                </a:solidFill>
              </a:rPr>
              <a:t>4.</a:t>
            </a:r>
            <a:r>
              <a:rPr lang="zh-CN" altLang="zh-CN" sz="2400" b="1" dirty="0">
                <a:solidFill>
                  <a:srgbClr val="FF0000"/>
                </a:solidFill>
              </a:rPr>
              <a:t>受任于败军之际，奉命于危难之间。</a:t>
            </a:r>
            <a:r>
              <a:rPr lang="en-US" altLang="zh-CN" sz="2400" b="1" dirty="0">
                <a:solidFill>
                  <a:srgbClr val="FF0000"/>
                </a:solidFill>
              </a:rPr>
              <a:t>5.</a:t>
            </a:r>
            <a:r>
              <a:rPr lang="zh-CN" altLang="zh-CN" sz="2400" b="1" dirty="0">
                <a:solidFill>
                  <a:srgbClr val="FF0000"/>
                </a:solidFill>
              </a:rPr>
              <a:t>亲贤臣，远小人</a:t>
            </a:r>
            <a:r>
              <a:rPr lang="en-US" altLang="zh-CN" sz="2400" b="1" dirty="0">
                <a:solidFill>
                  <a:srgbClr val="FF0000"/>
                </a:solidFill>
              </a:rPr>
              <a:t>6.</a:t>
            </a:r>
            <a:r>
              <a:rPr lang="zh-CN" altLang="zh-CN" sz="2400" b="1" dirty="0">
                <a:solidFill>
                  <a:srgbClr val="FF0000"/>
                </a:solidFill>
              </a:rPr>
              <a:t>受任于败军之际，奉命于危难之间。</a:t>
            </a:r>
            <a:r>
              <a:rPr lang="en-US" altLang="zh-CN" sz="2400" b="1" dirty="0">
                <a:solidFill>
                  <a:srgbClr val="FF0000"/>
                </a:solidFill>
              </a:rPr>
              <a:t>7.</a:t>
            </a:r>
            <a:r>
              <a:rPr lang="zh-CN" altLang="zh-CN" sz="2400" b="1" dirty="0">
                <a:solidFill>
                  <a:srgbClr val="FF0000"/>
                </a:solidFill>
              </a:rPr>
              <a:t>先帝创业未半而中道崩殂</a:t>
            </a:r>
            <a:r>
              <a:rPr lang="en-US" altLang="zh-CN" sz="2400" b="1" dirty="0">
                <a:solidFill>
                  <a:srgbClr val="FF0000"/>
                </a:solidFill>
              </a:rPr>
              <a:t>8.</a:t>
            </a:r>
            <a:r>
              <a:rPr lang="zh-CN" altLang="zh-CN" sz="2400" b="1" dirty="0">
                <a:solidFill>
                  <a:srgbClr val="FF0000"/>
                </a:solidFill>
              </a:rPr>
              <a:t>苟全性命于乱世，不求闻达于诸侯。</a:t>
            </a:r>
            <a:r>
              <a:rPr lang="en-US" altLang="zh-CN" sz="2400" b="1" dirty="0">
                <a:solidFill>
                  <a:srgbClr val="FF0000"/>
                </a:solidFill>
              </a:rPr>
              <a:t>9.</a:t>
            </a:r>
            <a:r>
              <a:rPr lang="zh-CN" altLang="zh-CN" sz="2400" b="1" dirty="0">
                <a:solidFill>
                  <a:srgbClr val="FF0000"/>
                </a:solidFill>
              </a:rPr>
              <a:t>受任于败军之际，奉命于危难之间</a:t>
            </a:r>
            <a:r>
              <a:rPr lang="en-US" altLang="zh-CN" sz="2400" b="1" dirty="0">
                <a:solidFill>
                  <a:srgbClr val="FF0000"/>
                </a:solidFill>
              </a:rPr>
              <a:t>10.</a:t>
            </a:r>
            <a:r>
              <a:rPr lang="zh-CN" altLang="zh-CN" sz="2400" b="1" dirty="0">
                <a:solidFill>
                  <a:srgbClr val="FF0000"/>
                </a:solidFill>
              </a:rPr>
              <a:t>亲贤臣，远小人，此先汉所以兴隆也；亲小人，远贤臣，此后汉所以倾颓也。</a:t>
            </a:r>
            <a:r>
              <a:rPr lang="en-US" altLang="zh-CN" sz="2400" b="1" dirty="0">
                <a:solidFill>
                  <a:srgbClr val="FF0000"/>
                </a:solidFill>
              </a:rPr>
              <a:t>11.</a:t>
            </a:r>
            <a:r>
              <a:rPr lang="zh-CN" altLang="zh-CN" sz="2400" b="1" dirty="0">
                <a:solidFill>
                  <a:srgbClr val="FF0000"/>
                </a:solidFill>
              </a:rPr>
              <a:t>今天下三分，益州疲。</a:t>
            </a:r>
          </a:p>
          <a:p>
            <a:pPr>
              <a:lnSpc>
                <a:spcPct val="150000"/>
              </a:lnSpc>
            </a:pPr>
            <a:endParaRPr lang="zh-CN" altLang="en-US" sz="2400" b="1" dirty="0">
              <a:solidFill>
                <a:srgbClr val="FF0000"/>
              </a:solidFill>
            </a:endParaRPr>
          </a:p>
        </p:txBody>
      </p:sp>
    </p:spTree>
    <p:extLst>
      <p:ext uri="{BB962C8B-B14F-4D97-AF65-F5344CB8AC3E}">
        <p14:creationId xmlns:p14="http://schemas.microsoft.com/office/powerpoint/2010/main" val="137454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568952" cy="4093428"/>
          </a:xfrm>
          <a:prstGeom prst="rect">
            <a:avLst/>
          </a:prstGeom>
          <a:noFill/>
        </p:spPr>
        <p:txBody>
          <a:bodyPr wrap="square" rtlCol="0">
            <a:spAutoFit/>
          </a:bodyPr>
          <a:lstStyle/>
          <a:p>
            <a:r>
              <a:rPr lang="zh-CN" altLang="zh-CN" sz="2000" b="1" dirty="0"/>
              <a:t>七、《桃花源记》</a:t>
            </a:r>
          </a:p>
          <a:p>
            <a:r>
              <a:rPr lang="en-US" altLang="zh-CN" sz="2000" b="1" dirty="0"/>
              <a:t>1.</a:t>
            </a:r>
            <a:r>
              <a:rPr lang="zh-CN" altLang="zh-CN" sz="2000" b="1" dirty="0"/>
              <a:t>《桃花源记》中，描写桃源周边草美花繁的语句是：＿＿＿＿＿，＿＿＿＿＿。</a:t>
            </a:r>
          </a:p>
          <a:p>
            <a:r>
              <a:rPr lang="en-US" altLang="zh-CN" sz="2000" b="1" dirty="0"/>
              <a:t>2.</a:t>
            </a:r>
            <a:r>
              <a:rPr lang="zh-CN" altLang="zh-CN" sz="2000" b="1" dirty="0"/>
              <a:t>《桃花源记》中，展现桃源人精神面貌的语句是：＿＿＿＿＿，＿＿＿＿＿＿。</a:t>
            </a:r>
          </a:p>
          <a:p>
            <a:r>
              <a:rPr lang="en-US" altLang="zh-CN" sz="2000" b="1" dirty="0"/>
              <a:t>3.</a:t>
            </a:r>
            <a:r>
              <a:rPr lang="zh-CN" altLang="zh-CN" sz="2000" b="1" dirty="0"/>
              <a:t>《桃花源记》中，突出桃源自然环境美好的语句是：＿＿＿＿＿，＿＿＿＿＿，＿＿＿＿＿＿＿＿＿＿。</a:t>
            </a:r>
          </a:p>
          <a:p>
            <a:r>
              <a:rPr lang="en-US" altLang="zh-CN" sz="2000" b="1" dirty="0"/>
              <a:t>4.</a:t>
            </a:r>
            <a:r>
              <a:rPr lang="zh-CN" altLang="zh-CN" sz="2000" b="1" dirty="0"/>
              <a:t>《桃花源记》中，突出桃源社会生活平静的语句是：＿＿＿＿＿，＿＿＿＿＿。</a:t>
            </a:r>
          </a:p>
          <a:p>
            <a:r>
              <a:rPr lang="en-US" altLang="zh-CN" sz="2000" b="1" dirty="0"/>
              <a:t>5.</a:t>
            </a:r>
            <a:r>
              <a:rPr lang="zh-CN" altLang="zh-CN" sz="2000" b="1" dirty="0"/>
              <a:t>表现村人热情待客的句子有：＿＿＿＿＿， ＿＿＿＿＿＿，＿＿＿＿＿＿＿＿，＿＿＿＿＿。</a:t>
            </a:r>
          </a:p>
          <a:p>
            <a:r>
              <a:rPr lang="en-US" altLang="zh-CN" sz="2000" b="1" dirty="0"/>
              <a:t>6.</a:t>
            </a:r>
            <a:r>
              <a:rPr lang="zh-CN" altLang="zh-CN" sz="2000" b="1" dirty="0"/>
              <a:t>表现“村人”都来关心渔人的句子：＿＿＿＿＿＿，＿＿＿＿＿。</a:t>
            </a:r>
          </a:p>
          <a:p>
            <a:endParaRPr lang="zh-CN" altLang="en-US" sz="2000" b="1" dirty="0"/>
          </a:p>
        </p:txBody>
      </p:sp>
      <p:sp>
        <p:nvSpPr>
          <p:cNvPr id="3" name="TextBox 2"/>
          <p:cNvSpPr txBox="1"/>
          <p:nvPr/>
        </p:nvSpPr>
        <p:spPr>
          <a:xfrm>
            <a:off x="323528" y="4221088"/>
            <a:ext cx="8424936" cy="2031325"/>
          </a:xfrm>
          <a:prstGeom prst="rect">
            <a:avLst/>
          </a:prstGeom>
          <a:noFill/>
        </p:spPr>
        <p:txBody>
          <a:bodyPr wrap="square" rtlCol="0">
            <a:spAutoFit/>
          </a:bodyPr>
          <a:lstStyle/>
          <a:p>
            <a:pPr>
              <a:lnSpc>
                <a:spcPct val="150000"/>
              </a:lnSpc>
            </a:pPr>
            <a:r>
              <a:rPr lang="en-US" altLang="zh-CN" sz="2000" b="1" dirty="0">
                <a:solidFill>
                  <a:srgbClr val="FF0000"/>
                </a:solidFill>
              </a:rPr>
              <a:t>1.</a:t>
            </a:r>
            <a:r>
              <a:rPr lang="zh-CN" altLang="zh-CN" sz="2000" b="1" dirty="0">
                <a:solidFill>
                  <a:srgbClr val="FF0000"/>
                </a:solidFill>
              </a:rPr>
              <a:t>芳草鲜美，落英缤纷。</a:t>
            </a:r>
            <a:r>
              <a:rPr lang="en-US" altLang="zh-CN" sz="2000" b="1" dirty="0">
                <a:solidFill>
                  <a:srgbClr val="FF0000"/>
                </a:solidFill>
              </a:rPr>
              <a:t>2.</a:t>
            </a:r>
            <a:r>
              <a:rPr lang="zh-CN" altLang="zh-CN" sz="2000" b="1" dirty="0">
                <a:solidFill>
                  <a:srgbClr val="FF0000"/>
                </a:solidFill>
              </a:rPr>
              <a:t>黄发垂髫，并怡然自乐。</a:t>
            </a:r>
            <a:r>
              <a:rPr lang="en-US" altLang="zh-CN" sz="2000" b="1" dirty="0">
                <a:solidFill>
                  <a:srgbClr val="FF0000"/>
                </a:solidFill>
              </a:rPr>
              <a:t>3.</a:t>
            </a:r>
            <a:r>
              <a:rPr lang="zh-CN" altLang="zh-CN" sz="2000" b="1" dirty="0">
                <a:solidFill>
                  <a:srgbClr val="FF0000"/>
                </a:solidFill>
              </a:rPr>
              <a:t>土地平旷，屋舍俨然，有良田美池桑竹之属。</a:t>
            </a:r>
            <a:r>
              <a:rPr lang="en-US" altLang="zh-CN" sz="2000" b="1" dirty="0">
                <a:solidFill>
                  <a:srgbClr val="FF0000"/>
                </a:solidFill>
              </a:rPr>
              <a:t>4.</a:t>
            </a:r>
            <a:r>
              <a:rPr lang="zh-CN" altLang="zh-CN" sz="2000" b="1" dirty="0">
                <a:solidFill>
                  <a:srgbClr val="FF0000"/>
                </a:solidFill>
              </a:rPr>
              <a:t>阡陌交通，鸡犬相闻。</a:t>
            </a:r>
            <a:r>
              <a:rPr lang="en-US" altLang="zh-CN" sz="2000" b="1" dirty="0">
                <a:solidFill>
                  <a:srgbClr val="FF0000"/>
                </a:solidFill>
              </a:rPr>
              <a:t>5.</a:t>
            </a:r>
            <a:r>
              <a:rPr lang="zh-CN" altLang="zh-CN" sz="2000" b="1" dirty="0">
                <a:solidFill>
                  <a:srgbClr val="FF0000"/>
                </a:solidFill>
              </a:rPr>
              <a:t>便要还家，设酒杀鸡作食。余人各复延至其家，皆出酒食。</a:t>
            </a:r>
            <a:r>
              <a:rPr lang="en-US" altLang="zh-CN" sz="2000" b="1" dirty="0">
                <a:solidFill>
                  <a:srgbClr val="FF0000"/>
                </a:solidFill>
              </a:rPr>
              <a:t> 6.</a:t>
            </a:r>
            <a:r>
              <a:rPr lang="zh-CN" altLang="zh-CN" sz="2000" b="1" dirty="0">
                <a:solidFill>
                  <a:srgbClr val="FF0000"/>
                </a:solidFill>
              </a:rPr>
              <a:t>村中闻有此人，咸来问讯。</a:t>
            </a:r>
            <a:endParaRPr lang="zh-CN" altLang="zh-CN" sz="2000" dirty="0">
              <a:solidFill>
                <a:srgbClr val="FF0000"/>
              </a:solidFill>
            </a:endParaRPr>
          </a:p>
          <a:p>
            <a:pPr>
              <a:lnSpc>
                <a:spcPct val="150000"/>
              </a:lnSpc>
            </a:pPr>
            <a:endParaRPr lang="zh-CN" altLang="en-US" sz="2400" dirty="0">
              <a:solidFill>
                <a:srgbClr val="FF0000"/>
              </a:solidFill>
            </a:endParaRPr>
          </a:p>
        </p:txBody>
      </p:sp>
    </p:spTree>
    <p:extLst>
      <p:ext uri="{BB962C8B-B14F-4D97-AF65-F5344CB8AC3E}">
        <p14:creationId xmlns:p14="http://schemas.microsoft.com/office/powerpoint/2010/main" val="226165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352928" cy="3693319"/>
          </a:xfrm>
          <a:prstGeom prst="rect">
            <a:avLst/>
          </a:prstGeom>
          <a:noFill/>
        </p:spPr>
        <p:txBody>
          <a:bodyPr wrap="square" rtlCol="0">
            <a:spAutoFit/>
          </a:bodyPr>
          <a:lstStyle/>
          <a:p>
            <a:r>
              <a:rPr lang="zh-CN" altLang="zh-CN" b="1" dirty="0"/>
              <a:t>八、《三峡》</a:t>
            </a:r>
          </a:p>
          <a:p>
            <a:r>
              <a:rPr lang="en-US" altLang="zh-CN" b="1" dirty="0"/>
              <a:t>1.</a:t>
            </a:r>
            <a:r>
              <a:rPr lang="zh-CN" altLang="zh-CN" b="1" dirty="0"/>
              <a:t>《三峡》中，描写三峡春冬特点的语句是：＿＿＿＿＿，＿＿＿＿。 ＿＿＿＿＿＿＿＿＿＿，＿＿＿＿，＿＿＿＿。</a:t>
            </a:r>
            <a:r>
              <a:rPr lang="en-US" altLang="zh-CN" b="1" dirty="0"/>
              <a:t>	</a:t>
            </a:r>
            <a:endParaRPr lang="zh-CN" altLang="zh-CN" b="1" dirty="0"/>
          </a:p>
          <a:p>
            <a:r>
              <a:rPr lang="en-US" altLang="zh-CN" b="1" dirty="0"/>
              <a:t>2.</a:t>
            </a:r>
            <a:r>
              <a:rPr lang="zh-CN" altLang="zh-CN" b="1" dirty="0"/>
              <a:t>描写三峡总的特点的语句是：＿＿＿＿＿，＿＿＿＿＿。＿＿＿＿＿，＿＿＿＿＿。</a:t>
            </a:r>
          </a:p>
          <a:p>
            <a:r>
              <a:rPr lang="en-US" altLang="zh-CN" b="1" dirty="0"/>
              <a:t>3.</a:t>
            </a:r>
            <a:r>
              <a:rPr lang="zh-CN" altLang="zh-CN" b="1" dirty="0"/>
              <a:t>用夸张的手法反映三峡水流之急之疾的语句是：＿＿＿＿＿＿＿＿＿。</a:t>
            </a:r>
          </a:p>
          <a:p>
            <a:r>
              <a:rPr lang="en-US" altLang="zh-CN" b="1" dirty="0"/>
              <a:t>4.</a:t>
            </a:r>
            <a:r>
              <a:rPr lang="zh-CN" altLang="zh-CN" b="1" dirty="0"/>
              <a:t>《三峡》中从侧面烘托山峰陡峭幽邃的一句是</a:t>
            </a:r>
            <a:r>
              <a:rPr lang="en-US" altLang="zh-CN" b="1" dirty="0"/>
              <a:t>:</a:t>
            </a:r>
            <a:r>
              <a:rPr lang="zh-CN" altLang="zh-CN" b="1" dirty="0"/>
              <a:t>＿＿＿＿＿＿＿，＿＿＿＿＿。</a:t>
            </a:r>
          </a:p>
          <a:p>
            <a:r>
              <a:rPr lang="en-US" altLang="zh-CN" b="1" dirty="0"/>
              <a:t>5.</a:t>
            </a:r>
            <a:r>
              <a:rPr lang="zh-CN" altLang="zh-CN" b="1" dirty="0"/>
              <a:t>写水势凶险的句子：＿＿＿＿＿＿ ，＿＿＿＿＿＿。</a:t>
            </a:r>
          </a:p>
          <a:p>
            <a:r>
              <a:rPr lang="en-US" altLang="zh-CN" b="1" dirty="0"/>
              <a:t>6.</a:t>
            </a:r>
            <a:r>
              <a:rPr lang="zh-CN" altLang="zh-CN" b="1" dirty="0"/>
              <a:t>写水流湍急的句子：＿＿＿＿＿＿ ，＿＿＿＿＿＿＿。＿＿＿＿＿＿，＿＿＿＿＿＿，＿＿＿＿＿＿。</a:t>
            </a:r>
            <a:r>
              <a:rPr lang="en-US" altLang="zh-CN" b="1" dirty="0"/>
              <a:t>	</a:t>
            </a:r>
            <a:endParaRPr lang="zh-CN" altLang="zh-CN" b="1" dirty="0"/>
          </a:p>
          <a:p>
            <a:r>
              <a:rPr lang="en-US" altLang="zh-CN" b="1" dirty="0"/>
              <a:t>7.</a:t>
            </a:r>
            <a:r>
              <a:rPr lang="zh-CN" altLang="zh-CN" b="1" dirty="0"/>
              <a:t>引用渔歌反衬三峡深秋清幽寂静的句子是：＿＿＿＿＿＿＿＿，＿＿＿＿＿＿＿＿。</a:t>
            </a:r>
          </a:p>
          <a:p>
            <a:endParaRPr lang="zh-CN" altLang="en-US" b="1" dirty="0"/>
          </a:p>
        </p:txBody>
      </p:sp>
      <p:sp>
        <p:nvSpPr>
          <p:cNvPr id="3" name="TextBox 2"/>
          <p:cNvSpPr txBox="1"/>
          <p:nvPr/>
        </p:nvSpPr>
        <p:spPr>
          <a:xfrm>
            <a:off x="323528" y="4005064"/>
            <a:ext cx="8496944" cy="2169825"/>
          </a:xfrm>
          <a:prstGeom prst="rect">
            <a:avLst/>
          </a:prstGeom>
          <a:noFill/>
        </p:spPr>
        <p:txBody>
          <a:bodyPr wrap="square" rtlCol="0">
            <a:spAutoFit/>
          </a:bodyPr>
          <a:lstStyle/>
          <a:p>
            <a:pPr>
              <a:lnSpc>
                <a:spcPct val="150000"/>
              </a:lnSpc>
            </a:pPr>
            <a:r>
              <a:rPr lang="en-US" altLang="zh-CN" b="1" dirty="0">
                <a:solidFill>
                  <a:srgbClr val="FF0000"/>
                </a:solidFill>
              </a:rPr>
              <a:t>1.</a:t>
            </a:r>
            <a:r>
              <a:rPr lang="zh-CN" altLang="zh-CN" b="1" dirty="0">
                <a:solidFill>
                  <a:srgbClr val="FF0000"/>
                </a:solidFill>
              </a:rPr>
              <a:t>素湍绿潭，回清倒影。绝巘多生怪柏，悬泉瀑布，飞漱其间。</a:t>
            </a:r>
            <a:r>
              <a:rPr lang="en-US" altLang="zh-CN" b="1" dirty="0">
                <a:solidFill>
                  <a:srgbClr val="FF0000"/>
                </a:solidFill>
              </a:rPr>
              <a:t>2.</a:t>
            </a:r>
            <a:r>
              <a:rPr lang="zh-CN" altLang="zh-CN" b="1" dirty="0">
                <a:solidFill>
                  <a:srgbClr val="FF0000"/>
                </a:solidFill>
              </a:rPr>
              <a:t>两岸连山，略无阙处。重岩叠嶂，隐天蔽日。</a:t>
            </a:r>
            <a:r>
              <a:rPr lang="en-US" altLang="zh-CN" b="1" dirty="0">
                <a:solidFill>
                  <a:srgbClr val="FF0000"/>
                </a:solidFill>
              </a:rPr>
              <a:t>3.</a:t>
            </a:r>
            <a:r>
              <a:rPr lang="zh-CN" altLang="zh-CN" b="1" dirty="0">
                <a:solidFill>
                  <a:srgbClr val="FF0000"/>
                </a:solidFill>
              </a:rPr>
              <a:t>虽乘奔御风不以疾也。</a:t>
            </a:r>
            <a:r>
              <a:rPr lang="en-US" altLang="zh-CN" b="1" dirty="0">
                <a:solidFill>
                  <a:srgbClr val="FF0000"/>
                </a:solidFill>
              </a:rPr>
              <a:t>4.</a:t>
            </a:r>
            <a:r>
              <a:rPr lang="zh-CN" altLang="zh-CN" b="1" dirty="0">
                <a:solidFill>
                  <a:srgbClr val="FF0000"/>
                </a:solidFill>
              </a:rPr>
              <a:t>自非亭午夜分，不见曦月。</a:t>
            </a:r>
            <a:r>
              <a:rPr lang="en-US" altLang="zh-CN" b="1" dirty="0">
                <a:solidFill>
                  <a:srgbClr val="FF0000"/>
                </a:solidFill>
              </a:rPr>
              <a:t>5.</a:t>
            </a:r>
            <a:r>
              <a:rPr lang="zh-CN" altLang="zh-CN" b="1" dirty="0">
                <a:solidFill>
                  <a:srgbClr val="FF0000"/>
                </a:solidFill>
              </a:rPr>
              <a:t>至于夏水襄陵，沿溯阻绝。</a:t>
            </a:r>
            <a:r>
              <a:rPr lang="en-US" altLang="zh-CN" b="1" dirty="0">
                <a:solidFill>
                  <a:srgbClr val="FF0000"/>
                </a:solidFill>
              </a:rPr>
              <a:t> 6.</a:t>
            </a:r>
            <a:r>
              <a:rPr lang="zh-CN" altLang="zh-CN" b="1" dirty="0">
                <a:solidFill>
                  <a:srgbClr val="FF0000"/>
                </a:solidFill>
              </a:rPr>
              <a:t>有时朝发白帝，暮到江陵。其间千二百里，虽乘奔御风，不以疾也。</a:t>
            </a:r>
            <a:r>
              <a:rPr lang="en-US" altLang="zh-CN" b="1" dirty="0">
                <a:solidFill>
                  <a:srgbClr val="FF0000"/>
                </a:solidFill>
              </a:rPr>
              <a:t> 7.</a:t>
            </a:r>
            <a:r>
              <a:rPr lang="zh-CN" altLang="zh-CN" b="1" dirty="0">
                <a:solidFill>
                  <a:srgbClr val="FF0000"/>
                </a:solidFill>
              </a:rPr>
              <a:t>巴东三峡巫峡长，猿鸣三声泪沾裳。</a:t>
            </a:r>
          </a:p>
          <a:p>
            <a:pPr>
              <a:lnSpc>
                <a:spcPct val="150000"/>
              </a:lnSpc>
            </a:pPr>
            <a:endParaRPr lang="zh-CN" altLang="en-US" b="1" dirty="0">
              <a:solidFill>
                <a:srgbClr val="FF0000"/>
              </a:solidFill>
            </a:endParaRPr>
          </a:p>
        </p:txBody>
      </p:sp>
    </p:spTree>
    <p:extLst>
      <p:ext uri="{BB962C8B-B14F-4D97-AF65-F5344CB8AC3E}">
        <p14:creationId xmlns:p14="http://schemas.microsoft.com/office/powerpoint/2010/main" val="76016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496944" cy="3693319"/>
          </a:xfrm>
          <a:prstGeom prst="rect">
            <a:avLst/>
          </a:prstGeom>
          <a:noFill/>
        </p:spPr>
        <p:txBody>
          <a:bodyPr wrap="square" rtlCol="0">
            <a:spAutoFit/>
          </a:bodyPr>
          <a:lstStyle/>
          <a:p>
            <a:r>
              <a:rPr lang="zh-CN" altLang="zh-CN" b="1" dirty="0"/>
              <a:t>九、《马说》</a:t>
            </a:r>
          </a:p>
          <a:p>
            <a:r>
              <a:rPr lang="en-US" altLang="zh-CN" b="1" dirty="0"/>
              <a:t>1.</a:t>
            </a:r>
            <a:r>
              <a:rPr lang="zh-CN" altLang="zh-CN" b="1" dirty="0"/>
              <a:t>描写千里马惨遭埋没的句子是：＿＿＿＿＿＿＿＿＿＿，＿＿＿＿＿＿＿＿。</a:t>
            </a:r>
          </a:p>
          <a:p>
            <a:r>
              <a:rPr lang="en-US" altLang="zh-CN" b="1" dirty="0"/>
              <a:t>2.</a:t>
            </a:r>
            <a:r>
              <a:rPr lang="zh-CN" altLang="zh-CN" b="1" dirty="0"/>
              <a:t>食马者“不知马”的具体表现是：＿＿＿＿＿＿＿＿＿，＿＿＿＿＿＿＿ ，＿＿＿＿＿＿＿。</a:t>
            </a:r>
          </a:p>
          <a:p>
            <a:r>
              <a:rPr lang="en-US" altLang="zh-CN" b="1" dirty="0"/>
              <a:t>3.</a:t>
            </a:r>
            <a:r>
              <a:rPr lang="zh-CN" altLang="zh-CN" b="1" dirty="0"/>
              <a:t>有一位名人曾说过：“世上不是没有美，而是缺少发现美的眼睛。”由此我们可想到《马说》中的一句话：＿＿＿＿＿＿＿ ，＿＿＿＿＿＿＿＿。</a:t>
            </a:r>
          </a:p>
          <a:p>
            <a:r>
              <a:rPr lang="en-US" altLang="zh-CN" b="1" dirty="0"/>
              <a:t>4.</a:t>
            </a:r>
            <a:r>
              <a:rPr lang="zh-CN" altLang="zh-CN" b="1" dirty="0"/>
              <a:t>能表明千里马外在特征的句子是：＿＿＿＿＿＿＿＿＿＿ ， ＿＿＿＿＿＿＿＿＿＿。</a:t>
            </a:r>
          </a:p>
          <a:p>
            <a:r>
              <a:rPr lang="en-US" altLang="zh-CN" b="1" dirty="0"/>
              <a:t>5.</a:t>
            </a:r>
            <a:r>
              <a:rPr lang="zh-CN" altLang="zh-CN" b="1" dirty="0"/>
              <a:t>食马者无知所造成的恶果的句子是：＿＿＿，＿＿＿ ，＿＿＿＿＿＿＿，＿＿＿＿＿＿＿＿＿＿，＿＿＿＿＿＿＿＿＿＿？再次从反面论证论点，揭示被埋没的原因。</a:t>
            </a:r>
          </a:p>
          <a:p>
            <a:r>
              <a:rPr lang="en-US" altLang="zh-CN" b="1" dirty="0"/>
              <a:t>6.</a:t>
            </a:r>
            <a:r>
              <a:rPr lang="zh-CN" altLang="zh-CN" b="1" dirty="0"/>
              <a:t>点明伯乐对千里马的命运起决定作用的句子是：＿＿＿＿，＿＿＿＿＿＿＿。</a:t>
            </a:r>
          </a:p>
          <a:p>
            <a:endParaRPr lang="zh-CN" altLang="en-US" b="1" dirty="0"/>
          </a:p>
        </p:txBody>
      </p:sp>
      <p:sp>
        <p:nvSpPr>
          <p:cNvPr id="3" name="TextBox 2"/>
          <p:cNvSpPr txBox="1"/>
          <p:nvPr/>
        </p:nvSpPr>
        <p:spPr>
          <a:xfrm>
            <a:off x="395536" y="4077072"/>
            <a:ext cx="8280920" cy="2126864"/>
          </a:xfrm>
          <a:prstGeom prst="rect">
            <a:avLst/>
          </a:prstGeom>
          <a:noFill/>
        </p:spPr>
        <p:txBody>
          <a:bodyPr wrap="square" rtlCol="0">
            <a:spAutoFit/>
          </a:bodyPr>
          <a:lstStyle/>
          <a:p>
            <a:pPr>
              <a:lnSpc>
                <a:spcPct val="150000"/>
              </a:lnSpc>
            </a:pPr>
            <a:r>
              <a:rPr lang="en-US" altLang="zh-CN" b="1" dirty="0">
                <a:solidFill>
                  <a:srgbClr val="FF0000"/>
                </a:solidFill>
              </a:rPr>
              <a:t>1.</a:t>
            </a:r>
            <a:r>
              <a:rPr lang="zh-CN" altLang="zh-CN" b="1" dirty="0">
                <a:solidFill>
                  <a:srgbClr val="FF0000"/>
                </a:solidFill>
              </a:rPr>
              <a:t>祗辱于奴隶人之手 ，骈死于槽枥之间</a:t>
            </a:r>
            <a:r>
              <a:rPr lang="en-US" altLang="zh-CN" b="1" dirty="0">
                <a:solidFill>
                  <a:srgbClr val="FF0000"/>
                </a:solidFill>
              </a:rPr>
              <a:t>2.</a:t>
            </a:r>
            <a:r>
              <a:rPr lang="zh-CN" altLang="zh-CN" b="1" dirty="0">
                <a:solidFill>
                  <a:srgbClr val="FF0000"/>
                </a:solidFill>
              </a:rPr>
              <a:t>策之不以其道 ，食之不能尽其材 ，鸣之而不能通其意。</a:t>
            </a:r>
            <a:r>
              <a:rPr lang="en-US" altLang="zh-CN" b="1" dirty="0">
                <a:solidFill>
                  <a:srgbClr val="FF0000"/>
                </a:solidFill>
              </a:rPr>
              <a:t>3.</a:t>
            </a:r>
            <a:r>
              <a:rPr lang="zh-CN" altLang="zh-CN" b="1" dirty="0">
                <a:solidFill>
                  <a:srgbClr val="FF0000"/>
                </a:solidFill>
              </a:rPr>
              <a:t>千里马常有，而伯乐不常有。</a:t>
            </a:r>
            <a:r>
              <a:rPr lang="en-US" altLang="zh-CN" b="1" dirty="0">
                <a:solidFill>
                  <a:srgbClr val="FF0000"/>
                </a:solidFill>
              </a:rPr>
              <a:t>4.</a:t>
            </a:r>
            <a:r>
              <a:rPr lang="zh-CN" altLang="zh-CN" b="1" dirty="0">
                <a:solidFill>
                  <a:srgbClr val="FF0000"/>
                </a:solidFill>
              </a:rPr>
              <a:t>马之千里者，一食或尽粟一石。</a:t>
            </a:r>
            <a:r>
              <a:rPr lang="en-US" altLang="zh-CN" b="1" dirty="0">
                <a:solidFill>
                  <a:srgbClr val="FF0000"/>
                </a:solidFill>
              </a:rPr>
              <a:t>5.</a:t>
            </a:r>
            <a:r>
              <a:rPr lang="zh-CN" altLang="zh-CN" b="1" dirty="0">
                <a:solidFill>
                  <a:srgbClr val="FF0000"/>
                </a:solidFill>
              </a:rPr>
              <a:t>食不饱，力不足，才美不外见。且欲与常马等不可得，安能求其千里也？</a:t>
            </a:r>
            <a:r>
              <a:rPr lang="en-US" altLang="zh-CN" b="1" dirty="0">
                <a:solidFill>
                  <a:srgbClr val="FF0000"/>
                </a:solidFill>
              </a:rPr>
              <a:t>6.</a:t>
            </a:r>
            <a:r>
              <a:rPr lang="zh-CN" altLang="zh-CN" b="1" dirty="0">
                <a:solidFill>
                  <a:srgbClr val="FF0000"/>
                </a:solidFill>
              </a:rPr>
              <a:t>世有伯乐，然后有千里马。</a:t>
            </a:r>
            <a:endParaRPr lang="zh-CN" altLang="zh-CN" dirty="0">
              <a:solidFill>
                <a:srgbClr val="FF0000"/>
              </a:solidFill>
            </a:endParaRPr>
          </a:p>
          <a:p>
            <a:pPr>
              <a:lnSpc>
                <a:spcPct val="150000"/>
              </a:lnSpc>
            </a:pPr>
            <a:endParaRPr lang="zh-CN" altLang="en-US" dirty="0">
              <a:solidFill>
                <a:srgbClr val="FF0000"/>
              </a:solidFill>
            </a:endParaRPr>
          </a:p>
        </p:txBody>
      </p:sp>
    </p:spTree>
    <p:extLst>
      <p:ext uri="{BB962C8B-B14F-4D97-AF65-F5344CB8AC3E}">
        <p14:creationId xmlns:p14="http://schemas.microsoft.com/office/powerpoint/2010/main" val="153040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352928" cy="4247317"/>
          </a:xfrm>
          <a:prstGeom prst="rect">
            <a:avLst/>
          </a:prstGeom>
          <a:noFill/>
        </p:spPr>
        <p:txBody>
          <a:bodyPr wrap="square" rtlCol="0">
            <a:spAutoFit/>
          </a:bodyPr>
          <a:lstStyle/>
          <a:p>
            <a:r>
              <a:rPr lang="zh-CN" altLang="zh-CN" b="1" dirty="0"/>
              <a:t>十、《陋室铭》</a:t>
            </a:r>
          </a:p>
          <a:p>
            <a:r>
              <a:rPr lang="en-US" altLang="zh-CN" b="1" dirty="0"/>
              <a:t>1.</a:t>
            </a:r>
            <a:r>
              <a:rPr lang="zh-CN" altLang="zh-CN" b="1" dirty="0"/>
              <a:t>文中点明全文主旨的句子是：＿＿＿＿，＿＿＿＿＿。</a:t>
            </a:r>
          </a:p>
          <a:p>
            <a:r>
              <a:rPr lang="en-US" altLang="zh-CN" b="1" dirty="0"/>
              <a:t>2.</a:t>
            </a:r>
            <a:r>
              <a:rPr lang="zh-CN" altLang="zh-CN" b="1" dirty="0"/>
              <a:t>《陋室铭》中，写居室环境清新幽雅的句子是：＿＿＿＿＿＿，＿＿＿＿＿＿。</a:t>
            </a:r>
          </a:p>
          <a:p>
            <a:r>
              <a:rPr lang="en-US" altLang="zh-CN" b="1" dirty="0"/>
              <a:t>3.</a:t>
            </a:r>
            <a:r>
              <a:rPr lang="zh-CN" altLang="zh-CN" b="1" dirty="0"/>
              <a:t>《陋室铭》中，写室主人交往之雅的句子是：＿＿＿＿＿＿＿，＿＿＿＿＿＿。</a:t>
            </a:r>
          </a:p>
          <a:p>
            <a:r>
              <a:rPr lang="en-US" altLang="zh-CN" b="1" dirty="0"/>
              <a:t>4.</a:t>
            </a:r>
            <a:r>
              <a:rPr lang="zh-CN" altLang="zh-CN" b="1" dirty="0"/>
              <a:t>《陋室铭》中，写室主人日常生活高雅脱俗的句子是：＿＿＿＿＿＿，＿＿＿。</a:t>
            </a:r>
          </a:p>
          <a:p>
            <a:r>
              <a:rPr lang="en-US" altLang="zh-CN" b="1" dirty="0"/>
              <a:t>5.</a:t>
            </a:r>
            <a:r>
              <a:rPr lang="zh-CN" altLang="zh-CN" b="1" dirty="0"/>
              <a:t>《陋室铭》中，作者以古代名贤自况的句子是：＿＿＿＿＿＿，＿＿＿＿＿＿。</a:t>
            </a:r>
          </a:p>
          <a:p>
            <a:r>
              <a:rPr lang="en-US" altLang="zh-CN" b="1" dirty="0"/>
              <a:t>6.</a:t>
            </a:r>
            <a:r>
              <a:rPr lang="zh-CN" altLang="zh-CN" b="1" dirty="0"/>
              <a:t>《陋室铭》中，起画龙点睛的句子是：＿＿＿＿：＿＿＿＿＿＿</a:t>
            </a:r>
            <a:r>
              <a:rPr lang="en-US" altLang="zh-CN" b="1" dirty="0"/>
              <a:t>?</a:t>
            </a:r>
            <a:endParaRPr lang="zh-CN" altLang="zh-CN" b="1" dirty="0"/>
          </a:p>
          <a:p>
            <a:r>
              <a:rPr lang="en-US" altLang="zh-CN" b="1" dirty="0"/>
              <a:t>7.</a:t>
            </a:r>
            <a:r>
              <a:rPr lang="zh-CN" altLang="zh-CN" b="1" dirty="0"/>
              <a:t>《陋室铭》一文作者认为陋室不陋的原因：＿＿＿＿＿，＿＿＿＿。</a:t>
            </a:r>
          </a:p>
          <a:p>
            <a:r>
              <a:rPr lang="en-US" altLang="zh-CN" b="1" dirty="0"/>
              <a:t>8.</a:t>
            </a:r>
            <a:r>
              <a:rPr lang="zh-CN" altLang="zh-CN" b="1" dirty="0"/>
              <a:t>《陋室铭》中与“时人莫小池中水，浅处无妨有卧龙”意思相近的句子是：＿＿＿＿＿＿＿＿＿＿ ，＿＿＿＿＿＿＿＿＿＿ 。</a:t>
            </a:r>
          </a:p>
          <a:p>
            <a:r>
              <a:rPr lang="en-US" altLang="zh-CN" b="1" dirty="0"/>
              <a:t>9.</a:t>
            </a:r>
            <a:r>
              <a:rPr lang="zh-CN" altLang="zh-CN" b="1" dirty="0"/>
              <a:t>文中表现作者对自己摆脱了喧嚣生活和繁杂公务的欣喜之情的语句是：＿＿＿＿＿＿＿＿＿，＿＿＿＿＿＿＿＿。</a:t>
            </a:r>
          </a:p>
          <a:p>
            <a:r>
              <a:rPr lang="en-US" altLang="zh-CN" b="1" dirty="0"/>
              <a:t>10.</a:t>
            </a:r>
            <a:r>
              <a:rPr lang="zh-CN" altLang="zh-CN" b="1" dirty="0"/>
              <a:t>这个简朴甚至有些寒酸的老旧院子之所以被人们称为“最美县委大院”，是因为这里的党政机关有务实清廉之风，正可谓“＿＿＿＿＿＿，＿＿＿＿＿” 。</a:t>
            </a:r>
          </a:p>
          <a:p>
            <a:endParaRPr lang="zh-CN" altLang="en-US" b="1" dirty="0"/>
          </a:p>
        </p:txBody>
      </p:sp>
      <p:sp>
        <p:nvSpPr>
          <p:cNvPr id="3" name="TextBox 2"/>
          <p:cNvSpPr txBox="1"/>
          <p:nvPr/>
        </p:nvSpPr>
        <p:spPr>
          <a:xfrm>
            <a:off x="395536" y="4581128"/>
            <a:ext cx="8424936" cy="2400657"/>
          </a:xfrm>
          <a:prstGeom prst="rect">
            <a:avLst/>
          </a:prstGeom>
          <a:noFill/>
        </p:spPr>
        <p:txBody>
          <a:bodyPr wrap="square" rtlCol="0">
            <a:spAutoFit/>
          </a:bodyPr>
          <a:lstStyle/>
          <a:p>
            <a:pPr>
              <a:lnSpc>
                <a:spcPct val="150000"/>
              </a:lnSpc>
            </a:pPr>
            <a:r>
              <a:rPr lang="en-US" altLang="zh-CN" sz="2000" b="1" dirty="0">
                <a:solidFill>
                  <a:srgbClr val="FF0000"/>
                </a:solidFill>
              </a:rPr>
              <a:t>1.</a:t>
            </a:r>
            <a:r>
              <a:rPr lang="zh-CN" altLang="zh-CN" sz="2000" b="1" dirty="0">
                <a:solidFill>
                  <a:srgbClr val="FF0000"/>
                </a:solidFill>
              </a:rPr>
              <a:t>斯是陋室，惟吾德馨。</a:t>
            </a:r>
            <a:r>
              <a:rPr lang="en-US" altLang="zh-CN" sz="2000" b="1" dirty="0">
                <a:solidFill>
                  <a:srgbClr val="FF0000"/>
                </a:solidFill>
              </a:rPr>
              <a:t>2.</a:t>
            </a:r>
            <a:r>
              <a:rPr lang="zh-CN" altLang="zh-CN" sz="2000" b="1" dirty="0">
                <a:solidFill>
                  <a:srgbClr val="FF0000"/>
                </a:solidFill>
              </a:rPr>
              <a:t>苔痕上阶绿，草色入帘青。</a:t>
            </a:r>
            <a:r>
              <a:rPr lang="en-US" altLang="zh-CN" sz="2000" b="1" dirty="0">
                <a:solidFill>
                  <a:srgbClr val="FF0000"/>
                </a:solidFill>
              </a:rPr>
              <a:t>3.</a:t>
            </a:r>
            <a:r>
              <a:rPr lang="zh-CN" altLang="zh-CN" sz="2000" b="1" dirty="0">
                <a:solidFill>
                  <a:srgbClr val="FF0000"/>
                </a:solidFill>
              </a:rPr>
              <a:t>谈笑有鸿儒，往来无白丁。</a:t>
            </a:r>
            <a:r>
              <a:rPr lang="en-US" altLang="zh-CN" sz="2000" b="1" dirty="0">
                <a:solidFill>
                  <a:srgbClr val="FF0000"/>
                </a:solidFill>
              </a:rPr>
              <a:t>4.</a:t>
            </a:r>
            <a:r>
              <a:rPr lang="zh-CN" altLang="zh-CN" sz="2000" b="1" dirty="0">
                <a:solidFill>
                  <a:srgbClr val="FF0000"/>
                </a:solidFill>
              </a:rPr>
              <a:t>可以调素琴，阅金经。</a:t>
            </a:r>
            <a:r>
              <a:rPr lang="en-US" altLang="zh-CN" sz="2000" b="1" dirty="0">
                <a:solidFill>
                  <a:srgbClr val="FF0000"/>
                </a:solidFill>
              </a:rPr>
              <a:t>5.</a:t>
            </a:r>
            <a:r>
              <a:rPr lang="zh-CN" altLang="zh-CN" sz="2000" b="1" dirty="0">
                <a:solidFill>
                  <a:srgbClr val="FF0000"/>
                </a:solidFill>
              </a:rPr>
              <a:t>南阳诸葛庐，西蜀子云亭。</a:t>
            </a:r>
            <a:r>
              <a:rPr lang="en-US" altLang="zh-CN" sz="2000" b="1" dirty="0">
                <a:solidFill>
                  <a:srgbClr val="FF0000"/>
                </a:solidFill>
              </a:rPr>
              <a:t>6.</a:t>
            </a:r>
            <a:r>
              <a:rPr lang="zh-CN" altLang="zh-CN" sz="2000" b="1" dirty="0">
                <a:solidFill>
                  <a:srgbClr val="FF0000"/>
                </a:solidFill>
              </a:rPr>
              <a:t>孔子云：何陋之有？</a:t>
            </a:r>
            <a:r>
              <a:rPr lang="en-US" altLang="zh-CN" sz="2000" b="1" dirty="0">
                <a:solidFill>
                  <a:srgbClr val="FF0000"/>
                </a:solidFill>
              </a:rPr>
              <a:t>7.</a:t>
            </a:r>
            <a:r>
              <a:rPr lang="zh-CN" altLang="zh-CN" sz="2000" b="1" dirty="0">
                <a:solidFill>
                  <a:srgbClr val="FF0000"/>
                </a:solidFill>
              </a:rPr>
              <a:t>斯是陋室，惟吾德馨。</a:t>
            </a:r>
            <a:r>
              <a:rPr lang="en-US" altLang="zh-CN" sz="2000" b="1" dirty="0">
                <a:solidFill>
                  <a:srgbClr val="FF0000"/>
                </a:solidFill>
              </a:rPr>
              <a:t>8.</a:t>
            </a:r>
            <a:r>
              <a:rPr lang="zh-CN" altLang="zh-CN" sz="2000" b="1" dirty="0">
                <a:solidFill>
                  <a:srgbClr val="FF0000"/>
                </a:solidFill>
              </a:rPr>
              <a:t>水不在深，有龙则灵。</a:t>
            </a:r>
            <a:r>
              <a:rPr lang="en-US" altLang="zh-CN" sz="2000" b="1" dirty="0">
                <a:solidFill>
                  <a:srgbClr val="FF0000"/>
                </a:solidFill>
              </a:rPr>
              <a:t>9.</a:t>
            </a:r>
            <a:r>
              <a:rPr lang="zh-CN" altLang="zh-CN" sz="2000" b="1" dirty="0">
                <a:solidFill>
                  <a:srgbClr val="FF0000"/>
                </a:solidFill>
              </a:rPr>
              <a:t>无丝竹之乱耳，无案牍之劳形。</a:t>
            </a:r>
            <a:r>
              <a:rPr lang="en-US" altLang="zh-CN" sz="2000" b="1" dirty="0">
                <a:solidFill>
                  <a:srgbClr val="FF0000"/>
                </a:solidFill>
              </a:rPr>
              <a:t>10.</a:t>
            </a:r>
            <a:r>
              <a:rPr lang="zh-CN" altLang="zh-CN" sz="2000" b="1" dirty="0">
                <a:solidFill>
                  <a:srgbClr val="FF0000"/>
                </a:solidFill>
              </a:rPr>
              <a:t>斯是陋室，惟吾德馨</a:t>
            </a:r>
            <a:r>
              <a:rPr lang="en-US" altLang="zh-CN" sz="2000" b="1" dirty="0">
                <a:solidFill>
                  <a:srgbClr val="FF0000"/>
                </a:solidFill>
              </a:rPr>
              <a:t>  </a:t>
            </a:r>
            <a:endParaRPr lang="zh-CN" altLang="zh-CN" sz="2000" b="1" dirty="0">
              <a:solidFill>
                <a:srgbClr val="FF0000"/>
              </a:solidFill>
            </a:endParaRPr>
          </a:p>
          <a:p>
            <a:pPr>
              <a:lnSpc>
                <a:spcPct val="150000"/>
              </a:lnSpc>
            </a:pPr>
            <a:endParaRPr lang="zh-CN" altLang="en-US" sz="2000" b="1" dirty="0">
              <a:solidFill>
                <a:srgbClr val="FF0000"/>
              </a:solidFill>
            </a:endParaRPr>
          </a:p>
        </p:txBody>
      </p:sp>
    </p:spTree>
    <p:extLst>
      <p:ext uri="{BB962C8B-B14F-4D97-AF65-F5344CB8AC3E}">
        <p14:creationId xmlns:p14="http://schemas.microsoft.com/office/powerpoint/2010/main" val="428863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752" y="260648"/>
            <a:ext cx="8784976" cy="4801314"/>
          </a:xfrm>
          <a:prstGeom prst="rect">
            <a:avLst/>
          </a:prstGeom>
          <a:noFill/>
        </p:spPr>
        <p:txBody>
          <a:bodyPr wrap="square" rtlCol="0">
            <a:spAutoFit/>
          </a:bodyPr>
          <a:lstStyle/>
          <a:p>
            <a:r>
              <a:rPr lang="zh-CN" altLang="zh-CN" b="1" dirty="0"/>
              <a:t>二、《逍遥游》</a:t>
            </a:r>
          </a:p>
          <a:p>
            <a:r>
              <a:rPr lang="en-US" altLang="zh-CN" b="1" dirty="0"/>
              <a:t>1.</a:t>
            </a:r>
            <a:r>
              <a:rPr lang="zh-CN" altLang="zh-CN" b="1" dirty="0"/>
              <a:t>在《逍遥游》中描绘鲲鹏体形硕大无比，变化神奇莫测，奋飞时双翼遮天蔽日，激起的水花达三千里，奋飞直上九万里的高空。即使是如此在作者看来也并非逍遥，因为它依然有所恃的句子是：＿＿＿＿＿＿＿＿＿＿，＿＿＿＿＿＿＿＿＿＿。</a:t>
            </a:r>
          </a:p>
          <a:p>
            <a:r>
              <a:rPr lang="en-US" altLang="zh-CN" b="1" dirty="0"/>
              <a:t>2.</a:t>
            </a:r>
            <a:r>
              <a:rPr lang="zh-CN" altLang="zh-CN" b="1" dirty="0"/>
              <a:t>《庄子·逍遥游》中以“朝菌”和“蟪蛄”为例来说明“小年”一词的两句是“＿＿＿＿＿＿＿＿＿＿，＿＿＿＿＿＿＿＿＿＿”。</a:t>
            </a:r>
          </a:p>
          <a:p>
            <a:r>
              <a:rPr lang="en-US" altLang="zh-CN" b="1" dirty="0"/>
              <a:t>3.</a:t>
            </a:r>
            <a:r>
              <a:rPr lang="zh-CN" altLang="zh-CN" b="1" dirty="0"/>
              <a:t>作者举现实生活中的很小的实物也需要依凭外物实例与大鹏鸟的“海运将徙”作对比，形象地说明任何事物都有所凭借的句子是：＿＿＿＿＿＿＿＿＿＿ ，＿＿＿＿＿＿＿＿，＿＿＿＿＿＿＿＿。</a:t>
            </a:r>
          </a:p>
          <a:p>
            <a:r>
              <a:rPr lang="en-US" altLang="zh-CN" b="1" dirty="0"/>
              <a:t>4.</a:t>
            </a:r>
            <a:r>
              <a:rPr lang="zh-CN" altLang="zh-CN" b="1" dirty="0"/>
              <a:t>举现实生活中的实例，通过舟的浮动对水的依赖性，从而得出结论来说明大鹏鸟的飞翔对风的依赖性的句子是：＿＿＿＿＿＿＿，＿＿＿＿＿＿＿＿。</a:t>
            </a:r>
          </a:p>
          <a:p>
            <a:r>
              <a:rPr lang="en-US" altLang="zh-CN" b="1" dirty="0"/>
              <a:t>5.</a:t>
            </a:r>
            <a:r>
              <a:rPr lang="zh-CN" altLang="zh-CN" b="1" dirty="0"/>
              <a:t>庄子从奇妙莫测的描写后接着以现实社会的四种人的具体描述，他们分别能“效”“比”“合”“征”，但却以世俗之见自视，以出类拔萃的佼佼者自居，作为人生的境界，他们也仅仅是斥晏翱翔于蓬蒿之间罢了。并未入道，没有达到真正的“逍遥 ”。文中描写四种人的句子分别是：＿＿＿＿＿＿＿＿＿，＿＿＿＿＿＿＿＿＿＿，＿＿＿＿＿＿＿＿＿＿，＿＿＿＿＿＿＿＿＿＿。</a:t>
            </a:r>
          </a:p>
          <a:p>
            <a:endParaRPr lang="zh-CN" altLang="zh-CN" b="1" dirty="0"/>
          </a:p>
        </p:txBody>
      </p:sp>
      <p:sp>
        <p:nvSpPr>
          <p:cNvPr id="3" name="TextBox 2"/>
          <p:cNvSpPr txBox="1"/>
          <p:nvPr/>
        </p:nvSpPr>
        <p:spPr>
          <a:xfrm>
            <a:off x="251520" y="5013176"/>
            <a:ext cx="8424936" cy="1477328"/>
          </a:xfrm>
          <a:prstGeom prst="rect">
            <a:avLst/>
          </a:prstGeom>
          <a:noFill/>
        </p:spPr>
        <p:txBody>
          <a:bodyPr wrap="square" rtlCol="0">
            <a:spAutoFit/>
          </a:bodyPr>
          <a:lstStyle/>
          <a:p>
            <a:r>
              <a:rPr lang="en-US" altLang="zh-CN" b="1" dirty="0">
                <a:solidFill>
                  <a:srgbClr val="FF0000"/>
                </a:solidFill>
              </a:rPr>
              <a:t>1.</a:t>
            </a:r>
            <a:r>
              <a:rPr lang="zh-CN" altLang="zh-CN" b="1" dirty="0">
                <a:solidFill>
                  <a:srgbClr val="FF0000"/>
                </a:solidFill>
              </a:rPr>
              <a:t>抟扶摇而上者九万里，去以六月息者也</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2</a:t>
            </a:r>
            <a:r>
              <a:rPr lang="en-US" altLang="zh-CN" b="1" dirty="0">
                <a:solidFill>
                  <a:srgbClr val="FF0000"/>
                </a:solidFill>
              </a:rPr>
              <a:t>.</a:t>
            </a:r>
            <a:r>
              <a:rPr lang="zh-CN" altLang="zh-CN" b="1" dirty="0">
                <a:solidFill>
                  <a:srgbClr val="FF0000"/>
                </a:solidFill>
              </a:rPr>
              <a:t>朝菌不知晦朔，蟪蛄不知春秋</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3</a:t>
            </a:r>
            <a:r>
              <a:rPr lang="en-US" altLang="zh-CN" b="1" dirty="0">
                <a:solidFill>
                  <a:srgbClr val="FF0000"/>
                </a:solidFill>
              </a:rPr>
              <a:t>.</a:t>
            </a:r>
            <a:r>
              <a:rPr lang="zh-CN" altLang="zh-CN" b="1" dirty="0">
                <a:solidFill>
                  <a:srgbClr val="FF0000"/>
                </a:solidFill>
              </a:rPr>
              <a:t>野马也，尘埃也，生物之以息相吹也</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4</a:t>
            </a:r>
            <a:r>
              <a:rPr lang="en-US" altLang="zh-CN" b="1" dirty="0">
                <a:solidFill>
                  <a:srgbClr val="FF0000"/>
                </a:solidFill>
              </a:rPr>
              <a:t>.</a:t>
            </a:r>
            <a:r>
              <a:rPr lang="zh-CN" altLang="zh-CN" b="1" dirty="0">
                <a:solidFill>
                  <a:srgbClr val="FF0000"/>
                </a:solidFill>
              </a:rPr>
              <a:t>风之积也不厚，则其负大翼也无力</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5</a:t>
            </a:r>
            <a:r>
              <a:rPr lang="en-US" altLang="zh-CN" b="1" dirty="0">
                <a:solidFill>
                  <a:srgbClr val="FF0000"/>
                </a:solidFill>
              </a:rPr>
              <a:t>.</a:t>
            </a:r>
            <a:r>
              <a:rPr lang="zh-CN" altLang="zh-CN" b="1" dirty="0">
                <a:solidFill>
                  <a:srgbClr val="FF0000"/>
                </a:solidFill>
              </a:rPr>
              <a:t>故夫知效一官，行比一乡，德合一君，而征一国者。</a:t>
            </a:r>
            <a:endParaRPr lang="zh-CN" altLang="en-US" b="1" dirty="0">
              <a:solidFill>
                <a:srgbClr val="FF0000"/>
              </a:solidFill>
            </a:endParaRPr>
          </a:p>
        </p:txBody>
      </p:sp>
    </p:spTree>
    <p:extLst>
      <p:ext uri="{BB962C8B-B14F-4D97-AF65-F5344CB8AC3E}">
        <p14:creationId xmlns:p14="http://schemas.microsoft.com/office/powerpoint/2010/main" val="250698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424936" cy="4708981"/>
          </a:xfrm>
          <a:prstGeom prst="rect">
            <a:avLst/>
          </a:prstGeom>
          <a:noFill/>
        </p:spPr>
        <p:txBody>
          <a:bodyPr wrap="square" rtlCol="0">
            <a:spAutoFit/>
          </a:bodyPr>
          <a:lstStyle/>
          <a:p>
            <a:r>
              <a:rPr lang="en-US" altLang="zh-CN" sz="2000" b="1" dirty="0" smtClean="0"/>
              <a:t>6.</a:t>
            </a:r>
            <a:r>
              <a:rPr lang="zh-CN" altLang="zh-CN" sz="2000" b="1" dirty="0" smtClean="0"/>
              <a:t>作者在彻底否定了“有所待”的万物和现实中的高人之后，才提出自己的观点——“无所待”才是真正的逍遥，并列举了三类人的句子是：＿＿＿＿＿＿＿＿＿＿，＿＿＿＿＿＿＿＿＿＿，＿＿＿＿＿＿＿＿＿＿。</a:t>
            </a:r>
          </a:p>
          <a:p>
            <a:r>
              <a:rPr lang="en-US" altLang="zh-CN" sz="2000" b="1" dirty="0" smtClean="0"/>
              <a:t>7.</a:t>
            </a:r>
            <a:r>
              <a:rPr lang="zh-CN" altLang="zh-CN" sz="2000" b="1" dirty="0" smtClean="0"/>
              <a:t>面对高远蔚蓝的天空，作者不仅想到如果大鹏鸟飞到九万里的高空向下看会是什么样的呢？会不会也像我们看天空一样呢</a:t>
            </a:r>
            <a:r>
              <a:rPr lang="en-US" altLang="zh-CN" sz="2000" b="1" dirty="0" smtClean="0"/>
              <a:t>?</a:t>
            </a:r>
            <a:r>
              <a:rPr lang="zh-CN" altLang="zh-CN" sz="2000" b="1" dirty="0" smtClean="0"/>
              <a:t>文中对天空的颜色成因进行了探寻，并发出了疑问的两句是：＿＿＿＿＿＿＿＿＿＿？＿＿＿＿＿＿＿＿＿＿？</a:t>
            </a:r>
            <a:endParaRPr lang="en-US" altLang="zh-CN" sz="2000" b="1" dirty="0" smtClean="0"/>
          </a:p>
          <a:p>
            <a:r>
              <a:rPr lang="en-US" altLang="zh-CN" sz="2000" b="1" dirty="0" smtClean="0"/>
              <a:t>8.</a:t>
            </a:r>
            <a:r>
              <a:rPr lang="zh-CN" altLang="zh-CN" sz="2000" b="1" dirty="0" smtClean="0"/>
              <a:t>文中写宋荣子看淡了世间的荣辱，不会因为外界的评价而更加奋勉或沮丧的句子是：＿＿＿＿＿＿＿＿＿，＿＿＿＿＿＿＿＿＿。</a:t>
            </a:r>
          </a:p>
          <a:p>
            <a:r>
              <a:rPr lang="en-US" altLang="zh-CN" sz="2000" b="1" dirty="0" smtClean="0"/>
              <a:t>9.</a:t>
            </a:r>
            <a:r>
              <a:rPr lang="zh-CN" altLang="zh-CN" sz="2000" b="1" dirty="0" smtClean="0"/>
              <a:t>当看到大鹏经过一系列的准备才能“图南”之后，蜩与学鸠通过形象地描述自己在林中飞行和休息的样子来嘲笑大鹏鸟的句子是：＿＿＿＿＿＿＿＿， ＿＿＿＿＿＿＿。</a:t>
            </a:r>
          </a:p>
          <a:p>
            <a:r>
              <a:rPr lang="en-US" altLang="zh-CN" sz="2000" b="1" dirty="0" smtClean="0"/>
              <a:t>10.</a:t>
            </a:r>
            <a:r>
              <a:rPr lang="zh-CN" altLang="zh-CN" sz="2000" b="1" dirty="0" smtClean="0"/>
              <a:t>庄子在《逍遥游》一文中，为了突出鹏鸟的形象，将夸张用到了极致：“鹏之背，不知其几千里也；＿＿＿＿＿＿＿＿＿＿ ，＿＿＿＿＿＿＿＿＿＿ 。”</a:t>
            </a:r>
          </a:p>
        </p:txBody>
      </p:sp>
      <p:sp>
        <p:nvSpPr>
          <p:cNvPr id="3" name="TextBox 2"/>
          <p:cNvSpPr txBox="1"/>
          <p:nvPr/>
        </p:nvSpPr>
        <p:spPr>
          <a:xfrm>
            <a:off x="393975" y="5041637"/>
            <a:ext cx="8424936" cy="1477328"/>
          </a:xfrm>
          <a:prstGeom prst="rect">
            <a:avLst/>
          </a:prstGeom>
          <a:noFill/>
        </p:spPr>
        <p:txBody>
          <a:bodyPr wrap="square" rtlCol="0">
            <a:spAutoFit/>
          </a:bodyPr>
          <a:lstStyle/>
          <a:p>
            <a:r>
              <a:rPr lang="en-US" altLang="zh-CN" b="1" dirty="0">
                <a:solidFill>
                  <a:srgbClr val="FF0000"/>
                </a:solidFill>
              </a:rPr>
              <a:t>6.</a:t>
            </a:r>
            <a:r>
              <a:rPr lang="zh-CN" altLang="zh-CN" b="1" dirty="0">
                <a:solidFill>
                  <a:srgbClr val="FF0000"/>
                </a:solidFill>
              </a:rPr>
              <a:t>至人无己，神人无功，圣人无名</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7</a:t>
            </a:r>
            <a:r>
              <a:rPr lang="en-US" altLang="zh-CN" b="1" dirty="0">
                <a:solidFill>
                  <a:srgbClr val="FF0000"/>
                </a:solidFill>
              </a:rPr>
              <a:t>.</a:t>
            </a:r>
            <a:r>
              <a:rPr lang="zh-CN" altLang="zh-CN" b="1" dirty="0">
                <a:solidFill>
                  <a:srgbClr val="FF0000"/>
                </a:solidFill>
              </a:rPr>
              <a:t>其正色邪？其远而无所至极邪</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8</a:t>
            </a:r>
            <a:r>
              <a:rPr lang="en-US" altLang="zh-CN" b="1" dirty="0">
                <a:solidFill>
                  <a:srgbClr val="FF0000"/>
                </a:solidFill>
              </a:rPr>
              <a:t>.</a:t>
            </a:r>
            <a:r>
              <a:rPr lang="zh-CN" altLang="zh-CN" b="1" dirty="0">
                <a:solidFill>
                  <a:srgbClr val="FF0000"/>
                </a:solidFill>
              </a:rPr>
              <a:t>且举世誉之而不加劝，举世非之而不加沮</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9</a:t>
            </a:r>
            <a:r>
              <a:rPr lang="en-US" altLang="zh-CN" b="1" dirty="0">
                <a:solidFill>
                  <a:srgbClr val="FF0000"/>
                </a:solidFill>
              </a:rPr>
              <a:t>.</a:t>
            </a:r>
            <a:r>
              <a:rPr lang="zh-CN" altLang="zh-CN" b="1" dirty="0">
                <a:solidFill>
                  <a:srgbClr val="FF0000"/>
                </a:solidFill>
              </a:rPr>
              <a:t>我决起而飞，抢榆枋而止</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10</a:t>
            </a:r>
            <a:r>
              <a:rPr lang="en-US" altLang="zh-CN" b="1" dirty="0">
                <a:solidFill>
                  <a:srgbClr val="FF0000"/>
                </a:solidFill>
              </a:rPr>
              <a:t>.</a:t>
            </a:r>
            <a:r>
              <a:rPr lang="zh-CN" altLang="zh-CN" b="1" dirty="0">
                <a:solidFill>
                  <a:srgbClr val="FF0000"/>
                </a:solidFill>
              </a:rPr>
              <a:t>怒而飞，其翼若垂天之云</a:t>
            </a:r>
            <a:endParaRPr lang="zh-CN" altLang="en-US" b="1" dirty="0">
              <a:solidFill>
                <a:srgbClr val="FF0000"/>
              </a:solidFill>
            </a:endParaRPr>
          </a:p>
        </p:txBody>
      </p:sp>
    </p:spTree>
    <p:extLst>
      <p:ext uri="{BB962C8B-B14F-4D97-AF65-F5344CB8AC3E}">
        <p14:creationId xmlns:p14="http://schemas.microsoft.com/office/powerpoint/2010/main" val="32095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568952" cy="2958502"/>
          </a:xfrm>
          <a:prstGeom prst="rect">
            <a:avLst/>
          </a:prstGeom>
          <a:noFill/>
        </p:spPr>
        <p:txBody>
          <a:bodyPr wrap="square" rtlCol="0">
            <a:spAutoFit/>
          </a:bodyPr>
          <a:lstStyle/>
          <a:p>
            <a:pPr>
              <a:lnSpc>
                <a:spcPts val="2500"/>
              </a:lnSpc>
            </a:pPr>
            <a:r>
              <a:rPr lang="en-US" altLang="zh-CN" b="1" dirty="0"/>
              <a:t>11.</a:t>
            </a:r>
            <a:r>
              <a:rPr lang="zh-CN" altLang="zh-CN" b="1" dirty="0"/>
              <a:t>庄子的文章，想像力很强，充满了浪漫主义色彩。如《逍遥游》一文中借用的《齐谐》对鹏鸟的描述：“鹏之徙于南冥也，＿＿＿＿＿＿＿＿＿＿ ，＿＿＿＿＿＿＿＿＿＿，去以六月息者也。”</a:t>
            </a:r>
          </a:p>
          <a:p>
            <a:pPr>
              <a:lnSpc>
                <a:spcPts val="2500"/>
              </a:lnSpc>
            </a:pPr>
            <a:r>
              <a:rPr lang="en-US" altLang="zh-CN" b="1" dirty="0"/>
              <a:t>12.</a:t>
            </a:r>
            <a:r>
              <a:rPr lang="zh-CN" altLang="zh-CN" b="1" dirty="0"/>
              <a:t>《逍遥游》一文，善用对比手法，充满思辨精神。比如：“覆杯水于坳堂之上，则芥为之舟。 ＿＿＿＿＿＿＿＿＿＿，＿＿＿＿＿＿＿＿＿＿。”</a:t>
            </a:r>
          </a:p>
          <a:p>
            <a:pPr>
              <a:lnSpc>
                <a:spcPts val="2500"/>
              </a:lnSpc>
            </a:pPr>
            <a:r>
              <a:rPr lang="en-US" altLang="zh-CN" b="1" dirty="0"/>
              <a:t>13.</a:t>
            </a:r>
            <a:r>
              <a:rPr lang="zh-CN" altLang="zh-CN" b="1" dirty="0"/>
              <a:t>《逍遥游》一文，虽然想象奇特，笔法夸张，但逻辑推理十分严密。比如：“适莽苍者，＿＿＿＿＿＿＿＿＿＿ ，＿＿＿＿＿＿＿＿＿＿；适百里者，宿舂粮；适千里者，三月聚粮。”</a:t>
            </a:r>
          </a:p>
          <a:p>
            <a:pPr>
              <a:lnSpc>
                <a:spcPts val="2500"/>
              </a:lnSpc>
            </a:pPr>
            <a:endParaRPr lang="zh-CN" altLang="en-US" b="1" dirty="0"/>
          </a:p>
        </p:txBody>
      </p:sp>
      <p:sp>
        <p:nvSpPr>
          <p:cNvPr id="3" name="TextBox 2"/>
          <p:cNvSpPr txBox="1"/>
          <p:nvPr/>
        </p:nvSpPr>
        <p:spPr>
          <a:xfrm>
            <a:off x="323528" y="3429000"/>
            <a:ext cx="8280920" cy="1403589"/>
          </a:xfrm>
          <a:prstGeom prst="rect">
            <a:avLst/>
          </a:prstGeom>
          <a:noFill/>
        </p:spPr>
        <p:txBody>
          <a:bodyPr wrap="square" rtlCol="0">
            <a:spAutoFit/>
          </a:bodyPr>
          <a:lstStyle/>
          <a:p>
            <a:pPr>
              <a:lnSpc>
                <a:spcPts val="2600"/>
              </a:lnSpc>
            </a:pPr>
            <a:r>
              <a:rPr lang="en-US" altLang="zh-CN" b="1" dirty="0">
                <a:solidFill>
                  <a:srgbClr val="FF0000"/>
                </a:solidFill>
              </a:rPr>
              <a:t>11.</a:t>
            </a:r>
            <a:r>
              <a:rPr lang="zh-CN" altLang="zh-CN" b="1" dirty="0">
                <a:solidFill>
                  <a:srgbClr val="FF0000"/>
                </a:solidFill>
              </a:rPr>
              <a:t>水击三千里，抟扶摇而上者九万</a:t>
            </a:r>
            <a:r>
              <a:rPr lang="zh-CN" altLang="zh-CN" b="1" dirty="0" smtClean="0">
                <a:solidFill>
                  <a:srgbClr val="FF0000"/>
                </a:solidFill>
              </a:rPr>
              <a:t>里</a:t>
            </a:r>
            <a:endParaRPr lang="en-US" altLang="zh-CN" b="1" dirty="0" smtClean="0">
              <a:solidFill>
                <a:srgbClr val="FF0000"/>
              </a:solidFill>
            </a:endParaRPr>
          </a:p>
          <a:p>
            <a:pPr>
              <a:lnSpc>
                <a:spcPts val="2600"/>
              </a:lnSpc>
            </a:pPr>
            <a:r>
              <a:rPr lang="en-US" altLang="zh-CN" b="1" dirty="0" smtClean="0">
                <a:solidFill>
                  <a:srgbClr val="FF0000"/>
                </a:solidFill>
              </a:rPr>
              <a:t>12</a:t>
            </a:r>
            <a:r>
              <a:rPr lang="en-US" altLang="zh-CN" b="1" dirty="0">
                <a:solidFill>
                  <a:srgbClr val="FF0000"/>
                </a:solidFill>
              </a:rPr>
              <a:t>.</a:t>
            </a:r>
            <a:r>
              <a:rPr lang="zh-CN" altLang="zh-CN" b="1" dirty="0">
                <a:solidFill>
                  <a:srgbClr val="FF0000"/>
                </a:solidFill>
              </a:rPr>
              <a:t>置杯焉则胶，水浅而舟大</a:t>
            </a:r>
            <a:r>
              <a:rPr lang="zh-CN" altLang="zh-CN" b="1" dirty="0" smtClean="0">
                <a:solidFill>
                  <a:srgbClr val="FF0000"/>
                </a:solidFill>
              </a:rPr>
              <a:t>也</a:t>
            </a:r>
            <a:endParaRPr lang="en-US" altLang="zh-CN" b="1" dirty="0" smtClean="0">
              <a:solidFill>
                <a:srgbClr val="FF0000"/>
              </a:solidFill>
            </a:endParaRPr>
          </a:p>
          <a:p>
            <a:pPr>
              <a:lnSpc>
                <a:spcPts val="2600"/>
              </a:lnSpc>
            </a:pPr>
            <a:r>
              <a:rPr lang="en-US" altLang="zh-CN" b="1" dirty="0" smtClean="0">
                <a:solidFill>
                  <a:srgbClr val="FF0000"/>
                </a:solidFill>
              </a:rPr>
              <a:t>3</a:t>
            </a:r>
            <a:r>
              <a:rPr lang="en-US" altLang="zh-CN" b="1" dirty="0">
                <a:solidFill>
                  <a:srgbClr val="FF0000"/>
                </a:solidFill>
              </a:rPr>
              <a:t>.</a:t>
            </a:r>
            <a:r>
              <a:rPr lang="zh-CN" altLang="zh-CN" b="1" dirty="0">
                <a:solidFill>
                  <a:srgbClr val="FF0000"/>
                </a:solidFill>
              </a:rPr>
              <a:t>三餐而反，腹犹果然</a:t>
            </a:r>
          </a:p>
          <a:p>
            <a:pPr>
              <a:lnSpc>
                <a:spcPts val="2600"/>
              </a:lnSpc>
            </a:pPr>
            <a:endParaRPr lang="zh-CN" altLang="en-US" b="1" dirty="0">
              <a:solidFill>
                <a:srgbClr val="FF0000"/>
              </a:solidFill>
            </a:endParaRPr>
          </a:p>
        </p:txBody>
      </p:sp>
    </p:spTree>
    <p:extLst>
      <p:ext uri="{BB962C8B-B14F-4D97-AF65-F5344CB8AC3E}">
        <p14:creationId xmlns:p14="http://schemas.microsoft.com/office/powerpoint/2010/main" val="297931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496944" cy="3970318"/>
          </a:xfrm>
          <a:prstGeom prst="rect">
            <a:avLst/>
          </a:prstGeom>
          <a:noFill/>
        </p:spPr>
        <p:txBody>
          <a:bodyPr wrap="square" rtlCol="0">
            <a:spAutoFit/>
          </a:bodyPr>
          <a:lstStyle/>
          <a:p>
            <a:r>
              <a:rPr lang="zh-CN" altLang="zh-CN" b="1" dirty="0"/>
              <a:t>三、《师说》（韩愈）</a:t>
            </a:r>
          </a:p>
          <a:p>
            <a:r>
              <a:rPr lang="en-US" altLang="zh-CN" b="1" dirty="0"/>
              <a:t>1</a:t>
            </a:r>
            <a:r>
              <a:rPr lang="zh-CN" altLang="zh-CN" b="1" dirty="0"/>
              <a:t>．古文运动的倡导者韩愈在《师说》中，对当时耻于学习的现象发出两句慨叹：＿＿＿＿＿＿＿＿＿＿ ，＿＿＿＿＿＿＿＿＿＿，其中，“久”字写出了当时耻师现象已成陋习，“难”字写出了从师学习的重要性。</a:t>
            </a:r>
          </a:p>
          <a:p>
            <a:r>
              <a:rPr lang="en-US" altLang="zh-CN" b="1" dirty="0"/>
              <a:t>2.</a:t>
            </a:r>
            <a:r>
              <a:rPr lang="zh-CN" altLang="zh-CN" b="1" dirty="0"/>
              <a:t>《师说》一文通过“古之圣人”与“今之众人”对比，批判了“今之众人，＿＿＿＿＿＿＿＿＿＿，＿＿＿＿＿＿＿＿＿＿”的错误态度。</a:t>
            </a:r>
          </a:p>
          <a:p>
            <a:r>
              <a:rPr lang="en-US" altLang="zh-CN" b="1" dirty="0"/>
              <a:t>3.</a:t>
            </a:r>
            <a:r>
              <a:rPr lang="zh-CN" altLang="zh-CN" b="1" dirty="0"/>
              <a:t>韩愈在《师说》中写道，时人在从师学习的问题上，对其子和对自身有不同的态度，对其子“＿＿＿＿＿＿＿＿＿”；对自身“＿＿＿＿＿＿＿＿＿＿”。</a:t>
            </a:r>
          </a:p>
          <a:p>
            <a:r>
              <a:rPr lang="en-US" altLang="zh-CN" b="1" dirty="0"/>
              <a:t>4.</a:t>
            </a:r>
            <a:r>
              <a:rPr lang="zh-CN" altLang="zh-CN" b="1" dirty="0"/>
              <a:t>《师说》中，士大夫之族以地位官职为借口拒绝从师学习的语句是：＿＿＿＿＿＿＿＿＿＿ ，＿＿＿＿＿＿＿＿＿＿。</a:t>
            </a:r>
          </a:p>
          <a:p>
            <a:r>
              <a:rPr lang="en-US" altLang="zh-CN" b="1" dirty="0"/>
              <a:t>5.</a:t>
            </a:r>
            <a:r>
              <a:rPr lang="zh-CN" altLang="zh-CN" b="1" dirty="0"/>
              <a:t>韩愈在《师说》中慨叹，因士大夫之族与巫医乐师百工之人对待从师学习的态度不同，产生了一种出人意料的结果：“巫医乐师百工之人，君子不齿，＿＿＿＿＿＿＿＿＿＿ ，＿＿＿＿＿＿＿＿＿＿！”</a:t>
            </a:r>
          </a:p>
          <a:p>
            <a:endParaRPr lang="zh-CN" altLang="en-US" b="1" dirty="0"/>
          </a:p>
        </p:txBody>
      </p:sp>
      <p:sp>
        <p:nvSpPr>
          <p:cNvPr id="3" name="TextBox 2"/>
          <p:cNvSpPr txBox="1"/>
          <p:nvPr/>
        </p:nvSpPr>
        <p:spPr>
          <a:xfrm>
            <a:off x="323528" y="4221088"/>
            <a:ext cx="8424936" cy="1938992"/>
          </a:xfrm>
          <a:prstGeom prst="rect">
            <a:avLst/>
          </a:prstGeom>
          <a:noFill/>
        </p:spPr>
        <p:txBody>
          <a:bodyPr wrap="square" rtlCol="0">
            <a:spAutoFit/>
          </a:bodyPr>
          <a:lstStyle/>
          <a:p>
            <a:r>
              <a:rPr lang="en-US" altLang="zh-CN" sz="2000" b="1" dirty="0">
                <a:solidFill>
                  <a:srgbClr val="FF0000"/>
                </a:solidFill>
              </a:rPr>
              <a:t>1.</a:t>
            </a:r>
            <a:r>
              <a:rPr lang="zh-CN" altLang="zh-CN" sz="2000" b="1" dirty="0">
                <a:solidFill>
                  <a:srgbClr val="FF0000"/>
                </a:solidFill>
              </a:rPr>
              <a:t>师道之不传也久矣，欲人之无惑也难</a:t>
            </a:r>
            <a:r>
              <a:rPr lang="zh-CN" altLang="zh-CN" sz="2000" b="1" dirty="0" smtClean="0">
                <a:solidFill>
                  <a:srgbClr val="FF0000"/>
                </a:solidFill>
              </a:rPr>
              <a:t>矣</a:t>
            </a:r>
            <a:endParaRPr lang="en-US" altLang="zh-CN" sz="2000" b="1" dirty="0" smtClean="0">
              <a:solidFill>
                <a:srgbClr val="FF0000"/>
              </a:solidFill>
            </a:endParaRPr>
          </a:p>
          <a:p>
            <a:r>
              <a:rPr lang="en-US" altLang="zh-CN" sz="2000" b="1" dirty="0" smtClean="0">
                <a:solidFill>
                  <a:srgbClr val="FF0000"/>
                </a:solidFill>
              </a:rPr>
              <a:t>2</a:t>
            </a:r>
            <a:r>
              <a:rPr lang="en-US" altLang="zh-CN" sz="2000" b="1" dirty="0">
                <a:solidFill>
                  <a:srgbClr val="FF0000"/>
                </a:solidFill>
              </a:rPr>
              <a:t>.</a:t>
            </a:r>
            <a:r>
              <a:rPr lang="zh-CN" altLang="zh-CN" sz="2000" b="1" dirty="0">
                <a:solidFill>
                  <a:srgbClr val="FF0000"/>
                </a:solidFill>
              </a:rPr>
              <a:t>其下圣人也亦远矣，而耻学于</a:t>
            </a:r>
            <a:r>
              <a:rPr lang="zh-CN" altLang="zh-CN" sz="2000" b="1" dirty="0" smtClean="0">
                <a:solidFill>
                  <a:srgbClr val="FF0000"/>
                </a:solidFill>
              </a:rPr>
              <a:t>师</a:t>
            </a:r>
            <a:endParaRPr lang="en-US" altLang="zh-CN" sz="2000" b="1" dirty="0" smtClean="0">
              <a:solidFill>
                <a:srgbClr val="FF0000"/>
              </a:solidFill>
            </a:endParaRPr>
          </a:p>
          <a:p>
            <a:r>
              <a:rPr lang="en-US" altLang="zh-CN" sz="2000" b="1" dirty="0" smtClean="0">
                <a:solidFill>
                  <a:srgbClr val="FF0000"/>
                </a:solidFill>
              </a:rPr>
              <a:t>3</a:t>
            </a:r>
            <a:r>
              <a:rPr lang="en-US" altLang="zh-CN" sz="2000" b="1" dirty="0">
                <a:solidFill>
                  <a:srgbClr val="FF0000"/>
                </a:solidFill>
              </a:rPr>
              <a:t>.</a:t>
            </a:r>
            <a:r>
              <a:rPr lang="zh-CN" altLang="zh-CN" sz="2000" b="1" dirty="0">
                <a:solidFill>
                  <a:srgbClr val="FF0000"/>
                </a:solidFill>
              </a:rPr>
              <a:t>择师而教之，则耻师</a:t>
            </a:r>
            <a:r>
              <a:rPr lang="zh-CN" altLang="zh-CN" sz="2000" b="1" dirty="0" smtClean="0">
                <a:solidFill>
                  <a:srgbClr val="FF0000"/>
                </a:solidFill>
              </a:rPr>
              <a:t>焉</a:t>
            </a:r>
            <a:endParaRPr lang="en-US" altLang="zh-CN" sz="2000" b="1" dirty="0" smtClean="0">
              <a:solidFill>
                <a:srgbClr val="FF0000"/>
              </a:solidFill>
            </a:endParaRPr>
          </a:p>
          <a:p>
            <a:r>
              <a:rPr lang="en-US" altLang="zh-CN" sz="2000" b="1" dirty="0" smtClean="0">
                <a:solidFill>
                  <a:srgbClr val="FF0000"/>
                </a:solidFill>
              </a:rPr>
              <a:t>4</a:t>
            </a:r>
            <a:r>
              <a:rPr lang="en-US" altLang="zh-CN" sz="2000" b="1" dirty="0">
                <a:solidFill>
                  <a:srgbClr val="FF0000"/>
                </a:solidFill>
              </a:rPr>
              <a:t>.</a:t>
            </a:r>
            <a:r>
              <a:rPr lang="zh-CN" altLang="zh-CN" sz="2000" b="1" dirty="0">
                <a:solidFill>
                  <a:srgbClr val="FF0000"/>
                </a:solidFill>
              </a:rPr>
              <a:t>位卑则足羞，官盛则近</a:t>
            </a:r>
            <a:r>
              <a:rPr lang="zh-CN" altLang="zh-CN" sz="2000" b="1" dirty="0" smtClean="0">
                <a:solidFill>
                  <a:srgbClr val="FF0000"/>
                </a:solidFill>
              </a:rPr>
              <a:t>谀</a:t>
            </a:r>
            <a:endParaRPr lang="en-US" altLang="zh-CN" sz="2000" b="1" dirty="0" smtClean="0">
              <a:solidFill>
                <a:srgbClr val="FF0000"/>
              </a:solidFill>
            </a:endParaRPr>
          </a:p>
          <a:p>
            <a:r>
              <a:rPr lang="en-US" altLang="zh-CN" sz="2000" b="1" dirty="0" smtClean="0">
                <a:solidFill>
                  <a:srgbClr val="FF0000"/>
                </a:solidFill>
              </a:rPr>
              <a:t>5</a:t>
            </a:r>
            <a:r>
              <a:rPr lang="en-US" altLang="zh-CN" sz="2000" b="1" dirty="0">
                <a:solidFill>
                  <a:srgbClr val="FF0000"/>
                </a:solidFill>
              </a:rPr>
              <a:t>.</a:t>
            </a:r>
            <a:r>
              <a:rPr lang="zh-CN" altLang="zh-CN" sz="2000" b="1" dirty="0">
                <a:solidFill>
                  <a:srgbClr val="FF0000"/>
                </a:solidFill>
              </a:rPr>
              <a:t>今其智乃反不能及，其可怪也欤</a:t>
            </a:r>
          </a:p>
          <a:p>
            <a:endParaRPr lang="zh-CN" altLang="en-US" sz="2000" b="1" dirty="0">
              <a:solidFill>
                <a:srgbClr val="FF0000"/>
              </a:solidFill>
            </a:endParaRPr>
          </a:p>
        </p:txBody>
      </p:sp>
    </p:spTree>
    <p:extLst>
      <p:ext uri="{BB962C8B-B14F-4D97-AF65-F5344CB8AC3E}">
        <p14:creationId xmlns:p14="http://schemas.microsoft.com/office/powerpoint/2010/main" val="12968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568952" cy="4247317"/>
          </a:xfrm>
          <a:prstGeom prst="rect">
            <a:avLst/>
          </a:prstGeom>
          <a:noFill/>
        </p:spPr>
        <p:txBody>
          <a:bodyPr wrap="square" rtlCol="0">
            <a:spAutoFit/>
          </a:bodyPr>
          <a:lstStyle/>
          <a:p>
            <a:r>
              <a:rPr lang="zh-CN" altLang="zh-CN" b="1" dirty="0"/>
              <a:t>四、《阿房宫赋》</a:t>
            </a:r>
          </a:p>
          <a:p>
            <a:r>
              <a:rPr lang="en-US" altLang="zh-CN" b="1" dirty="0"/>
              <a:t>1.</a:t>
            </a:r>
            <a:r>
              <a:rPr lang="zh-CN" altLang="zh-CN" b="1" dirty="0"/>
              <a:t>《阿房宫赋》中作者泼墨写意，粗笔勾勒。言阿房宫占地之广，状其楼阁之高的句子是：＿＿＿＿＿＿＿＿，＿＿＿＿＿＿＿＿。</a:t>
            </a:r>
          </a:p>
          <a:p>
            <a:r>
              <a:rPr lang="en-US" altLang="zh-CN" b="1" dirty="0"/>
              <a:t>2.</a:t>
            </a:r>
            <a:r>
              <a:rPr lang="zh-CN" altLang="zh-CN" b="1" dirty="0"/>
              <a:t>《阿房宫赋》中从人们的主观感受写宫内歌舞盛况。既是以歌舞之纷繁衬托宫殿之众多，又为下文美女充盈宫室预作铺垫的句子是：＿＿＿＿＿＿，＿＿＿＿＿；＿＿＿＿＿，＿＿＿＿＿＿。</a:t>
            </a:r>
          </a:p>
          <a:p>
            <a:r>
              <a:rPr lang="en-US" altLang="zh-CN" b="1" dirty="0"/>
              <a:t>3.</a:t>
            </a:r>
            <a:r>
              <a:rPr lang="zh-CN" altLang="zh-CN" b="1" dirty="0"/>
              <a:t>用倒置式的暗喻。以璀璨晶亮的明星来比喻纷纷打开的妆镜，既贴切又形象。将喻体置放在前，先予以人鲜明的画面，令人惊奇，再出现本体，解释原因，使读者印象更为强烈得语句是：＿＿＿＿＿＿＿＿＿＿，＿＿＿＿＿＿＿＿＿＿。</a:t>
            </a:r>
          </a:p>
          <a:p>
            <a:r>
              <a:rPr lang="en-US" altLang="zh-CN" b="1" dirty="0"/>
              <a:t>4.</a:t>
            </a:r>
            <a:r>
              <a:rPr lang="zh-CN" altLang="zh-CN" b="1" dirty="0"/>
              <a:t>既在广阔的历史背景上引出阿房宫的修建，又起到了笼盖全篇、暗示主题的作用的句子是：＿＿＿＿，＿＿＿；＿＿＿ ，＿＿＿＿＿＿。</a:t>
            </a:r>
          </a:p>
          <a:p>
            <a:r>
              <a:rPr lang="en-US" altLang="zh-CN" b="1" dirty="0"/>
              <a:t>5.</a:t>
            </a:r>
            <a:r>
              <a:rPr lang="zh-CN" altLang="zh-CN" b="1" dirty="0"/>
              <a:t>从最普遍的民心人性的角度，说明人心没有区别，都追求幸福快乐、都挂念家小，对秦统治者的残民以自肥作了有力的抨击的语句是：＿＿＿＿＿＿＿，＿＿＿＿＿＿＿。＿＿＿＿＿，＿＿＿＿＿＿＿＿。</a:t>
            </a:r>
          </a:p>
          <a:p>
            <a:endParaRPr lang="zh-CN" altLang="en-US" b="1" dirty="0"/>
          </a:p>
        </p:txBody>
      </p:sp>
      <p:sp>
        <p:nvSpPr>
          <p:cNvPr id="3" name="TextBox 2"/>
          <p:cNvSpPr txBox="1"/>
          <p:nvPr/>
        </p:nvSpPr>
        <p:spPr>
          <a:xfrm>
            <a:off x="323528" y="4509120"/>
            <a:ext cx="8280920" cy="1754326"/>
          </a:xfrm>
          <a:prstGeom prst="rect">
            <a:avLst/>
          </a:prstGeom>
          <a:noFill/>
        </p:spPr>
        <p:txBody>
          <a:bodyPr wrap="square" rtlCol="0">
            <a:spAutoFit/>
          </a:bodyPr>
          <a:lstStyle/>
          <a:p>
            <a:r>
              <a:rPr lang="en-US" altLang="zh-CN" b="1" dirty="0">
                <a:solidFill>
                  <a:srgbClr val="FF0000"/>
                </a:solidFill>
              </a:rPr>
              <a:t>1.</a:t>
            </a:r>
            <a:r>
              <a:rPr lang="zh-CN" altLang="zh-CN" b="1" dirty="0">
                <a:solidFill>
                  <a:srgbClr val="FF0000"/>
                </a:solidFill>
              </a:rPr>
              <a:t>师道之不传也久矣，欲人之无惑也难</a:t>
            </a:r>
            <a:r>
              <a:rPr lang="zh-CN" altLang="zh-CN" b="1" dirty="0" smtClean="0">
                <a:solidFill>
                  <a:srgbClr val="FF0000"/>
                </a:solidFill>
              </a:rPr>
              <a:t>矣</a:t>
            </a:r>
            <a:endParaRPr lang="en-US" altLang="zh-CN" b="1" dirty="0" smtClean="0">
              <a:solidFill>
                <a:srgbClr val="FF0000"/>
              </a:solidFill>
            </a:endParaRPr>
          </a:p>
          <a:p>
            <a:r>
              <a:rPr lang="en-US" altLang="zh-CN" b="1" dirty="0" smtClean="0">
                <a:solidFill>
                  <a:srgbClr val="FF0000"/>
                </a:solidFill>
              </a:rPr>
              <a:t>2</a:t>
            </a:r>
            <a:r>
              <a:rPr lang="en-US" altLang="zh-CN" b="1" dirty="0">
                <a:solidFill>
                  <a:srgbClr val="FF0000"/>
                </a:solidFill>
              </a:rPr>
              <a:t>.</a:t>
            </a:r>
            <a:r>
              <a:rPr lang="zh-CN" altLang="zh-CN" b="1" dirty="0">
                <a:solidFill>
                  <a:srgbClr val="FF0000"/>
                </a:solidFill>
              </a:rPr>
              <a:t>其下圣人也亦远矣，而耻学于</a:t>
            </a:r>
            <a:r>
              <a:rPr lang="zh-CN" altLang="zh-CN" b="1" dirty="0" smtClean="0">
                <a:solidFill>
                  <a:srgbClr val="FF0000"/>
                </a:solidFill>
              </a:rPr>
              <a:t>师</a:t>
            </a:r>
            <a:endParaRPr lang="en-US" altLang="zh-CN" b="1" dirty="0" smtClean="0">
              <a:solidFill>
                <a:srgbClr val="FF0000"/>
              </a:solidFill>
            </a:endParaRPr>
          </a:p>
          <a:p>
            <a:r>
              <a:rPr lang="en-US" altLang="zh-CN" b="1" dirty="0" smtClean="0">
                <a:solidFill>
                  <a:srgbClr val="FF0000"/>
                </a:solidFill>
              </a:rPr>
              <a:t>3</a:t>
            </a:r>
            <a:r>
              <a:rPr lang="en-US" altLang="zh-CN" b="1" dirty="0">
                <a:solidFill>
                  <a:srgbClr val="FF0000"/>
                </a:solidFill>
              </a:rPr>
              <a:t>.</a:t>
            </a:r>
            <a:r>
              <a:rPr lang="zh-CN" altLang="zh-CN" b="1" dirty="0">
                <a:solidFill>
                  <a:srgbClr val="FF0000"/>
                </a:solidFill>
              </a:rPr>
              <a:t>择师而教之，则耻师</a:t>
            </a:r>
            <a:r>
              <a:rPr lang="zh-CN" altLang="zh-CN" b="1" dirty="0" smtClean="0">
                <a:solidFill>
                  <a:srgbClr val="FF0000"/>
                </a:solidFill>
              </a:rPr>
              <a:t>焉</a:t>
            </a:r>
            <a:endParaRPr lang="en-US" altLang="zh-CN" b="1" dirty="0" smtClean="0">
              <a:solidFill>
                <a:srgbClr val="FF0000"/>
              </a:solidFill>
            </a:endParaRPr>
          </a:p>
          <a:p>
            <a:r>
              <a:rPr lang="en-US" altLang="zh-CN" b="1" dirty="0" smtClean="0">
                <a:solidFill>
                  <a:srgbClr val="FF0000"/>
                </a:solidFill>
              </a:rPr>
              <a:t>4</a:t>
            </a:r>
            <a:r>
              <a:rPr lang="en-US" altLang="zh-CN" b="1" dirty="0">
                <a:solidFill>
                  <a:srgbClr val="FF0000"/>
                </a:solidFill>
              </a:rPr>
              <a:t>.</a:t>
            </a:r>
            <a:r>
              <a:rPr lang="zh-CN" altLang="zh-CN" b="1" dirty="0">
                <a:solidFill>
                  <a:srgbClr val="FF0000"/>
                </a:solidFill>
              </a:rPr>
              <a:t>位卑则足羞，官盛则近</a:t>
            </a:r>
            <a:r>
              <a:rPr lang="zh-CN" altLang="zh-CN" b="1" dirty="0" smtClean="0">
                <a:solidFill>
                  <a:srgbClr val="FF0000"/>
                </a:solidFill>
              </a:rPr>
              <a:t>谀</a:t>
            </a:r>
            <a:endParaRPr lang="en-US" altLang="zh-CN" b="1" dirty="0" smtClean="0">
              <a:solidFill>
                <a:srgbClr val="FF0000"/>
              </a:solidFill>
            </a:endParaRPr>
          </a:p>
          <a:p>
            <a:r>
              <a:rPr lang="en-US" altLang="zh-CN" b="1" dirty="0" smtClean="0">
                <a:solidFill>
                  <a:srgbClr val="FF0000"/>
                </a:solidFill>
              </a:rPr>
              <a:t>5</a:t>
            </a:r>
            <a:r>
              <a:rPr lang="en-US" altLang="zh-CN" b="1" dirty="0">
                <a:solidFill>
                  <a:srgbClr val="FF0000"/>
                </a:solidFill>
              </a:rPr>
              <a:t>.</a:t>
            </a:r>
            <a:r>
              <a:rPr lang="zh-CN" altLang="zh-CN" b="1" dirty="0">
                <a:solidFill>
                  <a:srgbClr val="FF0000"/>
                </a:solidFill>
              </a:rPr>
              <a:t>今其智乃反不能及，其可怪也欤</a:t>
            </a:r>
          </a:p>
          <a:p>
            <a:endParaRPr lang="zh-CN" altLang="en-US" b="1" dirty="0">
              <a:solidFill>
                <a:srgbClr val="FF0000"/>
              </a:solidFill>
            </a:endParaRPr>
          </a:p>
        </p:txBody>
      </p:sp>
    </p:spTree>
    <p:extLst>
      <p:ext uri="{BB962C8B-B14F-4D97-AF65-F5344CB8AC3E}">
        <p14:creationId xmlns:p14="http://schemas.microsoft.com/office/powerpoint/2010/main" val="33361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496944" cy="4247317"/>
          </a:xfrm>
          <a:prstGeom prst="rect">
            <a:avLst/>
          </a:prstGeom>
          <a:noFill/>
        </p:spPr>
        <p:txBody>
          <a:bodyPr wrap="square" rtlCol="0">
            <a:spAutoFit/>
          </a:bodyPr>
          <a:lstStyle/>
          <a:p>
            <a:r>
              <a:rPr lang="zh-CN" altLang="zh-CN" b="1" dirty="0"/>
              <a:t>《阿房宫赋》</a:t>
            </a:r>
          </a:p>
          <a:p>
            <a:r>
              <a:rPr lang="en-US" altLang="zh-CN" b="1" dirty="0"/>
              <a:t>1.</a:t>
            </a:r>
            <a:r>
              <a:rPr lang="zh-CN" altLang="zh-CN" b="1" dirty="0"/>
              <a:t>《阿房宫赋》中作者泼墨写意，粗笔勾勒。言阿房宫占地之广，状其楼阁之高的句子是：＿＿＿＿＿＿＿＿，＿＿＿＿＿＿＿＿。</a:t>
            </a:r>
          </a:p>
          <a:p>
            <a:r>
              <a:rPr lang="en-US" altLang="zh-CN" b="1" dirty="0"/>
              <a:t>2.</a:t>
            </a:r>
            <a:r>
              <a:rPr lang="zh-CN" altLang="zh-CN" b="1" dirty="0"/>
              <a:t>《阿房宫赋》中从人们的主观感受写宫内歌舞盛况。既是以歌舞之纷繁衬托宫殿之众多，又为下文美女充盈宫室预作铺垫的句子是：＿＿＿＿＿＿，＿＿＿＿＿；＿＿＿＿＿，＿＿＿＿＿＿。</a:t>
            </a:r>
          </a:p>
          <a:p>
            <a:r>
              <a:rPr lang="en-US" altLang="zh-CN" b="1" dirty="0"/>
              <a:t>3.</a:t>
            </a:r>
            <a:r>
              <a:rPr lang="zh-CN" altLang="zh-CN" b="1" dirty="0"/>
              <a:t>用倒置式的暗喻。以璀璨晶亮的明星来比喻纷纷打开的妆镜，既贴切又形象。将喻体置放在前，先予以人鲜明的画面，令人惊奇，再出现本体，解释原因，使读者印象更为强烈得语句是：＿＿＿＿＿＿＿＿＿＿，＿＿＿＿＿＿＿＿＿＿。</a:t>
            </a:r>
          </a:p>
          <a:p>
            <a:r>
              <a:rPr lang="en-US" altLang="zh-CN" b="1" dirty="0"/>
              <a:t>4.</a:t>
            </a:r>
            <a:r>
              <a:rPr lang="zh-CN" altLang="zh-CN" b="1" dirty="0"/>
              <a:t>既在广阔的历史背景上引出阿房宫的修建，又起到了笼盖全篇、暗示主题的作用的句子是：＿＿＿＿，＿＿＿；＿＿＿ ，＿＿＿＿＿＿。</a:t>
            </a:r>
          </a:p>
          <a:p>
            <a:r>
              <a:rPr lang="en-US" altLang="zh-CN" b="1" dirty="0"/>
              <a:t>5.</a:t>
            </a:r>
            <a:r>
              <a:rPr lang="zh-CN" altLang="zh-CN" b="1" dirty="0"/>
              <a:t>从最普遍的民心人性的角度，说明人心没有区别，都追求幸福快乐、都挂念家小，对秦统治者的残民以自肥作了有力的抨击的语句是：＿＿＿＿＿＿＿，＿＿＿＿＿＿＿。＿＿＿＿＿，＿＿＿＿＿＿＿＿。</a:t>
            </a:r>
          </a:p>
          <a:p>
            <a:endParaRPr lang="zh-CN" altLang="en-US" b="1" dirty="0"/>
          </a:p>
        </p:txBody>
      </p:sp>
      <p:sp>
        <p:nvSpPr>
          <p:cNvPr id="3" name="TextBox 2"/>
          <p:cNvSpPr txBox="1"/>
          <p:nvPr/>
        </p:nvSpPr>
        <p:spPr>
          <a:xfrm>
            <a:off x="251520" y="4509120"/>
            <a:ext cx="8496944" cy="1477328"/>
          </a:xfrm>
          <a:prstGeom prst="rect">
            <a:avLst/>
          </a:prstGeom>
          <a:noFill/>
        </p:spPr>
        <p:txBody>
          <a:bodyPr wrap="square" rtlCol="0">
            <a:spAutoFit/>
          </a:bodyPr>
          <a:lstStyle/>
          <a:p>
            <a:r>
              <a:rPr lang="en-US" altLang="zh-CN" b="1" dirty="0">
                <a:solidFill>
                  <a:srgbClr val="FF0000"/>
                </a:solidFill>
              </a:rPr>
              <a:t>1.</a:t>
            </a:r>
            <a:r>
              <a:rPr lang="zh-CN" altLang="zh-CN" b="1" dirty="0">
                <a:solidFill>
                  <a:srgbClr val="FF0000"/>
                </a:solidFill>
              </a:rPr>
              <a:t>覆压三百余里，隔离天日</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2</a:t>
            </a:r>
            <a:r>
              <a:rPr lang="en-US" altLang="zh-CN" b="1" dirty="0">
                <a:solidFill>
                  <a:srgbClr val="FF0000"/>
                </a:solidFill>
              </a:rPr>
              <a:t>.</a:t>
            </a:r>
            <a:r>
              <a:rPr lang="zh-CN" altLang="zh-CN" b="1" dirty="0">
                <a:solidFill>
                  <a:srgbClr val="FF0000"/>
                </a:solidFill>
              </a:rPr>
              <a:t>歌台暖响，春光融融；舞殿冷袖，风雨凄凄</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3</a:t>
            </a:r>
            <a:r>
              <a:rPr lang="en-US" altLang="zh-CN" b="1" dirty="0">
                <a:solidFill>
                  <a:srgbClr val="FF0000"/>
                </a:solidFill>
              </a:rPr>
              <a:t>.</a:t>
            </a:r>
            <a:r>
              <a:rPr lang="zh-CN" altLang="zh-CN" b="1" dirty="0">
                <a:solidFill>
                  <a:srgbClr val="FF0000"/>
                </a:solidFill>
              </a:rPr>
              <a:t>明星荧荧，开妆镜</a:t>
            </a:r>
            <a:r>
              <a:rPr lang="zh-CN" altLang="zh-CN" b="1" dirty="0" smtClean="0">
                <a:solidFill>
                  <a:srgbClr val="FF0000"/>
                </a:solidFill>
              </a:rPr>
              <a:t>也</a:t>
            </a:r>
            <a:endParaRPr lang="en-US" altLang="zh-CN" b="1" dirty="0" smtClean="0">
              <a:solidFill>
                <a:srgbClr val="FF0000"/>
              </a:solidFill>
            </a:endParaRPr>
          </a:p>
          <a:p>
            <a:r>
              <a:rPr lang="en-US" altLang="zh-CN" b="1" dirty="0" smtClean="0">
                <a:solidFill>
                  <a:srgbClr val="FF0000"/>
                </a:solidFill>
              </a:rPr>
              <a:t>4</a:t>
            </a:r>
            <a:r>
              <a:rPr lang="en-US" altLang="zh-CN" b="1" dirty="0">
                <a:solidFill>
                  <a:srgbClr val="FF0000"/>
                </a:solidFill>
              </a:rPr>
              <a:t>.</a:t>
            </a:r>
            <a:r>
              <a:rPr lang="zh-CN" altLang="zh-CN" b="1" dirty="0">
                <a:solidFill>
                  <a:srgbClr val="FF0000"/>
                </a:solidFill>
              </a:rPr>
              <a:t>六王毕，四海一；蜀山兀，阿房出</a:t>
            </a:r>
            <a:r>
              <a:rPr lang="zh-CN" altLang="zh-CN"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5</a:t>
            </a:r>
            <a:r>
              <a:rPr lang="en-US" altLang="zh-CN" b="1" dirty="0">
                <a:solidFill>
                  <a:srgbClr val="FF0000"/>
                </a:solidFill>
              </a:rPr>
              <a:t>.</a:t>
            </a:r>
            <a:r>
              <a:rPr lang="zh-CN" altLang="zh-CN" b="1" dirty="0">
                <a:solidFill>
                  <a:srgbClr val="FF0000"/>
                </a:solidFill>
              </a:rPr>
              <a:t>一人之心，千万人之心也。秦爱纷奢，人亦念其家</a:t>
            </a:r>
            <a:endParaRPr lang="zh-CN" altLang="en-US" dirty="0">
              <a:solidFill>
                <a:srgbClr val="FF0000"/>
              </a:solidFill>
            </a:endParaRPr>
          </a:p>
        </p:txBody>
      </p:sp>
    </p:spTree>
    <p:extLst>
      <p:ext uri="{BB962C8B-B14F-4D97-AF65-F5344CB8AC3E}">
        <p14:creationId xmlns:p14="http://schemas.microsoft.com/office/powerpoint/2010/main" val="202297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9076</Words>
  <Application>Microsoft Office PowerPoint</Application>
  <PresentationFormat>全屏显示(4:3)</PresentationFormat>
  <Paragraphs>315</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默写篇篇过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默写篇篇过</dc:title>
  <dc:creator>USER</dc:creator>
  <cp:lastModifiedBy>USER</cp:lastModifiedBy>
  <cp:revision>12</cp:revision>
  <dcterms:created xsi:type="dcterms:W3CDTF">2017-03-20T12:14:51Z</dcterms:created>
  <dcterms:modified xsi:type="dcterms:W3CDTF">2017-05-15T14:06:29Z</dcterms:modified>
</cp:coreProperties>
</file>