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268" r:id="rId10"/>
    <p:sldId id="263" r:id="rId11"/>
    <p:sldId id="264" r:id="rId12"/>
    <p:sldId id="265" r:id="rId13"/>
    <p:sldId id="266" r:id="rId14"/>
    <p:sldId id="269" r:id="rId15"/>
    <p:sldId id="270" r:id="rId16"/>
    <p:sldId id="273" r:id="rId17"/>
    <p:sldId id="274" r:id="rId18"/>
    <p:sldId id="271" r:id="rId19"/>
    <p:sldId id="272"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8" d="100"/>
          <a:sy n="108" d="100"/>
        </p:scale>
        <p:origin x="-1116"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EA1196C-9890-40E2-83B6-30408924F2D3}" type="datetimeFigureOut">
              <a:rPr lang="zh-CN" altLang="en-US" smtClean="0"/>
              <a:pPr/>
              <a:t>2017-04-10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7CAAC2-1C94-4182-9926-52667A659227}"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EA1196C-9890-40E2-83B6-30408924F2D3}" type="datetimeFigureOut">
              <a:rPr lang="zh-CN" altLang="en-US" smtClean="0"/>
              <a:pPr/>
              <a:t>2017-04-10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7CAAC2-1C94-4182-9926-52667A65922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EA1196C-9890-40E2-83B6-30408924F2D3}" type="datetimeFigureOut">
              <a:rPr lang="zh-CN" altLang="en-US" smtClean="0"/>
              <a:pPr/>
              <a:t>2017-04-10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7CAAC2-1C94-4182-9926-52667A65922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EA1196C-9890-40E2-83B6-30408924F2D3}" type="datetimeFigureOut">
              <a:rPr lang="zh-CN" altLang="en-US" smtClean="0"/>
              <a:pPr/>
              <a:t>2017-04-10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7CAAC2-1C94-4182-9926-52667A659227}"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EA1196C-9890-40E2-83B6-30408924F2D3}" type="datetimeFigureOut">
              <a:rPr lang="zh-CN" altLang="en-US" smtClean="0"/>
              <a:pPr/>
              <a:t>2017-04-10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7CAAC2-1C94-4182-9926-52667A65922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EA1196C-9890-40E2-83B6-30408924F2D3}" type="datetimeFigureOut">
              <a:rPr lang="zh-CN" altLang="en-US" smtClean="0"/>
              <a:pPr/>
              <a:t>2017-04-10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7CAAC2-1C94-4182-9926-52667A65922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EA1196C-9890-40E2-83B6-30408924F2D3}" type="datetimeFigureOut">
              <a:rPr lang="zh-CN" altLang="en-US" smtClean="0"/>
              <a:pPr/>
              <a:t>2017-04-10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17CAAC2-1C94-4182-9926-52667A65922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EA1196C-9890-40E2-83B6-30408924F2D3}" type="datetimeFigureOut">
              <a:rPr lang="zh-CN" altLang="en-US" smtClean="0"/>
              <a:pPr/>
              <a:t>2017-04-10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17CAAC2-1C94-4182-9926-52667A65922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A1196C-9890-40E2-83B6-30408924F2D3}" type="datetimeFigureOut">
              <a:rPr lang="zh-CN" altLang="en-US" smtClean="0"/>
              <a:pPr/>
              <a:t>2017-04-10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17CAAC2-1C94-4182-9926-52667A65922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EA1196C-9890-40E2-83B6-30408924F2D3}" type="datetimeFigureOut">
              <a:rPr lang="zh-CN" altLang="en-US" smtClean="0"/>
              <a:pPr/>
              <a:t>2017-04-10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7CAAC2-1C94-4182-9926-52667A65922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EA1196C-9890-40E2-83B6-30408924F2D3}" type="datetimeFigureOut">
              <a:rPr lang="zh-CN" altLang="en-US" smtClean="0"/>
              <a:pPr/>
              <a:t>2017-04-10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7CAAC2-1C94-4182-9926-52667A65922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1196C-9890-40E2-83B6-30408924F2D3}" type="datetimeFigureOut">
              <a:rPr lang="zh-CN" altLang="en-US" smtClean="0"/>
              <a:pPr/>
              <a:t>2017-04-10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CAAC2-1C94-4182-9926-52667A65922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www.baidu.com/s?wd=%E9%95%BF%E6%88%BF%E9%95%BF%E5%AD%99&amp;tn=44039180_cpr&amp;fenlei=mv6quAkxTZn0IZRqIHckPjm4nH00T1Y3rHw9mhDsPHmLmvDsn1ms0ZwV5Hcvrjm3rH6sPfKWUMw85HfYnjn4nH6sgvPsT6KdThsqpZwYTjCEQLGCpyw9Uz4Bmy-bIi4WUvYETgN-TLwGUv3EPHRYnHR3njT"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2016</a:t>
            </a:r>
            <a:r>
              <a:rPr lang="zh-CN" altLang="en-US" dirty="0" smtClean="0"/>
              <a:t>全国卷</a:t>
            </a:r>
            <a:r>
              <a:rPr lang="en-US" altLang="zh-CN" dirty="0" smtClean="0"/>
              <a:t>3</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16632"/>
            <a:ext cx="7344816" cy="830997"/>
          </a:xfrm>
          <a:prstGeom prst="rect">
            <a:avLst/>
          </a:prstGeom>
          <a:noFill/>
        </p:spPr>
        <p:txBody>
          <a:bodyPr wrap="square" rtlCol="0">
            <a:spAutoFit/>
          </a:bodyPr>
          <a:lstStyle/>
          <a:p>
            <a:r>
              <a:rPr lang="zh-CN" altLang="zh-CN" sz="2400" dirty="0">
                <a:solidFill>
                  <a:srgbClr val="FF0000"/>
                </a:solidFill>
              </a:rPr>
              <a:t>凭借三：虚词</a:t>
            </a:r>
          </a:p>
          <a:p>
            <a:endParaRPr lang="zh-CN" altLang="en-US" sz="2400" dirty="0">
              <a:solidFill>
                <a:srgbClr val="FF0000"/>
              </a:solidFill>
            </a:endParaRPr>
          </a:p>
        </p:txBody>
      </p:sp>
      <p:sp>
        <p:nvSpPr>
          <p:cNvPr id="3" name="TextBox 2"/>
          <p:cNvSpPr txBox="1"/>
          <p:nvPr/>
        </p:nvSpPr>
        <p:spPr>
          <a:xfrm>
            <a:off x="143508" y="616620"/>
            <a:ext cx="8604956" cy="1846659"/>
          </a:xfrm>
          <a:prstGeom prst="rect">
            <a:avLst/>
          </a:prstGeom>
          <a:noFill/>
        </p:spPr>
        <p:txBody>
          <a:bodyPr wrap="square" rtlCol="0">
            <a:spAutoFit/>
          </a:bodyPr>
          <a:lstStyle/>
          <a:p>
            <a:r>
              <a:rPr lang="en-US" altLang="zh-CN" sz="1600" b="1" dirty="0" smtClean="0"/>
              <a:t>      </a:t>
            </a:r>
            <a:r>
              <a:rPr lang="zh-CN" altLang="zh-CN" sz="1600" b="1" dirty="0" smtClean="0"/>
              <a:t>虚词</a:t>
            </a:r>
            <a:r>
              <a:rPr lang="zh-CN" altLang="zh-CN" sz="1600" b="1" dirty="0"/>
              <a:t>是明辨句读的重要标志，尤其是代词、语气词和一些连词，它们的前后往往是应该断开的地方。初通文意、化整为零的过程，就是借助虚词初次判断的过程。 </a:t>
            </a:r>
            <a:r>
              <a:rPr lang="zh-CN" altLang="zh-CN" sz="1600" b="1" dirty="0" smtClean="0"/>
              <a:t>①</a:t>
            </a:r>
            <a:r>
              <a:rPr lang="zh-CN" altLang="zh-CN" sz="1600" b="1" dirty="0"/>
              <a:t>句首语气词前面可断句，如：其、盖、唯、盍、夫、且夫、若夫等。②句首关联词前面多可断句，如：苟、纵、是故、遂、于是、向使、然而、无论、至若、是以、继而、纵使、然则等。③句末语气词后面可断句，如：也、矣、耶、哉、乎、欤、焉、兮、耳、而已等。④句中虚词前后不能断开，如：于、为、而、以等。</a:t>
            </a:r>
          </a:p>
          <a:p>
            <a:endParaRPr lang="zh-CN" altLang="en-US" sz="1600" b="1" dirty="0"/>
          </a:p>
        </p:txBody>
      </p:sp>
      <p:sp>
        <p:nvSpPr>
          <p:cNvPr id="4" name="TextBox 3"/>
          <p:cNvSpPr txBox="1"/>
          <p:nvPr/>
        </p:nvSpPr>
        <p:spPr>
          <a:xfrm>
            <a:off x="228038" y="2132856"/>
            <a:ext cx="8352928" cy="2657138"/>
          </a:xfrm>
          <a:prstGeom prst="rect">
            <a:avLst/>
          </a:prstGeom>
          <a:noFill/>
        </p:spPr>
        <p:txBody>
          <a:bodyPr wrap="square" rtlCol="0">
            <a:spAutoFit/>
          </a:bodyPr>
          <a:lstStyle/>
          <a:p>
            <a:pPr>
              <a:lnSpc>
                <a:spcPts val="2500"/>
              </a:lnSpc>
            </a:pPr>
            <a:r>
              <a:rPr lang="en-US" altLang="zh-CN" b="1" dirty="0" smtClean="0"/>
              <a:t>        </a:t>
            </a:r>
            <a:r>
              <a:rPr lang="zh-CN" altLang="zh-CN" b="1" dirty="0" smtClean="0"/>
              <a:t>治</a:t>
            </a:r>
            <a:r>
              <a:rPr lang="zh-CN" altLang="zh-CN" b="1" dirty="0"/>
              <a:t>官如治家，古人常有是训矣。盖一家之事，无缓急巨细，皆所当知。有所不知，则有所不治也。</a:t>
            </a:r>
            <a:r>
              <a:rPr lang="zh-CN" altLang="zh-CN" b="1" dirty="0">
                <a:solidFill>
                  <a:srgbClr val="FF0000"/>
                </a:solidFill>
              </a:rPr>
              <a:t>况牧民之长，百责所丛，</a:t>
            </a:r>
            <a:r>
              <a:rPr lang="zh-CN" altLang="zh-CN" b="1" dirty="0"/>
              <a:t>若庠序，若传</a:t>
            </a:r>
            <a:r>
              <a:rPr lang="zh-CN" altLang="zh-CN" b="1" dirty="0" smtClean="0"/>
              <a:t>置</a:t>
            </a:r>
            <a:r>
              <a:rPr lang="zh-CN" altLang="en-US" sz="1600" b="1" dirty="0" smtClean="0">
                <a:solidFill>
                  <a:srgbClr val="FF0000"/>
                </a:solidFill>
              </a:rPr>
              <a:t>（古代驿站）</a:t>
            </a:r>
            <a:r>
              <a:rPr lang="zh-CN" altLang="zh-CN" sz="1600" b="1" dirty="0" smtClean="0">
                <a:solidFill>
                  <a:srgbClr val="FF0000"/>
                </a:solidFill>
              </a:rPr>
              <a:t>，</a:t>
            </a:r>
            <a:r>
              <a:rPr lang="zh-CN" altLang="zh-CN" b="1" dirty="0"/>
              <a:t>若仓</a:t>
            </a:r>
            <a:r>
              <a:rPr lang="en-US" altLang="zh-CN" b="1" dirty="0"/>
              <a:t> </a:t>
            </a:r>
            <a:r>
              <a:rPr lang="zh-CN" altLang="zh-CN" b="1" dirty="0"/>
              <a:t>，若囹圄，若</a:t>
            </a:r>
            <a:r>
              <a:rPr lang="zh-CN" altLang="zh-CN" b="1" dirty="0" smtClean="0"/>
              <a:t>沟洫</a:t>
            </a:r>
            <a:r>
              <a:rPr lang="zh-CN" altLang="en-US" sz="1600" b="1" dirty="0" smtClean="0">
                <a:solidFill>
                  <a:srgbClr val="FF0000"/>
                </a:solidFill>
              </a:rPr>
              <a:t>（</a:t>
            </a:r>
            <a:r>
              <a:rPr lang="en-US" altLang="zh-CN" sz="1600" b="1" dirty="0" err="1">
                <a:solidFill>
                  <a:srgbClr val="FF0000"/>
                </a:solidFill>
              </a:rPr>
              <a:t>田间的水道，</a:t>
            </a:r>
            <a:r>
              <a:rPr lang="en-US" altLang="zh-CN" sz="1600" b="1" dirty="0" err="1" smtClean="0">
                <a:solidFill>
                  <a:srgbClr val="FF0000"/>
                </a:solidFill>
              </a:rPr>
              <a:t>沟渠</a:t>
            </a:r>
            <a:r>
              <a:rPr lang="zh-CN" altLang="en-US" sz="1600" b="1" dirty="0">
                <a:solidFill>
                  <a:srgbClr val="FF0000"/>
                </a:solidFill>
              </a:rPr>
              <a:t>；</a:t>
            </a:r>
            <a:r>
              <a:rPr lang="en-US" altLang="zh-CN" sz="1600" b="1" dirty="0" err="1" smtClean="0">
                <a:solidFill>
                  <a:srgbClr val="FF0000"/>
                </a:solidFill>
              </a:rPr>
              <a:t>护城河</a:t>
            </a:r>
            <a:r>
              <a:rPr lang="zh-CN" altLang="en-US" sz="1600" b="1" dirty="0" smtClean="0">
                <a:solidFill>
                  <a:srgbClr val="FF0000"/>
                </a:solidFill>
              </a:rPr>
              <a:t>；</a:t>
            </a:r>
            <a:r>
              <a:rPr lang="en-US" altLang="zh-CN" sz="1600" b="1" dirty="0" err="1" smtClean="0">
                <a:solidFill>
                  <a:srgbClr val="FF0000"/>
                </a:solidFill>
              </a:rPr>
              <a:t>滥</a:t>
            </a:r>
            <a:r>
              <a:rPr lang="en-US" altLang="zh-CN" sz="1600" b="1" dirty="0" err="1">
                <a:solidFill>
                  <a:srgbClr val="FF0000"/>
                </a:solidFill>
              </a:rPr>
              <a:t>，坏败</a:t>
            </a:r>
            <a:r>
              <a:rPr lang="zh-CN" altLang="en-US" sz="1600" b="1" dirty="0" smtClean="0">
                <a:solidFill>
                  <a:srgbClr val="FF0000"/>
                </a:solidFill>
              </a:rPr>
              <a:t>）</a:t>
            </a:r>
            <a:r>
              <a:rPr lang="zh-CN" altLang="zh-CN" sz="1600" b="1" dirty="0" smtClean="0">
                <a:solidFill>
                  <a:srgbClr val="FF0000"/>
                </a:solidFill>
              </a:rPr>
              <a:t>，</a:t>
            </a:r>
            <a:r>
              <a:rPr lang="zh-CN" altLang="zh-CN" b="1" dirty="0"/>
              <a:t>若桥障，凡所司者甚众也。相时度力，敝者葺之，污者洁之，</a:t>
            </a:r>
            <a:r>
              <a:rPr lang="zh-CN" altLang="zh-CN" b="1" dirty="0" smtClean="0"/>
              <a:t>堙</a:t>
            </a:r>
            <a:r>
              <a:rPr lang="zh-CN" altLang="en-US" b="1" dirty="0" smtClean="0"/>
              <a:t>（</a:t>
            </a:r>
            <a:r>
              <a:rPr lang="en-US" altLang="zh-CN" b="1" dirty="0"/>
              <a:t> </a:t>
            </a:r>
            <a:r>
              <a:rPr lang="en-US" altLang="zh-CN" b="1" dirty="0">
                <a:solidFill>
                  <a:srgbClr val="FF0000"/>
                </a:solidFill>
              </a:rPr>
              <a:t>[</a:t>
            </a:r>
            <a:r>
              <a:rPr lang="en-US" altLang="zh-CN" b="1" dirty="0" err="1">
                <a:solidFill>
                  <a:srgbClr val="FF0000"/>
                </a:solidFill>
              </a:rPr>
              <a:t>yīn</a:t>
            </a:r>
            <a:r>
              <a:rPr lang="en-US" altLang="zh-CN" b="1" dirty="0">
                <a:solidFill>
                  <a:srgbClr val="FF0000"/>
                </a:solidFill>
              </a:rPr>
              <a:t>]</a:t>
            </a:r>
            <a:r>
              <a:rPr lang="en-US" altLang="zh-CN" dirty="0" smtClean="0">
                <a:solidFill>
                  <a:srgbClr val="FF0000"/>
                </a:solidFill>
              </a:rPr>
              <a:t> </a:t>
            </a:r>
            <a:r>
              <a:rPr lang="en-US" altLang="zh-CN" sz="1600" b="1" dirty="0" err="1" smtClean="0">
                <a:solidFill>
                  <a:srgbClr val="FF0000"/>
                </a:solidFill>
              </a:rPr>
              <a:t>堵塞</a:t>
            </a:r>
            <a:r>
              <a:rPr lang="zh-CN" altLang="en-US" sz="1600" b="1" dirty="0" smtClean="0">
                <a:solidFill>
                  <a:srgbClr val="FF0000"/>
                </a:solidFill>
              </a:rPr>
              <a:t>；</a:t>
            </a:r>
            <a:r>
              <a:rPr lang="en-US" altLang="zh-CN" sz="1600" b="1" dirty="0" err="1" smtClean="0">
                <a:solidFill>
                  <a:srgbClr val="FF0000"/>
                </a:solidFill>
              </a:rPr>
              <a:t>堆成的土山</a:t>
            </a:r>
            <a:r>
              <a:rPr lang="zh-CN" altLang="en-US" sz="1600" b="1" dirty="0" smtClean="0">
                <a:solidFill>
                  <a:srgbClr val="FF0000"/>
                </a:solidFill>
              </a:rPr>
              <a:t>；</a:t>
            </a:r>
            <a:r>
              <a:rPr lang="en-US" altLang="zh-CN" sz="1600" b="1" dirty="0" smtClean="0">
                <a:solidFill>
                  <a:srgbClr val="FF0000"/>
                </a:solidFill>
              </a:rPr>
              <a:t>古同</a:t>
            </a:r>
            <a:r>
              <a:rPr lang="en-US" altLang="zh-CN" sz="1600" b="1" dirty="0">
                <a:solidFill>
                  <a:srgbClr val="FF0000"/>
                </a:solidFill>
              </a:rPr>
              <a:t>“湮”，埋没</a:t>
            </a:r>
            <a:r>
              <a:rPr lang="en-US" altLang="zh-CN" dirty="0"/>
              <a:t> </a:t>
            </a:r>
            <a:r>
              <a:rPr lang="zh-CN" altLang="en-US" b="1" dirty="0" smtClean="0"/>
              <a:t>）</a:t>
            </a:r>
            <a:r>
              <a:rPr lang="zh-CN" altLang="zh-CN" b="1" dirty="0" smtClean="0"/>
              <a:t>者</a:t>
            </a:r>
            <a:r>
              <a:rPr lang="zh-CN" altLang="zh-CN" b="1" dirty="0"/>
              <a:t>疏之，缺者补之，旧所无有者经营之。</a:t>
            </a:r>
            <a:r>
              <a:rPr lang="zh-CN" altLang="zh-CN" b="1" u="sng" dirty="0">
                <a:solidFill>
                  <a:srgbClr val="FF0000"/>
                </a:solidFill>
              </a:rPr>
              <a:t>若曰彼之不修何预我</a:t>
            </a:r>
            <a:r>
              <a:rPr lang="zh-CN" altLang="zh-CN" b="1" u="sng" dirty="0" smtClean="0">
                <a:solidFill>
                  <a:srgbClr val="FF0000"/>
                </a:solidFill>
              </a:rPr>
              <a:t>事</a:t>
            </a:r>
            <a:r>
              <a:rPr lang="en-US" altLang="zh-CN" b="1" u="sng" dirty="0" smtClean="0">
                <a:solidFill>
                  <a:srgbClr val="FF0000"/>
                </a:solidFill>
              </a:rPr>
              <a:t> </a:t>
            </a:r>
            <a:r>
              <a:rPr lang="zh-CN" altLang="zh-CN" b="1" u="sng" dirty="0" smtClean="0">
                <a:solidFill>
                  <a:srgbClr val="FF0000"/>
                </a:solidFill>
              </a:rPr>
              <a:t>瞬息</a:t>
            </a:r>
            <a:r>
              <a:rPr lang="zh-CN" altLang="zh-CN" b="1" u="sng" dirty="0">
                <a:solidFill>
                  <a:srgbClr val="FF0000"/>
                </a:solidFill>
              </a:rPr>
              <a:t>代去自苦</a:t>
            </a:r>
            <a:r>
              <a:rPr lang="zh-CN" altLang="zh-CN" b="1" u="sng" dirty="0" smtClean="0">
                <a:solidFill>
                  <a:srgbClr val="FF0000"/>
                </a:solidFill>
              </a:rPr>
              <a:t>奚为</a:t>
            </a:r>
            <a:r>
              <a:rPr lang="en-US" altLang="zh-CN" b="1" u="sng" dirty="0" smtClean="0">
                <a:solidFill>
                  <a:srgbClr val="FF0000"/>
                </a:solidFill>
              </a:rPr>
              <a:t> </a:t>
            </a:r>
            <a:r>
              <a:rPr lang="zh-CN" altLang="zh-CN" b="1" u="sng" dirty="0" smtClean="0">
                <a:solidFill>
                  <a:srgbClr val="FF0000"/>
                </a:solidFill>
              </a:rPr>
              <a:t>此</a:t>
            </a:r>
            <a:r>
              <a:rPr lang="zh-CN" altLang="zh-CN" b="1" u="sng" dirty="0">
                <a:solidFill>
                  <a:srgbClr val="FF0000"/>
                </a:solidFill>
              </a:rPr>
              <a:t>念一萌则庶务皆隳矣。</a:t>
            </a:r>
            <a:r>
              <a:rPr lang="zh-CN" altLang="zh-CN" b="1" dirty="0"/>
              <a:t>前辈谓公家之务，一毫不尽其心，即为苟禄，获罪于天。</a:t>
            </a:r>
          </a:p>
          <a:p>
            <a:pPr>
              <a:lnSpc>
                <a:spcPts val="2500"/>
              </a:lnSpc>
            </a:pPr>
            <a:endParaRPr lang="zh-CN" altLang="en-US" b="1" dirty="0"/>
          </a:p>
        </p:txBody>
      </p:sp>
      <p:sp>
        <p:nvSpPr>
          <p:cNvPr id="5" name="TextBox 4"/>
          <p:cNvSpPr txBox="1"/>
          <p:nvPr/>
        </p:nvSpPr>
        <p:spPr>
          <a:xfrm>
            <a:off x="323528" y="4437112"/>
            <a:ext cx="8392552" cy="2585323"/>
          </a:xfrm>
          <a:prstGeom prst="rect">
            <a:avLst/>
          </a:prstGeom>
          <a:noFill/>
        </p:spPr>
        <p:txBody>
          <a:bodyPr wrap="square" rtlCol="0">
            <a:spAutoFit/>
          </a:bodyPr>
          <a:lstStyle/>
          <a:p>
            <a:r>
              <a:rPr lang="en-US" altLang="zh-CN" sz="1600" b="1" dirty="0" smtClean="0"/>
              <a:t>      </a:t>
            </a:r>
            <a:r>
              <a:rPr lang="zh-CN" altLang="zh-CN" sz="1600" b="1" dirty="0" smtClean="0"/>
              <a:t>治理</a:t>
            </a:r>
            <a:r>
              <a:rPr lang="zh-CN" altLang="zh-CN" sz="1600" b="1" dirty="0"/>
              <a:t>政务就像治理家政一样，古人常有这样的训导。一个家庭的事情，无论缓急大小，都是应该知道的。如果有不知的事情，那么就会有治理不到位的情况。</a:t>
            </a:r>
            <a:r>
              <a:rPr lang="zh-CN" altLang="zh-CN" sz="1600" b="1" dirty="0">
                <a:solidFill>
                  <a:srgbClr val="FF0000"/>
                </a:solidFill>
              </a:rPr>
              <a:t>况且管理百姓的长官，是各种职责都聚集于一身的人，</a:t>
            </a:r>
            <a:r>
              <a:rPr lang="zh-CN" altLang="zh-CN" sz="1600" b="1" dirty="0"/>
              <a:t>比如学校教育，比如驿站转运，比如粮草贮藏，比如狱讼判断，比如农田水利建设，比如桥梁堤坝设置，总共要管理的事情很多。</a:t>
            </a:r>
            <a:r>
              <a:rPr lang="en-US" altLang="zh-CN" sz="1600" b="1" dirty="0"/>
              <a:t>(</a:t>
            </a:r>
            <a:r>
              <a:rPr lang="zh-CN" altLang="zh-CN" sz="1600" b="1" dirty="0"/>
              <a:t>长官治理政务应该</a:t>
            </a:r>
            <a:r>
              <a:rPr lang="en-US" altLang="zh-CN" sz="1600" b="1" dirty="0"/>
              <a:t>)</a:t>
            </a:r>
            <a:r>
              <a:rPr lang="zh-CN" altLang="zh-CN" sz="1600" b="1" dirty="0"/>
              <a:t>观察时机，审度力量</a:t>
            </a:r>
            <a:r>
              <a:rPr lang="en-US" altLang="zh-CN" sz="1600" b="1" dirty="0"/>
              <a:t>(</a:t>
            </a:r>
            <a:r>
              <a:rPr lang="zh-CN" altLang="zh-CN" sz="1600" b="1" dirty="0"/>
              <a:t>及时去做应该做的事</a:t>
            </a:r>
            <a:r>
              <a:rPr lang="en-US" altLang="zh-CN" sz="1600" b="1" dirty="0"/>
              <a:t>)</a:t>
            </a:r>
            <a:r>
              <a:rPr lang="zh-CN" altLang="zh-CN" sz="1600" b="1" dirty="0"/>
              <a:t>，看到破旧的修葺它，肮脏的清扫它，堵塞的疏通它，缺失的补上它，先前没有的东西要去营造。</a:t>
            </a:r>
            <a:r>
              <a:rPr lang="zh-CN" altLang="zh-CN" sz="1600" b="1" u="sng" dirty="0">
                <a:solidFill>
                  <a:srgbClr val="FF0000"/>
                </a:solidFill>
              </a:rPr>
              <a:t>如果说先前的官员没有整治好，那与我有什么关系，用不了多长时间我就会被别人替代而离开，为什么要这样为难自己？这样的思想一旦萌芽，那么各种政务都会毁坏。</a:t>
            </a:r>
            <a:r>
              <a:rPr lang="zh-CN" altLang="zh-CN" sz="1600" b="1" dirty="0"/>
              <a:t>前辈有言：对于国家的事务，如果一点儿都不尽心力，只是设法取得俸禄，他一定会在上天那儿获得惩罚。</a:t>
            </a:r>
          </a:p>
          <a:p>
            <a:endParaRPr lang="zh-CN" altLang="en-US" sz="1600" b="1" dirty="0"/>
          </a:p>
        </p:txBody>
      </p:sp>
    </p:spTree>
    <p:extLst>
      <p:ext uri="{BB962C8B-B14F-4D97-AF65-F5344CB8AC3E}">
        <p14:creationId xmlns="" xmlns:p14="http://schemas.microsoft.com/office/powerpoint/2010/main" val="403318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522" y="248734"/>
            <a:ext cx="8496944" cy="2308324"/>
          </a:xfrm>
          <a:prstGeom prst="rect">
            <a:avLst/>
          </a:prstGeom>
          <a:noFill/>
        </p:spPr>
        <p:txBody>
          <a:bodyPr wrap="square" rtlCol="0">
            <a:spAutoFit/>
          </a:bodyPr>
          <a:lstStyle/>
          <a:p>
            <a:r>
              <a:rPr lang="zh-CN" altLang="zh-CN" b="1" dirty="0"/>
              <a:t>凭借四：文言句式</a:t>
            </a:r>
          </a:p>
          <a:p>
            <a:r>
              <a:rPr lang="en-US" altLang="zh-CN" b="1" dirty="0" smtClean="0"/>
              <a:t>    </a:t>
            </a:r>
            <a:r>
              <a:rPr lang="zh-CN" altLang="zh-CN" b="1" dirty="0" smtClean="0"/>
              <a:t>文言文</a:t>
            </a:r>
            <a:r>
              <a:rPr lang="zh-CN" altLang="zh-CN" b="1" dirty="0"/>
              <a:t>中的固定结构、判断句、被动句、变式句、省略句等都可以作为断句的切入点。固定结构，如：“如……何”“况……乎”“不亦……乎”“孰与……乎”“其……乎”“安……哉”“何……为”等。判断句，如：“……者，……也”“……也”等。被动句，如：“为……所……”“受……于……”“见……于……”等。在文言文中还常常会有省略的情况，阻碍我们正确断句；因此，我们必须依据语境补出省略的内容，才能做出正确的判断。</a:t>
            </a:r>
          </a:p>
          <a:p>
            <a:endParaRPr lang="zh-CN" altLang="en-US" b="1" dirty="0"/>
          </a:p>
        </p:txBody>
      </p:sp>
      <p:sp>
        <p:nvSpPr>
          <p:cNvPr id="3" name="TextBox 2"/>
          <p:cNvSpPr txBox="1"/>
          <p:nvPr/>
        </p:nvSpPr>
        <p:spPr>
          <a:xfrm>
            <a:off x="300154" y="2348880"/>
            <a:ext cx="8496944" cy="1477328"/>
          </a:xfrm>
          <a:prstGeom prst="rect">
            <a:avLst/>
          </a:prstGeom>
          <a:noFill/>
        </p:spPr>
        <p:txBody>
          <a:bodyPr wrap="square" rtlCol="0">
            <a:spAutoFit/>
          </a:bodyPr>
          <a:lstStyle/>
          <a:p>
            <a:r>
              <a:rPr lang="en-US" altLang="zh-CN" b="1" dirty="0"/>
              <a:t>4 </a:t>
            </a:r>
            <a:r>
              <a:rPr lang="zh-CN" altLang="zh-CN" b="1" dirty="0"/>
              <a:t>对文中画波浪线部分的断句，正确的一项是</a:t>
            </a:r>
            <a:r>
              <a:rPr lang="en-US" altLang="zh-CN" b="1" dirty="0"/>
              <a:t>(</a:t>
            </a:r>
            <a:r>
              <a:rPr lang="zh-CN" altLang="zh-CN" b="1" dirty="0"/>
              <a:t>　　</a:t>
            </a:r>
            <a:r>
              <a:rPr lang="en-US" altLang="zh-CN" b="1" dirty="0"/>
              <a:t>)</a:t>
            </a:r>
            <a:endParaRPr lang="zh-CN" altLang="zh-CN" b="1" dirty="0"/>
          </a:p>
          <a:p>
            <a:r>
              <a:rPr lang="zh-CN" altLang="zh-CN" b="1" u="sng" dirty="0">
                <a:solidFill>
                  <a:srgbClr val="FF0000"/>
                </a:solidFill>
              </a:rPr>
              <a:t>晏平仲婴者莱之夷维人也事齐灵公庄公景公</a:t>
            </a:r>
            <a:r>
              <a:rPr lang="zh-CN" altLang="zh-CN" b="1" u="sng" dirty="0">
                <a:solidFill>
                  <a:srgbClr val="7030A0"/>
                </a:solidFill>
              </a:rPr>
              <a:t>以</a:t>
            </a:r>
            <a:r>
              <a:rPr lang="zh-CN" altLang="zh-CN" b="1" u="sng" dirty="0">
                <a:solidFill>
                  <a:srgbClr val="FF0000"/>
                </a:solidFill>
              </a:rPr>
              <a:t>节俭力行重</a:t>
            </a:r>
            <a:r>
              <a:rPr lang="zh-CN" altLang="zh-CN" b="1" u="sng" dirty="0">
                <a:solidFill>
                  <a:srgbClr val="7030A0"/>
                </a:solidFill>
              </a:rPr>
              <a:t>于齐</a:t>
            </a:r>
            <a:r>
              <a:rPr lang="zh-CN" altLang="zh-CN" b="1" u="sng" dirty="0">
                <a:solidFill>
                  <a:srgbClr val="FF0000"/>
                </a:solidFill>
              </a:rPr>
              <a:t>既相齐食不重肉妾不衣帛。</a:t>
            </a:r>
            <a:r>
              <a:rPr lang="zh-CN" altLang="zh-CN" b="1" dirty="0"/>
              <a:t>其在朝，君语及之，即危言；语不及之，即危行。国有道，即顺命；无道，即衡命。以此三世显名于诸侯。</a:t>
            </a:r>
          </a:p>
          <a:p>
            <a:endParaRPr lang="zh-CN" altLang="en-US" b="1" dirty="0"/>
          </a:p>
        </p:txBody>
      </p:sp>
      <p:sp>
        <p:nvSpPr>
          <p:cNvPr id="4" name="TextBox 3"/>
          <p:cNvSpPr txBox="1"/>
          <p:nvPr/>
        </p:nvSpPr>
        <p:spPr>
          <a:xfrm>
            <a:off x="188522" y="3717032"/>
            <a:ext cx="8385312" cy="2576988"/>
          </a:xfrm>
          <a:prstGeom prst="rect">
            <a:avLst/>
          </a:prstGeom>
          <a:noFill/>
        </p:spPr>
        <p:txBody>
          <a:bodyPr wrap="square" rtlCol="0">
            <a:spAutoFit/>
          </a:bodyPr>
          <a:lstStyle/>
          <a:p>
            <a:pPr>
              <a:lnSpc>
                <a:spcPts val="2800"/>
              </a:lnSpc>
            </a:pPr>
            <a:r>
              <a:rPr lang="en-US" altLang="zh-CN" b="1" u="sng" dirty="0" smtClean="0">
                <a:solidFill>
                  <a:srgbClr val="FF0000"/>
                </a:solidFill>
              </a:rPr>
              <a:t>       </a:t>
            </a:r>
            <a:r>
              <a:rPr lang="zh-CN" altLang="zh-CN" b="1" u="sng" dirty="0" smtClean="0">
                <a:solidFill>
                  <a:srgbClr val="FF0000"/>
                </a:solidFill>
              </a:rPr>
              <a:t>晏平仲</a:t>
            </a:r>
            <a:r>
              <a:rPr lang="en-US" altLang="zh-CN" b="1" u="sng" dirty="0">
                <a:solidFill>
                  <a:srgbClr val="FF0000"/>
                </a:solidFill>
              </a:rPr>
              <a:t>(</a:t>
            </a:r>
            <a:r>
              <a:rPr lang="zh-CN" altLang="zh-CN" b="1" u="sng" dirty="0">
                <a:solidFill>
                  <a:srgbClr val="FF0000"/>
                </a:solidFill>
              </a:rPr>
              <a:t>晏子字仲，溢平，习惯上多称平仲</a:t>
            </a:r>
            <a:r>
              <a:rPr lang="en-US" altLang="zh-CN" b="1" u="sng" dirty="0">
                <a:solidFill>
                  <a:srgbClr val="FF0000"/>
                </a:solidFill>
              </a:rPr>
              <a:t>)</a:t>
            </a:r>
            <a:r>
              <a:rPr lang="zh-CN" altLang="zh-CN" b="1" u="sng" dirty="0">
                <a:solidFill>
                  <a:srgbClr val="FF0000"/>
                </a:solidFill>
              </a:rPr>
              <a:t>，名婴，是莱州夷维人。先后侍奉齐灵公、齐庄公、齐景公，因为生活节俭、努力工作而被齐国国君看重。</a:t>
            </a:r>
            <a:r>
              <a:rPr lang="en-US" altLang="zh-CN" b="1" u="sng" dirty="0">
                <a:solidFill>
                  <a:srgbClr val="FF0000"/>
                </a:solidFill>
              </a:rPr>
              <a:t>(</a:t>
            </a:r>
            <a:r>
              <a:rPr lang="zh-CN" altLang="zh-CN" b="1" u="sng" dirty="0">
                <a:solidFill>
                  <a:srgbClr val="FF0000"/>
                </a:solidFill>
              </a:rPr>
              <a:t>他</a:t>
            </a:r>
            <a:r>
              <a:rPr lang="en-US" altLang="zh-CN" b="1" u="sng" dirty="0">
                <a:solidFill>
                  <a:srgbClr val="FF0000"/>
                </a:solidFill>
              </a:rPr>
              <a:t>)</a:t>
            </a:r>
            <a:r>
              <a:rPr lang="zh-CN" altLang="zh-CN" b="1" u="sng" dirty="0">
                <a:solidFill>
                  <a:srgbClr val="FF0000"/>
                </a:solidFill>
              </a:rPr>
              <a:t>辅助齐国后，吃饭从来不吃两份肉</a:t>
            </a:r>
            <a:r>
              <a:rPr lang="en-US" altLang="zh-CN" b="1" u="sng" dirty="0">
                <a:solidFill>
                  <a:srgbClr val="FF0000"/>
                </a:solidFill>
              </a:rPr>
              <a:t>(</a:t>
            </a:r>
            <a:r>
              <a:rPr lang="zh-CN" altLang="zh-CN" b="1" u="sng" dirty="0">
                <a:solidFill>
                  <a:srgbClr val="FF0000"/>
                </a:solidFill>
              </a:rPr>
              <a:t>只吃一份荤菜</a:t>
            </a:r>
            <a:r>
              <a:rPr lang="en-US" altLang="zh-CN" b="1" u="sng" dirty="0">
                <a:solidFill>
                  <a:srgbClr val="FF0000"/>
                </a:solidFill>
              </a:rPr>
              <a:t>)</a:t>
            </a:r>
            <a:r>
              <a:rPr lang="zh-CN" altLang="zh-CN" b="1" u="sng" dirty="0">
                <a:solidFill>
                  <a:srgbClr val="FF0000"/>
                </a:solidFill>
              </a:rPr>
              <a:t>，他的妾不穿丝质的衣裳。</a:t>
            </a:r>
            <a:r>
              <a:rPr lang="zh-CN" altLang="zh-CN" b="1" dirty="0">
                <a:solidFill>
                  <a:srgbClr val="7030A0"/>
                </a:solidFill>
              </a:rPr>
              <a:t>他在朝堂上时，国君有话问到他，他就直言回答；无话问到他，他就正直地做事。有利于国家的政治清明的，他就遵从政令行事；不利于国家的政治清明的，他就权衡利弊斟酌办事。因此，他能接连侍奉三代君主，名扬诸侯。</a:t>
            </a:r>
          </a:p>
          <a:p>
            <a:pPr>
              <a:lnSpc>
                <a:spcPts val="2800"/>
              </a:lnSpc>
            </a:pPr>
            <a:endParaRPr lang="zh-CN" altLang="en-US" b="1" dirty="0">
              <a:solidFill>
                <a:srgbClr val="7030A0"/>
              </a:solidFill>
            </a:endParaRPr>
          </a:p>
        </p:txBody>
      </p:sp>
    </p:spTree>
    <p:extLst>
      <p:ext uri="{BB962C8B-B14F-4D97-AF65-F5344CB8AC3E}">
        <p14:creationId xmlns="" xmlns:p14="http://schemas.microsoft.com/office/powerpoint/2010/main" val="371189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8640"/>
            <a:ext cx="8496944" cy="3654205"/>
          </a:xfrm>
          <a:prstGeom prst="rect">
            <a:avLst/>
          </a:prstGeom>
          <a:noFill/>
        </p:spPr>
        <p:txBody>
          <a:bodyPr wrap="square" rtlCol="0">
            <a:spAutoFit/>
          </a:bodyPr>
          <a:lstStyle/>
          <a:p>
            <a:pPr>
              <a:lnSpc>
                <a:spcPts val="2800"/>
              </a:lnSpc>
            </a:pPr>
            <a:r>
              <a:rPr lang="zh-CN" altLang="zh-CN" b="1" dirty="0"/>
              <a:t>凭借五：对称整句</a:t>
            </a:r>
          </a:p>
          <a:p>
            <a:pPr>
              <a:lnSpc>
                <a:spcPts val="2800"/>
              </a:lnSpc>
            </a:pPr>
            <a:r>
              <a:rPr lang="zh-CN" altLang="zh-CN" b="1" dirty="0"/>
              <a:t>古人写文章讲究句式的整齐对称，或者两句之间讲究意思的正反对比，我们可以根据这一特点断句。</a:t>
            </a:r>
          </a:p>
          <a:p>
            <a:pPr>
              <a:lnSpc>
                <a:spcPts val="2800"/>
              </a:lnSpc>
            </a:pPr>
            <a:r>
              <a:rPr lang="en-US" altLang="zh-CN" b="1" dirty="0"/>
              <a:t>  5 [2016·</a:t>
            </a:r>
            <a:r>
              <a:rPr lang="zh-CN" altLang="zh-CN" b="1" dirty="0"/>
              <a:t>山东卷</a:t>
            </a:r>
            <a:r>
              <a:rPr lang="en-US" altLang="zh-CN" b="1" dirty="0"/>
              <a:t>] [</a:t>
            </a:r>
            <a:r>
              <a:rPr lang="zh-CN" altLang="zh-CN" b="1" dirty="0"/>
              <a:t>原文片段</a:t>
            </a:r>
            <a:r>
              <a:rPr lang="en-US" altLang="zh-CN" b="1" dirty="0"/>
              <a:t>] </a:t>
            </a:r>
            <a:r>
              <a:rPr lang="zh-CN" altLang="zh-CN" b="1" dirty="0"/>
              <a:t>阅读下面的文言文，完成题目。</a:t>
            </a:r>
          </a:p>
          <a:p>
            <a:pPr>
              <a:lnSpc>
                <a:spcPts val="2800"/>
              </a:lnSpc>
            </a:pPr>
            <a:r>
              <a:rPr lang="en-US" altLang="zh-CN" b="1" dirty="0" smtClean="0"/>
              <a:t>      </a:t>
            </a:r>
            <a:r>
              <a:rPr lang="zh-CN" altLang="zh-CN" b="1" dirty="0" smtClean="0"/>
              <a:t>景</a:t>
            </a:r>
            <a:r>
              <a:rPr lang="zh-CN" altLang="zh-CN" b="1" dirty="0"/>
              <a:t>公问晏子曰：</a:t>
            </a:r>
            <a:r>
              <a:rPr lang="en-US" altLang="zh-CN" b="1" dirty="0"/>
              <a:t>“</a:t>
            </a:r>
            <a:r>
              <a:rPr lang="zh-CN" altLang="zh-CN" b="1" dirty="0"/>
              <a:t>吾欲服圣王之服，居圣王之室，如此，则诸侯其至乎？</a:t>
            </a:r>
            <a:r>
              <a:rPr lang="en-US" altLang="zh-CN" b="1" dirty="0"/>
              <a:t>”</a:t>
            </a:r>
            <a:r>
              <a:rPr lang="zh-CN" altLang="zh-CN" b="1" dirty="0"/>
              <a:t>晏子对曰：</a:t>
            </a:r>
            <a:r>
              <a:rPr lang="en-US" altLang="zh-CN" b="1" dirty="0"/>
              <a:t>“</a:t>
            </a:r>
            <a:r>
              <a:rPr lang="zh-CN" altLang="zh-CN" b="1" dirty="0"/>
              <a:t>法其节俭则可；法其服，居其室，无益也。三王不同服而王，非以服致诸侯也。诚于爱民，果于行善，</a:t>
            </a:r>
            <a:r>
              <a:rPr lang="zh-CN" altLang="zh-CN" b="1" dirty="0">
                <a:solidFill>
                  <a:srgbClr val="FF0000"/>
                </a:solidFill>
              </a:rPr>
              <a:t>天下怀其德而归其义</a:t>
            </a:r>
            <a:r>
              <a:rPr lang="zh-CN" altLang="zh-CN" b="1" dirty="0"/>
              <a:t>，若其衣服节俭而众</a:t>
            </a:r>
            <a:r>
              <a:rPr lang="zh-CN" altLang="zh-CN" b="1" dirty="0">
                <a:solidFill>
                  <a:srgbClr val="FF0000"/>
                </a:solidFill>
              </a:rPr>
              <a:t>说</a:t>
            </a:r>
            <a:r>
              <a:rPr lang="zh-CN" altLang="zh-CN" b="1" dirty="0"/>
              <a:t>也。</a:t>
            </a:r>
            <a:r>
              <a:rPr lang="zh-CN" altLang="zh-CN" b="1" u="wavy" dirty="0"/>
              <a:t>夫冠足以修敬不务其饰衣足以掩形御寒不务其美身服不杂彩首服不镂刻</a:t>
            </a:r>
            <a:r>
              <a:rPr lang="zh-CN" altLang="zh-CN" b="1" dirty="0"/>
              <a:t>。古者常有处橧巢窟穴而不恶，予而不取，天下不朝其室，而共归其仁。</a:t>
            </a:r>
            <a:r>
              <a:rPr lang="en-US" altLang="zh-CN" b="1" dirty="0"/>
              <a:t>……”</a:t>
            </a:r>
            <a:endParaRPr lang="zh-CN" altLang="zh-CN" b="1" dirty="0"/>
          </a:p>
          <a:p>
            <a:pPr>
              <a:lnSpc>
                <a:spcPts val="2800"/>
              </a:lnSpc>
            </a:pPr>
            <a:endParaRPr lang="zh-CN" altLang="en-US" b="1" dirty="0"/>
          </a:p>
        </p:txBody>
      </p:sp>
      <p:sp>
        <p:nvSpPr>
          <p:cNvPr id="3" name="TextBox 2"/>
          <p:cNvSpPr txBox="1"/>
          <p:nvPr/>
        </p:nvSpPr>
        <p:spPr>
          <a:xfrm>
            <a:off x="251520" y="3501008"/>
            <a:ext cx="8496944" cy="3599703"/>
          </a:xfrm>
          <a:prstGeom prst="rect">
            <a:avLst/>
          </a:prstGeom>
          <a:noFill/>
        </p:spPr>
        <p:txBody>
          <a:bodyPr wrap="square" rtlCol="0">
            <a:spAutoFit/>
          </a:bodyPr>
          <a:lstStyle/>
          <a:p>
            <a:pPr>
              <a:lnSpc>
                <a:spcPts val="2500"/>
              </a:lnSpc>
            </a:pPr>
            <a:r>
              <a:rPr lang="en-US" altLang="zh-CN" b="1" dirty="0" smtClean="0">
                <a:solidFill>
                  <a:srgbClr val="7030A0"/>
                </a:solidFill>
              </a:rPr>
              <a:t>       </a:t>
            </a:r>
            <a:r>
              <a:rPr lang="zh-CN" altLang="zh-CN" b="1" dirty="0" smtClean="0">
                <a:solidFill>
                  <a:srgbClr val="7030A0"/>
                </a:solidFill>
              </a:rPr>
              <a:t>景</a:t>
            </a:r>
            <a:r>
              <a:rPr lang="zh-CN" altLang="zh-CN" b="1" dirty="0">
                <a:solidFill>
                  <a:srgbClr val="7030A0"/>
                </a:solidFill>
              </a:rPr>
              <a:t>公询问晏子说：</a:t>
            </a:r>
            <a:r>
              <a:rPr lang="en-US" altLang="zh-CN" b="1" dirty="0">
                <a:solidFill>
                  <a:srgbClr val="7030A0"/>
                </a:solidFill>
              </a:rPr>
              <a:t>“</a:t>
            </a:r>
            <a:r>
              <a:rPr lang="zh-CN" altLang="zh-CN" b="1" dirty="0">
                <a:solidFill>
                  <a:srgbClr val="7030A0"/>
                </a:solidFill>
              </a:rPr>
              <a:t>我想穿上古代圣王的衣服，居住古代圣王的宫室，如果这样做了，那么诸侯们都会来朝见吗？</a:t>
            </a:r>
            <a:r>
              <a:rPr lang="en-US" altLang="zh-CN" b="1" dirty="0">
                <a:solidFill>
                  <a:srgbClr val="7030A0"/>
                </a:solidFill>
              </a:rPr>
              <a:t>”</a:t>
            </a:r>
            <a:r>
              <a:rPr lang="zh-CN" altLang="zh-CN" b="1" dirty="0">
                <a:solidFill>
                  <a:srgbClr val="7030A0"/>
                </a:solidFill>
              </a:rPr>
              <a:t>晏子回答说：</a:t>
            </a:r>
            <a:r>
              <a:rPr lang="en-US" altLang="zh-CN" b="1" dirty="0">
                <a:solidFill>
                  <a:srgbClr val="7030A0"/>
                </a:solidFill>
              </a:rPr>
              <a:t>“</a:t>
            </a:r>
            <a:r>
              <a:rPr lang="zh-CN" altLang="zh-CN" b="1" dirty="0">
                <a:solidFill>
                  <a:srgbClr val="7030A0"/>
                </a:solidFill>
              </a:rPr>
              <a:t>效法古代圣王的节俭就可以了；效法古代圣王的衣服，居住古代圣王的宫室，没有益处。夏、商、周三王穿不同的衣服而统一天下，这说明不是因为衣服而使诸侯归附的。真心地爱护百姓，果断地施行善政，天下人都感念他们的美德从而归附于他们的仁义，这就是他们穿衣服节俭而百姓高兴的原因。</a:t>
            </a:r>
            <a:r>
              <a:rPr lang="zh-CN" altLang="zh-CN" b="1" u="sng" dirty="0">
                <a:solidFill>
                  <a:srgbClr val="FF0000"/>
                </a:solidFill>
              </a:rPr>
              <a:t>帽子只要足够用来表示恭敬就行了，不必追求装饰；衣服只要足够用来遮蔽身体抵御寒冷就行了，不必追求它的华美。身上穿的衣服不必色彩杂陈，头上戴的帽子不必镂刻花纹。</a:t>
            </a:r>
            <a:r>
              <a:rPr lang="zh-CN" altLang="zh-CN" b="1" dirty="0">
                <a:solidFill>
                  <a:srgbClr val="7030A0"/>
                </a:solidFill>
              </a:rPr>
              <a:t>古人曾有用柴薪搭巢和挖洞穴居也不厌恶的人，给予百姓财物，却不向百姓索取，天下人不是朝拜他们的宫室，而是共同归附他们的仁义。……”</a:t>
            </a:r>
          </a:p>
          <a:p>
            <a:pPr>
              <a:lnSpc>
                <a:spcPts val="2500"/>
              </a:lnSpc>
            </a:pPr>
            <a:endParaRPr lang="zh-CN" altLang="en-US" b="1" dirty="0">
              <a:solidFill>
                <a:srgbClr val="7030A0"/>
              </a:solidFill>
            </a:endParaRPr>
          </a:p>
        </p:txBody>
      </p:sp>
    </p:spTree>
    <p:extLst>
      <p:ext uri="{BB962C8B-B14F-4D97-AF65-F5344CB8AC3E}">
        <p14:creationId xmlns="" xmlns:p14="http://schemas.microsoft.com/office/powerpoint/2010/main" val="416493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90381"/>
            <a:ext cx="8424936" cy="646331"/>
          </a:xfrm>
          <a:prstGeom prst="rect">
            <a:avLst/>
          </a:prstGeom>
          <a:noFill/>
        </p:spPr>
        <p:txBody>
          <a:bodyPr wrap="square" rtlCol="0">
            <a:spAutoFit/>
          </a:bodyPr>
          <a:lstStyle/>
          <a:p>
            <a:r>
              <a:rPr lang="zh-CN" altLang="zh-CN" b="1" dirty="0">
                <a:solidFill>
                  <a:srgbClr val="FF0000"/>
                </a:solidFill>
              </a:rPr>
              <a:t>技法二　</a:t>
            </a:r>
            <a:r>
              <a:rPr lang="zh-CN" altLang="zh-CN" b="1" dirty="0" smtClean="0">
                <a:solidFill>
                  <a:srgbClr val="FF0000"/>
                </a:solidFill>
              </a:rPr>
              <a:t> </a:t>
            </a:r>
            <a:r>
              <a:rPr lang="en-US" altLang="zh-CN" b="1" dirty="0" smtClean="0">
                <a:solidFill>
                  <a:srgbClr val="FF0000"/>
                </a:solidFill>
              </a:rPr>
              <a:t>“</a:t>
            </a:r>
            <a:r>
              <a:rPr lang="zh-CN" altLang="zh-CN" b="1" dirty="0">
                <a:solidFill>
                  <a:srgbClr val="FF0000"/>
                </a:solidFill>
              </a:rPr>
              <a:t>三法</a:t>
            </a:r>
            <a:r>
              <a:rPr lang="en-US" altLang="zh-CN" b="1" dirty="0">
                <a:solidFill>
                  <a:srgbClr val="FF0000"/>
                </a:solidFill>
              </a:rPr>
              <a:t>”</a:t>
            </a:r>
            <a:r>
              <a:rPr lang="zh-CN" altLang="zh-CN" b="1" dirty="0">
                <a:solidFill>
                  <a:srgbClr val="FF0000"/>
                </a:solidFill>
              </a:rPr>
              <a:t>突破文化常识题</a:t>
            </a:r>
          </a:p>
          <a:p>
            <a:endParaRPr lang="zh-CN" altLang="en-US" b="1" dirty="0">
              <a:solidFill>
                <a:srgbClr val="FF0000"/>
              </a:solidFill>
            </a:endParaRPr>
          </a:p>
        </p:txBody>
      </p:sp>
      <p:sp>
        <p:nvSpPr>
          <p:cNvPr id="3" name="TextBox 2"/>
          <p:cNvSpPr txBox="1"/>
          <p:nvPr/>
        </p:nvSpPr>
        <p:spPr>
          <a:xfrm>
            <a:off x="323528" y="690718"/>
            <a:ext cx="8568952" cy="6432530"/>
          </a:xfrm>
          <a:prstGeom prst="rect">
            <a:avLst/>
          </a:prstGeom>
          <a:noFill/>
        </p:spPr>
        <p:txBody>
          <a:bodyPr wrap="square" rtlCol="0">
            <a:spAutoFit/>
          </a:bodyPr>
          <a:lstStyle/>
          <a:p>
            <a:r>
              <a:rPr lang="zh-CN" altLang="zh-CN" b="1" dirty="0"/>
              <a:t>分类识记古代的选官制度</a:t>
            </a:r>
          </a:p>
          <a:p>
            <a:r>
              <a:rPr lang="en-US" altLang="zh-CN" b="1" dirty="0">
                <a:solidFill>
                  <a:srgbClr val="FF0000"/>
                </a:solidFill>
              </a:rPr>
              <a:t>1. </a:t>
            </a:r>
            <a:r>
              <a:rPr lang="zh-CN" altLang="zh-CN" b="1" dirty="0">
                <a:solidFill>
                  <a:srgbClr val="FF0000"/>
                </a:solidFill>
              </a:rPr>
              <a:t>察举制、征辟制。汉代</a:t>
            </a:r>
            <a:r>
              <a:rPr lang="zh-CN" altLang="zh-CN" b="1" dirty="0"/>
              <a:t>，选官制度实行察举制和征辟制。</a:t>
            </a:r>
            <a:r>
              <a:rPr lang="zh-CN" altLang="zh-CN" b="1" dirty="0">
                <a:solidFill>
                  <a:srgbClr val="FF0000"/>
                </a:solidFill>
              </a:rPr>
              <a:t>所谓察举</a:t>
            </a:r>
            <a:r>
              <a:rPr lang="zh-CN" altLang="zh-CN" b="1" dirty="0"/>
              <a:t>，就是由公卿、列侯、刺史及地方长官</a:t>
            </a:r>
            <a:r>
              <a:rPr lang="en-US" altLang="zh-CN" b="1" dirty="0"/>
              <a:t>(</a:t>
            </a:r>
            <a:r>
              <a:rPr lang="zh-CN" altLang="zh-CN" b="1" dirty="0"/>
              <a:t>多为郡国守相</a:t>
            </a:r>
            <a:r>
              <a:rPr lang="en-US" altLang="zh-CN" b="1" dirty="0"/>
              <a:t>)</a:t>
            </a:r>
            <a:r>
              <a:rPr lang="zh-CN" altLang="zh-CN" b="1" dirty="0"/>
              <a:t>等考察、选取人才，</a:t>
            </a:r>
            <a:r>
              <a:rPr lang="zh-CN" altLang="zh-CN" b="1" dirty="0">
                <a:solidFill>
                  <a:srgbClr val="FF0000"/>
                </a:solidFill>
              </a:rPr>
              <a:t>推荐给朝廷</a:t>
            </a:r>
            <a:r>
              <a:rPr lang="zh-CN" altLang="zh-CN" b="1" dirty="0"/>
              <a:t>，由朝廷考核后任以官职。</a:t>
            </a:r>
            <a:r>
              <a:rPr lang="zh-CN" altLang="zh-CN" b="1" dirty="0">
                <a:solidFill>
                  <a:srgbClr val="FF0000"/>
                </a:solidFill>
              </a:rPr>
              <a:t>征辟，主要是朝廷或公府以下召举布衣之士授以官职</a:t>
            </a:r>
            <a:r>
              <a:rPr lang="zh-CN" altLang="zh-CN" b="1" dirty="0"/>
              <a:t>。征辟一般对被辟除者的资历不限制，只看才学，是当时一种比较自由的仕宦途径。</a:t>
            </a:r>
          </a:p>
          <a:p>
            <a:r>
              <a:rPr lang="en-US" altLang="zh-CN" b="1" dirty="0"/>
              <a:t>2. </a:t>
            </a:r>
            <a:r>
              <a:rPr lang="zh-CN" altLang="zh-CN" b="1" dirty="0"/>
              <a:t>九品中正制。又称九品官人法。朝廷选择贤能、有见识的官员任命为所在州郡的</a:t>
            </a:r>
            <a:r>
              <a:rPr lang="en-US" altLang="zh-CN" b="1" dirty="0"/>
              <a:t>“</a:t>
            </a:r>
            <a:r>
              <a:rPr lang="zh-CN" altLang="zh-CN" b="1" dirty="0"/>
              <a:t>中正</a:t>
            </a:r>
            <a:r>
              <a:rPr lang="en-US" altLang="zh-CN" b="1" dirty="0"/>
              <a:t>”</a:t>
            </a:r>
            <a:r>
              <a:rPr lang="zh-CN" altLang="zh-CN" b="1" dirty="0"/>
              <a:t>官。州设大中正，郡设小中正。中正官负责品评和他同籍的士人。“品”就是等级，分为九等，</a:t>
            </a:r>
            <a:r>
              <a:rPr lang="zh-CN" altLang="zh-CN" b="1" dirty="0">
                <a:solidFill>
                  <a:srgbClr val="FF0000"/>
                </a:solidFill>
              </a:rPr>
              <a:t>主要依据士人的家世资历和德才来评定</a:t>
            </a:r>
            <a:r>
              <a:rPr lang="zh-CN" altLang="zh-CN" b="1" dirty="0" smtClean="0"/>
              <a:t>。</a:t>
            </a:r>
            <a:r>
              <a:rPr lang="zh-CN" altLang="en-US" b="1" dirty="0"/>
              <a:t>（</a:t>
            </a:r>
            <a:r>
              <a:rPr lang="zh-CN" altLang="en-US" sz="1600" b="1" dirty="0">
                <a:solidFill>
                  <a:srgbClr val="FF0000"/>
                </a:solidFill>
              </a:rPr>
              <a:t>所有的士族的人才分为三六九等，分别是：上上，上中，上下，中上，中中，中下，下上，下中，下下）</a:t>
            </a:r>
            <a:endParaRPr lang="zh-CN" altLang="zh-CN" sz="1600" b="1" dirty="0">
              <a:solidFill>
                <a:srgbClr val="FF0000"/>
              </a:solidFill>
            </a:endParaRPr>
          </a:p>
          <a:p>
            <a:r>
              <a:rPr lang="en-US" altLang="zh-CN" b="1" dirty="0"/>
              <a:t>3. </a:t>
            </a:r>
            <a:r>
              <a:rPr lang="zh-CN" altLang="zh-CN" b="1" dirty="0"/>
              <a:t>科举制。以明清为例，当时的考试分为四级：</a:t>
            </a:r>
            <a:r>
              <a:rPr lang="zh-CN" altLang="zh-CN" b="1" dirty="0">
                <a:solidFill>
                  <a:srgbClr val="FF0000"/>
                </a:solidFill>
              </a:rPr>
              <a:t>童生试</a:t>
            </a:r>
            <a:r>
              <a:rPr lang="en-US" altLang="zh-CN" b="1" dirty="0">
                <a:solidFill>
                  <a:srgbClr val="FF0000"/>
                </a:solidFill>
              </a:rPr>
              <a:t>—</a:t>
            </a:r>
            <a:r>
              <a:rPr lang="zh-CN" altLang="zh-CN" b="1" dirty="0">
                <a:solidFill>
                  <a:srgbClr val="FF0000"/>
                </a:solidFill>
              </a:rPr>
              <a:t>乡试</a:t>
            </a:r>
            <a:r>
              <a:rPr lang="en-US" altLang="zh-CN" b="1" dirty="0">
                <a:solidFill>
                  <a:srgbClr val="FF0000"/>
                </a:solidFill>
              </a:rPr>
              <a:t>—</a:t>
            </a:r>
            <a:r>
              <a:rPr lang="zh-CN" altLang="zh-CN" b="1" dirty="0">
                <a:solidFill>
                  <a:srgbClr val="FF0000"/>
                </a:solidFill>
              </a:rPr>
              <a:t>会试</a:t>
            </a:r>
            <a:r>
              <a:rPr lang="en-US" altLang="zh-CN" b="1" dirty="0">
                <a:solidFill>
                  <a:srgbClr val="FF0000"/>
                </a:solidFill>
              </a:rPr>
              <a:t>—</a:t>
            </a:r>
            <a:r>
              <a:rPr lang="zh-CN" altLang="zh-CN" b="1" dirty="0">
                <a:solidFill>
                  <a:srgbClr val="FF0000"/>
                </a:solidFill>
              </a:rPr>
              <a:t>殿试。</a:t>
            </a:r>
          </a:p>
          <a:p>
            <a:r>
              <a:rPr lang="en-US" altLang="zh-CN" b="1" dirty="0"/>
              <a:t>(1)</a:t>
            </a:r>
            <a:r>
              <a:rPr lang="zh-CN" altLang="zh-CN" b="1" dirty="0"/>
              <a:t>童生试。又叫小考，考中者俗称秀才，通称生员。</a:t>
            </a:r>
            <a:r>
              <a:rPr lang="zh-CN" altLang="zh-CN" b="1" dirty="0">
                <a:solidFill>
                  <a:srgbClr val="FF0000"/>
                </a:solidFill>
              </a:rPr>
              <a:t>童生试包括三个阶段：县试、府试、院试。院试合格者算是通过了童生考试，可以进入府、州、县学去学习，才有资格参加之后的科举考试。</a:t>
            </a:r>
          </a:p>
          <a:p>
            <a:r>
              <a:rPr lang="en-US" altLang="zh-CN" b="1" dirty="0"/>
              <a:t>(2)</a:t>
            </a:r>
            <a:r>
              <a:rPr lang="zh-CN" altLang="zh-CN" b="1" dirty="0"/>
              <a:t>乡试。是科举正式考试的第一级，</a:t>
            </a:r>
            <a:r>
              <a:rPr lang="zh-CN" altLang="zh-CN" b="1" dirty="0">
                <a:solidFill>
                  <a:srgbClr val="FF0000"/>
                </a:solidFill>
              </a:rPr>
              <a:t>每三年在各省省城</a:t>
            </a:r>
            <a:r>
              <a:rPr lang="en-US" altLang="zh-CN" b="1" dirty="0">
                <a:solidFill>
                  <a:srgbClr val="FF0000"/>
                </a:solidFill>
              </a:rPr>
              <a:t>(</a:t>
            </a:r>
            <a:r>
              <a:rPr lang="zh-CN" altLang="zh-CN" b="1" dirty="0">
                <a:solidFill>
                  <a:srgbClr val="FF0000"/>
                </a:solidFill>
              </a:rPr>
              <a:t>包括京城</a:t>
            </a:r>
            <a:r>
              <a:rPr lang="en-US" altLang="zh-CN" b="1" dirty="0">
                <a:solidFill>
                  <a:srgbClr val="FF0000"/>
                </a:solidFill>
              </a:rPr>
              <a:t>)</a:t>
            </a:r>
            <a:r>
              <a:rPr lang="zh-CN" altLang="zh-CN" b="1" dirty="0">
                <a:solidFill>
                  <a:srgbClr val="FF0000"/>
                </a:solidFill>
              </a:rPr>
              <a:t>举行的一次考试</a:t>
            </a:r>
            <a:r>
              <a:rPr lang="zh-CN" altLang="zh-CN" b="1" dirty="0"/>
              <a:t>，</a:t>
            </a:r>
            <a:r>
              <a:rPr lang="zh-CN" altLang="zh-CN" b="1" dirty="0">
                <a:solidFill>
                  <a:srgbClr val="FF0000"/>
                </a:solidFill>
              </a:rPr>
              <a:t>因在秋八月举行，故又称</a:t>
            </a:r>
            <a:r>
              <a:rPr lang="en-US" altLang="zh-CN" b="1" dirty="0">
                <a:solidFill>
                  <a:srgbClr val="FF0000"/>
                </a:solidFill>
              </a:rPr>
              <a:t>“</a:t>
            </a:r>
            <a:r>
              <a:rPr lang="zh-CN" altLang="zh-CN" b="1" dirty="0">
                <a:solidFill>
                  <a:srgbClr val="FF0000"/>
                </a:solidFill>
              </a:rPr>
              <a:t>秋闱</a:t>
            </a:r>
            <a:r>
              <a:rPr lang="en-US" altLang="zh-CN" b="1" dirty="0">
                <a:solidFill>
                  <a:srgbClr val="FF0000"/>
                </a:solidFill>
              </a:rPr>
              <a:t>”</a:t>
            </a:r>
            <a:r>
              <a:rPr lang="zh-CN" altLang="zh-CN" b="1" dirty="0"/>
              <a:t>。</a:t>
            </a:r>
            <a:r>
              <a:rPr lang="zh-CN" altLang="zh-CN" b="1" dirty="0">
                <a:solidFill>
                  <a:srgbClr val="FF0000"/>
                </a:solidFill>
              </a:rPr>
              <a:t>主考官由皇帝委派。考中者俗称</a:t>
            </a:r>
            <a:r>
              <a:rPr lang="en-US" altLang="zh-CN" b="1" dirty="0">
                <a:solidFill>
                  <a:srgbClr val="FF0000"/>
                </a:solidFill>
              </a:rPr>
              <a:t>“</a:t>
            </a:r>
            <a:r>
              <a:rPr lang="zh-CN" altLang="zh-CN" b="1" dirty="0">
                <a:solidFill>
                  <a:srgbClr val="FF0000"/>
                </a:solidFill>
              </a:rPr>
              <a:t>举人</a:t>
            </a:r>
            <a:r>
              <a:rPr lang="en-US" altLang="zh-CN" b="1" dirty="0">
                <a:solidFill>
                  <a:srgbClr val="FF0000"/>
                </a:solidFill>
              </a:rPr>
              <a:t>”</a:t>
            </a:r>
            <a:r>
              <a:rPr lang="zh-CN" altLang="zh-CN" b="1" dirty="0">
                <a:solidFill>
                  <a:srgbClr val="FF0000"/>
                </a:solidFill>
              </a:rPr>
              <a:t>，第一名称解元。中举后可以参加会试。</a:t>
            </a:r>
          </a:p>
          <a:p>
            <a:r>
              <a:rPr lang="en-US" altLang="zh-CN" b="1" dirty="0"/>
              <a:t>(3)</a:t>
            </a:r>
            <a:r>
              <a:rPr lang="zh-CN" altLang="zh-CN" b="1" dirty="0">
                <a:solidFill>
                  <a:srgbClr val="FF0000"/>
                </a:solidFill>
              </a:rPr>
              <a:t>会试。每三年在京城举行的一次考试，因在春季举行，故又称“春闱”。考试由礼部主持。考中者称“贡士”，第一名称会元。</a:t>
            </a:r>
          </a:p>
          <a:p>
            <a:r>
              <a:rPr lang="en-US" altLang="zh-CN" b="1" dirty="0"/>
              <a:t>(4)</a:t>
            </a:r>
            <a:r>
              <a:rPr lang="zh-CN" altLang="zh-CN" b="1" dirty="0">
                <a:solidFill>
                  <a:srgbClr val="FF0000"/>
                </a:solidFill>
              </a:rPr>
              <a:t>殿试。是科举制最高级别的考试。录取分三甲：一甲三名，统称</a:t>
            </a:r>
            <a:r>
              <a:rPr lang="en-US" altLang="zh-CN" b="1" dirty="0">
                <a:solidFill>
                  <a:srgbClr val="FF0000"/>
                </a:solidFill>
              </a:rPr>
              <a:t>“</a:t>
            </a:r>
            <a:r>
              <a:rPr lang="zh-CN" altLang="zh-CN" b="1" dirty="0">
                <a:solidFill>
                  <a:srgbClr val="FF0000"/>
                </a:solidFill>
              </a:rPr>
              <a:t>进士及第</a:t>
            </a:r>
            <a:r>
              <a:rPr lang="en-US" altLang="zh-CN" b="1" dirty="0">
                <a:solidFill>
                  <a:srgbClr val="FF0000"/>
                </a:solidFill>
              </a:rPr>
              <a:t>”</a:t>
            </a:r>
            <a:r>
              <a:rPr lang="zh-CN" altLang="zh-CN" b="1" dirty="0">
                <a:solidFill>
                  <a:srgbClr val="FF0000"/>
                </a:solidFill>
              </a:rPr>
              <a:t>，其中第一名称状元，第二名称榜眼，第三名称探花。状元、榜眼、探花，又称三鼎甲；状元居三鼎甲之首，因而又被称为鼎元。二甲若干名，统名</a:t>
            </a:r>
            <a:r>
              <a:rPr lang="en-US" altLang="zh-CN" b="1" dirty="0">
                <a:solidFill>
                  <a:srgbClr val="FF0000"/>
                </a:solidFill>
              </a:rPr>
              <a:t>“</a:t>
            </a:r>
            <a:r>
              <a:rPr lang="zh-CN" altLang="zh-CN" b="1" dirty="0">
                <a:solidFill>
                  <a:srgbClr val="FF0000"/>
                </a:solidFill>
              </a:rPr>
              <a:t>进士出身</a:t>
            </a:r>
            <a:r>
              <a:rPr lang="en-US" altLang="zh-CN" b="1" dirty="0">
                <a:solidFill>
                  <a:srgbClr val="FF0000"/>
                </a:solidFill>
              </a:rPr>
              <a:t>”</a:t>
            </a:r>
            <a:r>
              <a:rPr lang="zh-CN" altLang="zh-CN" b="1" dirty="0">
                <a:solidFill>
                  <a:srgbClr val="FF0000"/>
                </a:solidFill>
              </a:rPr>
              <a:t>。三甲若干名，统名</a:t>
            </a:r>
            <a:r>
              <a:rPr lang="en-US" altLang="zh-CN" b="1" dirty="0">
                <a:solidFill>
                  <a:srgbClr val="FF0000"/>
                </a:solidFill>
              </a:rPr>
              <a:t>“</a:t>
            </a:r>
            <a:r>
              <a:rPr lang="zh-CN" altLang="zh-CN" b="1" dirty="0">
                <a:solidFill>
                  <a:srgbClr val="FF0000"/>
                </a:solidFill>
              </a:rPr>
              <a:t>同进士出身</a:t>
            </a:r>
            <a:r>
              <a:rPr lang="en-US" altLang="zh-CN" b="1" dirty="0">
                <a:solidFill>
                  <a:srgbClr val="FF0000"/>
                </a:solidFill>
              </a:rPr>
              <a:t>”</a:t>
            </a:r>
            <a:r>
              <a:rPr lang="zh-CN" altLang="zh-CN" b="1" dirty="0">
                <a:solidFill>
                  <a:srgbClr val="FF0000"/>
                </a:solidFill>
              </a:rPr>
              <a:t>。二、三甲的第一名皆称为传胪。一、二、三甲统称进士。</a:t>
            </a:r>
          </a:p>
          <a:p>
            <a:endParaRPr lang="zh-CN" altLang="en-US" b="1" dirty="0"/>
          </a:p>
        </p:txBody>
      </p:sp>
      <p:sp>
        <p:nvSpPr>
          <p:cNvPr id="4" name="TextBox 3"/>
          <p:cNvSpPr txBox="1"/>
          <p:nvPr/>
        </p:nvSpPr>
        <p:spPr>
          <a:xfrm>
            <a:off x="3720035" y="36492"/>
            <a:ext cx="5328592" cy="954107"/>
          </a:xfrm>
          <a:prstGeom prst="rect">
            <a:avLst/>
          </a:prstGeom>
          <a:noFill/>
        </p:spPr>
        <p:txBody>
          <a:bodyPr wrap="square" rtlCol="0">
            <a:spAutoFit/>
          </a:bodyPr>
          <a:lstStyle/>
          <a:p>
            <a:r>
              <a:rPr lang="zh-CN" altLang="en-US" sz="1400" b="1" dirty="0">
                <a:solidFill>
                  <a:srgbClr val="7030A0"/>
                </a:solidFill>
              </a:rPr>
              <a:t>九品中正制的产生是因为汉末三国动乱时期察举制度的崩坏，政府需要发现人才，需要筛汰官吏。然而这种制度也有隐患，求虚名跑交际刷声望的越来越多，聚集在某家某族下以求良品的士人也越来越多（门阀制度）。</a:t>
            </a:r>
          </a:p>
        </p:txBody>
      </p:sp>
    </p:spTree>
    <p:extLst>
      <p:ext uri="{BB962C8B-B14F-4D97-AF65-F5344CB8AC3E}">
        <p14:creationId xmlns="" xmlns:p14="http://schemas.microsoft.com/office/powerpoint/2010/main" val="23465400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04664"/>
            <a:ext cx="8424936" cy="2426305"/>
          </a:xfrm>
          <a:prstGeom prst="rect">
            <a:avLst/>
          </a:prstGeom>
          <a:noFill/>
        </p:spPr>
        <p:txBody>
          <a:bodyPr wrap="square" rtlCol="0">
            <a:spAutoFit/>
          </a:bodyPr>
          <a:lstStyle/>
          <a:p>
            <a:pPr>
              <a:lnSpc>
                <a:spcPts val="2600"/>
              </a:lnSpc>
            </a:pPr>
            <a:r>
              <a:rPr lang="zh-CN" altLang="en-US" b="1" dirty="0" smtClean="0"/>
              <a:t>例：</a:t>
            </a:r>
            <a:r>
              <a:rPr lang="zh-CN" altLang="zh-CN" b="1" dirty="0" smtClean="0"/>
              <a:t>徐</a:t>
            </a:r>
            <a:r>
              <a:rPr lang="zh-CN" altLang="zh-CN" b="1" dirty="0"/>
              <a:t>鹿卿，字德夫。博通经史，以</a:t>
            </a:r>
            <a:r>
              <a:rPr lang="zh-CN" altLang="zh-CN" b="1" dirty="0">
                <a:solidFill>
                  <a:srgbClr val="FF0000"/>
                </a:solidFill>
              </a:rPr>
              <a:t>文学</a:t>
            </a:r>
            <a:r>
              <a:rPr lang="zh-CN" altLang="zh-CN" b="1" dirty="0"/>
              <a:t>名于乡，</a:t>
            </a:r>
            <a:r>
              <a:rPr lang="zh-CN" altLang="zh-CN" b="1" dirty="0">
                <a:solidFill>
                  <a:srgbClr val="FF0000"/>
                </a:solidFill>
              </a:rPr>
              <a:t>后进争师宗之</a:t>
            </a:r>
            <a:r>
              <a:rPr lang="zh-CN" altLang="zh-CN" b="1" dirty="0"/>
              <a:t>。嘉定十六年，廷试进士，有司</a:t>
            </a:r>
            <a:r>
              <a:rPr lang="zh-CN" altLang="zh-CN" b="1" dirty="0">
                <a:solidFill>
                  <a:srgbClr val="FF0000"/>
                </a:solidFill>
              </a:rPr>
              <a:t>第其对</a:t>
            </a:r>
            <a:r>
              <a:rPr lang="zh-CN" altLang="zh-CN" b="1" dirty="0"/>
              <a:t>居二，</a:t>
            </a:r>
            <a:r>
              <a:rPr lang="zh-CN" altLang="zh-CN" b="1" dirty="0">
                <a:solidFill>
                  <a:srgbClr val="FF0000"/>
                </a:solidFill>
              </a:rPr>
              <a:t>详定官以其直抑之</a:t>
            </a:r>
            <a:r>
              <a:rPr lang="zh-CN" altLang="zh-CN" b="1" dirty="0"/>
              <a:t>，</a:t>
            </a:r>
            <a:r>
              <a:rPr lang="zh-CN" altLang="zh-CN" b="1" dirty="0">
                <a:solidFill>
                  <a:srgbClr val="FF0000"/>
                </a:solidFill>
              </a:rPr>
              <a:t>犹置第十</a:t>
            </a:r>
            <a:r>
              <a:rPr lang="zh-CN" altLang="zh-CN" b="1" dirty="0"/>
              <a:t>。</a:t>
            </a:r>
            <a:r>
              <a:rPr lang="zh-CN" altLang="zh-CN" b="1" dirty="0">
                <a:solidFill>
                  <a:srgbClr val="FF0000"/>
                </a:solidFill>
              </a:rPr>
              <a:t>初，</a:t>
            </a:r>
            <a:r>
              <a:rPr lang="zh-CN" altLang="zh-CN" b="1" dirty="0"/>
              <a:t>鹿卿</a:t>
            </a:r>
            <a:r>
              <a:rPr lang="zh-CN" altLang="zh-CN" b="1" dirty="0">
                <a:solidFill>
                  <a:srgbClr val="FF0000"/>
                </a:solidFill>
              </a:rPr>
              <a:t>檄</a:t>
            </a:r>
            <a:r>
              <a:rPr lang="zh-CN" altLang="zh-CN" b="1" dirty="0"/>
              <a:t>衢州推官冯惟说决婺狱</a:t>
            </a:r>
            <a:r>
              <a:rPr lang="zh-CN" altLang="zh-CN" b="1" dirty="0">
                <a:solidFill>
                  <a:srgbClr val="FF0000"/>
                </a:solidFill>
              </a:rPr>
              <a:t>，惟说素廉平，</a:t>
            </a:r>
            <a:r>
              <a:rPr lang="zh-CN" altLang="zh-CN" b="1" dirty="0" smtClean="0">
                <a:solidFill>
                  <a:srgbClr val="FF0000"/>
                </a:solidFill>
              </a:rPr>
              <a:t>至则</a:t>
            </a:r>
            <a:r>
              <a:rPr lang="zh-CN" altLang="zh-CN" b="1" dirty="0">
                <a:solidFill>
                  <a:srgbClr val="FF0000"/>
                </a:solidFill>
              </a:rPr>
              <a:t>辨曲直，出淹</a:t>
            </a:r>
            <a:r>
              <a:rPr lang="zh-CN" altLang="zh-CN" b="1" dirty="0" smtClean="0">
                <a:solidFill>
                  <a:srgbClr val="FF0000"/>
                </a:solidFill>
              </a:rPr>
              <a:t>禁</a:t>
            </a:r>
            <a:r>
              <a:rPr lang="zh-CN" altLang="en-US" sz="1400" dirty="0" smtClean="0">
                <a:solidFill>
                  <a:srgbClr val="7030A0"/>
                </a:solidFill>
              </a:rPr>
              <a:t>（监禁；关押）</a:t>
            </a:r>
            <a:r>
              <a:rPr lang="zh-CN" altLang="zh-CN" b="1" dirty="0" smtClean="0"/>
              <a:t>。</a:t>
            </a:r>
            <a:r>
              <a:rPr lang="zh-CN" altLang="zh-CN" b="1" dirty="0">
                <a:solidFill>
                  <a:srgbClr val="FF0000"/>
                </a:solidFill>
              </a:rPr>
              <a:t>大家</a:t>
            </a:r>
            <a:r>
              <a:rPr lang="zh-CN" altLang="zh-CN" b="1" dirty="0"/>
              <a:t>不快其为，会乡人居</a:t>
            </a:r>
            <a:r>
              <a:rPr lang="zh-CN" altLang="zh-CN" b="1" dirty="0">
                <a:solidFill>
                  <a:srgbClr val="FF0000"/>
                </a:solidFill>
              </a:rPr>
              <a:t>言路</a:t>
            </a:r>
            <a:r>
              <a:rPr lang="zh-CN" altLang="zh-CN" b="1" dirty="0"/>
              <a:t>，</a:t>
            </a:r>
            <a:r>
              <a:rPr lang="zh-CN" altLang="zh-CN" b="1" dirty="0">
                <a:solidFill>
                  <a:srgbClr val="FF0000"/>
                </a:solidFill>
              </a:rPr>
              <a:t>乃属劾惟说</a:t>
            </a:r>
            <a:r>
              <a:rPr lang="zh-CN" altLang="zh-CN" b="1" dirty="0"/>
              <a:t>。州索</a:t>
            </a:r>
            <a:r>
              <a:rPr lang="zh-CN" altLang="zh-CN" b="1" dirty="0">
                <a:solidFill>
                  <a:srgbClr val="FF0000"/>
                </a:solidFill>
              </a:rPr>
              <a:t>印纸</a:t>
            </a:r>
            <a:r>
              <a:rPr lang="zh-CN" altLang="zh-CN" b="1" dirty="0"/>
              <a:t>，惟说笑曰：</a:t>
            </a:r>
            <a:r>
              <a:rPr lang="en-US" altLang="zh-CN" b="1" dirty="0"/>
              <a:t>“</a:t>
            </a:r>
            <a:r>
              <a:rPr lang="zh-CN" altLang="zh-CN" b="1" dirty="0"/>
              <a:t>是犹可以仕乎？</a:t>
            </a:r>
            <a:r>
              <a:rPr lang="en-US" altLang="zh-CN" b="1" dirty="0"/>
              <a:t>”</a:t>
            </a:r>
            <a:r>
              <a:rPr lang="zh-CN" altLang="zh-CN" b="1" dirty="0"/>
              <a:t>自题诗印纸而去。衢州</a:t>
            </a:r>
            <a:r>
              <a:rPr lang="zh-CN" altLang="zh-CN" b="1" dirty="0">
                <a:solidFill>
                  <a:srgbClr val="FF0000"/>
                </a:solidFill>
              </a:rPr>
              <a:t>郑逢辰</a:t>
            </a:r>
            <a:r>
              <a:rPr lang="zh-CN" altLang="zh-CN" b="1" dirty="0"/>
              <a:t>以缪举，鹿卿以委使不当，相继自劾，且共和其诗。御史兼二人劾罢之。鹿卿居官廉约清峻，豪发不妄取，一庐仅庇风雨。谥清正。</a:t>
            </a:r>
          </a:p>
          <a:p>
            <a:pPr>
              <a:lnSpc>
                <a:spcPts val="2600"/>
              </a:lnSpc>
            </a:pPr>
            <a:endParaRPr lang="zh-CN" altLang="en-US" b="1" dirty="0"/>
          </a:p>
        </p:txBody>
      </p:sp>
      <p:sp>
        <p:nvSpPr>
          <p:cNvPr id="3" name="TextBox 2"/>
          <p:cNvSpPr txBox="1"/>
          <p:nvPr/>
        </p:nvSpPr>
        <p:spPr>
          <a:xfrm>
            <a:off x="395536" y="2708920"/>
            <a:ext cx="8424936" cy="4240905"/>
          </a:xfrm>
          <a:prstGeom prst="rect">
            <a:avLst/>
          </a:prstGeom>
          <a:noFill/>
        </p:spPr>
        <p:txBody>
          <a:bodyPr wrap="square" rtlCol="0">
            <a:spAutoFit/>
          </a:bodyPr>
          <a:lstStyle/>
          <a:p>
            <a:pPr>
              <a:lnSpc>
                <a:spcPts val="2500"/>
              </a:lnSpc>
            </a:pPr>
            <a:r>
              <a:rPr lang="en-US" altLang="zh-CN" b="1" dirty="0" smtClean="0">
                <a:solidFill>
                  <a:srgbClr val="7030A0"/>
                </a:solidFill>
              </a:rPr>
              <a:t>    </a:t>
            </a:r>
            <a:r>
              <a:rPr lang="zh-CN" altLang="zh-CN" b="1" dirty="0" smtClean="0">
                <a:solidFill>
                  <a:srgbClr val="7030A0"/>
                </a:solidFill>
              </a:rPr>
              <a:t>徐</a:t>
            </a:r>
            <a:r>
              <a:rPr lang="zh-CN" altLang="zh-CN" b="1" dirty="0">
                <a:solidFill>
                  <a:srgbClr val="7030A0"/>
                </a:solidFill>
              </a:rPr>
              <a:t>鹿卿，字德夫。</a:t>
            </a:r>
            <a:r>
              <a:rPr lang="en-US" altLang="zh-CN" b="1" dirty="0">
                <a:solidFill>
                  <a:srgbClr val="7030A0"/>
                </a:solidFill>
              </a:rPr>
              <a:t>(</a:t>
            </a:r>
            <a:r>
              <a:rPr lang="zh-CN" altLang="zh-CN" b="1" dirty="0">
                <a:solidFill>
                  <a:srgbClr val="7030A0"/>
                </a:solidFill>
              </a:rPr>
              <a:t>他</a:t>
            </a:r>
            <a:r>
              <a:rPr lang="en-US" altLang="zh-CN" b="1" dirty="0">
                <a:solidFill>
                  <a:srgbClr val="7030A0"/>
                </a:solidFill>
              </a:rPr>
              <a:t>)</a:t>
            </a:r>
            <a:r>
              <a:rPr lang="zh-CN" altLang="zh-CN" b="1" dirty="0">
                <a:solidFill>
                  <a:srgbClr val="7030A0"/>
                </a:solidFill>
              </a:rPr>
              <a:t>广泛地通晓经史，以精通</a:t>
            </a:r>
            <a:r>
              <a:rPr lang="zh-CN" altLang="zh-CN" b="1" dirty="0">
                <a:solidFill>
                  <a:srgbClr val="FF0000"/>
                </a:solidFill>
              </a:rPr>
              <a:t>古代文献经典</a:t>
            </a:r>
            <a:r>
              <a:rPr lang="zh-CN" altLang="zh-CN" b="1" dirty="0">
                <a:solidFill>
                  <a:srgbClr val="7030A0"/>
                </a:solidFill>
              </a:rPr>
              <a:t>在乡里闻名，</a:t>
            </a:r>
            <a:r>
              <a:rPr lang="zh-CN" altLang="zh-CN" b="1" dirty="0">
                <a:solidFill>
                  <a:srgbClr val="FF0000"/>
                </a:solidFill>
              </a:rPr>
              <a:t>晚辈争相向他求学，尊崇他</a:t>
            </a:r>
            <a:r>
              <a:rPr lang="zh-CN" altLang="zh-CN" b="1" dirty="0">
                <a:solidFill>
                  <a:srgbClr val="7030A0"/>
                </a:solidFill>
              </a:rPr>
              <a:t>。嘉定十六年，参加廷试，考中进士，有司</a:t>
            </a:r>
            <a:r>
              <a:rPr lang="en-US" altLang="zh-CN" b="1" dirty="0">
                <a:solidFill>
                  <a:srgbClr val="7030A0"/>
                </a:solidFill>
              </a:rPr>
              <a:t>(</a:t>
            </a:r>
            <a:r>
              <a:rPr lang="zh-CN" altLang="zh-CN" b="1" dirty="0">
                <a:solidFill>
                  <a:srgbClr val="7030A0"/>
                </a:solidFill>
              </a:rPr>
              <a:t>官员</a:t>
            </a:r>
            <a:r>
              <a:rPr lang="en-US" altLang="zh-CN" b="1" dirty="0">
                <a:solidFill>
                  <a:srgbClr val="7030A0"/>
                </a:solidFill>
              </a:rPr>
              <a:t>)</a:t>
            </a:r>
            <a:r>
              <a:rPr lang="zh-CN" altLang="zh-CN" b="1" dirty="0">
                <a:solidFill>
                  <a:srgbClr val="7030A0"/>
                </a:solidFill>
              </a:rPr>
              <a:t>按其对策将他排在第二位，详定官</a:t>
            </a:r>
            <a:r>
              <a:rPr lang="en-US" altLang="zh-CN" b="1" dirty="0">
                <a:solidFill>
                  <a:srgbClr val="7030A0"/>
                </a:solidFill>
              </a:rPr>
              <a:t>(</a:t>
            </a:r>
            <a:r>
              <a:rPr lang="zh-CN" altLang="zh-CN" b="1" dirty="0">
                <a:solidFill>
                  <a:srgbClr val="7030A0"/>
                </a:solidFill>
              </a:rPr>
              <a:t>殿试时复查并最后评定试卷等第的考官</a:t>
            </a:r>
            <a:r>
              <a:rPr lang="en-US" altLang="zh-CN" b="1" dirty="0">
                <a:solidFill>
                  <a:srgbClr val="7030A0"/>
                </a:solidFill>
              </a:rPr>
              <a:t>)</a:t>
            </a:r>
            <a:r>
              <a:rPr lang="zh-CN" altLang="zh-CN" b="1" dirty="0">
                <a:solidFill>
                  <a:srgbClr val="7030A0"/>
                </a:solidFill>
              </a:rPr>
              <a:t>因其文章直露而加以贬低，结果将他列在第十位。起初，徐鹿卿用檄文</a:t>
            </a:r>
            <a:r>
              <a:rPr lang="zh-CN" altLang="zh-CN" b="1" dirty="0">
                <a:solidFill>
                  <a:srgbClr val="FF0000"/>
                </a:solidFill>
              </a:rPr>
              <a:t>评判</a:t>
            </a:r>
            <a:r>
              <a:rPr lang="zh-CN" altLang="zh-CN" b="1" dirty="0">
                <a:solidFill>
                  <a:srgbClr val="7030A0"/>
                </a:solidFill>
              </a:rPr>
              <a:t>衢州推官冯惟说裁决的婺州案件，</a:t>
            </a:r>
            <a:r>
              <a:rPr lang="zh-CN" altLang="zh-CN" b="1" dirty="0">
                <a:solidFill>
                  <a:srgbClr val="FF0000"/>
                </a:solidFill>
              </a:rPr>
              <a:t>冯惟说平素廉洁、公平，到这儿后就辨别是非，使被监禁的含冤之人出狱。</a:t>
            </a:r>
            <a:r>
              <a:rPr lang="zh-CN" altLang="zh-CN" b="1" dirty="0">
                <a:solidFill>
                  <a:srgbClr val="7030A0"/>
                </a:solidFill>
              </a:rPr>
              <a:t>豪富之家对他的所作所为感到不快，适逢同乡人任</a:t>
            </a:r>
            <a:r>
              <a:rPr lang="zh-CN" altLang="zh-CN" b="1" dirty="0">
                <a:solidFill>
                  <a:srgbClr val="FF0000"/>
                </a:solidFill>
              </a:rPr>
              <a:t>谏</a:t>
            </a:r>
            <a:r>
              <a:rPr lang="zh-CN" altLang="zh-CN" b="1" dirty="0">
                <a:solidFill>
                  <a:srgbClr val="7030A0"/>
                </a:solidFill>
              </a:rPr>
              <a:t>官，</a:t>
            </a:r>
            <a:r>
              <a:rPr lang="zh-CN" altLang="zh-CN" b="1" dirty="0">
                <a:solidFill>
                  <a:srgbClr val="FF0000"/>
                </a:solidFill>
              </a:rPr>
              <a:t>于是</a:t>
            </a:r>
            <a:r>
              <a:rPr lang="en-US" altLang="zh-CN" b="1" dirty="0">
                <a:solidFill>
                  <a:srgbClr val="FF0000"/>
                </a:solidFill>
              </a:rPr>
              <a:t>(</a:t>
            </a:r>
            <a:r>
              <a:rPr lang="zh-CN" altLang="zh-CN" b="1" dirty="0">
                <a:solidFill>
                  <a:srgbClr val="FF0000"/>
                </a:solidFill>
              </a:rPr>
              <a:t>他们</a:t>
            </a:r>
            <a:r>
              <a:rPr lang="en-US" altLang="zh-CN" b="1" dirty="0">
                <a:solidFill>
                  <a:srgbClr val="FF0000"/>
                </a:solidFill>
              </a:rPr>
              <a:t>)</a:t>
            </a:r>
            <a:r>
              <a:rPr lang="zh-CN" altLang="zh-CN" b="1" dirty="0">
                <a:solidFill>
                  <a:srgbClr val="FF0000"/>
                </a:solidFill>
              </a:rPr>
              <a:t>嘱咐</a:t>
            </a:r>
            <a:r>
              <a:rPr lang="en-US" altLang="zh-CN" b="1" dirty="0">
                <a:solidFill>
                  <a:srgbClr val="FF0000"/>
                </a:solidFill>
              </a:rPr>
              <a:t>(</a:t>
            </a:r>
            <a:r>
              <a:rPr lang="zh-CN" altLang="zh-CN" b="1" dirty="0">
                <a:solidFill>
                  <a:srgbClr val="FF0000"/>
                </a:solidFill>
              </a:rPr>
              <a:t>同乡人</a:t>
            </a:r>
            <a:r>
              <a:rPr lang="en-US" altLang="zh-CN" b="1" dirty="0">
                <a:solidFill>
                  <a:srgbClr val="FF0000"/>
                </a:solidFill>
              </a:rPr>
              <a:t>)</a:t>
            </a:r>
            <a:r>
              <a:rPr lang="zh-CN" altLang="zh-CN" b="1" dirty="0">
                <a:solidFill>
                  <a:srgbClr val="FF0000"/>
                </a:solidFill>
              </a:rPr>
              <a:t>弹劾冯惟说</a:t>
            </a:r>
            <a:r>
              <a:rPr lang="zh-CN" altLang="zh-CN" b="1" dirty="0">
                <a:solidFill>
                  <a:srgbClr val="7030A0"/>
                </a:solidFill>
              </a:rPr>
              <a:t>。州官向冯惟说索要印纸</a:t>
            </a:r>
            <a:r>
              <a:rPr lang="en-US" altLang="zh-CN" b="1" dirty="0">
                <a:solidFill>
                  <a:srgbClr val="7030A0"/>
                </a:solidFill>
              </a:rPr>
              <a:t>(</a:t>
            </a:r>
            <a:r>
              <a:rPr lang="zh-CN" altLang="zh-CN" b="1" dirty="0">
                <a:solidFill>
                  <a:srgbClr val="FF0000"/>
                </a:solidFill>
              </a:rPr>
              <a:t>旧时官府印发的各种表、簿以及证件等</a:t>
            </a:r>
            <a:r>
              <a:rPr lang="en-US" altLang="zh-CN" b="1" dirty="0">
                <a:solidFill>
                  <a:srgbClr val="FF0000"/>
                </a:solidFill>
              </a:rPr>
              <a:t>)</a:t>
            </a:r>
            <a:r>
              <a:rPr lang="zh-CN" altLang="zh-CN" b="1" dirty="0">
                <a:solidFill>
                  <a:srgbClr val="7030A0"/>
                </a:solidFill>
              </a:rPr>
              <a:t>，冯惟说笑道：“这样还可以做官吗？”自己在印纸上题诗后就离开了。衢州的</a:t>
            </a:r>
            <a:r>
              <a:rPr lang="zh-CN" altLang="zh-CN" b="1" dirty="0">
                <a:solidFill>
                  <a:srgbClr val="FF0000"/>
                </a:solidFill>
              </a:rPr>
              <a:t>郑逢辰</a:t>
            </a:r>
            <a:r>
              <a:rPr lang="zh-CN" altLang="zh-CN" b="1" dirty="0">
                <a:solidFill>
                  <a:srgbClr val="7030A0"/>
                </a:solidFill>
              </a:rPr>
              <a:t>因错误地举荐了人，徐鹿卿因为用人不当，相继自我弹劾，而且一起唱和冯惟说的诗作。御史上奏，朝廷把他们二人都定罪、罢免了。 徐鹿卿为官清廉简约、公正刚直，不随便拿取一点点东西，一间房屋只能遮挡风雨。</a:t>
            </a:r>
            <a:r>
              <a:rPr lang="en-US" altLang="zh-CN" b="1" dirty="0">
                <a:solidFill>
                  <a:srgbClr val="7030A0"/>
                </a:solidFill>
              </a:rPr>
              <a:t>(</a:t>
            </a:r>
            <a:r>
              <a:rPr lang="zh-CN" altLang="zh-CN" b="1" dirty="0">
                <a:solidFill>
                  <a:srgbClr val="7030A0"/>
                </a:solidFill>
              </a:rPr>
              <a:t>他的</a:t>
            </a:r>
            <a:r>
              <a:rPr lang="en-US" altLang="zh-CN" b="1" dirty="0">
                <a:solidFill>
                  <a:srgbClr val="7030A0"/>
                </a:solidFill>
              </a:rPr>
              <a:t>)</a:t>
            </a:r>
            <a:r>
              <a:rPr lang="zh-CN" altLang="zh-CN" b="1" dirty="0">
                <a:solidFill>
                  <a:srgbClr val="7030A0"/>
                </a:solidFill>
              </a:rPr>
              <a:t>谥号为</a:t>
            </a:r>
            <a:r>
              <a:rPr lang="en-US" altLang="zh-CN" b="1" dirty="0">
                <a:solidFill>
                  <a:srgbClr val="7030A0"/>
                </a:solidFill>
              </a:rPr>
              <a:t>“</a:t>
            </a:r>
            <a:r>
              <a:rPr lang="zh-CN" altLang="zh-CN" b="1" dirty="0">
                <a:solidFill>
                  <a:srgbClr val="7030A0"/>
                </a:solidFill>
              </a:rPr>
              <a:t>清正</a:t>
            </a:r>
            <a:r>
              <a:rPr lang="en-US" altLang="zh-CN" b="1" dirty="0">
                <a:solidFill>
                  <a:srgbClr val="7030A0"/>
                </a:solidFill>
              </a:rPr>
              <a:t>”</a:t>
            </a:r>
            <a:r>
              <a:rPr lang="zh-CN" altLang="zh-CN" b="1" dirty="0">
                <a:solidFill>
                  <a:srgbClr val="7030A0"/>
                </a:solidFill>
              </a:rPr>
              <a:t>。 </a:t>
            </a:r>
          </a:p>
          <a:p>
            <a:pPr>
              <a:lnSpc>
                <a:spcPts val="2500"/>
              </a:lnSpc>
            </a:pPr>
            <a:endParaRPr lang="zh-CN" altLang="en-US" b="1" dirty="0">
              <a:solidFill>
                <a:srgbClr val="7030A0"/>
              </a:solidFill>
            </a:endParaRPr>
          </a:p>
        </p:txBody>
      </p:sp>
    </p:spTree>
    <p:extLst>
      <p:ext uri="{BB962C8B-B14F-4D97-AF65-F5344CB8AC3E}">
        <p14:creationId xmlns="" xmlns:p14="http://schemas.microsoft.com/office/powerpoint/2010/main" val="324612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04664"/>
            <a:ext cx="8280920" cy="3414140"/>
          </a:xfrm>
          <a:prstGeom prst="rect">
            <a:avLst/>
          </a:prstGeom>
          <a:noFill/>
        </p:spPr>
        <p:txBody>
          <a:bodyPr wrap="square" rtlCol="0">
            <a:spAutoFit/>
          </a:bodyPr>
          <a:lstStyle/>
          <a:p>
            <a:pPr>
              <a:lnSpc>
                <a:spcPts val="2900"/>
              </a:lnSpc>
            </a:pPr>
            <a:r>
              <a:rPr lang="zh-CN" altLang="zh-CN" sz="2000" b="1" dirty="0"/>
              <a:t>下列对文中加点词语的相关内容的解说，不正确的一项是</a:t>
            </a:r>
            <a:r>
              <a:rPr lang="en-US" altLang="zh-CN" sz="2000" b="1" dirty="0"/>
              <a:t>(3</a:t>
            </a:r>
            <a:r>
              <a:rPr lang="zh-CN" altLang="zh-CN" sz="2000" b="1" dirty="0"/>
              <a:t>分</a:t>
            </a:r>
            <a:r>
              <a:rPr lang="en-US" altLang="zh-CN" sz="2000" b="1" dirty="0"/>
              <a:t>)(</a:t>
            </a:r>
            <a:r>
              <a:rPr lang="zh-CN" altLang="zh-CN" sz="2000" b="1" dirty="0"/>
              <a:t>　　</a:t>
            </a:r>
            <a:r>
              <a:rPr lang="en-US" altLang="zh-CN" sz="2000" b="1" dirty="0"/>
              <a:t>)</a:t>
            </a:r>
            <a:endParaRPr lang="zh-CN" altLang="zh-CN" sz="2000" b="1" dirty="0"/>
          </a:p>
          <a:p>
            <a:pPr>
              <a:lnSpc>
                <a:spcPts val="2900"/>
              </a:lnSpc>
            </a:pPr>
            <a:r>
              <a:rPr lang="en-US" altLang="zh-CN" sz="2000" b="1" dirty="0"/>
              <a:t>A. </a:t>
            </a:r>
            <a:r>
              <a:rPr lang="zh-CN" altLang="zh-CN" sz="2000" b="1" dirty="0"/>
              <a:t>“经史子集</a:t>
            </a:r>
            <a:r>
              <a:rPr lang="en-US" altLang="zh-CN" sz="2000" b="1" dirty="0"/>
              <a:t>”</a:t>
            </a:r>
            <a:r>
              <a:rPr lang="zh-CN" altLang="zh-CN" sz="2000" b="1" dirty="0"/>
              <a:t>是中国古籍按内容区分的四大部类。</a:t>
            </a:r>
            <a:r>
              <a:rPr lang="en-US" altLang="zh-CN" sz="2000" b="1" dirty="0"/>
              <a:t>“</a:t>
            </a:r>
            <a:r>
              <a:rPr lang="zh-CN" altLang="zh-CN" sz="2000" b="1" dirty="0"/>
              <a:t>经</a:t>
            </a:r>
            <a:r>
              <a:rPr lang="en-US" altLang="zh-CN" sz="2000" b="1" dirty="0"/>
              <a:t>”</a:t>
            </a:r>
            <a:r>
              <a:rPr lang="zh-CN" altLang="zh-CN" sz="2000" b="1" dirty="0"/>
              <a:t>是经书，指儒家经典著作；</a:t>
            </a:r>
            <a:r>
              <a:rPr lang="en-US" altLang="zh-CN" sz="2000" b="1" dirty="0"/>
              <a:t>“</a:t>
            </a:r>
            <a:r>
              <a:rPr lang="zh-CN" altLang="zh-CN" sz="2000" b="1" dirty="0"/>
              <a:t>史</a:t>
            </a:r>
            <a:r>
              <a:rPr lang="en-US" altLang="zh-CN" sz="2000" b="1" dirty="0"/>
              <a:t>”</a:t>
            </a:r>
            <a:r>
              <a:rPr lang="zh-CN" altLang="zh-CN" sz="2000" b="1" dirty="0"/>
              <a:t>是史书，即正史。</a:t>
            </a:r>
          </a:p>
          <a:p>
            <a:pPr>
              <a:lnSpc>
                <a:spcPts val="2900"/>
              </a:lnSpc>
            </a:pPr>
            <a:r>
              <a:rPr lang="en-US" altLang="zh-CN" sz="2000" b="1" dirty="0"/>
              <a:t>B. </a:t>
            </a:r>
            <a:r>
              <a:rPr lang="zh-CN" altLang="zh-CN" sz="2000" b="1" dirty="0"/>
              <a:t>“廷试</a:t>
            </a:r>
            <a:r>
              <a:rPr lang="en-US" altLang="zh-CN" sz="2000" b="1" dirty="0"/>
              <a:t>”</a:t>
            </a:r>
            <a:r>
              <a:rPr lang="zh-CN" altLang="zh-CN" sz="2000" b="1" dirty="0"/>
              <a:t>是科举制度中由皇帝在宫殿上亲自策问的考试，也称</a:t>
            </a:r>
            <a:r>
              <a:rPr lang="en-US" altLang="zh-CN" sz="2000" b="1" dirty="0"/>
              <a:t>“</a:t>
            </a:r>
            <a:r>
              <a:rPr lang="zh-CN" altLang="zh-CN" sz="2000" b="1" dirty="0"/>
              <a:t>殿试</a:t>
            </a:r>
            <a:r>
              <a:rPr lang="en-US" altLang="zh-CN" sz="2000" b="1" dirty="0"/>
              <a:t>”</a:t>
            </a:r>
            <a:r>
              <a:rPr lang="zh-CN" altLang="zh-CN" sz="2000" b="1" dirty="0"/>
              <a:t>，第二名被称为</a:t>
            </a:r>
            <a:r>
              <a:rPr lang="en-US" altLang="zh-CN" sz="2000" b="1" dirty="0"/>
              <a:t>“</a:t>
            </a:r>
            <a:r>
              <a:rPr lang="zh-CN" altLang="zh-CN" sz="2000" b="1" dirty="0"/>
              <a:t>进士</a:t>
            </a:r>
            <a:r>
              <a:rPr lang="en-US" altLang="zh-CN" sz="2000" b="1" dirty="0"/>
              <a:t>”</a:t>
            </a:r>
            <a:r>
              <a:rPr lang="zh-CN" altLang="zh-CN" sz="2000" b="1" dirty="0"/>
              <a:t>。</a:t>
            </a:r>
          </a:p>
          <a:p>
            <a:pPr>
              <a:lnSpc>
                <a:spcPts val="2900"/>
              </a:lnSpc>
            </a:pPr>
            <a:r>
              <a:rPr lang="en-US" altLang="zh-CN" sz="2000" b="1" dirty="0"/>
              <a:t>C. </a:t>
            </a:r>
            <a:r>
              <a:rPr lang="zh-CN" altLang="zh-CN" sz="2000" b="1" dirty="0"/>
              <a:t>“御史</a:t>
            </a:r>
            <a:r>
              <a:rPr lang="en-US" altLang="zh-CN" sz="2000" b="1" dirty="0"/>
              <a:t>”</a:t>
            </a:r>
            <a:r>
              <a:rPr lang="zh-CN" altLang="zh-CN" sz="2000" b="1" dirty="0"/>
              <a:t>是具有监察性质的官职，负责监察朝廷、诸侯官吏。</a:t>
            </a:r>
          </a:p>
          <a:p>
            <a:pPr>
              <a:lnSpc>
                <a:spcPts val="2900"/>
              </a:lnSpc>
            </a:pPr>
            <a:r>
              <a:rPr lang="en-US" altLang="zh-CN" sz="2000" b="1" dirty="0"/>
              <a:t>D. </a:t>
            </a:r>
            <a:r>
              <a:rPr lang="zh-CN" altLang="zh-CN" sz="2000" b="1" dirty="0"/>
              <a:t>古代帝王、诸侯、大臣等死后，朝廷根据他们的生平行为给予一种称号用以褒贬，称为</a:t>
            </a:r>
            <a:r>
              <a:rPr lang="en-US" altLang="zh-CN" sz="2000" b="1" dirty="0"/>
              <a:t>“</a:t>
            </a:r>
            <a:r>
              <a:rPr lang="zh-CN" altLang="zh-CN" sz="2000" b="1" dirty="0"/>
              <a:t>谥</a:t>
            </a:r>
            <a:r>
              <a:rPr lang="en-US" altLang="zh-CN" sz="2000" b="1" dirty="0"/>
              <a:t>”</a:t>
            </a:r>
            <a:r>
              <a:rPr lang="zh-CN" altLang="zh-CN" sz="2000" b="1" dirty="0"/>
              <a:t>或</a:t>
            </a:r>
            <a:r>
              <a:rPr lang="en-US" altLang="zh-CN" sz="2000" b="1" dirty="0"/>
              <a:t>“</a:t>
            </a:r>
            <a:r>
              <a:rPr lang="zh-CN" altLang="zh-CN" sz="2000" b="1" dirty="0"/>
              <a:t>谥号</a:t>
            </a:r>
            <a:r>
              <a:rPr lang="en-US" altLang="zh-CN" sz="2000" b="1" dirty="0"/>
              <a:t>”</a:t>
            </a:r>
            <a:r>
              <a:rPr lang="zh-CN" altLang="zh-CN" sz="2000" b="1" dirty="0"/>
              <a:t>。</a:t>
            </a:r>
          </a:p>
          <a:p>
            <a:pPr>
              <a:lnSpc>
                <a:spcPts val="2900"/>
              </a:lnSpc>
            </a:pPr>
            <a:endParaRPr lang="zh-CN" altLang="en-US" sz="2000" b="1" dirty="0"/>
          </a:p>
        </p:txBody>
      </p:sp>
      <p:sp>
        <p:nvSpPr>
          <p:cNvPr id="3" name="TextBox 2"/>
          <p:cNvSpPr txBox="1"/>
          <p:nvPr/>
        </p:nvSpPr>
        <p:spPr>
          <a:xfrm>
            <a:off x="323528" y="3645024"/>
            <a:ext cx="8280920" cy="875881"/>
          </a:xfrm>
          <a:prstGeom prst="rect">
            <a:avLst/>
          </a:prstGeom>
          <a:noFill/>
        </p:spPr>
        <p:txBody>
          <a:bodyPr wrap="square" rtlCol="0">
            <a:spAutoFit/>
          </a:bodyPr>
          <a:lstStyle/>
          <a:p>
            <a:pPr>
              <a:lnSpc>
                <a:spcPct val="150000"/>
              </a:lnSpc>
            </a:pPr>
            <a:r>
              <a:rPr lang="en-US" altLang="zh-CN" b="1" dirty="0">
                <a:solidFill>
                  <a:srgbClr val="FF0000"/>
                </a:solidFill>
              </a:rPr>
              <a:t>B</a:t>
            </a:r>
            <a:r>
              <a:rPr lang="zh-CN" altLang="zh-CN" b="1" dirty="0">
                <a:solidFill>
                  <a:srgbClr val="FF0000"/>
                </a:solidFill>
              </a:rPr>
              <a:t>　</a:t>
            </a:r>
            <a:r>
              <a:rPr lang="en-US" altLang="zh-CN" b="1" dirty="0">
                <a:solidFill>
                  <a:srgbClr val="FF0000"/>
                </a:solidFill>
              </a:rPr>
              <a:t>“</a:t>
            </a:r>
            <a:r>
              <a:rPr lang="zh-CN" altLang="zh-CN" b="1" dirty="0">
                <a:solidFill>
                  <a:srgbClr val="FF0000"/>
                </a:solidFill>
              </a:rPr>
              <a:t>殿试</a:t>
            </a:r>
            <a:r>
              <a:rPr lang="en-US" altLang="zh-CN" b="1" dirty="0">
                <a:solidFill>
                  <a:srgbClr val="FF0000"/>
                </a:solidFill>
              </a:rPr>
              <a:t>”</a:t>
            </a:r>
            <a:r>
              <a:rPr lang="zh-CN" altLang="zh-CN" b="1" dirty="0">
                <a:solidFill>
                  <a:srgbClr val="FF0000"/>
                </a:solidFill>
              </a:rPr>
              <a:t>的前三名被称为</a:t>
            </a:r>
            <a:r>
              <a:rPr lang="en-US" altLang="zh-CN" b="1" dirty="0">
                <a:solidFill>
                  <a:srgbClr val="FF0000"/>
                </a:solidFill>
              </a:rPr>
              <a:t>“</a:t>
            </a:r>
            <a:r>
              <a:rPr lang="zh-CN" altLang="zh-CN" b="1" dirty="0">
                <a:solidFill>
                  <a:srgbClr val="FF0000"/>
                </a:solidFill>
              </a:rPr>
              <a:t>状元、榜眼、探花</a:t>
            </a:r>
            <a:r>
              <a:rPr lang="en-US" altLang="zh-CN" b="1" dirty="0">
                <a:solidFill>
                  <a:srgbClr val="FF0000"/>
                </a:solidFill>
              </a:rPr>
              <a:t>”</a:t>
            </a:r>
            <a:r>
              <a:rPr lang="zh-CN" altLang="zh-CN" b="1" dirty="0">
                <a:solidFill>
                  <a:srgbClr val="FF0000"/>
                </a:solidFill>
              </a:rPr>
              <a:t>。通过</a:t>
            </a:r>
            <a:r>
              <a:rPr lang="en-US" altLang="zh-CN" b="1" dirty="0">
                <a:solidFill>
                  <a:srgbClr val="FF0000"/>
                </a:solidFill>
              </a:rPr>
              <a:t>“</a:t>
            </a:r>
            <a:r>
              <a:rPr lang="zh-CN" altLang="zh-CN" b="1" dirty="0">
                <a:solidFill>
                  <a:srgbClr val="FF0000"/>
                </a:solidFill>
              </a:rPr>
              <a:t>殿试</a:t>
            </a:r>
            <a:r>
              <a:rPr lang="en-US" altLang="zh-CN" b="1" dirty="0">
                <a:solidFill>
                  <a:srgbClr val="FF0000"/>
                </a:solidFill>
              </a:rPr>
              <a:t>”</a:t>
            </a:r>
            <a:r>
              <a:rPr lang="zh-CN" altLang="zh-CN" b="1" dirty="0">
                <a:solidFill>
                  <a:srgbClr val="FF0000"/>
                </a:solidFill>
              </a:rPr>
              <a:t>考试者，称为进士，意为可以进授爵位之人。</a:t>
            </a:r>
            <a:endParaRPr lang="zh-CN" altLang="en-US" b="1" dirty="0">
              <a:solidFill>
                <a:srgbClr val="FF0000"/>
              </a:solidFill>
            </a:endParaRPr>
          </a:p>
        </p:txBody>
      </p:sp>
    </p:spTree>
    <p:extLst>
      <p:ext uri="{BB962C8B-B14F-4D97-AF65-F5344CB8AC3E}">
        <p14:creationId xmlns="" xmlns:p14="http://schemas.microsoft.com/office/powerpoint/2010/main" val="223458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04664"/>
            <a:ext cx="8424936" cy="6740307"/>
          </a:xfrm>
          <a:prstGeom prst="rect">
            <a:avLst/>
          </a:prstGeom>
          <a:noFill/>
        </p:spPr>
        <p:txBody>
          <a:bodyPr wrap="square" rtlCol="0">
            <a:spAutoFit/>
          </a:bodyPr>
          <a:lstStyle/>
          <a:p>
            <a:r>
              <a:rPr lang="zh-CN" altLang="zh-CN" b="1" dirty="0"/>
              <a:t>常见</a:t>
            </a:r>
            <a:r>
              <a:rPr lang="en-US" altLang="zh-CN" b="1" dirty="0"/>
              <a:t>“</a:t>
            </a:r>
            <a:r>
              <a:rPr lang="zh-CN" altLang="zh-CN" b="1" dirty="0"/>
              <a:t>号</a:t>
            </a:r>
            <a:r>
              <a:rPr lang="en-US" altLang="zh-CN" b="1" dirty="0"/>
              <a:t>”</a:t>
            </a:r>
            <a:r>
              <a:rPr lang="zh-CN" altLang="zh-CN" b="1" dirty="0"/>
              <a:t>的区别</a:t>
            </a:r>
          </a:p>
          <a:p>
            <a:r>
              <a:rPr lang="en-US" altLang="zh-CN" b="1" dirty="0"/>
              <a:t>1. </a:t>
            </a:r>
            <a:r>
              <a:rPr lang="zh-CN" altLang="zh-CN" b="1" dirty="0"/>
              <a:t>谥号。古代帝王、诸侯、高官大臣等人死后，朝廷根据他们的生平行为给予一种称号以褒贬善恶，称为</a:t>
            </a:r>
            <a:r>
              <a:rPr lang="en-US" altLang="zh-CN" b="1" dirty="0"/>
              <a:t>“</a:t>
            </a:r>
            <a:r>
              <a:rPr lang="zh-CN" altLang="zh-CN" b="1" dirty="0"/>
              <a:t>谥</a:t>
            </a:r>
            <a:r>
              <a:rPr lang="en-US" altLang="zh-CN" b="1" dirty="0"/>
              <a:t>”</a:t>
            </a:r>
            <a:r>
              <a:rPr lang="zh-CN" altLang="zh-CN" b="1" dirty="0"/>
              <a:t>或</a:t>
            </a:r>
            <a:r>
              <a:rPr lang="en-US" altLang="zh-CN" b="1" dirty="0"/>
              <a:t>“</a:t>
            </a:r>
            <a:r>
              <a:rPr lang="zh-CN" altLang="zh-CN" b="1" dirty="0"/>
              <a:t>谥号</a:t>
            </a:r>
            <a:r>
              <a:rPr lang="en-US" altLang="zh-CN" b="1" dirty="0"/>
              <a:t>”</a:t>
            </a:r>
            <a:r>
              <a:rPr lang="zh-CN" altLang="zh-CN" b="1" dirty="0"/>
              <a:t>。谥号是死者生前事迹和品德的概括。谥号按性质分为三类：</a:t>
            </a:r>
          </a:p>
          <a:p>
            <a:r>
              <a:rPr lang="en-US" altLang="zh-CN" b="1" dirty="0"/>
              <a:t>(1)</a:t>
            </a:r>
            <a:r>
              <a:rPr lang="zh-CN" altLang="zh-CN" b="1" dirty="0"/>
              <a:t>美谥，表扬性的：经天纬地曰</a:t>
            </a:r>
            <a:r>
              <a:rPr lang="zh-CN" altLang="zh-CN" b="1" dirty="0">
                <a:solidFill>
                  <a:srgbClr val="FF0000"/>
                </a:solidFill>
              </a:rPr>
              <a:t>文</a:t>
            </a:r>
            <a:r>
              <a:rPr lang="zh-CN" altLang="zh-CN" b="1" dirty="0"/>
              <a:t>，布义行刚曰</a:t>
            </a:r>
            <a:r>
              <a:rPr lang="zh-CN" altLang="zh-CN" b="1" dirty="0">
                <a:solidFill>
                  <a:srgbClr val="FF0000"/>
                </a:solidFill>
              </a:rPr>
              <a:t>景</a:t>
            </a:r>
            <a:r>
              <a:rPr lang="zh-CN" altLang="zh-CN" b="1" dirty="0"/>
              <a:t>，威强睿德曰</a:t>
            </a:r>
            <a:r>
              <a:rPr lang="zh-CN" altLang="zh-CN" b="1" dirty="0">
                <a:solidFill>
                  <a:srgbClr val="FF0000"/>
                </a:solidFill>
              </a:rPr>
              <a:t>武</a:t>
            </a:r>
            <a:r>
              <a:rPr lang="zh-CN" altLang="zh-CN" b="1" dirty="0"/>
              <a:t>，柔质慈民曰</a:t>
            </a:r>
            <a:r>
              <a:rPr lang="zh-CN" altLang="zh-CN" b="1" dirty="0">
                <a:solidFill>
                  <a:srgbClr val="FF0000"/>
                </a:solidFill>
              </a:rPr>
              <a:t>惠</a:t>
            </a:r>
            <a:r>
              <a:rPr lang="zh-CN" altLang="zh-CN" b="1" dirty="0"/>
              <a:t>，圣闻周达曰</a:t>
            </a:r>
            <a:r>
              <a:rPr lang="zh-CN" altLang="zh-CN" b="1" dirty="0">
                <a:solidFill>
                  <a:srgbClr val="FF0000"/>
                </a:solidFill>
              </a:rPr>
              <a:t>昭</a:t>
            </a:r>
            <a:r>
              <a:rPr lang="zh-CN" altLang="zh-CN" b="1" dirty="0"/>
              <a:t>，圣善闻周曰</a:t>
            </a:r>
            <a:r>
              <a:rPr lang="zh-CN" altLang="zh-CN" b="1" dirty="0">
                <a:solidFill>
                  <a:srgbClr val="FF0000"/>
                </a:solidFill>
              </a:rPr>
              <a:t>宣</a:t>
            </a:r>
            <a:r>
              <a:rPr lang="zh-CN" altLang="zh-CN" b="1" dirty="0"/>
              <a:t>。</a:t>
            </a:r>
          </a:p>
          <a:p>
            <a:r>
              <a:rPr lang="en-US" altLang="zh-CN" b="1" dirty="0"/>
              <a:t>(2)</a:t>
            </a:r>
            <a:r>
              <a:rPr lang="zh-CN" altLang="zh-CN" b="1" dirty="0"/>
              <a:t>恶谥，批判性的：乱而不</a:t>
            </a:r>
            <a:r>
              <a:rPr lang="zh-CN" altLang="zh-CN" b="1" dirty="0" smtClean="0"/>
              <a:t>损</a:t>
            </a:r>
            <a:r>
              <a:rPr lang="zh-CN" altLang="en-US" sz="1600" b="1" dirty="0" smtClean="0">
                <a:solidFill>
                  <a:srgbClr val="FF0000"/>
                </a:solidFill>
              </a:rPr>
              <a:t>（没伤根本</a:t>
            </a:r>
            <a:r>
              <a:rPr lang="zh-CN" altLang="en-US" b="1" dirty="0" smtClean="0"/>
              <a:t>）</a:t>
            </a:r>
            <a:r>
              <a:rPr lang="zh-CN" altLang="zh-CN" b="1" dirty="0" smtClean="0"/>
              <a:t>曰</a:t>
            </a:r>
            <a:r>
              <a:rPr lang="zh-CN" altLang="zh-CN" b="1" dirty="0"/>
              <a:t>灵，杀戮无辜曰厉，好内远</a:t>
            </a:r>
            <a:r>
              <a:rPr lang="zh-CN" altLang="zh-CN" b="1" dirty="0" smtClean="0"/>
              <a:t>礼</a:t>
            </a:r>
            <a:r>
              <a:rPr lang="zh-CN" altLang="en-US" sz="1400" b="1" dirty="0" smtClean="0"/>
              <a:t>（</a:t>
            </a:r>
            <a:r>
              <a:rPr lang="zh-CN" altLang="en-US" sz="1400" b="1" dirty="0" smtClean="0">
                <a:solidFill>
                  <a:srgbClr val="FF0000"/>
                </a:solidFill>
              </a:rPr>
              <a:t>也就是说沉迷酒色</a:t>
            </a:r>
            <a:r>
              <a:rPr lang="en-US" altLang="zh-CN" sz="1400" b="1" dirty="0" smtClean="0">
                <a:solidFill>
                  <a:srgbClr val="FF0000"/>
                </a:solidFill>
              </a:rPr>
              <a:t>,</a:t>
            </a:r>
            <a:r>
              <a:rPr lang="zh-CN" altLang="en-US" sz="1400" b="1" dirty="0" smtClean="0">
                <a:solidFill>
                  <a:srgbClr val="FF0000"/>
                </a:solidFill>
              </a:rPr>
              <a:t>无视礼义）</a:t>
            </a:r>
            <a:r>
              <a:rPr lang="zh-CN" altLang="zh-CN" b="1" dirty="0" smtClean="0"/>
              <a:t>曰</a:t>
            </a:r>
            <a:r>
              <a:rPr lang="zh-CN" altLang="zh-CN" b="1" dirty="0"/>
              <a:t>炀</a:t>
            </a:r>
            <a:r>
              <a:rPr lang="zh-CN" altLang="zh-CN" b="1" dirty="0" smtClean="0"/>
              <a:t>。</a:t>
            </a:r>
            <a:endParaRPr lang="zh-CN" altLang="zh-CN" b="1" dirty="0"/>
          </a:p>
          <a:p>
            <a:r>
              <a:rPr lang="en-US" altLang="zh-CN" b="1" dirty="0"/>
              <a:t>(3)</a:t>
            </a:r>
            <a:r>
              <a:rPr lang="zh-CN" altLang="zh-CN" b="1" dirty="0"/>
              <a:t>平谥，表同情的：恭仁短折曰哀，慈仁短折曰怀，在国遭忧曰愍。</a:t>
            </a:r>
          </a:p>
          <a:p>
            <a:r>
              <a:rPr lang="en-US" altLang="zh-CN" b="1" dirty="0"/>
              <a:t>2. </a:t>
            </a:r>
            <a:r>
              <a:rPr lang="zh-CN" altLang="zh-CN" b="1" dirty="0"/>
              <a:t>庙号。是指皇帝死后，在太庙立室奉祀时特起的名号，如高祖、太宗等。从汉代起，每个朝代一般是第一个皇帝的谥号太长，不便称呼，所以唐宋以来的皇帝都改称庙号，如唐太宗、宋太祖。到了明清两代才用年号来称呼。</a:t>
            </a:r>
          </a:p>
          <a:p>
            <a:r>
              <a:rPr lang="en-US" altLang="zh-CN" b="1" dirty="0"/>
              <a:t>3. </a:t>
            </a:r>
            <a:r>
              <a:rPr lang="zh-CN" altLang="zh-CN" b="1" dirty="0"/>
              <a:t>年号。是纪年的名称，亦是帝王用的，如“贞观”是唐太宗李世民的年号。</a:t>
            </a:r>
          </a:p>
          <a:p>
            <a:r>
              <a:rPr lang="en-US" altLang="zh-CN" b="1" dirty="0"/>
              <a:t>4. </a:t>
            </a:r>
            <a:r>
              <a:rPr lang="zh-CN" altLang="zh-CN" b="1" dirty="0"/>
              <a:t>改元。新皇帝即位后，一般都要改变纪年的年号，称为</a:t>
            </a:r>
            <a:r>
              <a:rPr lang="en-US" altLang="zh-CN" b="1" dirty="0"/>
              <a:t>“</a:t>
            </a:r>
            <a:r>
              <a:rPr lang="zh-CN" altLang="zh-CN" b="1" dirty="0"/>
              <a:t>改元</a:t>
            </a:r>
            <a:r>
              <a:rPr lang="en-US" altLang="zh-CN" b="1" dirty="0"/>
              <a:t>”</a:t>
            </a:r>
            <a:r>
              <a:rPr lang="zh-CN" altLang="zh-CN" b="1" dirty="0"/>
              <a:t>。同一皇帝在位时也可以改元，如汉武帝改了十一次年号，唐高宗用过十四个年号。到了明代以后，才规定一帝一元，才有可能用年号来称呼皇帝。如清高宗年号是乾隆，清高宗就被称为乾隆皇帝。</a:t>
            </a:r>
          </a:p>
          <a:p>
            <a:r>
              <a:rPr lang="en-US" altLang="zh-CN" b="1" dirty="0"/>
              <a:t>5. </a:t>
            </a:r>
            <a:r>
              <a:rPr lang="zh-CN" altLang="zh-CN" b="1" dirty="0"/>
              <a:t>尊号、徽号。</a:t>
            </a:r>
            <a:r>
              <a:rPr lang="en-US" altLang="zh-CN" b="1" dirty="0"/>
              <a:t>“</a:t>
            </a:r>
            <a:r>
              <a:rPr lang="zh-CN" altLang="zh-CN" b="1" dirty="0"/>
              <a:t>尊</a:t>
            </a:r>
            <a:r>
              <a:rPr lang="en-US" altLang="zh-CN" b="1" dirty="0"/>
              <a:t>”</a:t>
            </a:r>
            <a:r>
              <a:rPr lang="zh-CN" altLang="zh-CN" b="1" dirty="0"/>
              <a:t>为尊敬，</a:t>
            </a:r>
            <a:r>
              <a:rPr lang="en-US" altLang="zh-CN" b="1" dirty="0"/>
              <a:t>“</a:t>
            </a:r>
            <a:r>
              <a:rPr lang="zh-CN" altLang="zh-CN" b="1" dirty="0"/>
              <a:t>徽</a:t>
            </a:r>
            <a:r>
              <a:rPr lang="en-US" altLang="zh-CN" b="1" dirty="0"/>
              <a:t>”</a:t>
            </a:r>
            <a:r>
              <a:rPr lang="zh-CN" altLang="zh-CN" b="1" dirty="0"/>
              <a:t>为美好。</a:t>
            </a:r>
            <a:r>
              <a:rPr lang="en-US" altLang="zh-CN" b="1" dirty="0"/>
              <a:t>“</a:t>
            </a:r>
            <a:r>
              <a:rPr lang="zh-CN" altLang="zh-CN" b="1" dirty="0"/>
              <a:t>尊号</a:t>
            </a:r>
            <a:r>
              <a:rPr lang="en-US" altLang="zh-CN" b="1" dirty="0"/>
              <a:t>”</a:t>
            </a:r>
            <a:r>
              <a:rPr lang="zh-CN" altLang="zh-CN" b="1" dirty="0"/>
              <a:t>和</a:t>
            </a:r>
            <a:r>
              <a:rPr lang="en-US" altLang="zh-CN" b="1" dirty="0"/>
              <a:t>“</a:t>
            </a:r>
            <a:r>
              <a:rPr lang="zh-CN" altLang="zh-CN" b="1" dirty="0"/>
              <a:t>徽号</a:t>
            </a:r>
            <a:r>
              <a:rPr lang="en-US" altLang="zh-CN" b="1" dirty="0"/>
              <a:t>”</a:t>
            </a:r>
            <a:r>
              <a:rPr lang="zh-CN" altLang="zh-CN" b="1" dirty="0"/>
              <a:t>都是对尊者加上的号，以表示尊崇褒美的意思。尊号起于唐代。</a:t>
            </a:r>
            <a:r>
              <a:rPr lang="zh-CN" altLang="zh-CN" b="1" dirty="0">
                <a:solidFill>
                  <a:srgbClr val="FF0000"/>
                </a:solidFill>
              </a:rPr>
              <a:t>往往在皇帝和皇后生前就有尊号</a:t>
            </a:r>
            <a:r>
              <a:rPr lang="zh-CN" altLang="zh-CN" b="1" dirty="0"/>
              <a:t>。如唐玄宗开元二十七年受尊号为开元圣文神武皇帝，清代同治帝曾尊生母叶赫那拉氏为圣母皇太后，再加上徽号为“慈禧”。封建时代帝后的尊号可以加几次，实际上都是臣子对他们的阿谀奉承。现代也有赠送徽号这种情况的，但性质和内容已不一样，如孙炳文曾赠给郭沫若一个徽号：“戎马书生”。</a:t>
            </a:r>
          </a:p>
          <a:p>
            <a:endParaRPr lang="zh-CN" altLang="en-US" b="1" dirty="0"/>
          </a:p>
        </p:txBody>
      </p:sp>
    </p:spTree>
    <p:extLst>
      <p:ext uri="{BB962C8B-B14F-4D97-AF65-F5344CB8AC3E}">
        <p14:creationId xmlns="" xmlns:p14="http://schemas.microsoft.com/office/powerpoint/2010/main" val="3794646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1"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500042"/>
            <a:ext cx="8215370" cy="2477601"/>
          </a:xfrm>
          <a:prstGeom prst="rect">
            <a:avLst/>
          </a:prstGeom>
          <a:noFill/>
        </p:spPr>
        <p:txBody>
          <a:bodyPr wrap="square" rtlCol="0">
            <a:spAutoFit/>
          </a:bodyPr>
          <a:lstStyle/>
          <a:p>
            <a:pPr>
              <a:lnSpc>
                <a:spcPts val="2700"/>
              </a:lnSpc>
            </a:pPr>
            <a:r>
              <a:rPr lang="zh-CN" altLang="en-US" sz="2000" b="1" dirty="0" smtClean="0"/>
              <a:t>      海瑞，字汝贤，琼山人。举乡试，署南平教谕。御史诣学宫，属吏咸</a:t>
            </a:r>
            <a:r>
              <a:rPr lang="zh-CN" altLang="en-US" sz="2000" b="1" dirty="0" smtClean="0">
                <a:solidFill>
                  <a:srgbClr val="FF0000"/>
                </a:solidFill>
              </a:rPr>
              <a:t>伏谒</a:t>
            </a:r>
            <a:r>
              <a:rPr lang="zh-CN" altLang="en-US" sz="2000" b="1" dirty="0" smtClean="0"/>
              <a:t>，瑞独长揖，曰：“台谒当以属礼，此堂，师长教士地，不当屈。”世宗崩，穆宗立，历两京左、右通政。万历初，张居正当国，亦不乐瑞，令巡按御史廉察之。御史至山中视，瑞设鸡黍相对食，居舍萧然，御史叹息去。瑞无子。丧出江上，白衣冠送者夹岸，</a:t>
            </a:r>
            <a:r>
              <a:rPr lang="zh-CN" altLang="en-US" sz="2000" b="1" dirty="0" smtClean="0">
                <a:solidFill>
                  <a:srgbClr val="FF0000"/>
                </a:solidFill>
              </a:rPr>
              <a:t>酹</a:t>
            </a:r>
            <a:r>
              <a:rPr lang="zh-CN" altLang="en-US" sz="2000" b="1" dirty="0" smtClean="0"/>
              <a:t>而哭者百里不绝。赠太子太保，谥忠介。</a:t>
            </a:r>
          </a:p>
          <a:p>
            <a:endParaRPr lang="zh-CN" altLang="en-US" sz="2000" b="1" dirty="0"/>
          </a:p>
        </p:txBody>
      </p:sp>
      <p:sp>
        <p:nvSpPr>
          <p:cNvPr id="3" name="TextBox 2"/>
          <p:cNvSpPr txBox="1"/>
          <p:nvPr/>
        </p:nvSpPr>
        <p:spPr>
          <a:xfrm>
            <a:off x="571472" y="2928934"/>
            <a:ext cx="8215370" cy="3407343"/>
          </a:xfrm>
          <a:prstGeom prst="rect">
            <a:avLst/>
          </a:prstGeom>
          <a:noFill/>
        </p:spPr>
        <p:txBody>
          <a:bodyPr wrap="square" rtlCol="0">
            <a:spAutoFit/>
          </a:bodyPr>
          <a:lstStyle/>
          <a:p>
            <a:pPr>
              <a:lnSpc>
                <a:spcPts val="2900"/>
              </a:lnSpc>
            </a:pPr>
            <a:r>
              <a:rPr lang="zh-CN" altLang="en-US" b="1" dirty="0" smtClean="0">
                <a:solidFill>
                  <a:srgbClr val="7030A0"/>
                </a:solidFill>
              </a:rPr>
              <a:t>     海瑞，字汝贤，是琼山人。</a:t>
            </a:r>
            <a:r>
              <a:rPr lang="en-US" b="1" dirty="0" smtClean="0">
                <a:solidFill>
                  <a:srgbClr val="7030A0"/>
                </a:solidFill>
              </a:rPr>
              <a:t>(</a:t>
            </a:r>
            <a:r>
              <a:rPr lang="zh-CN" altLang="en-US" b="1" dirty="0" smtClean="0">
                <a:solidFill>
                  <a:srgbClr val="7030A0"/>
                </a:solidFill>
              </a:rPr>
              <a:t>因</a:t>
            </a:r>
            <a:r>
              <a:rPr lang="en-US" b="1" dirty="0" smtClean="0">
                <a:solidFill>
                  <a:srgbClr val="7030A0"/>
                </a:solidFill>
              </a:rPr>
              <a:t>)</a:t>
            </a:r>
            <a:r>
              <a:rPr lang="zh-CN" altLang="en-US" b="1" dirty="0" smtClean="0">
                <a:solidFill>
                  <a:srgbClr val="7030A0"/>
                </a:solidFill>
              </a:rPr>
              <a:t>乡试中举，</a:t>
            </a:r>
            <a:r>
              <a:rPr lang="en-US" b="1" dirty="0" smtClean="0">
                <a:solidFill>
                  <a:srgbClr val="7030A0"/>
                </a:solidFill>
              </a:rPr>
              <a:t>(</a:t>
            </a:r>
            <a:r>
              <a:rPr lang="zh-CN" altLang="en-US" b="1" dirty="0" smtClean="0">
                <a:solidFill>
                  <a:srgbClr val="7030A0"/>
                </a:solidFill>
              </a:rPr>
              <a:t>海瑞</a:t>
            </a:r>
            <a:r>
              <a:rPr lang="en-US" b="1" dirty="0" smtClean="0">
                <a:solidFill>
                  <a:srgbClr val="7030A0"/>
                </a:solidFill>
              </a:rPr>
              <a:t>)</a:t>
            </a:r>
            <a:r>
              <a:rPr lang="zh-CN" altLang="en-US" b="1" dirty="0" smtClean="0">
                <a:solidFill>
                  <a:srgbClr val="7030A0"/>
                </a:solidFill>
              </a:rPr>
              <a:t>代理南平县</a:t>
            </a:r>
            <a:r>
              <a:rPr lang="en-US" b="1" dirty="0" smtClean="0">
                <a:solidFill>
                  <a:srgbClr val="7030A0"/>
                </a:solidFill>
              </a:rPr>
              <a:t>(</a:t>
            </a:r>
            <a:r>
              <a:rPr lang="zh-CN" altLang="en-US" b="1" dirty="0" smtClean="0">
                <a:solidFill>
                  <a:srgbClr val="7030A0"/>
                </a:solidFill>
              </a:rPr>
              <a:t>今为南平市</a:t>
            </a:r>
            <a:r>
              <a:rPr lang="en-US" b="1" dirty="0" smtClean="0">
                <a:solidFill>
                  <a:srgbClr val="7030A0"/>
                </a:solidFill>
              </a:rPr>
              <a:t>)</a:t>
            </a:r>
            <a:r>
              <a:rPr lang="zh-CN" altLang="en-US" b="1" dirty="0" smtClean="0">
                <a:solidFill>
                  <a:srgbClr val="7030A0"/>
                </a:solidFill>
              </a:rPr>
              <a:t>教谕。御史来到学校，属下的官吏都</a:t>
            </a:r>
            <a:r>
              <a:rPr lang="zh-CN" altLang="en-US" b="1" dirty="0" smtClean="0">
                <a:solidFill>
                  <a:srgbClr val="FF0000"/>
                </a:solidFill>
              </a:rPr>
              <a:t>跪地拜见</a:t>
            </a:r>
            <a:r>
              <a:rPr lang="zh-CN" altLang="en-US" b="1" dirty="0" smtClean="0">
                <a:solidFill>
                  <a:srgbClr val="7030A0"/>
                </a:solidFill>
              </a:rPr>
              <a:t>，唯独海瑞作长揖，说：</a:t>
            </a:r>
            <a:r>
              <a:rPr lang="en-US" b="1" dirty="0" smtClean="0">
                <a:solidFill>
                  <a:srgbClr val="7030A0"/>
                </a:solidFill>
              </a:rPr>
              <a:t>“</a:t>
            </a:r>
            <a:r>
              <a:rPr lang="zh-CN" altLang="en-US" b="1" dirty="0" smtClean="0">
                <a:solidFill>
                  <a:srgbClr val="7030A0"/>
                </a:solidFill>
              </a:rPr>
              <a:t>您来访我应当用属官的礼节相迎，</a:t>
            </a:r>
            <a:r>
              <a:rPr lang="en-US" b="1" dirty="0" smtClean="0">
                <a:solidFill>
                  <a:srgbClr val="7030A0"/>
                </a:solidFill>
              </a:rPr>
              <a:t>(</a:t>
            </a:r>
            <a:r>
              <a:rPr lang="zh-CN" altLang="en-US" b="1" dirty="0" smtClean="0">
                <a:solidFill>
                  <a:srgbClr val="7030A0"/>
                </a:solidFill>
              </a:rPr>
              <a:t>可</a:t>
            </a:r>
            <a:r>
              <a:rPr lang="en-US" b="1" dirty="0" smtClean="0">
                <a:solidFill>
                  <a:srgbClr val="7030A0"/>
                </a:solidFill>
              </a:rPr>
              <a:t>)</a:t>
            </a:r>
            <a:r>
              <a:rPr lang="zh-CN" altLang="en-US" b="1" dirty="0" smtClean="0">
                <a:solidFill>
                  <a:srgbClr val="7030A0"/>
                </a:solidFill>
              </a:rPr>
              <a:t>这个厅堂是老师教诲学生的地方，不应该屈膝下跪。</a:t>
            </a:r>
            <a:r>
              <a:rPr lang="en-US" b="1" dirty="0" smtClean="0">
                <a:solidFill>
                  <a:srgbClr val="7030A0"/>
                </a:solidFill>
              </a:rPr>
              <a:t>”</a:t>
            </a:r>
            <a:r>
              <a:rPr lang="zh-CN" altLang="en-US" b="1" dirty="0" smtClean="0">
                <a:solidFill>
                  <a:srgbClr val="7030A0"/>
                </a:solidFill>
              </a:rPr>
              <a:t>世宗驾崩后，穆宗继位，</a:t>
            </a:r>
            <a:r>
              <a:rPr lang="en-US" b="1" dirty="0" smtClean="0">
                <a:solidFill>
                  <a:srgbClr val="7030A0"/>
                </a:solidFill>
              </a:rPr>
              <a:t>(</a:t>
            </a:r>
            <a:r>
              <a:rPr lang="zh-CN" altLang="en-US" b="1" dirty="0" smtClean="0">
                <a:solidFill>
                  <a:srgbClr val="7030A0"/>
                </a:solidFill>
              </a:rPr>
              <a:t>海瑞</a:t>
            </a:r>
            <a:r>
              <a:rPr lang="en-US" b="1" dirty="0" smtClean="0">
                <a:solidFill>
                  <a:srgbClr val="7030A0"/>
                </a:solidFill>
              </a:rPr>
              <a:t>)</a:t>
            </a:r>
            <a:r>
              <a:rPr lang="zh-CN" altLang="en-US" b="1" dirty="0" smtClean="0">
                <a:solidFill>
                  <a:srgbClr val="7030A0"/>
                </a:solidFill>
              </a:rPr>
              <a:t>历任两京左、右通政。万历初年，张居正主持国政，也不喜欢海瑞，派巡按御史考察他。御史到山中探视，海瑞准备了丰盛的饭菜</a:t>
            </a:r>
            <a:r>
              <a:rPr lang="en-US" b="1" dirty="0" smtClean="0">
                <a:solidFill>
                  <a:srgbClr val="7030A0"/>
                </a:solidFill>
              </a:rPr>
              <a:t>(</a:t>
            </a:r>
            <a:r>
              <a:rPr lang="zh-CN" altLang="en-US" b="1" dirty="0" smtClean="0">
                <a:solidFill>
                  <a:srgbClr val="7030A0"/>
                </a:solidFill>
              </a:rPr>
              <a:t>招待他</a:t>
            </a:r>
            <a:r>
              <a:rPr lang="en-US" b="1" dirty="0" smtClean="0">
                <a:solidFill>
                  <a:srgbClr val="7030A0"/>
                </a:solidFill>
              </a:rPr>
              <a:t>)</a:t>
            </a:r>
            <a:r>
              <a:rPr lang="zh-CN" altLang="en-US" b="1" dirty="0" smtClean="0">
                <a:solidFill>
                  <a:srgbClr val="7030A0"/>
                </a:solidFill>
              </a:rPr>
              <a:t>，两人相对而食，海瑞的住宅简陋，御史叹息离去。海瑞没有儿子。去世后灵柩经过江面时，民众穿白衣戴白帽夹岸相送，洒酒祭奠、痛哭的人绵延百里不断。朝廷追封</a:t>
            </a:r>
            <a:r>
              <a:rPr lang="en-US" b="1" dirty="0" smtClean="0">
                <a:solidFill>
                  <a:srgbClr val="7030A0"/>
                </a:solidFill>
              </a:rPr>
              <a:t>(</a:t>
            </a:r>
            <a:r>
              <a:rPr lang="zh-CN" altLang="en-US" b="1" dirty="0" smtClean="0">
                <a:solidFill>
                  <a:srgbClr val="7030A0"/>
                </a:solidFill>
              </a:rPr>
              <a:t>海瑞</a:t>
            </a:r>
            <a:r>
              <a:rPr lang="en-US" b="1" dirty="0" smtClean="0">
                <a:solidFill>
                  <a:srgbClr val="7030A0"/>
                </a:solidFill>
              </a:rPr>
              <a:t>)</a:t>
            </a:r>
            <a:r>
              <a:rPr lang="zh-CN" altLang="en-US" b="1" dirty="0" smtClean="0">
                <a:solidFill>
                  <a:srgbClr val="7030A0"/>
                </a:solidFill>
              </a:rPr>
              <a:t>太子太保的官职，谥号为“忠介”。</a:t>
            </a:r>
          </a:p>
          <a:p>
            <a:pPr>
              <a:lnSpc>
                <a:spcPts val="2900"/>
              </a:lnSpc>
            </a:pPr>
            <a:endParaRPr lang="zh-CN" altLang="en-US" b="1"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amond(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548680"/>
            <a:ext cx="8424936" cy="4661276"/>
          </a:xfrm>
          <a:prstGeom prst="rect">
            <a:avLst/>
          </a:prstGeom>
          <a:noFill/>
        </p:spPr>
        <p:txBody>
          <a:bodyPr wrap="square" rtlCol="0">
            <a:spAutoFit/>
          </a:bodyPr>
          <a:lstStyle/>
          <a:p>
            <a:pPr>
              <a:lnSpc>
                <a:spcPct val="150000"/>
              </a:lnSpc>
            </a:pPr>
            <a:r>
              <a:rPr lang="zh-CN" altLang="zh-CN" sz="2000" b="1" dirty="0"/>
              <a:t>下列对文中加点词语的相关内容的解说，不正确的一项是</a:t>
            </a:r>
            <a:r>
              <a:rPr lang="en-US" altLang="zh-CN" sz="2000" b="1" dirty="0"/>
              <a:t>(3</a:t>
            </a:r>
            <a:r>
              <a:rPr lang="zh-CN" altLang="zh-CN" sz="2000" b="1" dirty="0"/>
              <a:t>分</a:t>
            </a:r>
            <a:r>
              <a:rPr lang="en-US" altLang="zh-CN" sz="2000" b="1" dirty="0"/>
              <a:t>)(</a:t>
            </a:r>
            <a:r>
              <a:rPr lang="zh-CN" altLang="zh-CN" sz="2000" b="1" dirty="0"/>
              <a:t>　　</a:t>
            </a:r>
            <a:r>
              <a:rPr lang="en-US" altLang="zh-CN" sz="2000" b="1" dirty="0"/>
              <a:t>)</a:t>
            </a:r>
            <a:endParaRPr lang="zh-CN" altLang="zh-CN" sz="2000" b="1" dirty="0"/>
          </a:p>
          <a:p>
            <a:pPr>
              <a:lnSpc>
                <a:spcPct val="150000"/>
              </a:lnSpc>
            </a:pPr>
            <a:r>
              <a:rPr lang="en-US" altLang="zh-CN" sz="2000" b="1" dirty="0"/>
              <a:t>A. </a:t>
            </a:r>
            <a:r>
              <a:rPr lang="zh-CN" altLang="zh-CN" sz="2000" b="1" dirty="0"/>
              <a:t>明、清的乡试每三年在各省省城举行一次，主考官均由皇帝任命；中试者称为</a:t>
            </a:r>
            <a:r>
              <a:rPr lang="en-US" altLang="zh-CN" sz="2000" b="1" dirty="0"/>
              <a:t>“</a:t>
            </a:r>
            <a:r>
              <a:rPr lang="zh-CN" altLang="zh-CN" sz="2000" b="1" dirty="0"/>
              <a:t>举人</a:t>
            </a:r>
            <a:r>
              <a:rPr lang="en-US" altLang="zh-CN" sz="2000" b="1" dirty="0"/>
              <a:t>”</a:t>
            </a:r>
            <a:r>
              <a:rPr lang="zh-CN" altLang="zh-CN" sz="2000" b="1" dirty="0"/>
              <a:t>，第一名称</a:t>
            </a:r>
            <a:r>
              <a:rPr lang="en-US" altLang="zh-CN" sz="2000" b="1" dirty="0"/>
              <a:t>“</a:t>
            </a:r>
            <a:r>
              <a:rPr lang="zh-CN" altLang="zh-CN" sz="2000" b="1" dirty="0"/>
              <a:t>解元</a:t>
            </a:r>
            <a:r>
              <a:rPr lang="en-US" altLang="zh-CN" sz="2000" b="1" dirty="0"/>
              <a:t>” </a:t>
            </a:r>
            <a:r>
              <a:rPr lang="zh-CN" altLang="zh-CN" sz="2000" b="1" dirty="0"/>
              <a:t>。</a:t>
            </a:r>
          </a:p>
          <a:p>
            <a:pPr>
              <a:lnSpc>
                <a:spcPct val="150000"/>
              </a:lnSpc>
            </a:pPr>
            <a:r>
              <a:rPr lang="en-US" altLang="zh-CN" sz="2000" b="1" dirty="0"/>
              <a:t>B. </a:t>
            </a:r>
            <a:r>
              <a:rPr lang="zh-CN" altLang="zh-CN" sz="2000" b="1" dirty="0"/>
              <a:t>古代把天子的死看得很重，常用山塌下来比喻，所以 </a:t>
            </a:r>
            <a:r>
              <a:rPr lang="en-US" altLang="zh-CN" sz="2000" b="1" dirty="0"/>
              <a:t>“</a:t>
            </a:r>
            <a:r>
              <a:rPr lang="zh-CN" altLang="zh-CN" sz="2000" b="1" dirty="0"/>
              <a:t>崩</a:t>
            </a:r>
            <a:r>
              <a:rPr lang="en-US" altLang="zh-CN" sz="2000" b="1" dirty="0"/>
              <a:t>”</a:t>
            </a:r>
            <a:r>
              <a:rPr lang="zh-CN" altLang="zh-CN" sz="2000" b="1" dirty="0"/>
              <a:t>是天子死亡的一种委婉说法。</a:t>
            </a:r>
          </a:p>
          <a:p>
            <a:pPr>
              <a:lnSpc>
                <a:spcPct val="150000"/>
              </a:lnSpc>
            </a:pPr>
            <a:r>
              <a:rPr lang="en-US" altLang="zh-CN" sz="2000" b="1" dirty="0"/>
              <a:t>C. </a:t>
            </a:r>
            <a:r>
              <a:rPr lang="zh-CN" altLang="zh-CN" sz="2000" b="1" dirty="0"/>
              <a:t>庙号是指皇帝死后，在太庙立室供奉时特起的名号，如高祖、太宗、穆宗、万历等。</a:t>
            </a:r>
          </a:p>
          <a:p>
            <a:pPr>
              <a:lnSpc>
                <a:spcPct val="150000"/>
              </a:lnSpc>
            </a:pPr>
            <a:r>
              <a:rPr lang="en-US" altLang="zh-CN" sz="2000" b="1" dirty="0"/>
              <a:t>D. </a:t>
            </a:r>
            <a:r>
              <a:rPr lang="zh-CN" altLang="zh-CN" sz="2000" b="1" dirty="0"/>
              <a:t>“太子太保</a:t>
            </a:r>
            <a:r>
              <a:rPr lang="en-US" altLang="zh-CN" sz="2000" b="1" dirty="0"/>
              <a:t>”</a:t>
            </a:r>
            <a:r>
              <a:rPr lang="zh-CN" altLang="zh-CN" sz="2000" b="1" dirty="0"/>
              <a:t>只是一个荣誉称号，并不是真的给太子上课，即便皇帝暂时没太子，有时也封臣下做太子太保。</a:t>
            </a:r>
          </a:p>
          <a:p>
            <a:pPr>
              <a:lnSpc>
                <a:spcPct val="150000"/>
              </a:lnSpc>
            </a:pPr>
            <a:endParaRPr lang="zh-CN" altLang="en-US" sz="2000" b="1" dirty="0"/>
          </a:p>
        </p:txBody>
      </p:sp>
      <p:sp>
        <p:nvSpPr>
          <p:cNvPr id="3" name="TextBox 2"/>
          <p:cNvSpPr txBox="1"/>
          <p:nvPr/>
        </p:nvSpPr>
        <p:spPr>
          <a:xfrm>
            <a:off x="395536" y="5013176"/>
            <a:ext cx="8064896" cy="400110"/>
          </a:xfrm>
          <a:prstGeom prst="rect">
            <a:avLst/>
          </a:prstGeom>
          <a:noFill/>
        </p:spPr>
        <p:txBody>
          <a:bodyPr wrap="square" rtlCol="0">
            <a:spAutoFit/>
          </a:bodyPr>
          <a:lstStyle/>
          <a:p>
            <a:r>
              <a:rPr lang="en-US" altLang="zh-CN" sz="2000" b="1" dirty="0">
                <a:solidFill>
                  <a:srgbClr val="FF0000"/>
                </a:solidFill>
              </a:rPr>
              <a:t>[</a:t>
            </a:r>
            <a:r>
              <a:rPr lang="zh-CN" altLang="zh-CN" sz="2000" b="1" dirty="0">
                <a:solidFill>
                  <a:srgbClr val="FF0000"/>
                </a:solidFill>
              </a:rPr>
              <a:t>解析</a:t>
            </a:r>
            <a:r>
              <a:rPr lang="en-US" altLang="zh-CN" sz="2000" b="1" dirty="0">
                <a:solidFill>
                  <a:srgbClr val="FF0000"/>
                </a:solidFill>
              </a:rPr>
              <a:t>] C</a:t>
            </a:r>
            <a:r>
              <a:rPr lang="zh-CN" altLang="zh-CN" sz="2000" b="1" dirty="0">
                <a:solidFill>
                  <a:srgbClr val="FF0000"/>
                </a:solidFill>
              </a:rPr>
              <a:t>　万历是年号</a:t>
            </a:r>
            <a:endParaRPr lang="zh-CN" altLang="en-US" sz="2000" b="1" dirty="0">
              <a:solidFill>
                <a:srgbClr val="FF0000"/>
              </a:solidFill>
            </a:endParaRPr>
          </a:p>
        </p:txBody>
      </p:sp>
    </p:spTree>
    <p:extLst>
      <p:ext uri="{BB962C8B-B14F-4D97-AF65-F5344CB8AC3E}">
        <p14:creationId xmlns="" xmlns:p14="http://schemas.microsoft.com/office/powerpoint/2010/main" val="3256221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357166"/>
            <a:ext cx="7358114" cy="1323439"/>
          </a:xfrm>
          <a:prstGeom prst="rect">
            <a:avLst/>
          </a:prstGeom>
          <a:noFill/>
        </p:spPr>
        <p:txBody>
          <a:bodyPr wrap="square" rtlCol="0">
            <a:spAutoFit/>
          </a:bodyPr>
          <a:lstStyle/>
          <a:p>
            <a:r>
              <a:rPr lang="zh-CN" altLang="en-US" sz="2000" b="1" dirty="0" smtClean="0"/>
              <a:t>记忆官职变动，可以进行如下相关联想：</a:t>
            </a:r>
          </a:p>
          <a:p>
            <a:r>
              <a:rPr lang="zh-CN" altLang="en-US" sz="2000" b="1" dirty="0" smtClean="0"/>
              <a:t>授予官职</a:t>
            </a:r>
            <a:r>
              <a:rPr lang="en-US" sz="2000" b="1" dirty="0" smtClean="0"/>
              <a:t>→</a:t>
            </a:r>
            <a:r>
              <a:rPr lang="zh-CN" altLang="en-US" sz="2000" b="1" dirty="0" smtClean="0"/>
              <a:t>提升官职</a:t>
            </a:r>
            <a:r>
              <a:rPr lang="en-US" sz="2000" b="1" dirty="0" smtClean="0"/>
              <a:t>→</a:t>
            </a:r>
            <a:r>
              <a:rPr lang="zh-CN" altLang="en-US" sz="2000" b="1" dirty="0" smtClean="0"/>
              <a:t>调动官职</a:t>
            </a:r>
            <a:r>
              <a:rPr lang="en-US" sz="2000" b="1" dirty="0" smtClean="0"/>
              <a:t>→</a:t>
            </a:r>
            <a:r>
              <a:rPr lang="zh-CN" altLang="en-US" sz="2000" b="1" dirty="0" smtClean="0"/>
              <a:t>免除和降低官职</a:t>
            </a:r>
          </a:p>
          <a:p>
            <a:r>
              <a:rPr lang="zh-CN" altLang="en-US" sz="2000" b="1" dirty="0" smtClean="0"/>
              <a:t>这样举一反三，触一发十，便能较系统地记住许多知识。</a:t>
            </a:r>
          </a:p>
          <a:p>
            <a:endParaRPr lang="zh-CN" altLang="en-US" sz="2000" b="1" dirty="0"/>
          </a:p>
        </p:txBody>
      </p:sp>
      <p:sp>
        <p:nvSpPr>
          <p:cNvPr id="3" name="TextBox 2"/>
          <p:cNvSpPr txBox="1"/>
          <p:nvPr/>
        </p:nvSpPr>
        <p:spPr>
          <a:xfrm>
            <a:off x="285720" y="1571612"/>
            <a:ext cx="8286808" cy="3524683"/>
          </a:xfrm>
          <a:prstGeom prst="rect">
            <a:avLst/>
          </a:prstGeom>
          <a:noFill/>
        </p:spPr>
        <p:txBody>
          <a:bodyPr wrap="square" rtlCol="0">
            <a:spAutoFit/>
          </a:bodyPr>
          <a:lstStyle/>
          <a:p>
            <a:pPr>
              <a:lnSpc>
                <a:spcPts val="2700"/>
              </a:lnSpc>
            </a:pPr>
            <a:r>
              <a:rPr lang="en-US" b="1" dirty="0" smtClean="0"/>
              <a:t>8 </a:t>
            </a:r>
            <a:r>
              <a:rPr lang="zh-CN" altLang="en-US" b="1" dirty="0" smtClean="0"/>
              <a:t>下列关于文化常识的解说，不正确的一项是</a:t>
            </a:r>
            <a:r>
              <a:rPr lang="en-US" b="1" dirty="0" smtClean="0"/>
              <a:t>(</a:t>
            </a:r>
            <a:r>
              <a:rPr lang="zh-CN" altLang="en-US" b="1" dirty="0" smtClean="0"/>
              <a:t>　　</a:t>
            </a:r>
            <a:r>
              <a:rPr lang="en-US" b="1" dirty="0" smtClean="0"/>
              <a:t>)</a:t>
            </a:r>
            <a:endParaRPr lang="zh-CN" altLang="en-US" b="1" dirty="0" smtClean="0"/>
          </a:p>
          <a:p>
            <a:pPr>
              <a:lnSpc>
                <a:spcPts val="2700"/>
              </a:lnSpc>
            </a:pPr>
            <a:r>
              <a:rPr lang="en-US" b="1" dirty="0" smtClean="0"/>
              <a:t>A</a:t>
            </a:r>
            <a:r>
              <a:rPr lang="zh-CN" altLang="en-US" b="1" dirty="0" smtClean="0"/>
              <a:t>．“迁</a:t>
            </a:r>
            <a:r>
              <a:rPr lang="en-US" b="1" dirty="0" smtClean="0"/>
              <a:t>”</a:t>
            </a:r>
            <a:r>
              <a:rPr lang="zh-CN" altLang="en-US" b="1" dirty="0" smtClean="0"/>
              <a:t>是古代官职调动的一种叫法，一般指升职。表达</a:t>
            </a:r>
            <a:r>
              <a:rPr lang="en-US" b="1" dirty="0" smtClean="0"/>
              <a:t>“</a:t>
            </a:r>
            <a:r>
              <a:rPr lang="zh-CN" altLang="en-US" b="1" dirty="0" smtClean="0"/>
              <a:t>降职</a:t>
            </a:r>
            <a:r>
              <a:rPr lang="en-US" b="1" dirty="0" smtClean="0"/>
              <a:t>”</a:t>
            </a:r>
            <a:r>
              <a:rPr lang="zh-CN" altLang="en-US" b="1" dirty="0" smtClean="0"/>
              <a:t>意思的时候，古代则常常用“左迁”一词。</a:t>
            </a:r>
          </a:p>
          <a:p>
            <a:pPr>
              <a:lnSpc>
                <a:spcPts val="2700"/>
              </a:lnSpc>
            </a:pPr>
            <a:r>
              <a:rPr lang="en-US" b="1" dirty="0" smtClean="0"/>
              <a:t>B</a:t>
            </a:r>
            <a:r>
              <a:rPr lang="zh-CN" altLang="en-US" b="1" dirty="0" smtClean="0"/>
              <a:t>．古代常用的纪年法有干支纪年法、王公年次纪年法、年号纪年法、年号干支兼用法、生肖纪年法等。如</a:t>
            </a:r>
            <a:r>
              <a:rPr lang="en-US" b="1" dirty="0" smtClean="0"/>
              <a:t>“</a:t>
            </a:r>
            <a:r>
              <a:rPr lang="zh-CN" altLang="en-US" b="1" dirty="0" smtClean="0"/>
              <a:t>正统二年</a:t>
            </a:r>
            <a:r>
              <a:rPr lang="en-US" b="1" dirty="0" smtClean="0"/>
              <a:t>”</a:t>
            </a:r>
            <a:r>
              <a:rPr lang="zh-CN" altLang="en-US" b="1" dirty="0" smtClean="0"/>
              <a:t>中的</a:t>
            </a:r>
            <a:r>
              <a:rPr lang="en-US" b="1" dirty="0" smtClean="0"/>
              <a:t>“</a:t>
            </a:r>
            <a:r>
              <a:rPr lang="zh-CN" altLang="en-US" b="1" dirty="0" smtClean="0"/>
              <a:t>正统</a:t>
            </a:r>
            <a:r>
              <a:rPr lang="en-US" b="1" dirty="0" smtClean="0"/>
              <a:t>”</a:t>
            </a:r>
            <a:r>
              <a:rPr lang="zh-CN" altLang="en-US" b="1" dirty="0" smtClean="0"/>
              <a:t>是年号，这里采用的是年号纪年法。</a:t>
            </a:r>
          </a:p>
          <a:p>
            <a:pPr>
              <a:lnSpc>
                <a:spcPts val="2700"/>
              </a:lnSpc>
            </a:pPr>
            <a:r>
              <a:rPr lang="en-US" b="1" dirty="0" smtClean="0"/>
              <a:t>C. </a:t>
            </a:r>
            <a:r>
              <a:rPr lang="zh-CN" altLang="en-US" b="1" dirty="0" smtClean="0"/>
              <a:t>“谥号</a:t>
            </a:r>
            <a:r>
              <a:rPr lang="en-US" b="1" dirty="0" smtClean="0"/>
              <a:t>”“</a:t>
            </a:r>
            <a:r>
              <a:rPr lang="zh-CN" altLang="en-US" b="1" dirty="0" smtClean="0"/>
              <a:t>庙号</a:t>
            </a:r>
            <a:r>
              <a:rPr lang="en-US" b="1" dirty="0" smtClean="0"/>
              <a:t>”</a:t>
            </a:r>
            <a:r>
              <a:rPr lang="zh-CN" altLang="en-US" b="1" dirty="0" smtClean="0"/>
              <a:t>，唐朝以前对殁世的皇帝一般简称谥号，如汉武帝、隋炀帝；唐朝以后，由于谥号的文字加长，则改称庙号，如唐太宗、宋太祖等。</a:t>
            </a:r>
          </a:p>
          <a:p>
            <a:pPr>
              <a:lnSpc>
                <a:spcPts val="2700"/>
              </a:lnSpc>
            </a:pPr>
            <a:r>
              <a:rPr lang="en-US" b="1" dirty="0" smtClean="0"/>
              <a:t>D</a:t>
            </a:r>
            <a:r>
              <a:rPr lang="zh-CN" altLang="en-US" b="1" dirty="0" smtClean="0"/>
              <a:t>．“擢</a:t>
            </a:r>
            <a:r>
              <a:rPr lang="en-US" b="1" dirty="0" smtClean="0"/>
              <a:t>”</a:t>
            </a:r>
            <a:r>
              <a:rPr lang="zh-CN" altLang="en-US" b="1" dirty="0" smtClean="0"/>
              <a:t>指提升官职，其他如</a:t>
            </a:r>
            <a:r>
              <a:rPr lang="en-US" b="1" dirty="0" smtClean="0"/>
              <a:t>“</a:t>
            </a:r>
            <a:r>
              <a:rPr lang="zh-CN" altLang="en-US" b="1" dirty="0" smtClean="0"/>
              <a:t>除</a:t>
            </a:r>
            <a:r>
              <a:rPr lang="en-US" b="1" dirty="0" smtClean="0"/>
              <a:t>”“</a:t>
            </a:r>
            <a:r>
              <a:rPr lang="zh-CN" altLang="en-US" b="1" dirty="0" smtClean="0"/>
              <a:t>拔</a:t>
            </a:r>
            <a:r>
              <a:rPr lang="en-US" b="1" dirty="0" smtClean="0"/>
              <a:t>”“</a:t>
            </a:r>
            <a:r>
              <a:rPr lang="zh-CN" altLang="en-US" b="1" dirty="0" smtClean="0"/>
              <a:t>拜</a:t>
            </a:r>
            <a:r>
              <a:rPr lang="en-US" b="1" dirty="0" smtClean="0"/>
              <a:t>”</a:t>
            </a:r>
            <a:r>
              <a:rPr lang="zh-CN" altLang="en-US" b="1" dirty="0" smtClean="0"/>
              <a:t>也指官职的提升，</a:t>
            </a:r>
            <a:r>
              <a:rPr lang="en-US" b="1" dirty="0" smtClean="0"/>
              <a:t>“</a:t>
            </a:r>
            <a:r>
              <a:rPr lang="zh-CN" altLang="en-US" b="1" dirty="0" smtClean="0"/>
              <a:t>徙</a:t>
            </a:r>
            <a:r>
              <a:rPr lang="en-US" b="1" dirty="0" smtClean="0"/>
              <a:t>”“</a:t>
            </a:r>
            <a:r>
              <a:rPr lang="zh-CN" altLang="en-US" b="1" dirty="0" smtClean="0"/>
              <a:t>调</a:t>
            </a:r>
            <a:r>
              <a:rPr lang="en-US" b="1" dirty="0" smtClean="0"/>
              <a:t>”</a:t>
            </a:r>
            <a:r>
              <a:rPr lang="zh-CN" altLang="en-US" b="1" dirty="0" smtClean="0"/>
              <a:t>等都可以表示官职的变动，而</a:t>
            </a:r>
            <a:r>
              <a:rPr lang="en-US" b="1" dirty="0" smtClean="0"/>
              <a:t>“</a:t>
            </a:r>
            <a:r>
              <a:rPr lang="zh-CN" altLang="en-US" b="1" dirty="0" smtClean="0"/>
              <a:t>出</a:t>
            </a:r>
            <a:r>
              <a:rPr lang="en-US" b="1" dirty="0" smtClean="0"/>
              <a:t>”</a:t>
            </a:r>
            <a:r>
              <a:rPr lang="zh-CN" altLang="en-US" b="1" dirty="0" smtClean="0"/>
              <a:t>特指离京外调，</a:t>
            </a:r>
            <a:r>
              <a:rPr lang="en-US" b="1" dirty="0" smtClean="0"/>
              <a:t>“</a:t>
            </a:r>
            <a:r>
              <a:rPr lang="zh-CN" altLang="en-US" b="1" dirty="0" smtClean="0"/>
              <a:t>入</a:t>
            </a:r>
            <a:r>
              <a:rPr lang="en-US" b="1" dirty="0" smtClean="0"/>
              <a:t>”</a:t>
            </a:r>
            <a:r>
              <a:rPr lang="zh-CN" altLang="en-US" b="1" dirty="0" smtClean="0"/>
              <a:t>则指入京为官。</a:t>
            </a:r>
            <a:endParaRPr lang="zh-CN" altLang="en-US" b="1" dirty="0"/>
          </a:p>
        </p:txBody>
      </p:sp>
      <p:sp>
        <p:nvSpPr>
          <p:cNvPr id="4" name="TextBox 3"/>
          <p:cNvSpPr txBox="1"/>
          <p:nvPr/>
        </p:nvSpPr>
        <p:spPr>
          <a:xfrm>
            <a:off x="357158" y="5286388"/>
            <a:ext cx="7858180" cy="369332"/>
          </a:xfrm>
          <a:prstGeom prst="rect">
            <a:avLst/>
          </a:prstGeom>
          <a:noFill/>
        </p:spPr>
        <p:txBody>
          <a:bodyPr wrap="square" rtlCol="0">
            <a:spAutoFit/>
          </a:bodyPr>
          <a:lstStyle/>
          <a:p>
            <a:r>
              <a:rPr lang="en-US" b="1" dirty="0" smtClean="0">
                <a:solidFill>
                  <a:srgbClr val="FF0000"/>
                </a:solidFill>
              </a:rPr>
              <a:t>D</a:t>
            </a:r>
            <a:r>
              <a:rPr lang="zh-CN" altLang="en-US" b="1" dirty="0" smtClean="0">
                <a:solidFill>
                  <a:srgbClr val="FF0000"/>
                </a:solidFill>
              </a:rPr>
              <a:t>　</a:t>
            </a:r>
            <a:r>
              <a:rPr lang="en-US" b="1" dirty="0" smtClean="0">
                <a:solidFill>
                  <a:srgbClr val="FF0000"/>
                </a:solidFill>
              </a:rPr>
              <a:t>“</a:t>
            </a:r>
            <a:r>
              <a:rPr lang="zh-CN" altLang="en-US" b="1" dirty="0" smtClean="0">
                <a:solidFill>
                  <a:srgbClr val="FF0000"/>
                </a:solidFill>
              </a:rPr>
              <a:t>拜</a:t>
            </a:r>
            <a:r>
              <a:rPr lang="en-US" b="1" dirty="0" smtClean="0">
                <a:solidFill>
                  <a:srgbClr val="FF0000"/>
                </a:solidFill>
              </a:rPr>
              <a:t>”“</a:t>
            </a:r>
            <a:r>
              <a:rPr lang="zh-CN" altLang="en-US" b="1" dirty="0" smtClean="0">
                <a:solidFill>
                  <a:srgbClr val="FF0000"/>
                </a:solidFill>
              </a:rPr>
              <a:t>除</a:t>
            </a:r>
            <a:r>
              <a:rPr lang="en-US" b="1" dirty="0" smtClean="0">
                <a:solidFill>
                  <a:srgbClr val="FF0000"/>
                </a:solidFill>
              </a:rPr>
              <a:t>”</a:t>
            </a:r>
            <a:r>
              <a:rPr lang="zh-CN" altLang="en-US" b="1" dirty="0" smtClean="0">
                <a:solidFill>
                  <a:srgbClr val="FF0000"/>
                </a:solidFill>
              </a:rPr>
              <a:t>不用来表示官职升迁，只是指任命官职。</a:t>
            </a:r>
            <a:endParaRPr lang="zh-CN" altLang="en-US" b="1" dirty="0">
              <a:solidFill>
                <a:srgbClr val="FF0000"/>
              </a:solidFill>
            </a:endParaRPr>
          </a:p>
        </p:txBody>
      </p:sp>
    </p:spTree>
    <p:extLst>
      <p:ext uri="{BB962C8B-B14F-4D97-AF65-F5344CB8AC3E}">
        <p14:creationId xmlns="" xmlns:p14="http://schemas.microsoft.com/office/powerpoint/2010/main" val="150803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amond(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amond(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6"/>
            <a:ext cx="4143404" cy="6163226"/>
          </a:xfrm>
          <a:prstGeom prst="rect">
            <a:avLst/>
          </a:prstGeom>
          <a:noFill/>
        </p:spPr>
        <p:txBody>
          <a:bodyPr wrap="square" rtlCol="0">
            <a:spAutoFit/>
          </a:bodyPr>
          <a:lstStyle/>
          <a:p>
            <a:pPr>
              <a:lnSpc>
                <a:spcPts val="2800"/>
              </a:lnSpc>
            </a:pPr>
            <a:r>
              <a:rPr lang="zh-CN" altLang="en-US" b="1" dirty="0" smtClean="0"/>
              <a:t>      傅</a:t>
            </a:r>
            <a:r>
              <a:rPr lang="zh-CN" altLang="en-US" b="1" dirty="0"/>
              <a:t>珪，字邦瑞，清苑人。成化二十三年进士。改庶吉士。弘治中，授编修，寻兼司经局校书。与修</a:t>
            </a:r>
            <a:r>
              <a:rPr lang="en-US" altLang="zh-CN" b="1" dirty="0"/>
              <a:t>《</a:t>
            </a:r>
            <a:r>
              <a:rPr lang="zh-CN" altLang="en-US" b="1" dirty="0"/>
              <a:t>大明会典</a:t>
            </a:r>
            <a:r>
              <a:rPr lang="en-US" altLang="zh-CN" b="1" dirty="0"/>
              <a:t>》</a:t>
            </a:r>
            <a:r>
              <a:rPr lang="zh-CN" altLang="en-US" b="1" dirty="0"/>
              <a:t>成，迁左中允。武宗立，</a:t>
            </a:r>
            <a:r>
              <a:rPr lang="zh-CN" altLang="en-US" b="1" dirty="0">
                <a:solidFill>
                  <a:srgbClr val="FF0000"/>
                </a:solidFill>
              </a:rPr>
              <a:t>以东宫恩</a:t>
            </a:r>
            <a:r>
              <a:rPr lang="zh-CN" altLang="en-US" b="1" dirty="0"/>
              <a:t>，</a:t>
            </a:r>
            <a:r>
              <a:rPr lang="zh-CN" altLang="en-US" b="1" dirty="0">
                <a:solidFill>
                  <a:srgbClr val="FF0000"/>
                </a:solidFill>
              </a:rPr>
              <a:t>进左谕德</a:t>
            </a:r>
            <a:r>
              <a:rPr lang="zh-CN" altLang="en-US" b="1" dirty="0"/>
              <a:t>，充讲官，纂修</a:t>
            </a:r>
            <a:r>
              <a:rPr lang="en-US" altLang="zh-CN" b="1" dirty="0"/>
              <a:t>《</a:t>
            </a:r>
            <a:r>
              <a:rPr lang="zh-CN" altLang="en-US" b="1" dirty="0"/>
              <a:t>孝宗实录</a:t>
            </a:r>
            <a:r>
              <a:rPr lang="en-US" altLang="zh-CN" b="1" dirty="0"/>
              <a:t>》</a:t>
            </a:r>
            <a:r>
              <a:rPr lang="zh-CN" altLang="en-US" b="1" dirty="0"/>
              <a:t>。时</a:t>
            </a:r>
            <a:r>
              <a:rPr lang="zh-CN" altLang="en-US" b="1" dirty="0">
                <a:solidFill>
                  <a:srgbClr val="FF0000"/>
                </a:solidFill>
              </a:rPr>
              <a:t>词臣</a:t>
            </a:r>
            <a:r>
              <a:rPr lang="zh-CN" altLang="en-US" b="1" dirty="0"/>
              <a:t>不附刘瑾，瑾恶之。谓</a:t>
            </a:r>
            <a:r>
              <a:rPr lang="en-US" altLang="zh-CN" b="1" dirty="0"/>
              <a:t>《</a:t>
            </a:r>
            <a:r>
              <a:rPr lang="zh-CN" altLang="en-US" b="1" dirty="0"/>
              <a:t>会典</a:t>
            </a:r>
            <a:r>
              <a:rPr lang="en-US" altLang="zh-CN" b="1" dirty="0"/>
              <a:t>》</a:t>
            </a:r>
            <a:r>
              <a:rPr lang="zh-CN" altLang="en-US" b="1" dirty="0"/>
              <a:t>成于刘健等，多所糜费，</a:t>
            </a:r>
            <a:r>
              <a:rPr lang="zh-CN" altLang="en-US" b="1" dirty="0">
                <a:solidFill>
                  <a:srgbClr val="FF0000"/>
                </a:solidFill>
              </a:rPr>
              <a:t>镌与修者官</a:t>
            </a:r>
            <a:r>
              <a:rPr lang="zh-CN" altLang="en-US" b="1" dirty="0"/>
              <a:t>，</a:t>
            </a:r>
            <a:r>
              <a:rPr lang="zh-CN" altLang="en-US" b="1" dirty="0">
                <a:solidFill>
                  <a:srgbClr val="FF0000"/>
                </a:solidFill>
              </a:rPr>
              <a:t>降珪修撰</a:t>
            </a:r>
            <a:r>
              <a:rPr lang="zh-CN" altLang="en-US" b="1" dirty="0"/>
              <a:t>。俄以</a:t>
            </a:r>
            <a:r>
              <a:rPr lang="en-US" altLang="zh-CN" b="1" dirty="0"/>
              <a:t>《</a:t>
            </a:r>
            <a:r>
              <a:rPr lang="zh-CN" altLang="en-US" b="1" dirty="0"/>
              <a:t>实录</a:t>
            </a:r>
            <a:r>
              <a:rPr lang="en-US" altLang="zh-CN" b="1" dirty="0"/>
              <a:t>》</a:t>
            </a:r>
            <a:r>
              <a:rPr lang="zh-CN" altLang="en-US" b="1" dirty="0"/>
              <a:t>成，进左中允，再迁</a:t>
            </a:r>
            <a:r>
              <a:rPr lang="zh-CN" altLang="en-US" b="1" u="sng" dirty="0" smtClean="0">
                <a:solidFill>
                  <a:srgbClr val="FF0000"/>
                </a:solidFill>
              </a:rPr>
              <a:t>翰林学士</a:t>
            </a:r>
            <a:r>
              <a:rPr lang="zh-CN" altLang="en-US" sz="1400" b="1" dirty="0" smtClean="0">
                <a:solidFill>
                  <a:srgbClr val="FF0000"/>
                </a:solidFill>
              </a:rPr>
              <a:t>（</a:t>
            </a:r>
            <a:r>
              <a:rPr lang="zh-CN" altLang="en-US" sz="1400" b="1" dirty="0">
                <a:solidFill>
                  <a:srgbClr val="FF0000"/>
                </a:solidFill>
              </a:rPr>
              <a:t>始设于南北朝，唐初常以名儒学士起草诏令而无名号</a:t>
            </a:r>
            <a:r>
              <a:rPr lang="zh-CN" altLang="en-US" sz="1400" b="1" dirty="0" smtClean="0">
                <a:solidFill>
                  <a:srgbClr val="FF0000"/>
                </a:solidFill>
              </a:rPr>
              <a:t>）</a:t>
            </a:r>
            <a:r>
              <a:rPr lang="zh-CN" altLang="en-US" b="1" dirty="0" smtClean="0"/>
              <a:t>，</a:t>
            </a:r>
            <a:r>
              <a:rPr lang="zh-CN" altLang="en-US" b="1" dirty="0"/>
              <a:t>历吏部左、右侍郎。正德六年代费宏为礼部尚书。</a:t>
            </a:r>
            <a:r>
              <a:rPr lang="zh-CN" altLang="en-US" b="1" dirty="0">
                <a:solidFill>
                  <a:srgbClr val="FF0000"/>
                </a:solidFill>
              </a:rPr>
              <a:t>礼部事视他部为简，</a:t>
            </a:r>
            <a:r>
              <a:rPr lang="zh-CN" altLang="en-US" b="1" dirty="0"/>
              <a:t>自珪数有</a:t>
            </a:r>
            <a:r>
              <a:rPr lang="zh-CN" altLang="en-US" b="1" dirty="0">
                <a:solidFill>
                  <a:srgbClr val="FF0000"/>
                </a:solidFill>
              </a:rPr>
              <a:t>执争</a:t>
            </a:r>
            <a:r>
              <a:rPr lang="zh-CN" altLang="en-US" b="1" dirty="0"/>
              <a:t>，章奏遂多。帝好佛，自称大庆法王。番僧乞田百顷为法王下院，</a:t>
            </a:r>
            <a:r>
              <a:rPr lang="zh-CN" altLang="en-US" b="1" dirty="0">
                <a:solidFill>
                  <a:srgbClr val="FF0000"/>
                </a:solidFill>
              </a:rPr>
              <a:t>中旨下部</a:t>
            </a:r>
            <a:r>
              <a:rPr lang="zh-CN" altLang="en-US" b="1" dirty="0"/>
              <a:t>，称大庆法王与圣旨并。珪佯不知，执奏：“孰为大庆法王，敢与至尊并书，大不敬。”诏勿问，田亦竟止</a:t>
            </a:r>
            <a:r>
              <a:rPr lang="zh-CN" altLang="en-US" b="1" dirty="0" smtClean="0"/>
              <a:t>。</a:t>
            </a:r>
            <a:endParaRPr lang="zh-CN" altLang="en-US" b="1" dirty="0"/>
          </a:p>
        </p:txBody>
      </p:sp>
      <p:sp>
        <p:nvSpPr>
          <p:cNvPr id="3" name="TextBox 2"/>
          <p:cNvSpPr txBox="1"/>
          <p:nvPr/>
        </p:nvSpPr>
        <p:spPr>
          <a:xfrm>
            <a:off x="4634872" y="168697"/>
            <a:ext cx="4033018" cy="6740307"/>
          </a:xfrm>
          <a:prstGeom prst="rect">
            <a:avLst/>
          </a:prstGeom>
          <a:noFill/>
        </p:spPr>
        <p:txBody>
          <a:bodyPr wrap="square" rtlCol="0">
            <a:spAutoFit/>
          </a:bodyPr>
          <a:lstStyle/>
          <a:p>
            <a:r>
              <a:rPr lang="zh-CN" altLang="en-US" b="1" dirty="0" smtClean="0"/>
              <a:t>     傅</a:t>
            </a:r>
            <a:r>
              <a:rPr lang="zh-CN" altLang="en-US" b="1" dirty="0"/>
              <a:t>珪，字邦瑞，清苑人。成化二十三年进士。改任</a:t>
            </a:r>
            <a:r>
              <a:rPr lang="zh-CN" altLang="en-US" b="1" dirty="0">
                <a:solidFill>
                  <a:srgbClr val="FF0000"/>
                </a:solidFill>
              </a:rPr>
              <a:t>庶吉</a:t>
            </a:r>
            <a:r>
              <a:rPr lang="zh-CN" altLang="en-US" b="1" dirty="0" smtClean="0">
                <a:solidFill>
                  <a:srgbClr val="FF0000"/>
                </a:solidFill>
              </a:rPr>
              <a:t>士</a:t>
            </a:r>
            <a:r>
              <a:rPr lang="zh-CN" altLang="en-US" b="1" dirty="0" smtClean="0"/>
              <a:t>（</a:t>
            </a:r>
            <a:r>
              <a:rPr lang="zh-CN" altLang="en-US" sz="1400" b="1" dirty="0">
                <a:solidFill>
                  <a:srgbClr val="FF0000"/>
                </a:solidFill>
              </a:rPr>
              <a:t>皇帝近臣，负责起草诏书，有为皇帝讲解经籍等责</a:t>
            </a:r>
            <a:r>
              <a:rPr lang="zh-CN" altLang="en-US" sz="1400" b="1" dirty="0" smtClean="0">
                <a:solidFill>
                  <a:srgbClr val="FF0000"/>
                </a:solidFill>
              </a:rPr>
              <a:t>）</a:t>
            </a:r>
            <a:r>
              <a:rPr lang="zh-CN" altLang="en-US" b="1" dirty="0" smtClean="0"/>
              <a:t>。</a:t>
            </a:r>
            <a:r>
              <a:rPr lang="zh-CN" altLang="en-US" b="1" dirty="0"/>
              <a:t>弘治年中，授予编修一职，不久兼任司经局校书。参与编修</a:t>
            </a:r>
            <a:r>
              <a:rPr lang="en-US" altLang="zh-CN" b="1" dirty="0"/>
              <a:t>《</a:t>
            </a:r>
            <a:r>
              <a:rPr lang="zh-CN" altLang="en-US" b="1" dirty="0"/>
              <a:t>大明会典</a:t>
            </a:r>
            <a:r>
              <a:rPr lang="en-US" altLang="zh-CN" b="1" dirty="0"/>
              <a:t>》</a:t>
            </a:r>
            <a:r>
              <a:rPr lang="zh-CN" altLang="en-US" b="1" dirty="0"/>
              <a:t>完成，迁任左中允。武宗即位，因为东宫恩赐，升任左谕德，充当为皇帝经筵进讲的官员，编修</a:t>
            </a:r>
            <a:r>
              <a:rPr lang="en-US" altLang="zh-CN" b="1" dirty="0"/>
              <a:t>《</a:t>
            </a:r>
            <a:r>
              <a:rPr lang="zh-CN" altLang="en-US" b="1" dirty="0"/>
              <a:t>孝宗实录</a:t>
            </a:r>
            <a:r>
              <a:rPr lang="en-US" altLang="zh-CN" b="1" dirty="0"/>
              <a:t>》</a:t>
            </a:r>
            <a:r>
              <a:rPr lang="zh-CN" altLang="en-US" b="1" dirty="0"/>
              <a:t>。当时</a:t>
            </a:r>
            <a:r>
              <a:rPr lang="zh-CN" altLang="en-US" b="1" dirty="0">
                <a:solidFill>
                  <a:srgbClr val="FF0000"/>
                </a:solidFill>
              </a:rPr>
              <a:t>文学侍从</a:t>
            </a:r>
            <a:r>
              <a:rPr lang="zh-CN" altLang="en-US" b="1" dirty="0"/>
              <a:t>不攀附</a:t>
            </a:r>
            <a:r>
              <a:rPr lang="zh-CN" altLang="en-US" b="1" dirty="0">
                <a:solidFill>
                  <a:srgbClr val="FF0000"/>
                </a:solidFill>
              </a:rPr>
              <a:t>刘瑾</a:t>
            </a:r>
            <a:r>
              <a:rPr lang="zh-CN" altLang="en-US" b="1" dirty="0"/>
              <a:t>，刘瑾很憎恨他们。说</a:t>
            </a:r>
            <a:r>
              <a:rPr lang="en-US" altLang="zh-CN" b="1" dirty="0"/>
              <a:t>《</a:t>
            </a:r>
            <a:r>
              <a:rPr lang="zh-CN" altLang="en-US" b="1" dirty="0"/>
              <a:t>大明会典</a:t>
            </a:r>
            <a:r>
              <a:rPr lang="en-US" altLang="zh-CN" b="1" dirty="0"/>
              <a:t>》</a:t>
            </a:r>
            <a:r>
              <a:rPr lang="zh-CN" altLang="en-US" b="1" dirty="0"/>
              <a:t>在刘健等人手中完成，耗费很多，削减参与编修者的官职，降傅珪为修撰，不久因为</a:t>
            </a:r>
            <a:r>
              <a:rPr lang="en-US" altLang="zh-CN" b="1" dirty="0"/>
              <a:t>《</a:t>
            </a:r>
            <a:r>
              <a:rPr lang="zh-CN" altLang="en-US" b="1" dirty="0"/>
              <a:t>孝宗实录</a:t>
            </a:r>
            <a:r>
              <a:rPr lang="en-US" altLang="zh-CN" b="1" dirty="0"/>
              <a:t>》</a:t>
            </a:r>
            <a:r>
              <a:rPr lang="zh-CN" altLang="en-US" b="1" dirty="0"/>
              <a:t>编成，升任左中允，再升翰林学士，历任吏部左右侍郎，正德六年代替费宏担任礼部尚书。礼部的事务与其它各部比较相对简单，但从傅珪开始多次直言规劝，章奏就多了起来。皇帝喜好佛，自称大庆法王。西域僧人求百顷田地作法王下院，皇帝的亲笔命令下到部里，说大庆法王的命令与圣旨等同。傅珪假装不知道，执意上奏说：</a:t>
            </a:r>
            <a:r>
              <a:rPr lang="en-US" b="1" dirty="0"/>
              <a:t>“</a:t>
            </a:r>
            <a:r>
              <a:rPr lang="zh-CN" altLang="en-US" b="1" dirty="0"/>
              <a:t>谁是大庆法王，敢与皇帝并列，是对皇帝大不敬。</a:t>
            </a:r>
            <a:r>
              <a:rPr lang="en-US" b="1" dirty="0"/>
              <a:t>”</a:t>
            </a:r>
            <a:r>
              <a:rPr lang="zh-CN" altLang="en-US" b="1" dirty="0"/>
              <a:t>皇帝下诏不过问，求田之事也最终停止。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500042"/>
            <a:ext cx="8358246" cy="3647152"/>
          </a:xfrm>
          <a:prstGeom prst="rect">
            <a:avLst/>
          </a:prstGeom>
          <a:noFill/>
        </p:spPr>
        <p:txBody>
          <a:bodyPr wrap="square" rtlCol="0">
            <a:spAutoFit/>
          </a:bodyPr>
          <a:lstStyle/>
          <a:p>
            <a:pPr>
              <a:lnSpc>
                <a:spcPct val="150000"/>
              </a:lnSpc>
            </a:pPr>
            <a:r>
              <a:rPr lang="zh-CN" altLang="en-US" b="1" dirty="0" smtClean="0"/>
              <a:t>     文言文技法三　　　　</a:t>
            </a:r>
            <a:r>
              <a:rPr lang="en-US" sz="2800" b="1" dirty="0" smtClean="0">
                <a:solidFill>
                  <a:srgbClr val="FF0000"/>
                </a:solidFill>
              </a:rPr>
              <a:t>“</a:t>
            </a:r>
            <a:r>
              <a:rPr lang="zh-CN" altLang="en-US" sz="2800" b="1" dirty="0" smtClean="0">
                <a:solidFill>
                  <a:srgbClr val="FF0000"/>
                </a:solidFill>
              </a:rPr>
              <a:t>四比对</a:t>
            </a:r>
            <a:r>
              <a:rPr lang="en-US" sz="2800" b="1" dirty="0" smtClean="0">
                <a:solidFill>
                  <a:srgbClr val="FF0000"/>
                </a:solidFill>
              </a:rPr>
              <a:t>”</a:t>
            </a:r>
            <a:r>
              <a:rPr lang="zh-CN" altLang="en-US" sz="2800" b="1" dirty="0" smtClean="0">
                <a:solidFill>
                  <a:srgbClr val="FF0000"/>
                </a:solidFill>
              </a:rPr>
              <a:t>巧解综合分析题</a:t>
            </a:r>
            <a:endParaRPr lang="zh-CN" altLang="en-US" b="1" dirty="0" smtClean="0">
              <a:solidFill>
                <a:srgbClr val="FF0000"/>
              </a:solidFill>
            </a:endParaRPr>
          </a:p>
          <a:p>
            <a:pPr>
              <a:lnSpc>
                <a:spcPct val="150000"/>
              </a:lnSpc>
            </a:pPr>
            <a:r>
              <a:rPr lang="zh-CN" altLang="en-US" b="1" dirty="0" smtClean="0"/>
              <a:t>       综合分析题要求</a:t>
            </a:r>
            <a:r>
              <a:rPr lang="en-US" b="1" dirty="0" smtClean="0"/>
              <a:t>“</a:t>
            </a:r>
            <a:r>
              <a:rPr lang="zh-CN" altLang="en-US" b="1" dirty="0" smtClean="0"/>
              <a:t>选是</a:t>
            </a:r>
            <a:r>
              <a:rPr lang="en-US" b="1" dirty="0" smtClean="0"/>
              <a:t>”</a:t>
            </a:r>
            <a:r>
              <a:rPr lang="zh-CN" altLang="en-US" b="1" dirty="0" smtClean="0"/>
              <a:t>或</a:t>
            </a:r>
            <a:r>
              <a:rPr lang="en-US" b="1" dirty="0" smtClean="0"/>
              <a:t>“</a:t>
            </a:r>
            <a:r>
              <a:rPr lang="zh-CN" altLang="en-US" b="1" dirty="0" smtClean="0"/>
              <a:t>选非</a:t>
            </a:r>
            <a:r>
              <a:rPr lang="en-US" b="1" dirty="0" smtClean="0"/>
              <a:t>”</a:t>
            </a:r>
            <a:r>
              <a:rPr lang="zh-CN" altLang="en-US" b="1" dirty="0" smtClean="0"/>
              <a:t>，多为</a:t>
            </a:r>
            <a:r>
              <a:rPr lang="en-US" b="1" dirty="0" smtClean="0"/>
              <a:t>“</a:t>
            </a:r>
            <a:r>
              <a:rPr lang="zh-CN" altLang="en-US" b="1" dirty="0" smtClean="0"/>
              <a:t>选非</a:t>
            </a:r>
            <a:r>
              <a:rPr lang="en-US" b="1" dirty="0" smtClean="0"/>
              <a:t>”</a:t>
            </a:r>
            <a:r>
              <a:rPr lang="zh-CN" altLang="en-US" b="1" dirty="0" smtClean="0"/>
              <a:t>。</a:t>
            </a:r>
            <a:r>
              <a:rPr lang="zh-CN" altLang="en-US" b="1" dirty="0" smtClean="0">
                <a:solidFill>
                  <a:srgbClr val="FF0000"/>
                </a:solidFill>
              </a:rPr>
              <a:t>选项内容多是命题者对原文的概括、转述和分析，这就需要运用</a:t>
            </a:r>
            <a:r>
              <a:rPr lang="en-US" b="1" dirty="0" smtClean="0">
                <a:solidFill>
                  <a:srgbClr val="FF0000"/>
                </a:solidFill>
              </a:rPr>
              <a:t>“</a:t>
            </a:r>
            <a:r>
              <a:rPr lang="zh-CN" altLang="en-US" b="1" dirty="0" smtClean="0">
                <a:solidFill>
                  <a:srgbClr val="FF0000"/>
                </a:solidFill>
              </a:rPr>
              <a:t>比对法</a:t>
            </a:r>
            <a:r>
              <a:rPr lang="en-US" b="1" dirty="0" smtClean="0">
                <a:solidFill>
                  <a:srgbClr val="FF0000"/>
                </a:solidFill>
              </a:rPr>
              <a:t>”</a:t>
            </a:r>
            <a:r>
              <a:rPr lang="zh-CN" altLang="en-US" b="1" dirty="0" smtClean="0">
                <a:solidFill>
                  <a:srgbClr val="FF0000"/>
                </a:solidFill>
              </a:rPr>
              <a:t>。</a:t>
            </a:r>
            <a:r>
              <a:rPr lang="en-US" b="1" dirty="0" smtClean="0"/>
              <a:t>“</a:t>
            </a:r>
            <a:r>
              <a:rPr lang="zh-CN" altLang="en-US" b="1" dirty="0" smtClean="0"/>
              <a:t>比对法</a:t>
            </a:r>
            <a:r>
              <a:rPr lang="en-US" b="1" dirty="0" smtClean="0"/>
              <a:t>”</a:t>
            </a:r>
            <a:r>
              <a:rPr lang="zh-CN" altLang="en-US" b="1" dirty="0" smtClean="0"/>
              <a:t>就是把选项与原文进行细致的比对、分析，从中发现选项与原文意思不一致的地方，进而找出选项的干扰之处。比对法比对主要从四个角度进行比对：</a:t>
            </a:r>
            <a:r>
              <a:rPr lang="zh-CN" altLang="en-US" b="1" dirty="0" smtClean="0">
                <a:solidFill>
                  <a:srgbClr val="FF0000"/>
                </a:solidFill>
              </a:rPr>
              <a:t>比对关键词语，看是否曲解文意；比对添加内容，看是否无中生有；比对时间、地点、人物，看是否错位嫁接；比对增删的范围、程度词，看是否以偏概全。</a:t>
            </a:r>
          </a:p>
          <a:p>
            <a:pPr>
              <a:lnSpc>
                <a:spcPct val="150000"/>
              </a:lnSpc>
            </a:pPr>
            <a:endParaRPr lang="zh-CN" altLang="en-US"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42852"/>
            <a:ext cx="8358246" cy="3708708"/>
          </a:xfrm>
          <a:prstGeom prst="rect">
            <a:avLst/>
          </a:prstGeom>
          <a:noFill/>
        </p:spPr>
        <p:txBody>
          <a:bodyPr wrap="square" rtlCol="0">
            <a:spAutoFit/>
          </a:bodyPr>
          <a:lstStyle/>
          <a:p>
            <a:r>
              <a:rPr lang="zh-CN" altLang="en-US" sz="2000" dirty="0" smtClean="0">
                <a:solidFill>
                  <a:srgbClr val="FF0000"/>
                </a:solidFill>
              </a:rPr>
              <a:t>一、比对关键词语</a:t>
            </a:r>
            <a:r>
              <a:rPr lang="en-US" sz="2000" dirty="0" smtClean="0">
                <a:solidFill>
                  <a:srgbClr val="FF0000"/>
                </a:solidFill>
              </a:rPr>
              <a:t>—— </a:t>
            </a:r>
            <a:r>
              <a:rPr lang="zh-CN" altLang="en-US" sz="2000" dirty="0" smtClean="0">
                <a:solidFill>
                  <a:srgbClr val="FF0000"/>
                </a:solidFill>
              </a:rPr>
              <a:t>曲解文意</a:t>
            </a:r>
          </a:p>
          <a:p>
            <a:r>
              <a:rPr lang="zh-CN" altLang="en-US" b="1" dirty="0" smtClean="0">
                <a:solidFill>
                  <a:srgbClr val="7030A0"/>
                </a:solidFill>
              </a:rPr>
              <a:t>    文中有些较难理解的词句，在分析概括的转述过程中被故意曲解，这是分析概括题的主要设错手段。因为故意曲解的词语往往起关键作用，且不易把握，故要认真、细心比对。解题时先要找到原句，再细辨原文中的词句在进入选项后是否释义错误，并借助语境仔细推敲。</a:t>
            </a:r>
          </a:p>
          <a:p>
            <a:pPr>
              <a:lnSpc>
                <a:spcPts val="2700"/>
              </a:lnSpc>
            </a:pPr>
            <a:r>
              <a:rPr lang="en-US" b="1" dirty="0" smtClean="0"/>
              <a:t>[2016·</a:t>
            </a:r>
            <a:r>
              <a:rPr lang="zh-CN" altLang="en-US" b="1" dirty="0" smtClean="0"/>
              <a:t>全国卷</a:t>
            </a:r>
            <a:r>
              <a:rPr lang="en-US" b="1" dirty="0" smtClean="0"/>
              <a:t>Ⅰ] [</a:t>
            </a:r>
            <a:r>
              <a:rPr lang="zh-CN" altLang="en-US" b="1" dirty="0" smtClean="0"/>
              <a:t>原文片段</a:t>
            </a:r>
            <a:r>
              <a:rPr lang="en-US" b="1" dirty="0" smtClean="0"/>
              <a:t>] </a:t>
            </a:r>
            <a:r>
              <a:rPr lang="zh-CN" altLang="en-US" b="1" dirty="0" smtClean="0"/>
              <a:t>契丹纵人渔界河，又数通盐舟，吏不敢禁，皆谓：与之校，且生事。公亮言：</a:t>
            </a:r>
            <a:r>
              <a:rPr lang="en-US" b="1" dirty="0" smtClean="0"/>
              <a:t>“</a:t>
            </a:r>
            <a:r>
              <a:rPr lang="zh-CN" altLang="en-US" b="1" dirty="0" smtClean="0"/>
              <a:t>萌芽不禁，后将奈何？”，“</a:t>
            </a:r>
            <a:r>
              <a:rPr lang="zh-CN" altLang="en-US" b="1" u="sng" dirty="0" smtClean="0"/>
              <a:t>雄州赵滋勇而有谋，可任也。”使谕以旨意，边害讫息。</a:t>
            </a:r>
          </a:p>
          <a:p>
            <a:pPr>
              <a:lnSpc>
                <a:spcPts val="2700"/>
              </a:lnSpc>
            </a:pPr>
            <a:r>
              <a:rPr lang="en-US" b="1" dirty="0" smtClean="0"/>
              <a:t>[</a:t>
            </a:r>
            <a:r>
              <a:rPr lang="zh-CN" altLang="en-US" b="1" dirty="0" smtClean="0"/>
              <a:t>试题选项</a:t>
            </a:r>
            <a:r>
              <a:rPr lang="en-US" b="1" dirty="0" smtClean="0"/>
              <a:t>] </a:t>
            </a:r>
            <a:r>
              <a:rPr lang="zh-CN" altLang="en-US" b="1" dirty="0" smtClean="0"/>
              <a:t>曾公亮防患未然，止息边地事端。契丹违约在界河捕鱼运盐，他认为萌芽不禁终将酿成大祸，派使者</a:t>
            </a:r>
            <a:r>
              <a:rPr lang="zh-CN" altLang="en-US" b="1" u="sng" dirty="0" smtClean="0">
                <a:solidFill>
                  <a:srgbClr val="FF0000"/>
                </a:solidFill>
              </a:rPr>
              <a:t>偕同雄州赵滋前往调解</a:t>
            </a:r>
            <a:r>
              <a:rPr lang="zh-CN" altLang="en-US" b="1" dirty="0" smtClean="0"/>
              <a:t>， 边地双方得以相安无事。</a:t>
            </a:r>
          </a:p>
          <a:p>
            <a:pPr>
              <a:lnSpc>
                <a:spcPts val="2700"/>
              </a:lnSpc>
            </a:pPr>
            <a:endParaRPr lang="zh-CN" altLang="en-US" b="1" dirty="0"/>
          </a:p>
        </p:txBody>
      </p:sp>
      <p:sp>
        <p:nvSpPr>
          <p:cNvPr id="3" name="TextBox 2"/>
          <p:cNvSpPr txBox="1"/>
          <p:nvPr/>
        </p:nvSpPr>
        <p:spPr>
          <a:xfrm>
            <a:off x="357158" y="3429000"/>
            <a:ext cx="8072494" cy="369332"/>
          </a:xfrm>
          <a:prstGeom prst="rect">
            <a:avLst/>
          </a:prstGeom>
          <a:noFill/>
        </p:spPr>
        <p:txBody>
          <a:bodyPr wrap="square" rtlCol="0">
            <a:spAutoFit/>
          </a:bodyPr>
          <a:lstStyle/>
          <a:p>
            <a:r>
              <a:rPr lang="zh-CN" altLang="en-US" b="1" dirty="0" smtClean="0">
                <a:solidFill>
                  <a:srgbClr val="FF0000"/>
                </a:solidFill>
              </a:rPr>
              <a:t>他派人告诉赵滋自己的用意，边境祸害终于平息了。（曲解文意）</a:t>
            </a:r>
            <a:endParaRPr lang="zh-CN" altLang="en-US" b="1" dirty="0">
              <a:solidFill>
                <a:srgbClr val="FF0000"/>
              </a:solidFill>
            </a:endParaRPr>
          </a:p>
        </p:txBody>
      </p:sp>
      <p:sp>
        <p:nvSpPr>
          <p:cNvPr id="4" name="TextBox 3"/>
          <p:cNvSpPr txBox="1"/>
          <p:nvPr/>
        </p:nvSpPr>
        <p:spPr>
          <a:xfrm>
            <a:off x="357158" y="3714752"/>
            <a:ext cx="8358246" cy="1938992"/>
          </a:xfrm>
          <a:prstGeom prst="rect">
            <a:avLst/>
          </a:prstGeom>
          <a:noFill/>
        </p:spPr>
        <p:txBody>
          <a:bodyPr wrap="square" rtlCol="0">
            <a:spAutoFit/>
          </a:bodyPr>
          <a:lstStyle/>
          <a:p>
            <a:pPr>
              <a:lnSpc>
                <a:spcPct val="150000"/>
              </a:lnSpc>
            </a:pPr>
            <a:r>
              <a:rPr lang="en-US" altLang="zh-CN" sz="2000" b="1" dirty="0" smtClean="0"/>
              <a:t>2017</a:t>
            </a:r>
            <a:r>
              <a:rPr lang="zh-CN" altLang="en-US" sz="2000" b="1" dirty="0" smtClean="0"/>
              <a:t>深圳一模</a:t>
            </a:r>
            <a:r>
              <a:rPr lang="en-US" altLang="zh-CN" sz="2000" b="1" dirty="0" smtClean="0"/>
              <a:t>12</a:t>
            </a:r>
            <a:r>
              <a:rPr lang="zh-CN" altLang="en-US" sz="2000" b="1" dirty="0" smtClean="0"/>
              <a:t>题   </a:t>
            </a:r>
            <a:endParaRPr lang="en-US" altLang="zh-CN" sz="2000" b="1" dirty="0" smtClean="0"/>
          </a:p>
          <a:p>
            <a:pPr>
              <a:lnSpc>
                <a:spcPct val="150000"/>
              </a:lnSpc>
            </a:pPr>
            <a:r>
              <a:rPr lang="en-US" sz="2000" b="1" dirty="0" smtClean="0"/>
              <a:t>B.</a:t>
            </a:r>
            <a:r>
              <a:rPr lang="zh-CN" altLang="en-US" sz="2000" b="1" dirty="0" smtClean="0"/>
              <a:t>杨绘很有个性。与宰相曾公亮产生矛盾之后，皇帝解除了他的谏官职务，</a:t>
            </a:r>
            <a:r>
              <a:rPr lang="zh-CN" altLang="en-US" sz="2000" b="1" u="sng" dirty="0" smtClean="0">
                <a:solidFill>
                  <a:srgbClr val="FF0000"/>
                </a:solidFill>
              </a:rPr>
              <a:t>对他失去信任</a:t>
            </a:r>
            <a:r>
              <a:rPr lang="zh-CN" altLang="en-US" sz="2000" b="1" dirty="0" smtClean="0"/>
              <a:t>，贬他为侍读，杨绘拒绝了这一任命。</a:t>
            </a:r>
          </a:p>
          <a:p>
            <a:pPr>
              <a:lnSpc>
                <a:spcPct val="150000"/>
              </a:lnSpc>
            </a:pPr>
            <a:endParaRPr lang="zh-CN" altLang="en-US" sz="2000" b="1" dirty="0"/>
          </a:p>
        </p:txBody>
      </p:sp>
      <p:sp>
        <p:nvSpPr>
          <p:cNvPr id="5" name="TextBox 4"/>
          <p:cNvSpPr txBox="1"/>
          <p:nvPr/>
        </p:nvSpPr>
        <p:spPr>
          <a:xfrm>
            <a:off x="285720" y="5286388"/>
            <a:ext cx="8501122" cy="1477328"/>
          </a:xfrm>
          <a:prstGeom prst="rect">
            <a:avLst/>
          </a:prstGeom>
          <a:noFill/>
        </p:spPr>
        <p:txBody>
          <a:bodyPr wrap="square" rtlCol="0">
            <a:spAutoFit/>
          </a:bodyPr>
          <a:lstStyle/>
          <a:p>
            <a:r>
              <a:rPr lang="en-US" b="1" dirty="0" smtClean="0">
                <a:solidFill>
                  <a:srgbClr val="FF0000"/>
                </a:solidFill>
              </a:rPr>
              <a:t>B </a:t>
            </a:r>
            <a:r>
              <a:rPr lang="zh-CN" altLang="en-US" b="1" dirty="0" smtClean="0">
                <a:solidFill>
                  <a:srgbClr val="FF0000"/>
                </a:solidFill>
              </a:rPr>
              <a:t>（错在“对他失去信任”。由皇帝对滕甫的一番话可以看出，解除他的谏官职务，并不是对他失去了信任，是为了更好地保护他。帝诏甫曰：“绘</a:t>
            </a:r>
            <a:r>
              <a:rPr lang="en-US" altLang="zh-CN" b="1" dirty="0" smtClean="0">
                <a:solidFill>
                  <a:srgbClr val="FF0000"/>
                </a:solidFill>
              </a:rPr>
              <a:t>……</a:t>
            </a:r>
            <a:r>
              <a:rPr lang="zh-CN" altLang="en-US" b="1" dirty="0" smtClean="0">
                <a:solidFill>
                  <a:srgbClr val="FF0000"/>
                </a:solidFill>
              </a:rPr>
              <a:t>朕一见许其忠荩，擢置言职，信之亦笃矣。今日之除，盖难与宰相并立于轻重之间，姑令少避尔</a:t>
            </a:r>
            <a:r>
              <a:rPr lang="en-US" altLang="zh-CN" b="1" dirty="0" smtClean="0">
                <a:solidFill>
                  <a:srgbClr val="FF0000"/>
                </a:solidFill>
              </a:rPr>
              <a:t>……”</a:t>
            </a:r>
            <a:r>
              <a:rPr lang="zh-CN" altLang="en-US" b="1" dirty="0" smtClean="0">
                <a:solidFill>
                  <a:srgbClr val="FF0000"/>
                </a:solidFill>
              </a:rPr>
              <a:t>）</a:t>
            </a:r>
          </a:p>
          <a:p>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amond(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amond(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1"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amond(in)">
                                      <p:cBhvr>
                                        <p:cTn id="22" dur="2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amond(in)">
                                      <p:cBhvr>
                                        <p:cTn id="2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4" grpId="1"/>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714356"/>
            <a:ext cx="8429684" cy="2723823"/>
          </a:xfrm>
          <a:prstGeom prst="rect">
            <a:avLst/>
          </a:prstGeom>
          <a:noFill/>
        </p:spPr>
        <p:txBody>
          <a:bodyPr wrap="square" rtlCol="0">
            <a:spAutoFit/>
          </a:bodyPr>
          <a:lstStyle/>
          <a:p>
            <a:pPr>
              <a:lnSpc>
                <a:spcPct val="150000"/>
              </a:lnSpc>
            </a:pPr>
            <a:endParaRPr lang="en-US" sz="1600" b="1" dirty="0" smtClean="0"/>
          </a:p>
          <a:p>
            <a:pPr>
              <a:lnSpc>
                <a:spcPct val="150000"/>
              </a:lnSpc>
            </a:pPr>
            <a:r>
              <a:rPr lang="en-US" sz="1600" b="1" dirty="0" smtClean="0"/>
              <a:t>[2016·</a:t>
            </a:r>
            <a:r>
              <a:rPr lang="zh-CN" altLang="en-US" sz="1600" b="1" dirty="0" smtClean="0"/>
              <a:t>全国卷</a:t>
            </a:r>
            <a:r>
              <a:rPr lang="en-US" sz="1600" b="1" dirty="0" smtClean="0"/>
              <a:t>Ⅲ]</a:t>
            </a:r>
          </a:p>
          <a:p>
            <a:pPr>
              <a:lnSpc>
                <a:spcPct val="150000"/>
              </a:lnSpc>
            </a:pPr>
            <a:r>
              <a:rPr lang="en-US" sz="1600" b="1" dirty="0" smtClean="0"/>
              <a:t> [</a:t>
            </a:r>
            <a:r>
              <a:rPr lang="zh-CN" altLang="en-US" sz="1600" b="1" dirty="0" smtClean="0"/>
              <a:t>原文片段</a:t>
            </a:r>
            <a:r>
              <a:rPr lang="en-US" sz="1600" b="1" dirty="0" smtClean="0"/>
              <a:t>]</a:t>
            </a:r>
            <a:r>
              <a:rPr lang="zh-CN" altLang="en-US" sz="1600" b="1" dirty="0" smtClean="0"/>
              <a:t>（傅）珪居闲类木讷者。及当大事，毅然执持，人不能夺，卒以此忤权幸去。教坊司臧贤请易牙牌，制如朝士，又请改铸方印，珪格不行。贤日夜腾谤于诸阉间，冀去珪。</a:t>
            </a:r>
            <a:r>
              <a:rPr lang="en-US" sz="1600" b="1" dirty="0" smtClean="0"/>
              <a:t>……</a:t>
            </a:r>
            <a:r>
              <a:rPr lang="zh-CN" altLang="en-US" sz="1600" b="1" dirty="0" smtClean="0"/>
              <a:t>极陈时弊十事，语多斥权幸，权幸益深嫉之。会户部尚书孙交亦以守正见忤。遂矫旨令二人致仕。</a:t>
            </a:r>
            <a:r>
              <a:rPr lang="zh-CN" altLang="en-US" sz="1600" b="1" dirty="0" smtClean="0">
                <a:solidFill>
                  <a:srgbClr val="FF0000"/>
                </a:solidFill>
              </a:rPr>
              <a:t>两京言官交章请留，不听。</a:t>
            </a:r>
          </a:p>
          <a:p>
            <a:pPr>
              <a:lnSpc>
                <a:spcPct val="150000"/>
              </a:lnSpc>
            </a:pPr>
            <a:endParaRPr lang="zh-CN" altLang="en-US" sz="1600" b="1" dirty="0"/>
          </a:p>
        </p:txBody>
      </p:sp>
      <p:sp>
        <p:nvSpPr>
          <p:cNvPr id="3" name="TextBox 2"/>
          <p:cNvSpPr txBox="1"/>
          <p:nvPr/>
        </p:nvSpPr>
        <p:spPr>
          <a:xfrm>
            <a:off x="357158" y="3214686"/>
            <a:ext cx="8358246" cy="1711366"/>
          </a:xfrm>
          <a:prstGeom prst="rect">
            <a:avLst/>
          </a:prstGeom>
          <a:noFill/>
        </p:spPr>
        <p:txBody>
          <a:bodyPr wrap="square" rtlCol="0">
            <a:spAutoFit/>
          </a:bodyPr>
          <a:lstStyle/>
          <a:p>
            <a:pPr>
              <a:lnSpc>
                <a:spcPct val="150000"/>
              </a:lnSpc>
            </a:pPr>
            <a:r>
              <a:rPr lang="en-US" b="1" dirty="0" smtClean="0"/>
              <a:t>[</a:t>
            </a:r>
            <a:r>
              <a:rPr lang="zh-CN" altLang="en-US" b="1" dirty="0" smtClean="0"/>
              <a:t>试题选项</a:t>
            </a:r>
            <a:r>
              <a:rPr lang="en-US" b="1" dirty="0" smtClean="0"/>
              <a:t>] </a:t>
            </a:r>
            <a:r>
              <a:rPr lang="zh-CN" altLang="en-US" b="1" dirty="0" smtClean="0"/>
              <a:t>傅珪守正不阿，反遭诬蔑报复。每遇大事，他都能坚持己见，不肯随意改易，因而触怒许多人；后因得罪权贵被迫退休，虽有言官请留，</a:t>
            </a:r>
            <a:r>
              <a:rPr lang="zh-CN" altLang="en-US" b="1" u="sng" dirty="0" smtClean="0">
                <a:solidFill>
                  <a:srgbClr val="FF0000"/>
                </a:solidFill>
              </a:rPr>
              <a:t>他仍坚持离职</a:t>
            </a:r>
            <a:r>
              <a:rPr lang="zh-CN" altLang="en-US" b="1" dirty="0" smtClean="0"/>
              <a:t>。</a:t>
            </a:r>
            <a:r>
              <a:rPr lang="zh-CN" altLang="en-US" b="1" dirty="0" smtClean="0">
                <a:solidFill>
                  <a:srgbClr val="FF0000"/>
                </a:solidFill>
              </a:rPr>
              <a:t>（无中生有）</a:t>
            </a:r>
          </a:p>
          <a:p>
            <a:pPr>
              <a:lnSpc>
                <a:spcPct val="150000"/>
              </a:lnSpc>
            </a:pPr>
            <a:endParaRPr lang="zh-CN" altLang="en-US" b="1" dirty="0"/>
          </a:p>
        </p:txBody>
      </p:sp>
      <p:sp>
        <p:nvSpPr>
          <p:cNvPr id="4" name="TextBox 3"/>
          <p:cNvSpPr txBox="1"/>
          <p:nvPr/>
        </p:nvSpPr>
        <p:spPr>
          <a:xfrm>
            <a:off x="428596" y="4714884"/>
            <a:ext cx="8215370" cy="1711366"/>
          </a:xfrm>
          <a:prstGeom prst="rect">
            <a:avLst/>
          </a:prstGeom>
          <a:noFill/>
        </p:spPr>
        <p:txBody>
          <a:bodyPr wrap="square" rtlCol="0">
            <a:spAutoFit/>
          </a:bodyPr>
          <a:lstStyle/>
          <a:p>
            <a:pPr>
              <a:lnSpc>
                <a:spcPct val="150000"/>
              </a:lnSpc>
            </a:pPr>
            <a:r>
              <a:rPr lang="en-US" b="1" dirty="0" smtClean="0">
                <a:solidFill>
                  <a:srgbClr val="FF0000"/>
                </a:solidFill>
              </a:rPr>
              <a:t>[</a:t>
            </a:r>
            <a:r>
              <a:rPr lang="zh-CN" altLang="en-US" b="1" dirty="0" smtClean="0">
                <a:solidFill>
                  <a:srgbClr val="FF0000"/>
                </a:solidFill>
              </a:rPr>
              <a:t>答案</a:t>
            </a:r>
            <a:r>
              <a:rPr lang="en-US" b="1" dirty="0" smtClean="0">
                <a:solidFill>
                  <a:srgbClr val="FF0000"/>
                </a:solidFill>
              </a:rPr>
              <a:t>] “</a:t>
            </a:r>
            <a:r>
              <a:rPr lang="zh-CN" altLang="en-US" b="1" dirty="0" smtClean="0">
                <a:solidFill>
                  <a:srgbClr val="FF0000"/>
                </a:solidFill>
              </a:rPr>
              <a:t>他仍坚持离职</a:t>
            </a:r>
            <a:r>
              <a:rPr lang="en-US" b="1" dirty="0" smtClean="0">
                <a:solidFill>
                  <a:srgbClr val="FF0000"/>
                </a:solidFill>
              </a:rPr>
              <a:t>”</a:t>
            </a:r>
            <a:r>
              <a:rPr lang="zh-CN" altLang="en-US" b="1" dirty="0" smtClean="0">
                <a:solidFill>
                  <a:srgbClr val="FF0000"/>
                </a:solidFill>
              </a:rPr>
              <a:t>无中生有，文中说权幸</a:t>
            </a:r>
            <a:r>
              <a:rPr lang="en-US" b="1" dirty="0" smtClean="0">
                <a:solidFill>
                  <a:srgbClr val="FF0000"/>
                </a:solidFill>
              </a:rPr>
              <a:t>“</a:t>
            </a:r>
            <a:r>
              <a:rPr lang="zh-CN" altLang="en-US" b="1" dirty="0" smtClean="0">
                <a:solidFill>
                  <a:srgbClr val="FF0000"/>
                </a:solidFill>
              </a:rPr>
              <a:t>矫旨令二人致仕</a:t>
            </a:r>
            <a:r>
              <a:rPr lang="en-US" b="1" dirty="0" smtClean="0">
                <a:solidFill>
                  <a:srgbClr val="FF0000"/>
                </a:solidFill>
              </a:rPr>
              <a:t>”</a:t>
            </a:r>
            <a:r>
              <a:rPr lang="zh-CN" altLang="en-US" b="1" dirty="0" smtClean="0">
                <a:solidFill>
                  <a:srgbClr val="FF0000"/>
                </a:solidFill>
              </a:rPr>
              <a:t>，</a:t>
            </a:r>
            <a:r>
              <a:rPr lang="en-US" b="1" dirty="0" smtClean="0">
                <a:solidFill>
                  <a:srgbClr val="FF0000"/>
                </a:solidFill>
              </a:rPr>
              <a:t>“</a:t>
            </a:r>
            <a:r>
              <a:rPr lang="zh-CN" altLang="en-US" b="1" dirty="0" smtClean="0">
                <a:solidFill>
                  <a:srgbClr val="FF0000"/>
                </a:solidFill>
              </a:rPr>
              <a:t>两京言官交章请留，不听</a:t>
            </a:r>
            <a:r>
              <a:rPr lang="en-US" b="1" dirty="0" smtClean="0">
                <a:solidFill>
                  <a:srgbClr val="FF0000"/>
                </a:solidFill>
              </a:rPr>
              <a:t>”</a:t>
            </a:r>
            <a:r>
              <a:rPr lang="zh-CN" altLang="en-US" b="1" dirty="0" smtClean="0">
                <a:solidFill>
                  <a:srgbClr val="FF0000"/>
                </a:solidFill>
              </a:rPr>
              <a:t>，说明傅珪离职的原因，一是权幸的逼迫，二是皇上不听言官的请求，而非傅珪的</a:t>
            </a:r>
            <a:r>
              <a:rPr lang="en-US" b="1" dirty="0" smtClean="0">
                <a:solidFill>
                  <a:srgbClr val="FF0000"/>
                </a:solidFill>
              </a:rPr>
              <a:t>“</a:t>
            </a:r>
            <a:r>
              <a:rPr lang="zh-CN" altLang="en-US" b="1" dirty="0" smtClean="0">
                <a:solidFill>
                  <a:srgbClr val="FF0000"/>
                </a:solidFill>
              </a:rPr>
              <a:t>坚持</a:t>
            </a:r>
            <a:r>
              <a:rPr lang="en-US" b="1" dirty="0" smtClean="0">
                <a:solidFill>
                  <a:srgbClr val="FF0000"/>
                </a:solidFill>
              </a:rPr>
              <a:t>”</a:t>
            </a:r>
            <a:r>
              <a:rPr lang="zh-CN" altLang="en-US" b="1" dirty="0" smtClean="0">
                <a:solidFill>
                  <a:srgbClr val="FF0000"/>
                </a:solidFill>
              </a:rPr>
              <a:t>。</a:t>
            </a:r>
          </a:p>
          <a:p>
            <a:pPr>
              <a:lnSpc>
                <a:spcPct val="150000"/>
              </a:lnSpc>
            </a:pPr>
            <a:endParaRPr lang="zh-CN" altLang="en-US" b="1" dirty="0">
              <a:solidFill>
                <a:srgbClr val="FF0000"/>
              </a:solidFill>
            </a:endParaRPr>
          </a:p>
        </p:txBody>
      </p:sp>
      <p:sp>
        <p:nvSpPr>
          <p:cNvPr id="3073" name="Rectangle 1"/>
          <p:cNvSpPr>
            <a:spLocks noChangeArrowheads="1"/>
          </p:cNvSpPr>
          <p:nvPr/>
        </p:nvSpPr>
        <p:spPr bwMode="auto">
          <a:xfrm>
            <a:off x="142844" y="142852"/>
            <a:ext cx="8643998"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二、比对添加内容</a:t>
            </a:r>
            <a:r>
              <a:rPr kumimoji="0" lang="en-US" altLang="zh-CN" b="0" i="0" u="none" strike="noStrike" cap="none" normalizeH="0" baseline="0" dirty="0" smtClean="0">
                <a:ln>
                  <a:noFill/>
                </a:ln>
                <a:solidFill>
                  <a:srgbClr val="FF0000"/>
                </a:solidFill>
                <a:effectLst/>
                <a:latin typeface="Courier New"/>
                <a:ea typeface="宋体" pitchFamily="2" charset="-122"/>
                <a:cs typeface="Times New Roman" pitchFamily="18" charset="0"/>
              </a:rPr>
              <a:t>——</a:t>
            </a:r>
            <a:r>
              <a:rPr kumimoji="0" lang="en-US" altLang="zh-CN"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r>
              <a:rPr kumimoji="0" lang="zh-CN" altLang="en-US"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无中生有</a:t>
            </a:r>
            <a:endParaRPr kumimoji="0" lang="zh-CN" altLang="en-US" sz="1100" b="0"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这是一种添油加醋、无中生有的设误手段。解题时要细审选项中的每一个信息，看其在原文中是否有相关表述，要留意相关的细节，识别选项中自行添加的信息。</a:t>
            </a:r>
            <a:endParaRPr kumimoji="0" lang="zh-CN" altLang="en-US" sz="4000" b="0"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28604"/>
            <a:ext cx="8001056" cy="2354491"/>
          </a:xfrm>
          <a:prstGeom prst="rect">
            <a:avLst/>
          </a:prstGeom>
          <a:noFill/>
        </p:spPr>
        <p:txBody>
          <a:bodyPr wrap="square" rtlCol="0">
            <a:spAutoFit/>
          </a:bodyPr>
          <a:lstStyle/>
          <a:p>
            <a:pPr>
              <a:lnSpc>
                <a:spcPct val="150000"/>
              </a:lnSpc>
            </a:pPr>
            <a:r>
              <a:rPr lang="en-US" sz="2000" b="1" dirty="0" smtClean="0">
                <a:solidFill>
                  <a:srgbClr val="FF0000"/>
                </a:solidFill>
              </a:rPr>
              <a:t>2017</a:t>
            </a:r>
            <a:r>
              <a:rPr lang="zh-CN" altLang="en-US" sz="2000" b="1" dirty="0" smtClean="0">
                <a:solidFill>
                  <a:srgbClr val="FF0000"/>
                </a:solidFill>
              </a:rPr>
              <a:t>届广州市普通高中毕业班模拟考试</a:t>
            </a:r>
            <a:endParaRPr lang="zh-CN" altLang="en-US" sz="2000" dirty="0" smtClean="0">
              <a:solidFill>
                <a:srgbClr val="FF0000"/>
              </a:solidFill>
            </a:endParaRPr>
          </a:p>
          <a:p>
            <a:pPr>
              <a:lnSpc>
                <a:spcPct val="150000"/>
              </a:lnSpc>
            </a:pPr>
            <a:r>
              <a:rPr lang="en-US" sz="2000" b="1" dirty="0" smtClean="0"/>
              <a:t>C</a:t>
            </a:r>
            <a:r>
              <a:rPr lang="zh-CN" altLang="en-US" sz="2000" b="1" dirty="0" smtClean="0"/>
              <a:t>．刘承规深悉皇帝喜好，倍受荣庞。他顺应皇帝的迷信心理，修建的玉清昭应宫精致华丽；他生前得皇帝赠计赐宅，死后皇帝还为他写祭文。</a:t>
            </a:r>
          </a:p>
          <a:p>
            <a:pPr>
              <a:lnSpc>
                <a:spcPct val="150000"/>
              </a:lnSpc>
            </a:pPr>
            <a:endParaRPr lang="zh-CN" altLang="en-US" dirty="0"/>
          </a:p>
        </p:txBody>
      </p:sp>
      <p:sp>
        <p:nvSpPr>
          <p:cNvPr id="3" name="TextBox 2"/>
          <p:cNvSpPr txBox="1"/>
          <p:nvPr/>
        </p:nvSpPr>
        <p:spPr>
          <a:xfrm>
            <a:off x="285720" y="2928934"/>
            <a:ext cx="8215370" cy="1323439"/>
          </a:xfrm>
          <a:prstGeom prst="rect">
            <a:avLst/>
          </a:prstGeom>
          <a:noFill/>
        </p:spPr>
        <p:txBody>
          <a:bodyPr wrap="square" rtlCol="0">
            <a:spAutoFit/>
          </a:bodyPr>
          <a:lstStyle/>
          <a:p>
            <a:endParaRPr lang="en-US" altLang="zh-CN" sz="2000" b="1" dirty="0" smtClean="0">
              <a:solidFill>
                <a:srgbClr val="FF0000"/>
              </a:solidFill>
            </a:endParaRPr>
          </a:p>
          <a:p>
            <a:endParaRPr lang="en-US" altLang="zh-CN" sz="2000" b="1" dirty="0" smtClean="0">
              <a:solidFill>
                <a:srgbClr val="FF0000"/>
              </a:solidFill>
            </a:endParaRPr>
          </a:p>
          <a:p>
            <a:r>
              <a:rPr lang="zh-CN" altLang="en-US" sz="2000" b="1" dirty="0" smtClean="0">
                <a:solidFill>
                  <a:srgbClr val="FF0000"/>
                </a:solidFill>
              </a:rPr>
              <a:t>文中没有写刘承规得到皇帝</a:t>
            </a:r>
            <a:r>
              <a:rPr lang="en-US" sz="2000" b="1" dirty="0" smtClean="0">
                <a:solidFill>
                  <a:srgbClr val="FF0000"/>
                </a:solidFill>
              </a:rPr>
              <a:t>“</a:t>
            </a:r>
            <a:r>
              <a:rPr lang="zh-CN" altLang="en-US" sz="2000" b="1" dirty="0" smtClean="0">
                <a:solidFill>
                  <a:srgbClr val="FF0000"/>
                </a:solidFill>
              </a:rPr>
              <a:t>赠宅</a:t>
            </a:r>
            <a:r>
              <a:rPr lang="en-US" sz="2000" b="1" dirty="0" smtClean="0">
                <a:solidFill>
                  <a:srgbClr val="FF0000"/>
                </a:solidFill>
              </a:rPr>
              <a:t>”</a:t>
            </a:r>
            <a:r>
              <a:rPr lang="zh-CN" altLang="en-US" sz="2000" b="1" dirty="0" smtClean="0">
                <a:solidFill>
                  <a:srgbClr val="FF0000"/>
                </a:solidFill>
              </a:rPr>
              <a:t>。（无中生有）</a:t>
            </a:r>
            <a:endParaRPr lang="zh-CN" altLang="en-US" sz="2000" dirty="0" smtClean="0">
              <a:solidFill>
                <a:srgbClr val="FF0000"/>
              </a:solidFill>
            </a:endParaRPr>
          </a:p>
          <a:p>
            <a:endParaRPr lang="zh-CN" altLang="en-US" sz="2000" dirty="0">
              <a:solidFill>
                <a:srgbClr val="FF0000"/>
              </a:solidFill>
            </a:endParaRPr>
          </a:p>
        </p:txBody>
      </p:sp>
      <p:sp>
        <p:nvSpPr>
          <p:cNvPr id="4" name="TextBox 3"/>
          <p:cNvSpPr txBox="1"/>
          <p:nvPr/>
        </p:nvSpPr>
        <p:spPr>
          <a:xfrm>
            <a:off x="357158" y="2285992"/>
            <a:ext cx="8286808" cy="1429622"/>
          </a:xfrm>
          <a:prstGeom prst="rect">
            <a:avLst/>
          </a:prstGeom>
          <a:noFill/>
        </p:spPr>
        <p:txBody>
          <a:bodyPr wrap="square" rtlCol="0">
            <a:spAutoFit/>
          </a:bodyPr>
          <a:lstStyle/>
          <a:p>
            <a:pPr>
              <a:lnSpc>
                <a:spcPct val="150000"/>
              </a:lnSpc>
            </a:pPr>
            <a:r>
              <a:rPr lang="zh-CN" altLang="en-US" sz="2000" b="1" dirty="0" smtClean="0">
                <a:solidFill>
                  <a:srgbClr val="7030A0"/>
                </a:solidFill>
              </a:rPr>
              <a:t>修宫使丁谓言：</a:t>
            </a:r>
            <a:r>
              <a:rPr lang="en-US" sz="2000" b="1" dirty="0" smtClean="0">
                <a:solidFill>
                  <a:srgbClr val="7030A0"/>
                </a:solidFill>
              </a:rPr>
              <a:t>“</a:t>
            </a:r>
            <a:r>
              <a:rPr lang="zh-CN" altLang="en-US" sz="2000" b="1" dirty="0" smtClean="0">
                <a:solidFill>
                  <a:srgbClr val="7030A0"/>
                </a:solidFill>
              </a:rPr>
              <a:t>承规领宫职，藉其督辖，望勿许所请，第优赐告诏，特置景福殿使名以宠之，班在客省使上。</a:t>
            </a:r>
            <a:r>
              <a:rPr lang="en-US" sz="2000" b="1" dirty="0" smtClean="0">
                <a:solidFill>
                  <a:srgbClr val="7030A0"/>
                </a:solidFill>
              </a:rPr>
              <a:t>”</a:t>
            </a:r>
            <a:r>
              <a:rPr lang="zh-CN" altLang="en-US" sz="2000" b="1" dirty="0" smtClean="0">
                <a:solidFill>
                  <a:srgbClr val="7030A0"/>
                </a:solidFill>
              </a:rPr>
              <a:t>仍改新州观察使，上作歌以赐。</a:t>
            </a:r>
            <a:endParaRPr lang="en-US" altLang="zh-CN" sz="2000" b="1" dirty="0" smtClean="0">
              <a:solidFill>
                <a:srgbClr val="7030A0"/>
              </a:solidFill>
            </a:endParaRPr>
          </a:p>
          <a:p>
            <a:pPr>
              <a:lnSpc>
                <a:spcPct val="150000"/>
              </a:lnSpc>
            </a:pPr>
            <a:endParaRPr lang="zh-CN" altLang="en-US" sz="2000" b="1" dirty="0">
              <a:solidFill>
                <a:srgbClr val="7030A0"/>
              </a:solidFill>
            </a:endParaRPr>
          </a:p>
        </p:txBody>
      </p:sp>
      <p:sp>
        <p:nvSpPr>
          <p:cNvPr id="5" name="TextBox 4"/>
          <p:cNvSpPr txBox="1"/>
          <p:nvPr/>
        </p:nvSpPr>
        <p:spPr>
          <a:xfrm>
            <a:off x="214282" y="4071942"/>
            <a:ext cx="8501122" cy="1015663"/>
          </a:xfrm>
          <a:prstGeom prst="rect">
            <a:avLst/>
          </a:prstGeom>
          <a:noFill/>
        </p:spPr>
        <p:txBody>
          <a:bodyPr wrap="square" rtlCol="0">
            <a:spAutoFit/>
          </a:bodyPr>
          <a:lstStyle/>
          <a:p>
            <a:pPr>
              <a:lnSpc>
                <a:spcPct val="150000"/>
              </a:lnSpc>
            </a:pPr>
            <a:r>
              <a:rPr lang="zh-CN" altLang="en-US" sz="2000" b="1" dirty="0" smtClean="0"/>
              <a:t>（山西题   </a:t>
            </a:r>
            <a:r>
              <a:rPr lang="en-US" sz="2000" b="1" dirty="0" smtClean="0"/>
              <a:t>C</a:t>
            </a:r>
            <a:r>
              <a:rPr lang="zh-CN" altLang="en-US" sz="2000" b="1" dirty="0" smtClean="0"/>
              <a:t>．贺知章为官清正，不阿附权贵。在惠文太子去世后，他奉诏挑选挽郎时，触怒权贵，引起门荫子弟的骚动，最终因此改任工部侍郎。</a:t>
            </a:r>
            <a:endParaRPr lang="zh-CN" altLang="en-US" sz="2000" b="1" dirty="0"/>
          </a:p>
        </p:txBody>
      </p:sp>
      <p:sp>
        <p:nvSpPr>
          <p:cNvPr id="7" name="TextBox 6"/>
          <p:cNvSpPr txBox="1"/>
          <p:nvPr/>
        </p:nvSpPr>
        <p:spPr>
          <a:xfrm>
            <a:off x="214282" y="5214950"/>
            <a:ext cx="8358246" cy="369332"/>
          </a:xfrm>
          <a:prstGeom prst="rect">
            <a:avLst/>
          </a:prstGeom>
          <a:noFill/>
        </p:spPr>
        <p:txBody>
          <a:bodyPr wrap="square" rtlCol="0">
            <a:spAutoFit/>
          </a:bodyPr>
          <a:lstStyle/>
          <a:p>
            <a:r>
              <a:rPr lang="zh-CN" altLang="en-US" b="1" dirty="0" smtClean="0">
                <a:solidFill>
                  <a:srgbClr val="7030A0"/>
                </a:solidFill>
              </a:rPr>
              <a:t>“贺知章为官清正，不阿附权贵”错，（</a:t>
            </a:r>
            <a:r>
              <a:rPr lang="zh-CN" altLang="en-US" b="1" dirty="0" smtClean="0">
                <a:solidFill>
                  <a:srgbClr val="FF0000"/>
                </a:solidFill>
              </a:rPr>
              <a:t>于文无据）</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amond(in)">
                                      <p:cBhvr>
                                        <p:cTn id="17" dur="2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amond(in)">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amond(in)">
                                      <p:cBhvr>
                                        <p:cTn id="2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214290"/>
            <a:ext cx="8215370" cy="4042132"/>
          </a:xfrm>
          <a:prstGeom prst="rect">
            <a:avLst/>
          </a:prstGeom>
          <a:noFill/>
        </p:spPr>
        <p:txBody>
          <a:bodyPr wrap="square" rtlCol="0">
            <a:spAutoFit/>
          </a:bodyPr>
          <a:lstStyle/>
          <a:p>
            <a:pPr>
              <a:lnSpc>
                <a:spcPts val="3360"/>
              </a:lnSpc>
            </a:pPr>
            <a:r>
              <a:rPr lang="zh-CN" altLang="en-US" sz="2800" dirty="0" smtClean="0">
                <a:solidFill>
                  <a:srgbClr val="FF0000"/>
                </a:solidFill>
              </a:rPr>
              <a:t>三、比对时间、地点、人物</a:t>
            </a:r>
            <a:r>
              <a:rPr lang="en-US" sz="2800" dirty="0" smtClean="0">
                <a:solidFill>
                  <a:srgbClr val="FF0000"/>
                </a:solidFill>
              </a:rPr>
              <a:t>—— </a:t>
            </a:r>
            <a:r>
              <a:rPr lang="zh-CN" altLang="en-US" sz="2800" dirty="0" smtClean="0">
                <a:solidFill>
                  <a:srgbClr val="FF0000"/>
                </a:solidFill>
              </a:rPr>
              <a:t>错位嫁接</a:t>
            </a:r>
          </a:p>
          <a:p>
            <a:pPr>
              <a:lnSpc>
                <a:spcPts val="2600"/>
              </a:lnSpc>
            </a:pPr>
            <a:r>
              <a:rPr lang="zh-CN" altLang="en-US" sz="1600" b="1" dirty="0" smtClean="0">
                <a:solidFill>
                  <a:srgbClr val="7030A0"/>
                </a:solidFill>
              </a:rPr>
              <a:t>以故意颠倒多个事件的先后顺序或因果关系而设错。答题时要理清文段中所涉及的人物、事件，并弄清楚事件的前后顺序，留意相关事件经过转述后是否存在前后错位或因果倒置的情况，以便识别出人事混淆、顺序倒置、张冠李戴等错误。</a:t>
            </a:r>
          </a:p>
          <a:p>
            <a:pPr>
              <a:lnSpc>
                <a:spcPts val="2700"/>
              </a:lnSpc>
            </a:pPr>
            <a:r>
              <a:rPr lang="en-US" b="1" dirty="0" smtClean="0"/>
              <a:t>  11 [2016·</a:t>
            </a:r>
            <a:r>
              <a:rPr lang="zh-CN" altLang="en-US" b="1" dirty="0" smtClean="0"/>
              <a:t>天津卷</a:t>
            </a:r>
            <a:r>
              <a:rPr lang="en-US" b="1" dirty="0" smtClean="0"/>
              <a:t>] [</a:t>
            </a:r>
            <a:r>
              <a:rPr lang="zh-CN" altLang="en-US" b="1" dirty="0" smtClean="0"/>
              <a:t>原文片段</a:t>
            </a:r>
            <a:r>
              <a:rPr lang="en-US" b="1" dirty="0" smtClean="0"/>
              <a:t>]</a:t>
            </a:r>
            <a:r>
              <a:rPr lang="zh-CN" altLang="en-US" b="1" dirty="0" smtClean="0"/>
              <a:t>（李）</a:t>
            </a:r>
            <a:r>
              <a:rPr lang="en-US" b="1" dirty="0" smtClean="0"/>
              <a:t> </a:t>
            </a:r>
            <a:r>
              <a:rPr lang="zh-CN" altLang="en-US" b="1" dirty="0" smtClean="0"/>
              <a:t>宗质乾道庚寅为洪倅，时予为奉新县令，屡谒之，不知其母子间也。明年，予官中都，宗质造朝，除知台州。朝士云：</a:t>
            </a:r>
            <a:r>
              <a:rPr lang="en-US" b="1" dirty="0" smtClean="0"/>
              <a:t>“</a:t>
            </a:r>
            <a:r>
              <a:rPr lang="zh-CN" altLang="en-US" b="1" dirty="0" smtClean="0"/>
              <a:t>李台州，曾</a:t>
            </a:r>
            <a:r>
              <a:rPr lang="zh-CN" altLang="en-US" b="1" dirty="0" smtClean="0"/>
              <a:t>觌</a:t>
            </a:r>
            <a:r>
              <a:rPr lang="zh-CN" altLang="en-US" sz="1600" dirty="0" smtClean="0">
                <a:solidFill>
                  <a:srgbClr val="FF0000"/>
                </a:solidFill>
              </a:rPr>
              <a:t>（</a:t>
            </a:r>
            <a:r>
              <a:rPr lang="zh-CN" altLang="en-US" sz="1600" dirty="0" smtClean="0">
                <a:solidFill>
                  <a:srgbClr val="FF0000"/>
                </a:solidFill>
              </a:rPr>
              <a:t> </a:t>
            </a:r>
            <a:r>
              <a:rPr lang="en-US" altLang="zh-CN" sz="1600" dirty="0" err="1" smtClean="0">
                <a:solidFill>
                  <a:srgbClr val="FF0000"/>
                </a:solidFill>
              </a:rPr>
              <a:t>dí</a:t>
            </a:r>
            <a:r>
              <a:rPr lang="zh-CN" altLang="en-US" sz="1600" dirty="0" smtClean="0">
                <a:solidFill>
                  <a:srgbClr val="FF0000"/>
                </a:solidFill>
              </a:rPr>
              <a:t>，见，</a:t>
            </a:r>
            <a:r>
              <a:rPr lang="zh-CN" altLang="en-US" sz="1600" dirty="0" smtClean="0">
                <a:solidFill>
                  <a:srgbClr val="FF0000"/>
                </a:solidFill>
              </a:rPr>
              <a:t>相见</a:t>
            </a:r>
            <a:r>
              <a:rPr lang="zh-CN" altLang="en-US" sz="1600" dirty="0" smtClean="0">
                <a:solidFill>
                  <a:srgbClr val="FF0000"/>
                </a:solidFill>
              </a:rPr>
              <a:t>）</a:t>
            </a:r>
            <a:r>
              <a:rPr lang="zh-CN" altLang="en-US" b="1" dirty="0" smtClean="0"/>
              <a:t>姻</a:t>
            </a:r>
            <a:r>
              <a:rPr lang="zh-CN" altLang="en-US" b="1" dirty="0" smtClean="0"/>
              <a:t>家也。觌无子，子台州之子。</a:t>
            </a:r>
            <a:r>
              <a:rPr lang="en-US" b="1" dirty="0" smtClean="0"/>
              <a:t>” </a:t>
            </a:r>
            <a:r>
              <a:rPr lang="zh-CN" altLang="en-US" b="1" dirty="0" smtClean="0"/>
              <a:t>予一见不敢再也，亦未知其孝。后十七年，台州既没，予与丞相京公同为宰</a:t>
            </a:r>
            <a:r>
              <a:rPr lang="zh-CN" altLang="en-US" b="1" dirty="0" smtClean="0"/>
              <a:t>掾</a:t>
            </a:r>
            <a:r>
              <a:rPr lang="zh-CN" altLang="en-US" sz="1600" b="1" dirty="0" smtClean="0">
                <a:solidFill>
                  <a:srgbClr val="FF0000"/>
                </a:solidFill>
              </a:rPr>
              <a:t>（</a:t>
            </a:r>
            <a:r>
              <a:rPr lang="en-US" sz="1600" b="1" dirty="0" smtClean="0">
                <a:solidFill>
                  <a:srgbClr val="FF0000"/>
                </a:solidFill>
              </a:rPr>
              <a:t>  </a:t>
            </a:r>
            <a:r>
              <a:rPr lang="en-US" sz="1600" b="1" dirty="0" err="1" smtClean="0">
                <a:solidFill>
                  <a:srgbClr val="FF0000"/>
                </a:solidFill>
              </a:rPr>
              <a:t>yuàn</a:t>
            </a:r>
            <a:r>
              <a:rPr lang="zh-CN" altLang="en-US" sz="1600" b="1" dirty="0" smtClean="0">
                <a:solidFill>
                  <a:srgbClr val="FF0000"/>
                </a:solidFill>
              </a:rPr>
              <a:t>原为佐助的意思，后为副官佐或官署属员的通称。 </a:t>
            </a:r>
            <a:r>
              <a:rPr lang="zh-CN" altLang="en-US" sz="1600" b="1" dirty="0" smtClean="0">
                <a:solidFill>
                  <a:srgbClr val="FF0000"/>
                </a:solidFill>
              </a:rPr>
              <a:t>）</a:t>
            </a:r>
            <a:r>
              <a:rPr lang="zh-CN" altLang="en-US" b="1" dirty="0" smtClean="0"/>
              <a:t>。</a:t>
            </a:r>
            <a:r>
              <a:rPr lang="zh-CN" altLang="en-US" b="1" dirty="0" smtClean="0"/>
              <a:t>谈间，公为予言李台州母子事。予生八年，丧先太夫人，终身饮恨。闻之，泣不能止，感而为之传。</a:t>
            </a:r>
          </a:p>
          <a:p>
            <a:pPr>
              <a:lnSpc>
                <a:spcPts val="3360"/>
              </a:lnSpc>
            </a:pPr>
            <a:endParaRPr lang="zh-CN" altLang="en-US" sz="2000" dirty="0"/>
          </a:p>
        </p:txBody>
      </p:sp>
      <p:sp>
        <p:nvSpPr>
          <p:cNvPr id="3" name="TextBox 2"/>
          <p:cNvSpPr txBox="1"/>
          <p:nvPr/>
        </p:nvSpPr>
        <p:spPr>
          <a:xfrm>
            <a:off x="357158" y="4000504"/>
            <a:ext cx="8286808" cy="1295868"/>
          </a:xfrm>
          <a:prstGeom prst="rect">
            <a:avLst/>
          </a:prstGeom>
          <a:noFill/>
        </p:spPr>
        <p:txBody>
          <a:bodyPr wrap="square" rtlCol="0">
            <a:spAutoFit/>
          </a:bodyPr>
          <a:lstStyle/>
          <a:p>
            <a:pPr>
              <a:lnSpc>
                <a:spcPct val="150000"/>
              </a:lnSpc>
            </a:pPr>
            <a:r>
              <a:rPr lang="en-US" b="1" dirty="0" smtClean="0"/>
              <a:t>[</a:t>
            </a:r>
            <a:r>
              <a:rPr lang="zh-CN" altLang="en-US" b="1" dirty="0" smtClean="0"/>
              <a:t>试题选项</a:t>
            </a:r>
            <a:r>
              <a:rPr lang="en-US" b="1" dirty="0" smtClean="0"/>
              <a:t>] </a:t>
            </a:r>
            <a:r>
              <a:rPr lang="zh-CN" altLang="en-US" b="1" dirty="0" smtClean="0"/>
              <a:t>作者杨万里</a:t>
            </a:r>
            <a:r>
              <a:rPr lang="zh-CN" altLang="en-US" b="1" dirty="0" smtClean="0">
                <a:solidFill>
                  <a:srgbClr val="7030A0"/>
                </a:solidFill>
              </a:rPr>
              <a:t>素来</a:t>
            </a:r>
            <a:r>
              <a:rPr lang="zh-CN" altLang="en-US" b="1" dirty="0" smtClean="0"/>
              <a:t>仰慕李台州至孝之名，但直到李台州去世之后，才写作此文，并在士大夫中传颂其事迹。</a:t>
            </a:r>
          </a:p>
          <a:p>
            <a:pPr>
              <a:lnSpc>
                <a:spcPct val="150000"/>
              </a:lnSpc>
            </a:pPr>
            <a:endParaRPr lang="zh-CN" altLang="en-US" b="1" dirty="0"/>
          </a:p>
        </p:txBody>
      </p:sp>
      <p:sp>
        <p:nvSpPr>
          <p:cNvPr id="5" name="TextBox 4"/>
          <p:cNvSpPr txBox="1"/>
          <p:nvPr/>
        </p:nvSpPr>
        <p:spPr>
          <a:xfrm>
            <a:off x="285720" y="5072074"/>
            <a:ext cx="8143932" cy="1200329"/>
          </a:xfrm>
          <a:prstGeom prst="rect">
            <a:avLst/>
          </a:prstGeom>
          <a:noFill/>
        </p:spPr>
        <p:txBody>
          <a:bodyPr wrap="square" rtlCol="0">
            <a:spAutoFit/>
          </a:bodyPr>
          <a:lstStyle/>
          <a:p>
            <a:r>
              <a:rPr lang="en-US" b="1" dirty="0" smtClean="0">
                <a:solidFill>
                  <a:srgbClr val="FF0000"/>
                </a:solidFill>
              </a:rPr>
              <a:t>[</a:t>
            </a:r>
            <a:r>
              <a:rPr lang="zh-CN" altLang="en-US" b="1" dirty="0" smtClean="0">
                <a:solidFill>
                  <a:srgbClr val="FF0000"/>
                </a:solidFill>
              </a:rPr>
              <a:t>答案</a:t>
            </a:r>
            <a:r>
              <a:rPr lang="en-US" b="1" dirty="0" smtClean="0">
                <a:solidFill>
                  <a:srgbClr val="FF0000"/>
                </a:solidFill>
              </a:rPr>
              <a:t>] </a:t>
            </a:r>
            <a:r>
              <a:rPr lang="en-US" b="1" dirty="0" smtClean="0">
                <a:solidFill>
                  <a:srgbClr val="FF0000"/>
                </a:solidFill>
              </a:rPr>
              <a:t>“</a:t>
            </a:r>
            <a:r>
              <a:rPr lang="zh-CN" altLang="en-US" b="1" dirty="0" smtClean="0">
                <a:solidFill>
                  <a:srgbClr val="FF0000"/>
                </a:solidFill>
              </a:rPr>
              <a:t>杨万里素来仰慕李台州至孝之名</a:t>
            </a:r>
            <a:r>
              <a:rPr lang="en-US" b="1" dirty="0" smtClean="0">
                <a:solidFill>
                  <a:srgbClr val="FF0000"/>
                </a:solidFill>
              </a:rPr>
              <a:t>”</a:t>
            </a:r>
            <a:r>
              <a:rPr lang="zh-CN" altLang="en-US" b="1" dirty="0" smtClean="0">
                <a:solidFill>
                  <a:srgbClr val="FF0000"/>
                </a:solidFill>
              </a:rPr>
              <a:t>，就是时间错位，应该是在李台州去世后，杨万里才听到他的至孝事迹</a:t>
            </a:r>
            <a:r>
              <a:rPr lang="zh-CN" altLang="en-US" b="1" dirty="0" smtClean="0">
                <a:solidFill>
                  <a:srgbClr val="FF0000"/>
                </a:solidFill>
              </a:rPr>
              <a:t>。</a:t>
            </a:r>
            <a:r>
              <a:rPr lang="zh-CN" altLang="en-US" b="1" dirty="0" smtClean="0">
                <a:solidFill>
                  <a:srgbClr val="FF0000"/>
                </a:solidFill>
              </a:rPr>
              <a:t>命题人在设置错误选项时，会出现</a:t>
            </a:r>
            <a:r>
              <a:rPr lang="en-US" b="1" dirty="0" smtClean="0">
                <a:solidFill>
                  <a:srgbClr val="FF0000"/>
                </a:solidFill>
              </a:rPr>
              <a:t>“</a:t>
            </a:r>
            <a:r>
              <a:rPr lang="zh-CN" altLang="en-US" b="1" dirty="0" smtClean="0">
                <a:solidFill>
                  <a:srgbClr val="FF0000"/>
                </a:solidFill>
              </a:rPr>
              <a:t>人、时、地、事</a:t>
            </a:r>
            <a:r>
              <a:rPr lang="en-US" b="1" dirty="0" smtClean="0">
                <a:solidFill>
                  <a:srgbClr val="FF0000"/>
                </a:solidFill>
              </a:rPr>
              <a:t>” </a:t>
            </a:r>
            <a:r>
              <a:rPr lang="zh-CN" altLang="en-US" b="1" dirty="0" smtClean="0">
                <a:solidFill>
                  <a:srgbClr val="FF0000"/>
                </a:solidFill>
              </a:rPr>
              <a:t>的错位，</a:t>
            </a:r>
          </a:p>
          <a:p>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amond(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amond(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0"/>
            <a:ext cx="8572560" cy="2169825"/>
          </a:xfrm>
          <a:prstGeom prst="rect">
            <a:avLst/>
          </a:prstGeom>
          <a:noFill/>
        </p:spPr>
        <p:txBody>
          <a:bodyPr wrap="square" rtlCol="0">
            <a:spAutoFit/>
          </a:bodyPr>
          <a:lstStyle/>
          <a:p>
            <a:pPr>
              <a:lnSpc>
                <a:spcPct val="150000"/>
              </a:lnSpc>
            </a:pPr>
            <a:endParaRPr lang="en-US" b="1" dirty="0" smtClean="0"/>
          </a:p>
          <a:p>
            <a:pPr>
              <a:lnSpc>
                <a:spcPct val="150000"/>
              </a:lnSpc>
            </a:pPr>
            <a:r>
              <a:rPr lang="zh-CN" altLang="en-US" b="1" dirty="0" smtClean="0"/>
              <a:t>六联三</a:t>
            </a:r>
            <a:endParaRPr lang="en-US" altLang="zh-CN" b="1" dirty="0" smtClean="0"/>
          </a:p>
          <a:p>
            <a:pPr>
              <a:lnSpc>
                <a:spcPct val="150000"/>
              </a:lnSpc>
            </a:pPr>
            <a:r>
              <a:rPr lang="en-US" b="1" dirty="0" smtClean="0"/>
              <a:t>A</a:t>
            </a:r>
            <a:r>
              <a:rPr lang="zh-CN" altLang="en-US" b="1" dirty="0" smtClean="0"/>
              <a:t>．孙沔为官正直，敢于直言上谏。他曾上奏反对在举丧期间册封皇后，并为李安世上书说情，请求赦免，结果</a:t>
            </a:r>
            <a:r>
              <a:rPr lang="zh-CN" altLang="en-US" b="1" dirty="0" smtClean="0">
                <a:solidFill>
                  <a:srgbClr val="FF0000"/>
                </a:solidFill>
              </a:rPr>
              <a:t>李安世还是被贬为衡山县知县</a:t>
            </a:r>
            <a:r>
              <a:rPr lang="zh-CN" altLang="en-US" b="1" dirty="0" smtClean="0"/>
              <a:t>。</a:t>
            </a:r>
            <a:endParaRPr lang="zh-CN" altLang="en-US" dirty="0" smtClean="0"/>
          </a:p>
          <a:p>
            <a:pPr>
              <a:lnSpc>
                <a:spcPct val="150000"/>
              </a:lnSpc>
            </a:pPr>
            <a:endParaRPr lang="zh-CN" altLang="en-US" dirty="0"/>
          </a:p>
        </p:txBody>
      </p:sp>
      <p:sp>
        <p:nvSpPr>
          <p:cNvPr id="3" name="TextBox 2"/>
          <p:cNvSpPr txBox="1"/>
          <p:nvPr/>
        </p:nvSpPr>
        <p:spPr>
          <a:xfrm>
            <a:off x="142844" y="1714488"/>
            <a:ext cx="8572560" cy="400110"/>
          </a:xfrm>
          <a:prstGeom prst="rect">
            <a:avLst/>
          </a:prstGeom>
          <a:noFill/>
        </p:spPr>
        <p:txBody>
          <a:bodyPr wrap="square" rtlCol="0">
            <a:spAutoFit/>
          </a:bodyPr>
          <a:lstStyle/>
          <a:p>
            <a:r>
              <a:rPr lang="zh-CN" altLang="en-US" sz="2000" b="1" dirty="0" smtClean="0">
                <a:solidFill>
                  <a:srgbClr val="FF0000"/>
                </a:solidFill>
              </a:rPr>
              <a:t>（</a:t>
            </a:r>
            <a:r>
              <a:rPr lang="en-US" sz="2000" b="1" dirty="0" smtClean="0">
                <a:solidFill>
                  <a:srgbClr val="FF0000"/>
                </a:solidFill>
              </a:rPr>
              <a:t>“</a:t>
            </a:r>
            <a:r>
              <a:rPr lang="zh-CN" altLang="en-US" sz="2000" b="1" dirty="0" smtClean="0">
                <a:solidFill>
                  <a:srgbClr val="FF0000"/>
                </a:solidFill>
              </a:rPr>
              <a:t>李安世还是被贬为衡山县知县</a:t>
            </a:r>
            <a:r>
              <a:rPr lang="en-US" sz="2000" b="1" dirty="0" smtClean="0">
                <a:solidFill>
                  <a:srgbClr val="FF0000"/>
                </a:solidFill>
              </a:rPr>
              <a:t>”</a:t>
            </a:r>
            <a:r>
              <a:rPr lang="zh-CN" altLang="en-US" sz="2000" b="1" dirty="0" smtClean="0">
                <a:solidFill>
                  <a:srgbClr val="FF0000"/>
                </a:solidFill>
              </a:rPr>
              <a:t>错误，被贬为衡山县知县的是孙沔）</a:t>
            </a:r>
            <a:endParaRPr lang="zh-CN" altLang="en-US" sz="2000" dirty="0">
              <a:solidFill>
                <a:srgbClr val="FF0000"/>
              </a:solidFill>
            </a:endParaRPr>
          </a:p>
        </p:txBody>
      </p:sp>
      <p:sp>
        <p:nvSpPr>
          <p:cNvPr id="4" name="TextBox 3"/>
          <p:cNvSpPr txBox="1"/>
          <p:nvPr/>
        </p:nvSpPr>
        <p:spPr>
          <a:xfrm>
            <a:off x="285720" y="2214554"/>
            <a:ext cx="8501122" cy="2400657"/>
          </a:xfrm>
          <a:prstGeom prst="rect">
            <a:avLst/>
          </a:prstGeom>
          <a:noFill/>
        </p:spPr>
        <p:txBody>
          <a:bodyPr wrap="square" rtlCol="0">
            <a:spAutoFit/>
          </a:bodyPr>
          <a:lstStyle/>
          <a:p>
            <a:pPr>
              <a:lnSpc>
                <a:spcPct val="150000"/>
              </a:lnSpc>
            </a:pPr>
            <a:r>
              <a:rPr lang="zh-CN" altLang="en-US" sz="2000" b="1" dirty="0" smtClean="0"/>
              <a:t>原文：孙沔</a:t>
            </a:r>
            <a:r>
              <a:rPr lang="en-US" sz="2000" b="1" dirty="0" err="1" smtClean="0"/>
              <a:t>mi</a:t>
            </a:r>
            <a:r>
              <a:rPr lang="en-US" altLang="zh-CN" sz="2000" b="1" dirty="0" err="1" smtClean="0"/>
              <a:t>ǎ</a:t>
            </a:r>
            <a:r>
              <a:rPr lang="en-US" sz="2000" b="1" dirty="0" err="1" smtClean="0"/>
              <a:t>n</a:t>
            </a:r>
            <a:r>
              <a:rPr lang="zh-CN" altLang="en-US" sz="2000" b="1" dirty="0" smtClean="0"/>
              <a:t>，字元规，越州会稽人。中进士第，补赵州司理参军。景祐元年，礼院奏用冬至日册后，沔奏：“丧未祥</a:t>
            </a:r>
            <a:r>
              <a:rPr lang="zh-CN" altLang="en-US" sz="2000" b="1" dirty="0" smtClean="0"/>
              <a:t>禫</a:t>
            </a:r>
            <a:r>
              <a:rPr lang="zh-CN" altLang="en-US" sz="1600" dirty="0" smtClean="0">
                <a:solidFill>
                  <a:srgbClr val="FF0000"/>
                </a:solidFill>
              </a:rPr>
              <a:t>（</a:t>
            </a:r>
            <a:r>
              <a:rPr lang="en-US" sz="1600" dirty="0" smtClean="0">
                <a:solidFill>
                  <a:srgbClr val="FF0000"/>
                </a:solidFill>
              </a:rPr>
              <a:t> </a:t>
            </a:r>
            <a:r>
              <a:rPr lang="en-US" sz="1600" dirty="0" err="1" smtClean="0">
                <a:solidFill>
                  <a:srgbClr val="FF0000"/>
                </a:solidFill>
              </a:rPr>
              <a:t>xiáng</a:t>
            </a:r>
            <a:r>
              <a:rPr lang="en-US" sz="1600" dirty="0" smtClean="0">
                <a:solidFill>
                  <a:srgbClr val="FF0000"/>
                </a:solidFill>
              </a:rPr>
              <a:t> </a:t>
            </a:r>
            <a:r>
              <a:rPr lang="en-US" sz="1600" dirty="0" err="1" smtClean="0">
                <a:solidFill>
                  <a:srgbClr val="FF0000"/>
                </a:solidFill>
              </a:rPr>
              <a:t>dàn</a:t>
            </a:r>
            <a:r>
              <a:rPr lang="zh-CN" altLang="en-US" sz="1600" dirty="0" smtClean="0">
                <a:solidFill>
                  <a:srgbClr val="FF0000"/>
                </a:solidFill>
              </a:rPr>
              <a:t>古代</a:t>
            </a:r>
            <a:r>
              <a:rPr lang="zh-CN" altLang="en-US" sz="1600" dirty="0" smtClean="0">
                <a:solidFill>
                  <a:srgbClr val="FF0000"/>
                </a:solidFill>
              </a:rPr>
              <a:t>除去孝服时举行的祭祀。 </a:t>
            </a:r>
            <a:r>
              <a:rPr lang="zh-CN" altLang="en-US" sz="1600" dirty="0" smtClean="0">
                <a:solidFill>
                  <a:srgbClr val="FF0000"/>
                </a:solidFill>
              </a:rPr>
              <a:t>）</a:t>
            </a:r>
            <a:r>
              <a:rPr lang="zh-CN" altLang="en-US" sz="2000" b="1" dirty="0" smtClean="0"/>
              <a:t>而</a:t>
            </a:r>
            <a:r>
              <a:rPr lang="zh-CN" altLang="en-US" sz="2000" b="1" dirty="0" smtClean="0"/>
              <a:t>行嘉礼，非制也。”李安世上书指切朝政，被劾。沔奏：“加罪安世，恐杜天下言者，请勿治。”</a:t>
            </a:r>
            <a:r>
              <a:rPr lang="zh-CN" altLang="en-US" sz="2000" b="1" dirty="0" smtClean="0">
                <a:solidFill>
                  <a:srgbClr val="FF0000"/>
                </a:solidFill>
              </a:rPr>
              <a:t>黜知衡山县</a:t>
            </a:r>
            <a:r>
              <a:rPr lang="zh-CN" altLang="en-US" sz="2000" b="1" dirty="0" smtClean="0"/>
              <a:t>。道上书言时事，再贬永州监酒。所在皆著能迹。</a:t>
            </a:r>
            <a:endParaRPr lang="zh-CN" altLang="en-US" sz="2000" dirty="0"/>
          </a:p>
        </p:txBody>
      </p:sp>
      <p:sp>
        <p:nvSpPr>
          <p:cNvPr id="5" name="TextBox 4"/>
          <p:cNvSpPr txBox="1"/>
          <p:nvPr/>
        </p:nvSpPr>
        <p:spPr>
          <a:xfrm>
            <a:off x="214282" y="4786322"/>
            <a:ext cx="8501122" cy="1754326"/>
          </a:xfrm>
          <a:prstGeom prst="rect">
            <a:avLst/>
          </a:prstGeom>
          <a:noFill/>
        </p:spPr>
        <p:txBody>
          <a:bodyPr wrap="square" rtlCol="0">
            <a:spAutoFit/>
          </a:bodyPr>
          <a:lstStyle/>
          <a:p>
            <a:r>
              <a:rPr lang="zh-CN" altLang="en-US" b="1" dirty="0" smtClean="0">
                <a:solidFill>
                  <a:srgbClr val="7030A0"/>
                </a:solidFill>
              </a:rPr>
              <a:t>孙沔，字元规，是越州会稽人。考取进士，补任赵州的司理参军。景祐元年，礼院上奏在冬至日这一天册封皇后，孙沔上奏说：“丧礼还没有举行完，就举行婚礼，这不合乎规制。”李世安上书指责朝廷，（结果）被弹劾。孙沔上奏：“（如果）加罪于李世安，恐怕会拒绝天下上书言事的人，请不要治他的罪。”（孙沔）被贬为衡山知县。他在路上上书谈论时政大事，第二次被贬为永州监酒。他在路上上书谈论时政大事，第二次被贬为永州监酒。他治理的地方，都有很好的政绩</a:t>
            </a:r>
            <a:r>
              <a:rPr lang="zh-CN" altLang="en-US" b="1" dirty="0" smtClean="0"/>
              <a:t>。</a:t>
            </a:r>
            <a:endParaRPr lang="zh-CN" altLang="en-US"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amond(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amond(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amond(in)">
                                      <p:cBhvr>
                                        <p:cTn id="2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14290"/>
            <a:ext cx="8572560" cy="3877985"/>
          </a:xfrm>
          <a:prstGeom prst="rect">
            <a:avLst/>
          </a:prstGeom>
          <a:noFill/>
        </p:spPr>
        <p:txBody>
          <a:bodyPr wrap="square" rtlCol="0">
            <a:spAutoFit/>
          </a:bodyPr>
          <a:lstStyle/>
          <a:p>
            <a:pPr>
              <a:lnSpc>
                <a:spcPct val="150000"/>
              </a:lnSpc>
            </a:pPr>
            <a:r>
              <a:rPr lang="zh-CN" altLang="en-US" sz="2000" b="1" dirty="0" smtClean="0">
                <a:solidFill>
                  <a:srgbClr val="FF0000"/>
                </a:solidFill>
              </a:rPr>
              <a:t>四、比对增删的范围、程度词</a:t>
            </a:r>
            <a:r>
              <a:rPr lang="en-US" sz="2000" b="1" dirty="0" smtClean="0">
                <a:solidFill>
                  <a:srgbClr val="FF0000"/>
                </a:solidFill>
              </a:rPr>
              <a:t>——</a:t>
            </a:r>
            <a:r>
              <a:rPr lang="zh-CN" altLang="en-US" sz="2000" b="1" dirty="0" smtClean="0">
                <a:solidFill>
                  <a:srgbClr val="FF0000"/>
                </a:solidFill>
              </a:rPr>
              <a:t>以偏概全</a:t>
            </a:r>
          </a:p>
          <a:p>
            <a:pPr>
              <a:lnSpc>
                <a:spcPct val="150000"/>
              </a:lnSpc>
            </a:pPr>
            <a:r>
              <a:rPr lang="zh-CN" altLang="en-US" b="1" dirty="0" smtClean="0"/>
              <a:t>      </a:t>
            </a:r>
            <a:r>
              <a:rPr lang="zh-CN" altLang="en-US" b="1" dirty="0" smtClean="0">
                <a:solidFill>
                  <a:srgbClr val="7030A0"/>
                </a:solidFill>
              </a:rPr>
              <a:t>比对一些增删的表范围或程度及其他类的词语，看看有无以偏概全或归纳不完整等陷阱。答题时要特别关注表示范围的词语或概念，对文段中所述的相关内容进行仔细核对，看事物的范围在转述的过程中是否被放大或缩小。</a:t>
            </a:r>
          </a:p>
          <a:p>
            <a:pPr>
              <a:lnSpc>
                <a:spcPct val="150000"/>
              </a:lnSpc>
            </a:pPr>
            <a:r>
              <a:rPr lang="en-US" b="1" dirty="0" smtClean="0"/>
              <a:t>  12 [</a:t>
            </a:r>
            <a:r>
              <a:rPr lang="zh-CN" altLang="en-US" b="1" dirty="0" smtClean="0"/>
              <a:t>原文片段</a:t>
            </a:r>
            <a:r>
              <a:rPr lang="en-US" b="1" dirty="0" smtClean="0"/>
              <a:t>] </a:t>
            </a:r>
            <a:r>
              <a:rPr lang="zh-CN" altLang="en-US" b="1" dirty="0" smtClean="0"/>
              <a:t>吴德基者，名履，婺之兰溪人也。</a:t>
            </a:r>
            <a:r>
              <a:rPr lang="en-US" b="1" dirty="0" smtClean="0"/>
              <a:t>……</a:t>
            </a:r>
            <a:r>
              <a:rPr lang="zh-CN" altLang="en-US" b="1" dirty="0" smtClean="0"/>
              <a:t>山东民愿以羊牛代秋税者，官从其言。德基与民计，羊牛后有死瘠患，不如纳粟便，独收民粟。他县牛羊送陕西，民驱走二千里，皆破家，郡以潍独完。令役千人部送邻县牛，德基列其不可，曰：</a:t>
            </a:r>
            <a:r>
              <a:rPr lang="en-US" b="1" dirty="0" smtClean="0"/>
              <a:t>“</a:t>
            </a:r>
            <a:r>
              <a:rPr lang="zh-CN" altLang="en-US" b="1" dirty="0" smtClean="0"/>
              <a:t>有牛家送牛，虽劳不敢怨。使人代之，脱道中牛死，谁当代尝？</a:t>
            </a:r>
            <a:r>
              <a:rPr lang="en-US" b="1" dirty="0" smtClean="0"/>
              <a:t>”</a:t>
            </a:r>
            <a:r>
              <a:rPr lang="zh-CN" altLang="en-US" b="1" dirty="0" smtClean="0"/>
              <a:t>力争不奉命。</a:t>
            </a:r>
          </a:p>
          <a:p>
            <a:pPr>
              <a:lnSpc>
                <a:spcPct val="150000"/>
              </a:lnSpc>
            </a:pPr>
            <a:endParaRPr lang="zh-CN" altLang="en-US" b="1" dirty="0"/>
          </a:p>
        </p:txBody>
      </p:sp>
      <p:sp>
        <p:nvSpPr>
          <p:cNvPr id="3" name="TextBox 2"/>
          <p:cNvSpPr txBox="1"/>
          <p:nvPr/>
        </p:nvSpPr>
        <p:spPr>
          <a:xfrm>
            <a:off x="142844" y="3571876"/>
            <a:ext cx="8572560" cy="1429622"/>
          </a:xfrm>
          <a:prstGeom prst="rect">
            <a:avLst/>
          </a:prstGeom>
          <a:noFill/>
        </p:spPr>
        <p:txBody>
          <a:bodyPr wrap="square" rtlCol="0">
            <a:spAutoFit/>
          </a:bodyPr>
          <a:lstStyle/>
          <a:p>
            <a:pPr>
              <a:lnSpc>
                <a:spcPct val="150000"/>
              </a:lnSpc>
            </a:pPr>
            <a:r>
              <a:rPr lang="en-US" sz="2000" b="1" dirty="0" smtClean="0"/>
              <a:t>[</a:t>
            </a:r>
            <a:r>
              <a:rPr lang="zh-CN" altLang="en-US" sz="2000" b="1" dirty="0" smtClean="0"/>
              <a:t>试题选项</a:t>
            </a:r>
            <a:r>
              <a:rPr lang="en-US" sz="2000" b="1" dirty="0" smtClean="0"/>
              <a:t>] </a:t>
            </a:r>
            <a:r>
              <a:rPr lang="zh-CN" altLang="en-US" sz="2000" b="1" dirty="0" smtClean="0"/>
              <a:t>县令役使千人代送邻县牛，吴德基认为其命不可从，因为牛在运送途中折损，会没有人代为赔偿。</a:t>
            </a:r>
          </a:p>
          <a:p>
            <a:pPr>
              <a:lnSpc>
                <a:spcPct val="150000"/>
              </a:lnSpc>
            </a:pPr>
            <a:endParaRPr lang="zh-CN" altLang="en-US" sz="2000" b="1" dirty="0"/>
          </a:p>
        </p:txBody>
      </p:sp>
      <p:sp>
        <p:nvSpPr>
          <p:cNvPr id="4" name="TextBox 3"/>
          <p:cNvSpPr txBox="1"/>
          <p:nvPr/>
        </p:nvSpPr>
        <p:spPr>
          <a:xfrm>
            <a:off x="142844" y="4429132"/>
            <a:ext cx="8643998" cy="1338828"/>
          </a:xfrm>
          <a:prstGeom prst="rect">
            <a:avLst/>
          </a:prstGeom>
          <a:noFill/>
        </p:spPr>
        <p:txBody>
          <a:bodyPr wrap="square" rtlCol="0">
            <a:spAutoFit/>
          </a:bodyPr>
          <a:lstStyle/>
          <a:p>
            <a:pPr>
              <a:lnSpc>
                <a:spcPct val="150000"/>
              </a:lnSpc>
            </a:pPr>
            <a:r>
              <a:rPr lang="en-US" b="1" dirty="0" smtClean="0">
                <a:solidFill>
                  <a:srgbClr val="FF0000"/>
                </a:solidFill>
              </a:rPr>
              <a:t>[</a:t>
            </a:r>
            <a:r>
              <a:rPr lang="zh-CN" altLang="en-US" b="1" dirty="0" smtClean="0">
                <a:solidFill>
                  <a:srgbClr val="FF0000"/>
                </a:solidFill>
              </a:rPr>
              <a:t>答案</a:t>
            </a:r>
            <a:r>
              <a:rPr lang="en-US" b="1" dirty="0" smtClean="0">
                <a:solidFill>
                  <a:srgbClr val="FF0000"/>
                </a:solidFill>
              </a:rPr>
              <a:t>] “</a:t>
            </a:r>
            <a:r>
              <a:rPr lang="zh-CN" altLang="en-US" b="1" dirty="0" smtClean="0">
                <a:solidFill>
                  <a:srgbClr val="FF0000"/>
                </a:solidFill>
              </a:rPr>
              <a:t>会没有人代为赔偿</a:t>
            </a:r>
            <a:r>
              <a:rPr lang="en-US" b="1" dirty="0" smtClean="0">
                <a:solidFill>
                  <a:srgbClr val="FF0000"/>
                </a:solidFill>
              </a:rPr>
              <a:t>”</a:t>
            </a:r>
            <a:r>
              <a:rPr lang="zh-CN" altLang="en-US" b="1" dirty="0" smtClean="0">
                <a:solidFill>
                  <a:srgbClr val="FF0000"/>
                </a:solidFill>
              </a:rPr>
              <a:t>的说法犯了以偏概全的错误，表述过于绝对。原文中吴德基说</a:t>
            </a:r>
            <a:r>
              <a:rPr lang="en-US" b="1" dirty="0" smtClean="0">
                <a:solidFill>
                  <a:srgbClr val="FF0000"/>
                </a:solidFill>
              </a:rPr>
              <a:t>“</a:t>
            </a:r>
            <a:r>
              <a:rPr lang="zh-CN" altLang="en-US" b="1" dirty="0" smtClean="0">
                <a:solidFill>
                  <a:srgbClr val="FF0000"/>
                </a:solidFill>
              </a:rPr>
              <a:t>谁当代偿耶？</a:t>
            </a:r>
            <a:r>
              <a:rPr lang="en-US" b="1" dirty="0" smtClean="0">
                <a:solidFill>
                  <a:srgbClr val="FF0000"/>
                </a:solidFill>
              </a:rPr>
              <a:t>”</a:t>
            </a:r>
            <a:r>
              <a:rPr lang="zh-CN" altLang="en-US" b="1" dirty="0" smtClean="0">
                <a:solidFill>
                  <a:srgbClr val="FF0000"/>
                </a:solidFill>
              </a:rPr>
              <a:t>，意思是说这事的后果比较难处理，但并不是说没有人来赔偿。</a:t>
            </a:r>
          </a:p>
          <a:p>
            <a:pPr>
              <a:lnSpc>
                <a:spcPct val="150000"/>
              </a:lnSpc>
            </a:pPr>
            <a:endParaRPr lang="zh-CN" altLang="en-US" b="1" dirty="0">
              <a:solidFill>
                <a:srgbClr val="FF0000"/>
              </a:solidFill>
            </a:endParaRPr>
          </a:p>
        </p:txBody>
      </p:sp>
      <p:sp>
        <p:nvSpPr>
          <p:cNvPr id="5" name="TextBox 4"/>
          <p:cNvSpPr txBox="1"/>
          <p:nvPr/>
        </p:nvSpPr>
        <p:spPr>
          <a:xfrm>
            <a:off x="214282" y="5288340"/>
            <a:ext cx="8429684" cy="1569660"/>
          </a:xfrm>
          <a:prstGeom prst="rect">
            <a:avLst/>
          </a:prstGeom>
          <a:noFill/>
        </p:spPr>
        <p:txBody>
          <a:bodyPr wrap="square" rtlCol="0">
            <a:spAutoFit/>
          </a:bodyPr>
          <a:lstStyle/>
          <a:p>
            <a:r>
              <a:rPr lang="en-US" sz="1600" b="1" dirty="0" smtClean="0">
                <a:solidFill>
                  <a:srgbClr val="7030A0"/>
                </a:solidFill>
              </a:rPr>
              <a:t>[</a:t>
            </a:r>
            <a:r>
              <a:rPr lang="zh-CN" altLang="en-US" sz="1600" b="1" dirty="0" smtClean="0">
                <a:solidFill>
                  <a:srgbClr val="7030A0"/>
                </a:solidFill>
              </a:rPr>
              <a:t>参考译文</a:t>
            </a:r>
            <a:r>
              <a:rPr lang="en-US" sz="1600" b="1" dirty="0" smtClean="0">
                <a:solidFill>
                  <a:srgbClr val="7030A0"/>
                </a:solidFill>
              </a:rPr>
              <a:t>] </a:t>
            </a:r>
            <a:r>
              <a:rPr lang="zh-CN" altLang="en-US" sz="1600" b="1" dirty="0" smtClean="0">
                <a:solidFill>
                  <a:srgbClr val="7030A0"/>
                </a:solidFill>
              </a:rPr>
              <a:t>吴德基，名履，是婺州兰溪人。</a:t>
            </a:r>
            <a:r>
              <a:rPr lang="en-US" sz="1600" b="1" dirty="0" smtClean="0">
                <a:solidFill>
                  <a:srgbClr val="7030A0"/>
                </a:solidFill>
              </a:rPr>
              <a:t>……</a:t>
            </a:r>
            <a:r>
              <a:rPr lang="zh-CN" altLang="en-US" sz="1600" b="1" dirty="0" smtClean="0">
                <a:solidFill>
                  <a:srgbClr val="7030A0"/>
                </a:solidFill>
              </a:rPr>
              <a:t>山东百姓希望用羊牛替代秋税，官府听从了百姓的意见。吴德基与百姓商量，羊牛死亡后会有疾疫传染，不如交纳粮食便利，唯独吴德基收的是粮食。其他的县送牛羊到陕西，百姓赶着牛羊走两千里路，都耗损了家财，全郡唯有潍州得以保全。县令役使上千人替邻县送牛，吴德基列举不能这样做的理由，说：“有牛的人家送牛，即使辛劳也不敢埋怨。如果让人替代送牛，如果路上牛死了，谁能为替代者补偿呢？”</a:t>
            </a:r>
            <a:r>
              <a:rPr lang="en-US" sz="1600" b="1" dirty="0" smtClean="0">
                <a:solidFill>
                  <a:srgbClr val="7030A0"/>
                </a:solidFill>
              </a:rPr>
              <a:t>(</a:t>
            </a:r>
            <a:r>
              <a:rPr lang="zh-CN" altLang="en-US" sz="1600" b="1" dirty="0" smtClean="0">
                <a:solidFill>
                  <a:srgbClr val="7030A0"/>
                </a:solidFill>
              </a:rPr>
              <a:t>吴德基</a:t>
            </a:r>
            <a:r>
              <a:rPr lang="en-US" sz="1600" b="1" dirty="0" smtClean="0">
                <a:solidFill>
                  <a:srgbClr val="7030A0"/>
                </a:solidFill>
              </a:rPr>
              <a:t>)</a:t>
            </a:r>
            <a:r>
              <a:rPr lang="zh-CN" altLang="en-US" sz="1600" b="1" dirty="0" smtClean="0">
                <a:solidFill>
                  <a:srgbClr val="7030A0"/>
                </a:solidFill>
              </a:rPr>
              <a:t>据理力争不听从安排。</a:t>
            </a:r>
            <a:endParaRPr lang="zh-CN" altLang="en-US" sz="1600" b="1"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amond(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amond(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amond(in)">
                                      <p:cBhvr>
                                        <p:cTn id="2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142852"/>
            <a:ext cx="8501122" cy="2352952"/>
          </a:xfrm>
          <a:prstGeom prst="rect">
            <a:avLst/>
          </a:prstGeom>
          <a:noFill/>
        </p:spPr>
        <p:txBody>
          <a:bodyPr wrap="square" rtlCol="0">
            <a:spAutoFit/>
          </a:bodyPr>
          <a:lstStyle/>
          <a:p>
            <a:pPr>
              <a:lnSpc>
                <a:spcPct val="150000"/>
              </a:lnSpc>
            </a:pPr>
            <a:endParaRPr lang="en-US" sz="2000" b="1" dirty="0" smtClean="0"/>
          </a:p>
          <a:p>
            <a:pPr>
              <a:lnSpc>
                <a:spcPct val="150000"/>
              </a:lnSpc>
            </a:pPr>
            <a:r>
              <a:rPr lang="zh-CN" altLang="en-US" sz="2000" b="1" dirty="0" smtClean="0">
                <a:solidFill>
                  <a:srgbClr val="FF0000"/>
                </a:solidFill>
              </a:rPr>
              <a:t>广东四校联盟</a:t>
            </a:r>
            <a:r>
              <a:rPr lang="en-US" altLang="zh-CN" sz="2000" b="1" dirty="0" smtClean="0">
                <a:solidFill>
                  <a:srgbClr val="FF0000"/>
                </a:solidFill>
              </a:rPr>
              <a:t>12</a:t>
            </a:r>
            <a:r>
              <a:rPr lang="zh-CN" altLang="en-US" sz="2000" b="1" dirty="0" smtClean="0">
                <a:solidFill>
                  <a:srgbClr val="FF0000"/>
                </a:solidFill>
              </a:rPr>
              <a:t>题</a:t>
            </a:r>
            <a:endParaRPr lang="en-US" sz="2000" b="1" dirty="0" smtClean="0">
              <a:solidFill>
                <a:srgbClr val="FF0000"/>
              </a:solidFill>
            </a:endParaRPr>
          </a:p>
          <a:p>
            <a:pPr>
              <a:lnSpc>
                <a:spcPct val="150000"/>
              </a:lnSpc>
            </a:pPr>
            <a:r>
              <a:rPr lang="en-US" sz="2000" b="1" dirty="0" smtClean="0"/>
              <a:t>B</a:t>
            </a:r>
            <a:r>
              <a:rPr lang="zh-CN" altLang="en-US" sz="2000" b="1" dirty="0" smtClean="0"/>
              <a:t>．张行简任宋主生日副使出使宋朝，章宗告诫他，宋人行礼注重细枝末节，如果他们不对，都要指正。</a:t>
            </a:r>
          </a:p>
          <a:p>
            <a:pPr>
              <a:lnSpc>
                <a:spcPct val="150000"/>
              </a:lnSpc>
            </a:pPr>
            <a:endParaRPr lang="zh-CN" altLang="en-US" sz="2000" b="1" dirty="0"/>
          </a:p>
        </p:txBody>
      </p:sp>
      <p:sp>
        <p:nvSpPr>
          <p:cNvPr id="3" name="TextBox 2"/>
          <p:cNvSpPr txBox="1"/>
          <p:nvPr/>
        </p:nvSpPr>
        <p:spPr>
          <a:xfrm>
            <a:off x="142844" y="2143116"/>
            <a:ext cx="8572560" cy="1429622"/>
          </a:xfrm>
          <a:prstGeom prst="rect">
            <a:avLst/>
          </a:prstGeom>
          <a:noFill/>
        </p:spPr>
        <p:txBody>
          <a:bodyPr wrap="square" rtlCol="0">
            <a:spAutoFit/>
          </a:bodyPr>
          <a:lstStyle/>
          <a:p>
            <a:pPr>
              <a:lnSpc>
                <a:spcPct val="150000"/>
              </a:lnSpc>
            </a:pPr>
            <a:r>
              <a:rPr lang="zh-CN" altLang="en-US" sz="2000" b="1" dirty="0" smtClean="0">
                <a:solidFill>
                  <a:srgbClr val="FF0000"/>
                </a:solidFill>
              </a:rPr>
              <a:t>（“如果他们不对，都要指正”错，应该是“如果有不适合他们礼节的地方，都要更正”。）</a:t>
            </a:r>
            <a:endParaRPr lang="zh-CN" altLang="en-US" sz="2000" dirty="0" smtClean="0">
              <a:solidFill>
                <a:srgbClr val="FF0000"/>
              </a:solidFill>
            </a:endParaRPr>
          </a:p>
          <a:p>
            <a:pPr>
              <a:lnSpc>
                <a:spcPct val="150000"/>
              </a:lnSpc>
            </a:pPr>
            <a:endParaRPr lang="zh-CN" altLang="en-US" sz="2000" dirty="0">
              <a:solidFill>
                <a:srgbClr val="FF0000"/>
              </a:solidFill>
            </a:endParaRPr>
          </a:p>
        </p:txBody>
      </p:sp>
      <p:sp>
        <p:nvSpPr>
          <p:cNvPr id="4" name="TextBox 3"/>
          <p:cNvSpPr txBox="1"/>
          <p:nvPr/>
        </p:nvSpPr>
        <p:spPr>
          <a:xfrm>
            <a:off x="357158" y="3429000"/>
            <a:ext cx="8143932" cy="400110"/>
          </a:xfrm>
          <a:prstGeom prst="rect">
            <a:avLst/>
          </a:prstGeom>
          <a:noFill/>
        </p:spPr>
        <p:txBody>
          <a:bodyPr wrap="square" rtlCol="0">
            <a:spAutoFit/>
          </a:bodyPr>
          <a:lstStyle/>
          <a:p>
            <a:r>
              <a:rPr lang="zh-CN" altLang="en-US" sz="2000" b="1" dirty="0" smtClean="0">
                <a:solidFill>
                  <a:srgbClr val="7030A0"/>
                </a:solidFill>
              </a:rPr>
              <a:t>原文：谓行简曰：“宋人行礼，好事末节，</a:t>
            </a:r>
            <a:r>
              <a:rPr lang="zh-CN" altLang="en-US" sz="2000" b="1" u="sng" dirty="0" smtClean="0">
                <a:solidFill>
                  <a:srgbClr val="7030A0"/>
                </a:solidFill>
              </a:rPr>
              <a:t>苟有非是，皆须正之</a:t>
            </a:r>
            <a:r>
              <a:rPr lang="zh-CN" altLang="en-US" sz="2000" b="1" dirty="0" smtClean="0">
                <a:solidFill>
                  <a:srgbClr val="7030A0"/>
                </a:solidFill>
              </a:rPr>
              <a:t>。”</a:t>
            </a:r>
            <a:endParaRPr lang="zh-CN" altLang="en-US" sz="2000"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amond(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amond(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00496" y="206561"/>
            <a:ext cx="4820546" cy="6542432"/>
          </a:xfrm>
          <a:prstGeom prst="rect">
            <a:avLst/>
          </a:prstGeom>
          <a:noFill/>
        </p:spPr>
        <p:txBody>
          <a:bodyPr wrap="square" rtlCol="0">
            <a:spAutoFit/>
          </a:bodyPr>
          <a:lstStyle/>
          <a:p>
            <a:pPr>
              <a:lnSpc>
                <a:spcPts val="2100"/>
              </a:lnSpc>
            </a:pPr>
            <a:r>
              <a:rPr lang="zh-CN" altLang="en-US" sz="1600" b="1" dirty="0" smtClean="0"/>
              <a:t>   傅</a:t>
            </a:r>
            <a:r>
              <a:rPr lang="zh-CN" altLang="en-US" sz="1600" b="1" dirty="0"/>
              <a:t>珪闲居时类似木讷不会说话的人，到担当大事时，毅然固执地坚持自己的意见，他人不能改变，最终因为这忤逆权贵佞臣而离职。教坊司乐官臧贤请求换牙牌，式样要做得像朝廷官员的一样，又请求重新铸造他自己的方印，</a:t>
            </a:r>
            <a:r>
              <a:rPr lang="zh-CN" altLang="en-US" sz="1600" b="1" dirty="0">
                <a:solidFill>
                  <a:srgbClr val="FF0000"/>
                </a:solidFill>
              </a:rPr>
              <a:t>傅珪阻止没有做成</a:t>
            </a:r>
            <a:r>
              <a:rPr lang="zh-CN" altLang="en-US" sz="1600" b="1" dirty="0"/>
              <a:t>。臧贤经常在阉党面前指责傅珪，盼望着除去傅珪。御史张羽奏报云南灾情，傅珪趁此竭力陈说四方灾害可怕。正德八年五月，再次奏报四月灾情，傅珪于是进言说：</a:t>
            </a:r>
            <a:r>
              <a:rPr lang="en-US" sz="1600" b="1" dirty="0"/>
              <a:t>“</a:t>
            </a:r>
            <a:r>
              <a:rPr lang="zh-CN" altLang="en-US" sz="1600" b="1" dirty="0"/>
              <a:t>春秋二百四十二年，灾害六十九次。现今从去年秋天以来，地震雷鸣，天降冰雹，辰星坠落，龙虎出现，地裂山崩，总共四十二次，加之水涝旱灾不断，灾害没有像这样严重的。</a:t>
            </a:r>
            <a:r>
              <a:rPr lang="en-US" sz="1600" b="1" dirty="0" smtClean="0"/>
              <a:t>”</a:t>
            </a:r>
            <a:r>
              <a:rPr lang="zh-CN" altLang="en-US" sz="1600" b="1" u="sng" dirty="0"/>
              <a:t>极力奏陈其时社会弊病十件事，话语多指斥受宠的权贵，权贵愈加痛恨他。</a:t>
            </a:r>
            <a:r>
              <a:rPr lang="zh-CN" altLang="en-US" sz="1600" b="1" dirty="0"/>
              <a:t>恰逢户部尚书孙交也因为恪守正道被欺凌，阉党就假托帝王诏命令二人退休。</a:t>
            </a:r>
            <a:r>
              <a:rPr lang="zh-CN" altLang="en-US" sz="1600" b="1" dirty="0">
                <a:solidFill>
                  <a:srgbClr val="FF0000"/>
                </a:solidFill>
              </a:rPr>
              <a:t>长安和洛阳监官和谏官交互向皇帝上书请求二人留任，皇帝不听。</a:t>
            </a:r>
            <a:r>
              <a:rPr lang="zh-CN" altLang="en-US" sz="1600" b="1" dirty="0"/>
              <a:t>傅珪归家三年，御史卢雍称赞傅珪在位有古大臣风范，家里没有积蓄，每天为吃饭发愁，乞求发放每月的禄米和仆人每年的食米，以表示朝廷对官员的优待。又</a:t>
            </a:r>
            <a:r>
              <a:rPr lang="zh-CN" altLang="en-US" sz="1600" b="1" dirty="0">
                <a:solidFill>
                  <a:srgbClr val="FF0000"/>
                </a:solidFill>
              </a:rPr>
              <a:t>认为傅珪刚正忠实，敢于直言，应当起用，吏部按照卢雍的话上奏，没有回复</a:t>
            </a:r>
            <a:r>
              <a:rPr lang="zh-CN" altLang="en-US" sz="1600" b="1" dirty="0"/>
              <a:t>。傅珪去世，终年五十七岁。嘉靖元年录入先朝守正大臣，追赠太子少保，谥号文毅。</a:t>
            </a:r>
          </a:p>
          <a:p>
            <a:pPr>
              <a:lnSpc>
                <a:spcPts val="2100"/>
              </a:lnSpc>
            </a:pPr>
            <a:endParaRPr lang="zh-CN" altLang="en-US" sz="1600" b="1" dirty="0"/>
          </a:p>
        </p:txBody>
      </p:sp>
      <p:sp>
        <p:nvSpPr>
          <p:cNvPr id="3" name="TextBox 2"/>
          <p:cNvSpPr txBox="1"/>
          <p:nvPr/>
        </p:nvSpPr>
        <p:spPr>
          <a:xfrm>
            <a:off x="111341" y="117693"/>
            <a:ext cx="3857652" cy="6740307"/>
          </a:xfrm>
          <a:prstGeom prst="rect">
            <a:avLst/>
          </a:prstGeom>
          <a:noFill/>
        </p:spPr>
        <p:txBody>
          <a:bodyPr wrap="square" rtlCol="0">
            <a:spAutoFit/>
          </a:bodyPr>
          <a:lstStyle/>
          <a:p>
            <a:r>
              <a:rPr lang="zh-CN" altLang="en-US" b="1" dirty="0" smtClean="0"/>
              <a:t>  珪</a:t>
            </a:r>
            <a:r>
              <a:rPr lang="zh-CN" altLang="en-US" b="1" dirty="0"/>
              <a:t>居闲类木讷者。及当大事，毅然</a:t>
            </a:r>
            <a:r>
              <a:rPr lang="zh-CN" altLang="en-US" b="1" dirty="0">
                <a:solidFill>
                  <a:srgbClr val="FF0000"/>
                </a:solidFill>
              </a:rPr>
              <a:t>执持</a:t>
            </a:r>
            <a:r>
              <a:rPr lang="zh-CN" altLang="en-US" b="1" dirty="0"/>
              <a:t>，人</a:t>
            </a:r>
            <a:r>
              <a:rPr lang="zh-CN" altLang="en-US" b="1" dirty="0">
                <a:solidFill>
                  <a:srgbClr val="FF0000"/>
                </a:solidFill>
              </a:rPr>
              <a:t>不能夺</a:t>
            </a:r>
            <a:r>
              <a:rPr lang="zh-CN" altLang="en-US" b="1" dirty="0"/>
              <a:t>，卒以此忤权幸去。教坊司臧贤请易</a:t>
            </a:r>
            <a:r>
              <a:rPr lang="zh-CN" altLang="en-US" b="1" dirty="0" smtClean="0">
                <a:solidFill>
                  <a:srgbClr val="FF0000"/>
                </a:solidFill>
              </a:rPr>
              <a:t>牙牌</a:t>
            </a:r>
            <a:r>
              <a:rPr lang="zh-CN" altLang="en-US" sz="1600" b="1" dirty="0" smtClean="0">
                <a:solidFill>
                  <a:srgbClr val="FF0000"/>
                </a:solidFill>
              </a:rPr>
              <a:t>（</a:t>
            </a:r>
            <a:r>
              <a:rPr lang="zh-CN" altLang="en-US" sz="1600" b="1" dirty="0">
                <a:solidFill>
                  <a:srgbClr val="FF0000"/>
                </a:solidFill>
              </a:rPr>
              <a:t>象牙或骨角制的记事签牌</a:t>
            </a:r>
            <a:r>
              <a:rPr lang="zh-CN" altLang="en-US" sz="1600" b="1" dirty="0" smtClean="0">
                <a:solidFill>
                  <a:srgbClr val="FF0000"/>
                </a:solidFill>
              </a:rPr>
              <a:t>）</a:t>
            </a:r>
            <a:r>
              <a:rPr lang="zh-CN" altLang="en-US" b="1" dirty="0" smtClean="0"/>
              <a:t>，</a:t>
            </a:r>
            <a:r>
              <a:rPr lang="zh-CN" altLang="en-US" b="1" dirty="0"/>
              <a:t>制如朝士，又请改铸方印，</a:t>
            </a:r>
            <a:r>
              <a:rPr lang="zh-CN" altLang="en-US" b="1" dirty="0">
                <a:solidFill>
                  <a:srgbClr val="FF0000"/>
                </a:solidFill>
              </a:rPr>
              <a:t>珪格不行</a:t>
            </a:r>
            <a:r>
              <a:rPr lang="zh-CN" altLang="en-US" b="1" dirty="0"/>
              <a:t>。贤</a:t>
            </a:r>
            <a:r>
              <a:rPr lang="zh-CN" altLang="en-US" b="1" dirty="0">
                <a:solidFill>
                  <a:srgbClr val="FF0000"/>
                </a:solidFill>
              </a:rPr>
              <a:t>日夜腾谤</a:t>
            </a:r>
            <a:r>
              <a:rPr lang="zh-CN" altLang="en-US" b="1" dirty="0"/>
              <a:t>于诸阉间，冀去珪。御史张羽奏云南灾，珪因极言四方灾变可畏。八年五月，复奏四月灾，因言：“春秋二百四十二年，灾变六十九事。今自去秋来，地震天呜，雹降星殒，龙虎出见，地裂山崩，凡四十有二，而水旱不与焉，灾未有若是甚者。</a:t>
            </a:r>
            <a:r>
              <a:rPr lang="zh-CN" altLang="en-US" b="1" dirty="0" smtClean="0"/>
              <a:t>”</a:t>
            </a:r>
            <a:endParaRPr lang="en-US" altLang="zh-CN" b="1" dirty="0" smtClean="0"/>
          </a:p>
          <a:p>
            <a:r>
              <a:rPr lang="zh-CN" altLang="en-US" b="1" u="sng" dirty="0">
                <a:solidFill>
                  <a:srgbClr val="FF0000"/>
                </a:solidFill>
              </a:rPr>
              <a:t>极陈时弊十事，语多斥权幸，权幸益深嫉之。</a:t>
            </a:r>
            <a:r>
              <a:rPr lang="zh-CN" altLang="en-US" b="1" dirty="0"/>
              <a:t>会户部尚书孙交亦以守正见忤，遂矫旨令二人</a:t>
            </a:r>
            <a:r>
              <a:rPr lang="zh-CN" altLang="en-US" b="1" dirty="0">
                <a:solidFill>
                  <a:srgbClr val="FF0000"/>
                </a:solidFill>
              </a:rPr>
              <a:t>致仕</a:t>
            </a:r>
            <a:r>
              <a:rPr lang="zh-CN" altLang="en-US" b="1" dirty="0"/>
              <a:t>。两京</a:t>
            </a:r>
            <a:r>
              <a:rPr lang="zh-CN" altLang="en-US" b="1" dirty="0">
                <a:solidFill>
                  <a:srgbClr val="FF0000"/>
                </a:solidFill>
              </a:rPr>
              <a:t>言官交章请留</a:t>
            </a:r>
            <a:r>
              <a:rPr lang="zh-CN" altLang="en-US" b="1" dirty="0"/>
              <a:t>，</a:t>
            </a:r>
            <a:r>
              <a:rPr lang="zh-CN" altLang="en-US" b="1" dirty="0">
                <a:solidFill>
                  <a:srgbClr val="FF0000"/>
                </a:solidFill>
              </a:rPr>
              <a:t>不听</a:t>
            </a:r>
            <a:r>
              <a:rPr lang="zh-CN" altLang="en-US" b="1" dirty="0"/>
              <a:t>。珪归三年，御史卢雍称珪在位有古大臣风，家无储蓄，</a:t>
            </a:r>
            <a:r>
              <a:rPr lang="zh-CN" altLang="en-US" b="1" dirty="0">
                <a:solidFill>
                  <a:srgbClr val="FF0000"/>
                </a:solidFill>
              </a:rPr>
              <a:t>日给为累</a:t>
            </a:r>
            <a:r>
              <a:rPr lang="zh-CN" altLang="en-US" b="1" dirty="0"/>
              <a:t>，</a:t>
            </a:r>
            <a:r>
              <a:rPr lang="zh-CN" altLang="en-US" b="1" dirty="0">
                <a:solidFill>
                  <a:srgbClr val="FF0000"/>
                </a:solidFill>
              </a:rPr>
              <a:t>乞颁月廪、岁隶，以示优礼</a:t>
            </a:r>
            <a:r>
              <a:rPr lang="zh-CN" altLang="en-US" b="1" dirty="0"/>
              <a:t>。</a:t>
            </a:r>
            <a:r>
              <a:rPr lang="zh-CN" altLang="en-US" b="1" u="sng" dirty="0"/>
              <a:t>又谓珪刚直忠</a:t>
            </a:r>
            <a:r>
              <a:rPr lang="zh-CN" altLang="en-US" b="1" u="sng" dirty="0" smtClean="0"/>
              <a:t>谠</a:t>
            </a:r>
            <a:r>
              <a:rPr lang="zh-CN" altLang="en-US" sz="1600" b="1" u="sng" dirty="0" smtClean="0">
                <a:solidFill>
                  <a:srgbClr val="FF0000"/>
                </a:solidFill>
              </a:rPr>
              <a:t>（正直言论），</a:t>
            </a:r>
            <a:r>
              <a:rPr lang="zh-CN" altLang="en-US" b="1" u="sng" dirty="0"/>
              <a:t>当起用。吏部请如雍言，不报。</a:t>
            </a:r>
            <a:r>
              <a:rPr lang="zh-CN" altLang="en-US" b="1" dirty="0"/>
              <a:t>而珪适卒，年五十七。嘉靖元年录先朝守正大臣，追赠太子少保，谥文毅。</a:t>
            </a:r>
          </a:p>
          <a:p>
            <a:r>
              <a:rPr lang="en-US" altLang="zh-CN" b="1" dirty="0" smtClean="0"/>
              <a:t> </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404664"/>
            <a:ext cx="8496944" cy="2585323"/>
          </a:xfrm>
          <a:prstGeom prst="rect">
            <a:avLst/>
          </a:prstGeom>
          <a:noFill/>
        </p:spPr>
        <p:txBody>
          <a:bodyPr wrap="square" rtlCol="0">
            <a:spAutoFit/>
          </a:bodyPr>
          <a:lstStyle/>
          <a:p>
            <a:r>
              <a:rPr lang="zh-CN" altLang="zh-CN" b="1" dirty="0"/>
              <a:t>把文中画横线的句子翻译成现代汉语。</a:t>
            </a:r>
            <a:r>
              <a:rPr lang="en-US" altLang="zh-CN" b="1" dirty="0"/>
              <a:t>(10</a:t>
            </a:r>
            <a:r>
              <a:rPr lang="zh-CN" altLang="zh-CN" b="1" dirty="0"/>
              <a:t>分</a:t>
            </a:r>
            <a:r>
              <a:rPr lang="en-US" altLang="zh-CN" b="1" dirty="0"/>
              <a:t>)</a:t>
            </a:r>
            <a:endParaRPr lang="zh-CN" altLang="zh-CN" b="1" dirty="0"/>
          </a:p>
          <a:p>
            <a:endParaRPr lang="en-US" altLang="zh-CN" b="1" dirty="0" smtClean="0"/>
          </a:p>
          <a:p>
            <a:r>
              <a:rPr lang="en-US" altLang="zh-CN" b="1" dirty="0" smtClean="0"/>
              <a:t>(</a:t>
            </a:r>
            <a:r>
              <a:rPr lang="en-US" altLang="zh-CN" b="1" dirty="0"/>
              <a:t>1)</a:t>
            </a:r>
            <a:r>
              <a:rPr lang="zh-CN" altLang="zh-CN" b="1" dirty="0"/>
              <a:t>极</a:t>
            </a:r>
            <a:r>
              <a:rPr lang="zh-CN" altLang="zh-CN" b="1" dirty="0">
                <a:solidFill>
                  <a:srgbClr val="FF0000"/>
                </a:solidFill>
              </a:rPr>
              <a:t>陈</a:t>
            </a:r>
            <a:r>
              <a:rPr lang="zh-CN" altLang="zh-CN" b="1" dirty="0"/>
              <a:t>时弊十事，语多</a:t>
            </a:r>
            <a:r>
              <a:rPr lang="zh-CN" altLang="zh-CN" b="1" dirty="0">
                <a:solidFill>
                  <a:srgbClr val="FF0000"/>
                </a:solidFill>
              </a:rPr>
              <a:t>斥</a:t>
            </a:r>
            <a:r>
              <a:rPr lang="zh-CN" altLang="zh-CN" b="1" dirty="0"/>
              <a:t>权幸，</a:t>
            </a:r>
            <a:r>
              <a:rPr lang="zh-CN" altLang="zh-CN" b="1" dirty="0">
                <a:solidFill>
                  <a:srgbClr val="FF0000"/>
                </a:solidFill>
              </a:rPr>
              <a:t>权幸</a:t>
            </a:r>
            <a:r>
              <a:rPr lang="zh-CN" altLang="zh-CN" b="1" dirty="0"/>
              <a:t>益深</a:t>
            </a:r>
            <a:r>
              <a:rPr lang="zh-CN" altLang="zh-CN" b="1" dirty="0">
                <a:solidFill>
                  <a:srgbClr val="FF0000"/>
                </a:solidFill>
              </a:rPr>
              <a:t>嫉</a:t>
            </a:r>
            <a:r>
              <a:rPr lang="zh-CN" altLang="zh-CN" b="1" dirty="0"/>
              <a:t>之。</a:t>
            </a:r>
            <a:r>
              <a:rPr lang="en-US" altLang="zh-CN" b="1" dirty="0"/>
              <a:t>(5</a:t>
            </a:r>
            <a:r>
              <a:rPr lang="zh-CN" altLang="zh-CN" b="1" dirty="0"/>
              <a:t>分</a:t>
            </a:r>
            <a:r>
              <a:rPr lang="en-US" altLang="zh-CN" b="1" dirty="0"/>
              <a:t>)</a:t>
            </a:r>
            <a:endParaRPr lang="zh-CN" altLang="zh-CN" b="1" dirty="0"/>
          </a:p>
          <a:p>
            <a:r>
              <a:rPr lang="zh-CN" altLang="zh-CN" b="1" dirty="0"/>
              <a:t>译文：</a:t>
            </a:r>
            <a:r>
              <a:rPr lang="en-US" altLang="zh-CN" b="1" dirty="0"/>
              <a:t>________________________________________________________________________</a:t>
            </a:r>
            <a:endParaRPr lang="zh-CN" altLang="zh-CN" b="1" dirty="0"/>
          </a:p>
          <a:p>
            <a:r>
              <a:rPr lang="en-US" altLang="zh-CN" b="1" dirty="0"/>
              <a:t>(2)</a:t>
            </a:r>
            <a:r>
              <a:rPr lang="zh-CN" altLang="zh-CN" b="1" dirty="0"/>
              <a:t>又谓珪刚直忠</a:t>
            </a:r>
            <a:r>
              <a:rPr lang="zh-CN" altLang="zh-CN" b="1" dirty="0">
                <a:solidFill>
                  <a:srgbClr val="FF0000"/>
                </a:solidFill>
              </a:rPr>
              <a:t>谠</a:t>
            </a:r>
            <a:r>
              <a:rPr lang="zh-CN" altLang="zh-CN" b="1" dirty="0"/>
              <a:t>，当起用。吏部</a:t>
            </a:r>
            <a:r>
              <a:rPr lang="zh-CN" altLang="zh-CN" b="1" dirty="0">
                <a:solidFill>
                  <a:srgbClr val="FF0000"/>
                </a:solidFill>
              </a:rPr>
              <a:t>请如雍言</a:t>
            </a:r>
            <a:r>
              <a:rPr lang="zh-CN" altLang="zh-CN" b="1" dirty="0"/>
              <a:t>，</a:t>
            </a:r>
            <a:r>
              <a:rPr lang="zh-CN" altLang="zh-CN" b="1" dirty="0">
                <a:solidFill>
                  <a:srgbClr val="FF0000"/>
                </a:solidFill>
              </a:rPr>
              <a:t>不报</a:t>
            </a:r>
            <a:r>
              <a:rPr lang="zh-CN" altLang="zh-CN" b="1" dirty="0"/>
              <a:t>。</a:t>
            </a:r>
            <a:r>
              <a:rPr lang="en-US" altLang="zh-CN" b="1" dirty="0"/>
              <a:t>(5</a:t>
            </a:r>
            <a:r>
              <a:rPr lang="zh-CN" altLang="zh-CN" b="1" dirty="0"/>
              <a:t>分</a:t>
            </a:r>
            <a:r>
              <a:rPr lang="en-US" altLang="zh-CN" b="1" dirty="0"/>
              <a:t>)</a:t>
            </a:r>
            <a:endParaRPr lang="zh-CN" altLang="zh-CN" b="1" dirty="0"/>
          </a:p>
          <a:p>
            <a:r>
              <a:rPr lang="zh-CN" altLang="zh-CN" b="1" dirty="0"/>
              <a:t>译文：</a:t>
            </a:r>
            <a:r>
              <a:rPr lang="en-US" altLang="zh-CN" b="1" dirty="0"/>
              <a:t>________________________________________________________________________</a:t>
            </a:r>
            <a:endParaRPr lang="zh-CN" altLang="zh-CN" b="1" dirty="0"/>
          </a:p>
          <a:p>
            <a:endParaRPr lang="zh-CN" altLang="en-US" b="1" dirty="0"/>
          </a:p>
        </p:txBody>
      </p:sp>
      <p:sp>
        <p:nvSpPr>
          <p:cNvPr id="6" name="TextBox 5"/>
          <p:cNvSpPr txBox="1"/>
          <p:nvPr/>
        </p:nvSpPr>
        <p:spPr>
          <a:xfrm>
            <a:off x="251520" y="2924944"/>
            <a:ext cx="8496944" cy="400110"/>
          </a:xfrm>
          <a:prstGeom prst="rect">
            <a:avLst/>
          </a:prstGeom>
          <a:noFill/>
        </p:spPr>
        <p:txBody>
          <a:bodyPr wrap="square" rtlCol="0">
            <a:spAutoFit/>
          </a:bodyPr>
          <a:lstStyle/>
          <a:p>
            <a:r>
              <a:rPr lang="en-US" altLang="zh-CN" sz="2000" b="1" dirty="0">
                <a:solidFill>
                  <a:srgbClr val="FF0000"/>
                </a:solidFill>
              </a:rPr>
              <a:t>(1)</a:t>
            </a:r>
            <a:r>
              <a:rPr lang="zh-CN" altLang="zh-CN" sz="2000" b="1" dirty="0">
                <a:solidFill>
                  <a:srgbClr val="FF0000"/>
                </a:solidFill>
              </a:rPr>
              <a:t>极力奏陈社会弊病，话语多指责权幸，权幸愈加痛恨他。</a:t>
            </a:r>
            <a:endParaRPr lang="zh-CN" altLang="en-US" sz="2000" b="1" dirty="0">
              <a:solidFill>
                <a:srgbClr val="FF0000"/>
              </a:solidFill>
            </a:endParaRPr>
          </a:p>
        </p:txBody>
      </p:sp>
      <p:sp>
        <p:nvSpPr>
          <p:cNvPr id="7" name="TextBox 6"/>
          <p:cNvSpPr txBox="1"/>
          <p:nvPr/>
        </p:nvSpPr>
        <p:spPr>
          <a:xfrm>
            <a:off x="251520" y="3789040"/>
            <a:ext cx="8352928" cy="400110"/>
          </a:xfrm>
          <a:prstGeom prst="rect">
            <a:avLst/>
          </a:prstGeom>
          <a:noFill/>
        </p:spPr>
        <p:txBody>
          <a:bodyPr wrap="square" rtlCol="0">
            <a:spAutoFit/>
          </a:bodyPr>
          <a:lstStyle/>
          <a:p>
            <a:r>
              <a:rPr lang="en-US" altLang="zh-CN" sz="2000" b="1" dirty="0">
                <a:solidFill>
                  <a:srgbClr val="FF0000"/>
                </a:solidFill>
              </a:rPr>
              <a:t>(2)</a:t>
            </a:r>
            <a:r>
              <a:rPr lang="zh-CN" altLang="zh-CN" sz="2000" b="1" dirty="0">
                <a:solidFill>
                  <a:srgbClr val="FF0000"/>
                </a:solidFill>
              </a:rPr>
              <a:t>又认为傅珪刚正忠实，应当起用。吏部按照卢雍的话上奏，没有报答 </a:t>
            </a:r>
            <a:endParaRPr lang="zh-CN" altLang="en-US"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8424936" cy="7033720"/>
          </a:xfrm>
          <a:prstGeom prst="rect">
            <a:avLst/>
          </a:prstGeom>
          <a:noFill/>
        </p:spPr>
        <p:txBody>
          <a:bodyPr wrap="square" rtlCol="0">
            <a:spAutoFit/>
          </a:bodyPr>
          <a:lstStyle/>
          <a:p>
            <a:pPr>
              <a:lnSpc>
                <a:spcPts val="3200"/>
              </a:lnSpc>
            </a:pPr>
            <a:r>
              <a:rPr lang="zh-CN" altLang="zh-CN" sz="2000" b="1" dirty="0">
                <a:solidFill>
                  <a:srgbClr val="FF0000"/>
                </a:solidFill>
              </a:rPr>
              <a:t>失分警示</a:t>
            </a:r>
          </a:p>
          <a:p>
            <a:pPr>
              <a:lnSpc>
                <a:spcPts val="3200"/>
              </a:lnSpc>
            </a:pPr>
            <a:r>
              <a:rPr lang="zh-CN" altLang="zh-CN" sz="2000" b="1" dirty="0">
                <a:solidFill>
                  <a:srgbClr val="FF0000"/>
                </a:solidFill>
              </a:rPr>
              <a:t>文言文阅读是最令考生头疼的题目之一，其失分的原因有很多，如：</a:t>
            </a:r>
          </a:p>
          <a:p>
            <a:pPr>
              <a:lnSpc>
                <a:spcPts val="3200"/>
              </a:lnSpc>
            </a:pPr>
            <a:r>
              <a:rPr lang="en-US" altLang="zh-CN" sz="2000" b="1" dirty="0">
                <a:solidFill>
                  <a:srgbClr val="FF0000"/>
                </a:solidFill>
              </a:rPr>
              <a:t>1. </a:t>
            </a:r>
            <a:r>
              <a:rPr lang="zh-CN" altLang="zh-CN" sz="2000" b="1" dirty="0">
                <a:solidFill>
                  <a:srgbClr val="FF0000"/>
                </a:solidFill>
              </a:rPr>
              <a:t>不能结合语境推断。不能根据语境推断实词和虚词在句子中的具体含义，不能熟练掌握和运用推断实词、虚词的意义的方法，不能抓住句式标志，不会进行语法分析。</a:t>
            </a:r>
          </a:p>
          <a:p>
            <a:pPr>
              <a:lnSpc>
                <a:spcPts val="3200"/>
              </a:lnSpc>
            </a:pPr>
            <a:r>
              <a:rPr lang="en-US" altLang="zh-CN" sz="2000" b="1" dirty="0">
                <a:solidFill>
                  <a:srgbClr val="FF0000"/>
                </a:solidFill>
              </a:rPr>
              <a:t>2. </a:t>
            </a:r>
            <a:r>
              <a:rPr lang="zh-CN" altLang="zh-CN" sz="2000" b="1" dirty="0">
                <a:solidFill>
                  <a:srgbClr val="FF0000"/>
                </a:solidFill>
              </a:rPr>
              <a:t>忽视虚词的重要性。由于新课标全国卷近年来虚词不单独设题，不少考生乃至教师对虚词不重视，甚至放弃了对文言虚词的复习。</a:t>
            </a:r>
          </a:p>
          <a:p>
            <a:pPr>
              <a:lnSpc>
                <a:spcPts val="3200"/>
              </a:lnSpc>
            </a:pPr>
            <a:r>
              <a:rPr lang="en-US" altLang="zh-CN" sz="2000" b="1" dirty="0">
                <a:solidFill>
                  <a:srgbClr val="FF0000"/>
                </a:solidFill>
              </a:rPr>
              <a:t>3. </a:t>
            </a:r>
            <a:r>
              <a:rPr lang="zh-CN" altLang="zh-CN" sz="2000" b="1" dirty="0">
                <a:solidFill>
                  <a:srgbClr val="FF0000"/>
                </a:solidFill>
              </a:rPr>
              <a:t>不会分析人事关系。多数考生不注意分析文段中人与人、人与事、事与事之间的关系，分不清事情的原因、结果与传主思想性格的内在联系。</a:t>
            </a:r>
          </a:p>
          <a:p>
            <a:pPr>
              <a:lnSpc>
                <a:spcPts val="3200"/>
              </a:lnSpc>
            </a:pPr>
            <a:r>
              <a:rPr lang="en-US" altLang="zh-CN" sz="2000" b="1" dirty="0">
                <a:solidFill>
                  <a:srgbClr val="FF0000"/>
                </a:solidFill>
              </a:rPr>
              <a:t>4. </a:t>
            </a:r>
            <a:r>
              <a:rPr lang="zh-CN" altLang="zh-CN" sz="2000" b="1" dirty="0">
                <a:solidFill>
                  <a:srgbClr val="FF0000"/>
                </a:solidFill>
              </a:rPr>
              <a:t>答题缺乏要点意识。考生一般不注意文段开头的引语</a:t>
            </a:r>
            <a:r>
              <a:rPr lang="en-US" altLang="zh-CN" sz="2000" b="1" dirty="0">
                <a:solidFill>
                  <a:srgbClr val="FF0000"/>
                </a:solidFill>
              </a:rPr>
              <a:t> (</a:t>
            </a:r>
            <a:r>
              <a:rPr lang="zh-CN" altLang="zh-CN" sz="2000" b="1" dirty="0">
                <a:solidFill>
                  <a:srgbClr val="FF0000"/>
                </a:solidFill>
              </a:rPr>
              <a:t>总括</a:t>
            </a:r>
            <a:r>
              <a:rPr lang="en-US" altLang="zh-CN" sz="2000" b="1" dirty="0">
                <a:solidFill>
                  <a:srgbClr val="FF0000"/>
                </a:solidFill>
              </a:rPr>
              <a:t>)</a:t>
            </a:r>
            <a:r>
              <a:rPr lang="zh-CN" altLang="zh-CN" sz="2000" b="1" dirty="0">
                <a:solidFill>
                  <a:srgbClr val="FF0000"/>
                </a:solidFill>
              </a:rPr>
              <a:t>，不能借助人物的籍贯、字号、官职以及社会关系等内容理解全文；不知道古人立传称呼人时的一般习惯，如</a:t>
            </a:r>
            <a:r>
              <a:rPr lang="en-US" altLang="zh-CN" sz="2000" b="1" dirty="0">
                <a:solidFill>
                  <a:srgbClr val="FF0000"/>
                </a:solidFill>
              </a:rPr>
              <a:t>“</a:t>
            </a:r>
            <a:r>
              <a:rPr lang="zh-CN" altLang="zh-CN" sz="2000" b="1" dirty="0">
                <a:solidFill>
                  <a:srgbClr val="FF0000"/>
                </a:solidFill>
              </a:rPr>
              <a:t>萧燧</a:t>
            </a:r>
            <a:r>
              <a:rPr lang="en-US" altLang="zh-CN" sz="2000" b="1" dirty="0">
                <a:solidFill>
                  <a:srgbClr val="FF0000"/>
                </a:solidFill>
              </a:rPr>
              <a:t>”</a:t>
            </a:r>
            <a:r>
              <a:rPr lang="zh-CN" altLang="zh-CN" sz="2000" b="1" dirty="0">
                <a:solidFill>
                  <a:srgbClr val="FF0000"/>
                </a:solidFill>
              </a:rPr>
              <a:t>称</a:t>
            </a:r>
            <a:r>
              <a:rPr lang="en-US" altLang="zh-CN" sz="2000" b="1" dirty="0">
                <a:solidFill>
                  <a:srgbClr val="FF0000"/>
                </a:solidFill>
              </a:rPr>
              <a:t>“</a:t>
            </a:r>
            <a:r>
              <a:rPr lang="zh-CN" altLang="zh-CN" sz="2000" b="1" dirty="0">
                <a:solidFill>
                  <a:srgbClr val="FF0000"/>
                </a:solidFill>
              </a:rPr>
              <a:t>燧</a:t>
            </a:r>
            <a:r>
              <a:rPr lang="en-US" altLang="zh-CN" sz="2000" b="1" dirty="0">
                <a:solidFill>
                  <a:srgbClr val="FF0000"/>
                </a:solidFill>
              </a:rPr>
              <a:t>”</a:t>
            </a:r>
            <a:r>
              <a:rPr lang="zh-CN" altLang="zh-CN" sz="2000" b="1" dirty="0">
                <a:solidFill>
                  <a:srgbClr val="FF0000"/>
                </a:solidFill>
              </a:rPr>
              <a:t>、</a:t>
            </a:r>
            <a:r>
              <a:rPr lang="en-US" altLang="zh-CN" sz="2000" b="1" dirty="0">
                <a:solidFill>
                  <a:srgbClr val="FF0000"/>
                </a:solidFill>
              </a:rPr>
              <a:t>“</a:t>
            </a:r>
            <a:r>
              <a:rPr lang="zh-CN" altLang="zh-CN" sz="2000" b="1" dirty="0">
                <a:solidFill>
                  <a:srgbClr val="FF0000"/>
                </a:solidFill>
              </a:rPr>
              <a:t>沈通明</a:t>
            </a:r>
            <a:r>
              <a:rPr lang="en-US" altLang="zh-CN" sz="2000" b="1" dirty="0">
                <a:solidFill>
                  <a:srgbClr val="FF0000"/>
                </a:solidFill>
              </a:rPr>
              <a:t>”</a:t>
            </a:r>
            <a:r>
              <a:rPr lang="zh-CN" altLang="zh-CN" sz="2000" b="1" dirty="0">
                <a:solidFill>
                  <a:srgbClr val="FF0000"/>
                </a:solidFill>
              </a:rPr>
              <a:t>称</a:t>
            </a:r>
            <a:r>
              <a:rPr lang="en-US" altLang="zh-CN" sz="2000" b="1" dirty="0">
                <a:solidFill>
                  <a:srgbClr val="FF0000"/>
                </a:solidFill>
              </a:rPr>
              <a:t>“</a:t>
            </a:r>
            <a:r>
              <a:rPr lang="zh-CN" altLang="zh-CN" sz="2000" b="1" dirty="0">
                <a:solidFill>
                  <a:srgbClr val="FF0000"/>
                </a:solidFill>
              </a:rPr>
              <a:t>通明</a:t>
            </a:r>
            <a:r>
              <a:rPr lang="en-US" altLang="zh-CN" sz="2000" b="1" dirty="0">
                <a:solidFill>
                  <a:srgbClr val="FF0000"/>
                </a:solidFill>
              </a:rPr>
              <a:t>”</a:t>
            </a:r>
            <a:r>
              <a:rPr lang="zh-CN" altLang="zh-CN" sz="2000" b="1" dirty="0">
                <a:solidFill>
                  <a:srgbClr val="FF0000"/>
                </a:solidFill>
              </a:rPr>
              <a:t>；不注意包含地点转换、时间交替、人物变更、事情始末等信息的语句，不能有效地划分主体部分的层次；不注意作者在文中的态度倾向，不知道从人物对话与文本含蓄的暗示中获得相关信息。</a:t>
            </a:r>
          </a:p>
          <a:p>
            <a:pPr>
              <a:lnSpc>
                <a:spcPts val="3200"/>
              </a:lnSpc>
            </a:pPr>
            <a:r>
              <a:rPr lang="en-US" altLang="zh-CN" sz="2000" b="1" dirty="0">
                <a:solidFill>
                  <a:srgbClr val="FF0000"/>
                </a:solidFill>
              </a:rPr>
              <a:t> </a:t>
            </a:r>
            <a:endParaRPr lang="zh-CN" altLang="zh-CN" sz="2000" b="1" dirty="0">
              <a:solidFill>
                <a:srgbClr val="FF0000"/>
              </a:solidFill>
            </a:endParaRPr>
          </a:p>
          <a:p>
            <a:pPr>
              <a:lnSpc>
                <a:spcPts val="3200"/>
              </a:lnSpc>
            </a:pPr>
            <a:endParaRPr lang="zh-CN" altLang="en-US" sz="2000" b="1" dirty="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88640"/>
            <a:ext cx="7992888" cy="954107"/>
          </a:xfrm>
          <a:prstGeom prst="rect">
            <a:avLst/>
          </a:prstGeom>
          <a:noFill/>
        </p:spPr>
        <p:txBody>
          <a:bodyPr wrap="square" rtlCol="0">
            <a:spAutoFit/>
          </a:bodyPr>
          <a:lstStyle/>
          <a:p>
            <a:r>
              <a:rPr lang="zh-CN" altLang="zh-CN" sz="2800" dirty="0">
                <a:solidFill>
                  <a:srgbClr val="FF0000"/>
                </a:solidFill>
              </a:rPr>
              <a:t>文言断句</a:t>
            </a:r>
            <a:r>
              <a:rPr lang="en-US" altLang="zh-CN" sz="2800" dirty="0">
                <a:solidFill>
                  <a:srgbClr val="FF0000"/>
                </a:solidFill>
              </a:rPr>
              <a:t>“</a:t>
            </a:r>
            <a:r>
              <a:rPr lang="zh-CN" altLang="zh-CN" sz="2800" dirty="0">
                <a:solidFill>
                  <a:srgbClr val="FF0000"/>
                </a:solidFill>
              </a:rPr>
              <a:t>五凭借</a:t>
            </a:r>
            <a:r>
              <a:rPr lang="en-US" altLang="zh-CN" sz="2800" dirty="0">
                <a:solidFill>
                  <a:srgbClr val="FF0000"/>
                </a:solidFill>
              </a:rPr>
              <a:t>”</a:t>
            </a:r>
            <a:endParaRPr lang="zh-CN" altLang="zh-CN" sz="2800" dirty="0">
              <a:solidFill>
                <a:srgbClr val="FF0000"/>
              </a:solidFill>
            </a:endParaRPr>
          </a:p>
          <a:p>
            <a:endParaRPr lang="zh-CN" altLang="en-US" sz="2800" dirty="0">
              <a:solidFill>
                <a:srgbClr val="FF0000"/>
              </a:solidFill>
            </a:endParaRPr>
          </a:p>
        </p:txBody>
      </p:sp>
      <p:sp>
        <p:nvSpPr>
          <p:cNvPr id="3" name="TextBox 2"/>
          <p:cNvSpPr txBox="1"/>
          <p:nvPr/>
        </p:nvSpPr>
        <p:spPr>
          <a:xfrm>
            <a:off x="197206" y="680937"/>
            <a:ext cx="8568952" cy="3323987"/>
          </a:xfrm>
          <a:prstGeom prst="rect">
            <a:avLst/>
          </a:prstGeom>
          <a:noFill/>
        </p:spPr>
        <p:txBody>
          <a:bodyPr wrap="square" rtlCol="0">
            <a:spAutoFit/>
          </a:bodyPr>
          <a:lstStyle/>
          <a:p>
            <a:pPr>
              <a:lnSpc>
                <a:spcPct val="150000"/>
              </a:lnSpc>
            </a:pPr>
            <a:r>
              <a:rPr lang="en-US" altLang="zh-CN" sz="2000" b="1" dirty="0"/>
              <a:t>1 [2016·</a:t>
            </a:r>
            <a:r>
              <a:rPr lang="zh-CN" altLang="zh-CN" sz="2000" b="1" dirty="0"/>
              <a:t>全国卷</a:t>
            </a:r>
            <a:r>
              <a:rPr lang="en-US" altLang="zh-CN" sz="2000" b="1" dirty="0"/>
              <a:t>Ⅰ] [</a:t>
            </a:r>
            <a:r>
              <a:rPr lang="zh-CN" altLang="zh-CN" sz="2000" b="1" dirty="0"/>
              <a:t>原文片段</a:t>
            </a:r>
            <a:r>
              <a:rPr lang="en-US" altLang="zh-CN" sz="2000" b="1" dirty="0"/>
              <a:t>] </a:t>
            </a:r>
            <a:r>
              <a:rPr lang="zh-CN" altLang="zh-CN" sz="2000" b="1" dirty="0"/>
              <a:t>阅读下面的文言文，完成题目。</a:t>
            </a:r>
          </a:p>
          <a:p>
            <a:pPr>
              <a:lnSpc>
                <a:spcPct val="150000"/>
              </a:lnSpc>
            </a:pPr>
            <a:r>
              <a:rPr lang="zh-CN" altLang="zh-CN" sz="2000" b="1" dirty="0"/>
              <a:t>曾公亮，字明仲，泉州晋江人。举进士甲科</a:t>
            </a:r>
            <a:r>
              <a:rPr lang="zh-CN" altLang="zh-CN" sz="2000" b="1" dirty="0" smtClean="0"/>
              <a:t>，知会稽县</a:t>
            </a:r>
            <a:r>
              <a:rPr lang="zh-CN" altLang="zh-CN" sz="2000" b="1" dirty="0"/>
              <a:t>。民田镜湖旁，每患湖溢。公亮立斗门，泄水入曹娥江，民受其利。以端明殿学士知郑州，</a:t>
            </a:r>
            <a:r>
              <a:rPr lang="zh-CN" altLang="zh-CN" sz="2000" b="1" u="sng" dirty="0"/>
              <a:t>为政有能声盗悉窜他境至夜户不闭尝有使客亡橐中物移书诘盗公亮报吾境不藏盗殆从者之</a:t>
            </a:r>
            <a:r>
              <a:rPr lang="zh-CN" altLang="zh-CN" sz="2000" b="1" u="sng" dirty="0" smtClean="0">
                <a:solidFill>
                  <a:srgbClr val="FF0000"/>
                </a:solidFill>
              </a:rPr>
              <a:t>廋</a:t>
            </a:r>
            <a:r>
              <a:rPr lang="zh-CN" altLang="en-US" sz="1600" b="1" u="sng" dirty="0" smtClean="0">
                <a:solidFill>
                  <a:srgbClr val="FF0000"/>
                </a:solidFill>
              </a:rPr>
              <a:t>（</a:t>
            </a:r>
            <a:r>
              <a:rPr lang="en-US" altLang="zh-CN" sz="1600" dirty="0">
                <a:solidFill>
                  <a:srgbClr val="FF0000"/>
                </a:solidFill>
              </a:rPr>
              <a:t> </a:t>
            </a:r>
            <a:r>
              <a:rPr lang="en-US" altLang="zh-CN" sz="1600" dirty="0" err="1">
                <a:solidFill>
                  <a:srgbClr val="FF0000"/>
                </a:solidFill>
              </a:rPr>
              <a:t>隐藏，藏匿</a:t>
            </a:r>
            <a:r>
              <a:rPr lang="en-US" altLang="zh-CN" sz="1600" dirty="0">
                <a:solidFill>
                  <a:srgbClr val="FF0000"/>
                </a:solidFill>
              </a:rPr>
              <a:t> </a:t>
            </a:r>
            <a:r>
              <a:rPr lang="zh-CN" altLang="en-US" sz="1600" b="1" u="sng" dirty="0" smtClean="0">
                <a:solidFill>
                  <a:srgbClr val="FF0000"/>
                </a:solidFill>
              </a:rPr>
              <a:t>）</a:t>
            </a:r>
            <a:r>
              <a:rPr lang="zh-CN" altLang="zh-CN" sz="2000" b="1" u="sng" dirty="0" smtClean="0"/>
              <a:t>耳</a:t>
            </a:r>
            <a:r>
              <a:rPr lang="zh-CN" altLang="zh-CN" sz="2000" b="1" u="sng" dirty="0"/>
              <a:t>索之果然</a:t>
            </a:r>
            <a:r>
              <a:rPr lang="zh-CN" altLang="zh-CN" sz="2000" b="1" dirty="0"/>
              <a:t>公亮明练文法，</a:t>
            </a:r>
            <a:r>
              <a:rPr lang="zh-CN" altLang="zh-CN" sz="2000" b="1" dirty="0">
                <a:solidFill>
                  <a:srgbClr val="FF0000"/>
                </a:solidFill>
              </a:rPr>
              <a:t>更践久</a:t>
            </a:r>
            <a:r>
              <a:rPr lang="zh-CN" altLang="zh-CN" sz="2000" b="1" dirty="0"/>
              <a:t>，习知朝廷台阁典宪，首相韩琦每咨访焉。</a:t>
            </a:r>
          </a:p>
          <a:p>
            <a:pPr>
              <a:lnSpc>
                <a:spcPct val="150000"/>
              </a:lnSpc>
            </a:pPr>
            <a:endParaRPr lang="zh-CN" altLang="en-US" sz="2000" b="1" dirty="0"/>
          </a:p>
        </p:txBody>
      </p:sp>
      <p:sp>
        <p:nvSpPr>
          <p:cNvPr id="4" name="TextBox 3"/>
          <p:cNvSpPr txBox="1"/>
          <p:nvPr/>
        </p:nvSpPr>
        <p:spPr>
          <a:xfrm>
            <a:off x="173278" y="3573016"/>
            <a:ext cx="8424936" cy="2538515"/>
          </a:xfrm>
          <a:prstGeom prst="rect">
            <a:avLst/>
          </a:prstGeom>
          <a:noFill/>
        </p:spPr>
        <p:txBody>
          <a:bodyPr wrap="square" rtlCol="0">
            <a:spAutoFit/>
          </a:bodyPr>
          <a:lstStyle/>
          <a:p>
            <a:pPr>
              <a:lnSpc>
                <a:spcPts val="2400"/>
              </a:lnSpc>
            </a:pPr>
            <a:r>
              <a:rPr lang="en-US" altLang="zh-CN" b="1" dirty="0" smtClean="0">
                <a:solidFill>
                  <a:srgbClr val="7030A0"/>
                </a:solidFill>
              </a:rPr>
              <a:t>      </a:t>
            </a:r>
            <a:r>
              <a:rPr lang="zh-CN" altLang="zh-CN" b="1" dirty="0" smtClean="0">
                <a:solidFill>
                  <a:srgbClr val="7030A0"/>
                </a:solidFill>
              </a:rPr>
              <a:t>曾</a:t>
            </a:r>
            <a:r>
              <a:rPr lang="zh-CN" altLang="zh-CN" b="1" dirty="0">
                <a:solidFill>
                  <a:srgbClr val="7030A0"/>
                </a:solidFill>
              </a:rPr>
              <a:t>公亮，字明仲，是泉州晋江人。考中进士甲科，出任会稽知县。老百姓在镜湖旁种田，每每担心镜湖泛滥。曾公亮设置斗门，将湖水引入曹娥江，老百姓因此受益。</a:t>
            </a:r>
            <a:r>
              <a:rPr lang="en-US" altLang="zh-CN" b="1" dirty="0">
                <a:solidFill>
                  <a:srgbClr val="7030A0"/>
                </a:solidFill>
              </a:rPr>
              <a:t>(</a:t>
            </a:r>
            <a:r>
              <a:rPr lang="zh-CN" altLang="zh-CN" b="1" dirty="0">
                <a:solidFill>
                  <a:srgbClr val="7030A0"/>
                </a:solidFill>
              </a:rPr>
              <a:t>曾公亮</a:t>
            </a:r>
            <a:r>
              <a:rPr lang="en-US" altLang="zh-CN" b="1" dirty="0">
                <a:solidFill>
                  <a:srgbClr val="7030A0"/>
                </a:solidFill>
              </a:rPr>
              <a:t>)</a:t>
            </a:r>
            <a:r>
              <a:rPr lang="zh-CN" altLang="zh-CN" b="1" dirty="0">
                <a:solidFill>
                  <a:srgbClr val="7030A0"/>
                </a:solidFill>
              </a:rPr>
              <a:t>以端明殿学士的身份担任郑州知府时，</a:t>
            </a:r>
            <a:r>
              <a:rPr lang="zh-CN" altLang="zh-CN" b="1" u="sng" dirty="0">
                <a:solidFill>
                  <a:srgbClr val="FF0000"/>
                </a:solidFill>
              </a:rPr>
              <a:t>治理政事有才能，因而声名在外，盗贼全部逃窜到其他州县，以至于</a:t>
            </a:r>
            <a:r>
              <a:rPr lang="en-US" altLang="zh-CN" b="1" u="sng" dirty="0">
                <a:solidFill>
                  <a:srgbClr val="FF0000"/>
                </a:solidFill>
              </a:rPr>
              <a:t>(</a:t>
            </a:r>
            <a:r>
              <a:rPr lang="zh-CN" altLang="zh-CN" b="1" u="sng" dirty="0">
                <a:solidFill>
                  <a:srgbClr val="FF0000"/>
                </a:solidFill>
              </a:rPr>
              <a:t>百姓</a:t>
            </a:r>
            <a:r>
              <a:rPr lang="en-US" altLang="zh-CN" b="1" u="sng" dirty="0">
                <a:solidFill>
                  <a:srgbClr val="FF0000"/>
                </a:solidFill>
              </a:rPr>
              <a:t>)</a:t>
            </a:r>
            <a:r>
              <a:rPr lang="zh-CN" altLang="zh-CN" b="1" u="sng" dirty="0">
                <a:solidFill>
                  <a:srgbClr val="FF0000"/>
                </a:solidFill>
              </a:rPr>
              <a:t>晚上不关闭大门。曾经有使者丢失了橐中财物，发布文书诘查盗贼，曾公亮上报说：“我所管辖的境内不窝藏盗贼，恐怕是与您同行的人藏起来了吧。”进行搜查，果然如此。</a:t>
            </a:r>
            <a:r>
              <a:rPr lang="zh-CN" altLang="zh-CN" b="1" dirty="0">
                <a:solidFill>
                  <a:srgbClr val="7030A0"/>
                </a:solidFill>
              </a:rPr>
              <a:t>曾公亮熟悉法令条文，任职时间长，熟悉懂得中央各机构的典章制度，宰相韩琦经常咨询访问他。</a:t>
            </a:r>
          </a:p>
          <a:p>
            <a:pPr>
              <a:lnSpc>
                <a:spcPts val="2400"/>
              </a:lnSpc>
            </a:pPr>
            <a:endParaRPr lang="zh-CN" altLang="en-US" b="1" dirty="0">
              <a:solidFill>
                <a:srgbClr val="7030A0"/>
              </a:solidFill>
            </a:endParaRPr>
          </a:p>
        </p:txBody>
      </p:sp>
      <p:sp>
        <p:nvSpPr>
          <p:cNvPr id="6" name="TextBox 5"/>
          <p:cNvSpPr txBox="1"/>
          <p:nvPr/>
        </p:nvSpPr>
        <p:spPr>
          <a:xfrm>
            <a:off x="248402" y="5877271"/>
            <a:ext cx="8517755" cy="1077218"/>
          </a:xfrm>
          <a:prstGeom prst="rect">
            <a:avLst/>
          </a:prstGeom>
          <a:noFill/>
        </p:spPr>
        <p:txBody>
          <a:bodyPr wrap="square" rtlCol="0">
            <a:spAutoFit/>
          </a:bodyPr>
          <a:lstStyle/>
          <a:p>
            <a:r>
              <a:rPr lang="en-US" altLang="zh-CN" sz="1600" b="1" dirty="0" smtClean="0"/>
              <a:t> 1</a:t>
            </a:r>
            <a:r>
              <a:rPr lang="zh-CN" altLang="en-US" sz="1600" b="1" dirty="0" smtClean="0"/>
              <a:t>、凭借词性 </a:t>
            </a:r>
            <a:r>
              <a:rPr lang="en-US" altLang="zh-CN" sz="1600" b="1" dirty="0" smtClean="0"/>
              <a:t>   </a:t>
            </a:r>
            <a:r>
              <a:rPr lang="zh-CN" altLang="zh-CN" sz="1600" b="1" dirty="0" smtClean="0"/>
              <a:t>名词</a:t>
            </a:r>
            <a:r>
              <a:rPr lang="zh-CN" altLang="zh-CN" sz="1600" b="1" dirty="0"/>
              <a:t>常做主语、宾语、定语，断句时可先找出名词，如人名、地名、国名、朝代名、官职名等。这些名词如果做主语，那么它们的前面一般要断开。如果做宾语，那么它们的后面一般要断开。如果两个名词</a:t>
            </a:r>
            <a:r>
              <a:rPr lang="en-US" altLang="zh-CN" sz="1600" b="1" dirty="0"/>
              <a:t>(</a:t>
            </a:r>
            <a:r>
              <a:rPr lang="zh-CN" altLang="zh-CN" sz="1600" b="1" dirty="0"/>
              <a:t>特别是相同的</a:t>
            </a:r>
            <a:r>
              <a:rPr lang="en-US" altLang="zh-CN" sz="1600" b="1" dirty="0"/>
              <a:t>)</a:t>
            </a:r>
            <a:r>
              <a:rPr lang="zh-CN" altLang="zh-CN" sz="1600" b="1" dirty="0"/>
              <a:t>在一起，那它们的中间一般要断开。</a:t>
            </a:r>
          </a:p>
          <a:p>
            <a:endParaRPr lang="zh-CN" altLang="en-US" sz="1600" b="1" dirty="0"/>
          </a:p>
        </p:txBody>
      </p:sp>
    </p:spTree>
    <p:extLst>
      <p:ext uri="{BB962C8B-B14F-4D97-AF65-F5344CB8AC3E}">
        <p14:creationId xmlns="" xmlns:p14="http://schemas.microsoft.com/office/powerpoint/2010/main" val="146406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640960" cy="1754326"/>
          </a:xfrm>
          <a:prstGeom prst="rect">
            <a:avLst/>
          </a:prstGeom>
          <a:noFill/>
        </p:spPr>
        <p:txBody>
          <a:bodyPr wrap="square" rtlCol="0">
            <a:spAutoFit/>
          </a:bodyPr>
          <a:lstStyle/>
          <a:p>
            <a:r>
              <a:rPr lang="en-US" altLang="zh-CN" b="1" dirty="0" smtClean="0"/>
              <a:t>     </a:t>
            </a:r>
            <a:r>
              <a:rPr lang="zh-CN" altLang="zh-CN" b="1" dirty="0" smtClean="0"/>
              <a:t>凭借</a:t>
            </a:r>
            <a:r>
              <a:rPr lang="zh-CN" altLang="zh-CN" b="1" dirty="0"/>
              <a:t>二：对话词 </a:t>
            </a:r>
          </a:p>
          <a:p>
            <a:r>
              <a:rPr lang="en-US" altLang="zh-CN" b="1" dirty="0" smtClean="0"/>
              <a:t>     </a:t>
            </a:r>
            <a:r>
              <a:rPr lang="zh-CN" altLang="zh-CN" b="1" dirty="0" smtClean="0"/>
              <a:t>在</a:t>
            </a:r>
            <a:r>
              <a:rPr lang="zh-CN" altLang="zh-CN" b="1" dirty="0"/>
              <a:t>文言文中，可借助</a:t>
            </a:r>
            <a:r>
              <a:rPr lang="en-US" altLang="zh-CN" b="1" dirty="0"/>
              <a:t>“</a:t>
            </a:r>
            <a:r>
              <a:rPr lang="zh-CN" altLang="zh-CN" b="1" dirty="0"/>
              <a:t>曰</a:t>
            </a:r>
            <a:r>
              <a:rPr lang="en-US" altLang="zh-CN" b="1" dirty="0"/>
              <a:t>”“</a:t>
            </a:r>
            <a:r>
              <a:rPr lang="zh-CN" altLang="zh-CN" b="1" dirty="0"/>
              <a:t>云</a:t>
            </a:r>
            <a:r>
              <a:rPr lang="en-US" altLang="zh-CN" b="1" dirty="0"/>
              <a:t>”“</a:t>
            </a:r>
            <a:r>
              <a:rPr lang="zh-CN" altLang="zh-CN" b="1" dirty="0"/>
              <a:t>言</a:t>
            </a:r>
            <a:r>
              <a:rPr lang="en-US" altLang="zh-CN" b="1" dirty="0"/>
              <a:t>”“</a:t>
            </a:r>
            <a:r>
              <a:rPr lang="zh-CN" altLang="zh-CN" b="1" dirty="0"/>
              <a:t>谓</a:t>
            </a:r>
            <a:r>
              <a:rPr lang="en-US" altLang="zh-CN" b="1" dirty="0"/>
              <a:t>”“</a:t>
            </a:r>
            <a:r>
              <a:rPr lang="zh-CN" altLang="zh-CN" b="1" dirty="0"/>
              <a:t>道</a:t>
            </a:r>
            <a:r>
              <a:rPr lang="en-US" altLang="zh-CN" b="1" dirty="0"/>
              <a:t>”</a:t>
            </a:r>
            <a:r>
              <a:rPr lang="zh-CN" altLang="zh-CN" b="1" dirty="0"/>
              <a:t>等动词来判断人物的对话，进行断句。两人对话，一般在第一次问答时写出人名，以后就只用“曰”而把主语省略。遇到对话时，应根据上下文理清问者、答者，明辨句读。虽然在高考卷中这种例子并不多，但这一方法在关键的时候还是能起到作用的。</a:t>
            </a:r>
          </a:p>
          <a:p>
            <a:endParaRPr lang="zh-CN" altLang="en-US" b="1" dirty="0"/>
          </a:p>
        </p:txBody>
      </p:sp>
      <p:sp>
        <p:nvSpPr>
          <p:cNvPr id="3" name="TextBox 2"/>
          <p:cNvSpPr txBox="1"/>
          <p:nvPr/>
        </p:nvSpPr>
        <p:spPr>
          <a:xfrm>
            <a:off x="179512" y="1772816"/>
            <a:ext cx="8568952" cy="2317301"/>
          </a:xfrm>
          <a:prstGeom prst="rect">
            <a:avLst/>
          </a:prstGeom>
          <a:noFill/>
        </p:spPr>
        <p:txBody>
          <a:bodyPr wrap="square" rtlCol="0">
            <a:spAutoFit/>
          </a:bodyPr>
          <a:lstStyle/>
          <a:p>
            <a:pPr>
              <a:lnSpc>
                <a:spcPts val="2500"/>
              </a:lnSpc>
            </a:pPr>
            <a:r>
              <a:rPr lang="en-US" altLang="zh-CN" b="1" dirty="0" smtClean="0"/>
              <a:t>      </a:t>
            </a:r>
            <a:r>
              <a:rPr lang="zh-CN" altLang="zh-CN" b="1" dirty="0" smtClean="0"/>
              <a:t>贾敦颐</a:t>
            </a:r>
            <a:r>
              <a:rPr lang="zh-CN" altLang="zh-CN" b="1" dirty="0"/>
              <a:t>，曹州冤句人。贞观时，数历州刺史，资廉洁。入朝，常尽室行，车一乘，敝甚，羸马绳羁，道上不知其刺史也。久之，为洛州司马，以公累下狱，太宗贳之，有司执不贳，</a:t>
            </a:r>
            <a:r>
              <a:rPr lang="zh-CN" altLang="zh-CN" b="1" u="sng" dirty="0">
                <a:solidFill>
                  <a:srgbClr val="FF0000"/>
                </a:solidFill>
              </a:rPr>
              <a:t>帝曰人孰无过吾去太甚者若悉绳以法虽子不得于父况臣得事其君乎遂获原</a:t>
            </a:r>
            <a:r>
              <a:rPr lang="zh-CN" altLang="zh-CN" b="1" u="sng" dirty="0" smtClean="0">
                <a:solidFill>
                  <a:srgbClr val="FF0000"/>
                </a:solidFill>
              </a:rPr>
              <a:t>。</a:t>
            </a:r>
            <a:r>
              <a:rPr lang="en-US" altLang="zh-CN" b="1" u="sng" dirty="0" smtClean="0">
                <a:solidFill>
                  <a:srgbClr val="FF0000"/>
                </a:solidFill>
              </a:rPr>
              <a:t>……</a:t>
            </a:r>
            <a:r>
              <a:rPr lang="zh-CN" altLang="zh-CN" b="1" dirty="0" smtClean="0"/>
              <a:t>旧制</a:t>
            </a:r>
            <a:r>
              <a:rPr lang="zh-CN" altLang="zh-CN" b="1" dirty="0"/>
              <a:t>，</a:t>
            </a:r>
            <a:r>
              <a:rPr lang="zh-CN" altLang="zh-CN" b="1" dirty="0">
                <a:solidFill>
                  <a:srgbClr val="FF0000"/>
                </a:solidFill>
              </a:rPr>
              <a:t>大功之嫌不连官</a:t>
            </a:r>
            <a:r>
              <a:rPr lang="zh-CN" altLang="zh-CN" b="1" dirty="0"/>
              <a:t>，朝廷以其兄弟治行相高，故不徙以示宠。永徽中，迁洛州。洛多豪右，占田类逾制，敦颐举没者三千馀顷，以赋贫民，发奸</a:t>
            </a:r>
            <a:r>
              <a:rPr lang="zh-CN" altLang="zh-CN" b="1" dirty="0" smtClean="0"/>
              <a:t>擿</a:t>
            </a:r>
            <a:r>
              <a:rPr lang="zh-CN" altLang="en-US" b="1" dirty="0" smtClean="0"/>
              <a:t>（</a:t>
            </a:r>
            <a:r>
              <a:rPr lang="en-US" altLang="zh-CN" sz="1600" b="1" dirty="0" err="1">
                <a:solidFill>
                  <a:srgbClr val="FF0000"/>
                </a:solidFill>
              </a:rPr>
              <a:t>tī</a:t>
            </a:r>
            <a:r>
              <a:rPr lang="zh-CN" altLang="en-US" sz="1600" b="1" dirty="0" smtClean="0">
                <a:solidFill>
                  <a:srgbClr val="FF0000"/>
                </a:solidFill>
              </a:rPr>
              <a:t>揭露</a:t>
            </a:r>
            <a:r>
              <a:rPr lang="zh-CN" altLang="en-US" sz="1600" b="1" dirty="0">
                <a:solidFill>
                  <a:srgbClr val="FF0000"/>
                </a:solidFill>
              </a:rPr>
              <a:t>隐秘罪恶</a:t>
            </a:r>
            <a:r>
              <a:rPr lang="zh-CN" altLang="en-US" sz="1600" b="1" dirty="0" smtClean="0">
                <a:solidFill>
                  <a:srgbClr val="FF0000"/>
                </a:solidFill>
              </a:rPr>
              <a:t>）</a:t>
            </a:r>
            <a:r>
              <a:rPr lang="zh-CN" altLang="zh-CN" b="1" dirty="0" smtClean="0"/>
              <a:t>伏</a:t>
            </a:r>
            <a:r>
              <a:rPr lang="zh-CN" altLang="zh-CN" b="1" dirty="0"/>
              <a:t>，下无能欺。卒于官。</a:t>
            </a:r>
          </a:p>
          <a:p>
            <a:pPr>
              <a:lnSpc>
                <a:spcPts val="2500"/>
              </a:lnSpc>
            </a:pPr>
            <a:endParaRPr lang="zh-CN" altLang="en-US" b="1" dirty="0"/>
          </a:p>
        </p:txBody>
      </p:sp>
      <p:sp>
        <p:nvSpPr>
          <p:cNvPr id="4" name="TextBox 3"/>
          <p:cNvSpPr txBox="1"/>
          <p:nvPr/>
        </p:nvSpPr>
        <p:spPr>
          <a:xfrm>
            <a:off x="179512" y="4077072"/>
            <a:ext cx="8568952" cy="2308324"/>
          </a:xfrm>
          <a:prstGeom prst="rect">
            <a:avLst/>
          </a:prstGeom>
          <a:noFill/>
        </p:spPr>
        <p:txBody>
          <a:bodyPr wrap="square" rtlCol="0">
            <a:spAutoFit/>
          </a:bodyPr>
          <a:lstStyle/>
          <a:p>
            <a:r>
              <a:rPr lang="zh-CN" altLang="zh-CN" b="1" dirty="0" smtClean="0">
                <a:solidFill>
                  <a:srgbClr val="7030A0"/>
                </a:solidFill>
              </a:rPr>
              <a:t>太</a:t>
            </a:r>
            <a:r>
              <a:rPr lang="zh-CN" altLang="zh-CN" b="1" dirty="0">
                <a:solidFill>
                  <a:srgbClr val="7030A0"/>
                </a:solidFill>
              </a:rPr>
              <a:t>宗说：“人谁能没有过错，我只除去那些过失太严重的</a:t>
            </a:r>
            <a:r>
              <a:rPr lang="en-US" altLang="zh-CN" b="1" dirty="0">
                <a:solidFill>
                  <a:srgbClr val="7030A0"/>
                </a:solidFill>
              </a:rPr>
              <a:t>(</a:t>
            </a:r>
            <a:r>
              <a:rPr lang="zh-CN" altLang="zh-CN" b="1" dirty="0">
                <a:solidFill>
                  <a:srgbClr val="7030A0"/>
                </a:solidFill>
              </a:rPr>
              <a:t>人</a:t>
            </a:r>
            <a:r>
              <a:rPr lang="en-US" altLang="zh-CN" b="1" dirty="0">
                <a:solidFill>
                  <a:srgbClr val="7030A0"/>
                </a:solidFill>
              </a:rPr>
              <a:t>)</a:t>
            </a:r>
            <a:r>
              <a:rPr lang="zh-CN" altLang="zh-CN" b="1" dirty="0">
                <a:solidFill>
                  <a:srgbClr val="7030A0"/>
                </a:solidFill>
              </a:rPr>
              <a:t>。如果全都绳之以法，就像儿子也有不合父亲心意的，何况臣子侍奉君主呢？”于是</a:t>
            </a:r>
            <a:r>
              <a:rPr lang="en-US" altLang="zh-CN" b="1" dirty="0">
                <a:solidFill>
                  <a:srgbClr val="7030A0"/>
                </a:solidFill>
              </a:rPr>
              <a:t>(</a:t>
            </a:r>
            <a:r>
              <a:rPr lang="zh-CN" altLang="zh-CN" b="1" dirty="0">
                <a:solidFill>
                  <a:srgbClr val="7030A0"/>
                </a:solidFill>
              </a:rPr>
              <a:t>贾敦颐</a:t>
            </a:r>
            <a:r>
              <a:rPr lang="en-US" altLang="zh-CN" b="1" dirty="0">
                <a:solidFill>
                  <a:srgbClr val="7030A0"/>
                </a:solidFill>
              </a:rPr>
              <a:t>)</a:t>
            </a:r>
            <a:r>
              <a:rPr lang="zh-CN" altLang="zh-CN" b="1" dirty="0">
                <a:solidFill>
                  <a:srgbClr val="7030A0"/>
                </a:solidFill>
              </a:rPr>
              <a:t>得到了原谅</a:t>
            </a:r>
            <a:r>
              <a:rPr lang="zh-CN" altLang="zh-CN" b="1" dirty="0" smtClean="0">
                <a:solidFill>
                  <a:srgbClr val="7030A0"/>
                </a:solidFill>
              </a:rPr>
              <a:t>。</a:t>
            </a:r>
            <a:r>
              <a:rPr lang="en-US" altLang="zh-CN" b="1" dirty="0" smtClean="0">
                <a:solidFill>
                  <a:srgbClr val="7030A0"/>
                </a:solidFill>
              </a:rPr>
              <a:t>……</a:t>
            </a:r>
            <a:r>
              <a:rPr lang="zh-CN" altLang="zh-CN" b="1" dirty="0" smtClean="0">
                <a:solidFill>
                  <a:srgbClr val="7030A0"/>
                </a:solidFill>
              </a:rPr>
              <a:t>旧制</a:t>
            </a:r>
            <a:r>
              <a:rPr lang="zh-CN" altLang="zh-CN" b="1" dirty="0">
                <a:solidFill>
                  <a:srgbClr val="7030A0"/>
                </a:solidFill>
              </a:rPr>
              <a:t>度规定，凡是具有服丧九个月的亲属关系的人为避嫌不能在相连的地区同时担任官职，朝廷因为他们兄弟的政绩都很好，所以不调开他们以表示宠信。永徽年间，</a:t>
            </a:r>
            <a:r>
              <a:rPr lang="en-US" altLang="zh-CN" b="1" dirty="0">
                <a:solidFill>
                  <a:srgbClr val="7030A0"/>
                </a:solidFill>
              </a:rPr>
              <a:t>(</a:t>
            </a:r>
            <a:r>
              <a:rPr lang="zh-CN" altLang="zh-CN" b="1" dirty="0">
                <a:solidFill>
                  <a:srgbClr val="7030A0"/>
                </a:solidFill>
              </a:rPr>
              <a:t>贾敦颐</a:t>
            </a:r>
            <a:r>
              <a:rPr lang="en-US" altLang="zh-CN" b="1" dirty="0">
                <a:solidFill>
                  <a:srgbClr val="7030A0"/>
                </a:solidFill>
              </a:rPr>
              <a:t>)</a:t>
            </a:r>
            <a:r>
              <a:rPr lang="zh-CN" altLang="zh-CN" b="1" dirty="0">
                <a:solidFill>
                  <a:srgbClr val="7030A0"/>
                </a:solidFill>
              </a:rPr>
              <a:t>迁任洛州刺史。洛州有很多豪富大族，所占田地大都超过了规定，贾敦颐没收了三千多顷</a:t>
            </a:r>
            <a:r>
              <a:rPr lang="en-US" altLang="zh-CN" b="1" dirty="0">
                <a:solidFill>
                  <a:srgbClr val="7030A0"/>
                </a:solidFill>
              </a:rPr>
              <a:t>(</a:t>
            </a:r>
            <a:r>
              <a:rPr lang="zh-CN" altLang="zh-CN" b="1" dirty="0">
                <a:solidFill>
                  <a:srgbClr val="7030A0"/>
                </a:solidFill>
              </a:rPr>
              <a:t>土地</a:t>
            </a:r>
            <a:r>
              <a:rPr lang="en-US" altLang="zh-CN" b="1" dirty="0">
                <a:solidFill>
                  <a:srgbClr val="7030A0"/>
                </a:solidFill>
              </a:rPr>
              <a:t>)</a:t>
            </a:r>
            <a:r>
              <a:rPr lang="zh-CN" altLang="zh-CN" b="1" dirty="0">
                <a:solidFill>
                  <a:srgbClr val="7030A0"/>
                </a:solidFill>
              </a:rPr>
              <a:t>，把这些地分给贫民，揭发隐蔽的坏人坏事，属下没有能欺瞒</a:t>
            </a:r>
            <a:r>
              <a:rPr lang="en-US" altLang="zh-CN" b="1" dirty="0">
                <a:solidFill>
                  <a:srgbClr val="7030A0"/>
                </a:solidFill>
              </a:rPr>
              <a:t>(</a:t>
            </a:r>
            <a:r>
              <a:rPr lang="zh-CN" altLang="zh-CN" b="1" dirty="0">
                <a:solidFill>
                  <a:srgbClr val="7030A0"/>
                </a:solidFill>
              </a:rPr>
              <a:t>他</a:t>
            </a:r>
            <a:r>
              <a:rPr lang="en-US" altLang="zh-CN" b="1" dirty="0">
                <a:solidFill>
                  <a:srgbClr val="7030A0"/>
                </a:solidFill>
              </a:rPr>
              <a:t>)</a:t>
            </a:r>
            <a:r>
              <a:rPr lang="zh-CN" altLang="zh-CN" b="1" dirty="0">
                <a:solidFill>
                  <a:srgbClr val="7030A0"/>
                </a:solidFill>
              </a:rPr>
              <a:t>的。</a:t>
            </a:r>
            <a:r>
              <a:rPr lang="en-US" altLang="zh-CN" b="1" dirty="0">
                <a:solidFill>
                  <a:srgbClr val="7030A0"/>
                </a:solidFill>
              </a:rPr>
              <a:t>(</a:t>
            </a:r>
            <a:r>
              <a:rPr lang="zh-CN" altLang="zh-CN" b="1" dirty="0">
                <a:solidFill>
                  <a:srgbClr val="7030A0"/>
                </a:solidFill>
              </a:rPr>
              <a:t>后来贾敦颐</a:t>
            </a:r>
            <a:r>
              <a:rPr lang="en-US" altLang="zh-CN" b="1" dirty="0">
                <a:solidFill>
                  <a:srgbClr val="7030A0"/>
                </a:solidFill>
              </a:rPr>
              <a:t>)</a:t>
            </a:r>
            <a:r>
              <a:rPr lang="zh-CN" altLang="zh-CN" b="1" dirty="0">
                <a:solidFill>
                  <a:srgbClr val="7030A0"/>
                </a:solidFill>
              </a:rPr>
              <a:t>死在官任上。</a:t>
            </a:r>
          </a:p>
          <a:p>
            <a:endParaRPr lang="zh-CN" altLang="en-US" b="1" dirty="0">
              <a:solidFill>
                <a:srgbClr val="7030A0"/>
              </a:solidFill>
            </a:endParaRPr>
          </a:p>
        </p:txBody>
      </p:sp>
    </p:spTree>
    <p:extLst>
      <p:ext uri="{BB962C8B-B14F-4D97-AF65-F5344CB8AC3E}">
        <p14:creationId xmlns="" xmlns:p14="http://schemas.microsoft.com/office/powerpoint/2010/main" val="344292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04664"/>
            <a:ext cx="8640960" cy="369332"/>
          </a:xfrm>
          <a:prstGeom prst="rect">
            <a:avLst/>
          </a:prstGeom>
          <a:noFill/>
        </p:spPr>
        <p:txBody>
          <a:bodyPr wrap="square" rtlCol="0">
            <a:spAutoFit/>
          </a:bodyPr>
          <a:lstStyle/>
          <a:p>
            <a:r>
              <a:rPr lang="zh-CN" altLang="en-US" b="1" dirty="0"/>
              <a:t>古人服丧根据远近亲疏分位五等，分别是斩衰、齐衰、大功、小功、缌</a:t>
            </a:r>
            <a:r>
              <a:rPr lang="zh-CN" altLang="en-US" b="1" dirty="0" smtClean="0"/>
              <a:t>麻</a:t>
            </a:r>
            <a:endParaRPr lang="en-US" altLang="zh-CN" dirty="0" smtClean="0"/>
          </a:p>
        </p:txBody>
      </p:sp>
      <p:sp>
        <p:nvSpPr>
          <p:cNvPr id="3" name="TextBox 2"/>
          <p:cNvSpPr txBox="1"/>
          <p:nvPr/>
        </p:nvSpPr>
        <p:spPr>
          <a:xfrm>
            <a:off x="393975" y="769986"/>
            <a:ext cx="8280920" cy="6231834"/>
          </a:xfrm>
          <a:prstGeom prst="rect">
            <a:avLst/>
          </a:prstGeom>
          <a:noFill/>
        </p:spPr>
        <p:txBody>
          <a:bodyPr wrap="square" rtlCol="0">
            <a:spAutoFit/>
          </a:bodyPr>
          <a:lstStyle/>
          <a:p>
            <a:pPr>
              <a:lnSpc>
                <a:spcPts val="2400"/>
              </a:lnSpc>
            </a:pPr>
            <a:r>
              <a:rPr lang="en-US" altLang="zh-CN" b="1" dirty="0" smtClean="0"/>
              <a:t>      </a:t>
            </a:r>
            <a:r>
              <a:rPr lang="zh-CN" altLang="zh-CN" b="1" dirty="0" smtClean="0"/>
              <a:t>此</a:t>
            </a:r>
            <a:r>
              <a:rPr lang="zh-CN" altLang="zh-CN" b="1" dirty="0"/>
              <a:t>五服皆是丧服名，是照服丧期限长短和布料粗细不同分为五种。亲属关系的亲疏程度不同，服丧的轻重程度不同，穿戴的丧服也不同。最重的如子女为父亲，妻子为丈夫等，最轻的则如男子为外孙、外甥等。</a:t>
            </a:r>
            <a:r>
              <a:rPr lang="en-US" altLang="zh-CN" b="1" dirty="0"/>
              <a:t/>
            </a:r>
            <a:br>
              <a:rPr lang="en-US" altLang="zh-CN" b="1" dirty="0"/>
            </a:br>
            <a:r>
              <a:rPr lang="en-US" altLang="zh-CN" b="1" dirty="0"/>
              <a:t/>
            </a:r>
            <a:br>
              <a:rPr lang="en-US" altLang="zh-CN" b="1" dirty="0"/>
            </a:br>
            <a:r>
              <a:rPr lang="en-US" altLang="zh-CN" b="1" dirty="0" smtClean="0"/>
              <a:t>      </a:t>
            </a:r>
            <a:r>
              <a:rPr lang="zh-CN" altLang="zh-CN" b="1" dirty="0" smtClean="0">
                <a:solidFill>
                  <a:srgbClr val="FF0000"/>
                </a:solidFill>
              </a:rPr>
              <a:t>一</a:t>
            </a:r>
            <a:r>
              <a:rPr lang="zh-CN" altLang="zh-CN" b="1" dirty="0">
                <a:solidFill>
                  <a:srgbClr val="FF0000"/>
                </a:solidFill>
              </a:rPr>
              <a:t>、斩衰</a:t>
            </a:r>
            <a:r>
              <a:rPr lang="en-US" altLang="zh-CN" b="1" dirty="0"/>
              <a:t/>
            </a:r>
            <a:br>
              <a:rPr lang="en-US" altLang="zh-CN" b="1" dirty="0"/>
            </a:br>
            <a:r>
              <a:rPr lang="en-US" altLang="zh-CN" b="1" dirty="0" smtClean="0"/>
              <a:t>     </a:t>
            </a:r>
            <a:r>
              <a:rPr lang="zh-CN" altLang="zh-CN" b="1" dirty="0" smtClean="0"/>
              <a:t>丧服</a:t>
            </a:r>
            <a:r>
              <a:rPr lang="zh-CN" altLang="zh-CN" b="1" dirty="0"/>
              <a:t>名。衰通“缞”。五服中最重的丧服。用最粗的生麻布制布制做，断处外露不缉边，丧服上衣叫“衰”，因称“斩衰”。表示毫不修饰以尽哀痛，</a:t>
            </a:r>
            <a:r>
              <a:rPr lang="zh-CN" altLang="zh-CN" b="1" dirty="0">
                <a:solidFill>
                  <a:srgbClr val="FF0000"/>
                </a:solidFill>
              </a:rPr>
              <a:t>服期三年</a:t>
            </a:r>
            <a:r>
              <a:rPr lang="zh-CN" altLang="zh-CN" b="1" dirty="0"/>
              <a:t>。古代，诸侯为天子，臣为君，男子及未嫁女为父，承重孙（</a:t>
            </a:r>
            <a:r>
              <a:rPr lang="en-US" altLang="zh-CN" b="1" dirty="0" err="1">
                <a:hlinkClick r:id="rId2"/>
              </a:rPr>
              <a:t>长房长孙</a:t>
            </a:r>
            <a:r>
              <a:rPr lang="zh-CN" altLang="zh-CN" b="1" dirty="0"/>
              <a:t>）为祖父，妻妾为夫，均服斩衰。至明、清，子及未嫁女为母，承重孙为祖母，子妇为姑（婆），也改齐衰三年为斩衰。女子服斩衰，并须以生麻束起头发，梳成丧髻。实际服期约两年余，多为二十五个月除孝（</a:t>
            </a:r>
            <a:r>
              <a:rPr lang="zh-CN" altLang="zh-CN" b="1" dirty="0">
                <a:solidFill>
                  <a:srgbClr val="FF0000"/>
                </a:solidFill>
              </a:rPr>
              <a:t>“三年丧二十五月毕”</a:t>
            </a:r>
            <a:r>
              <a:rPr lang="zh-CN" altLang="zh-CN" b="1" dirty="0"/>
              <a:t>）。</a:t>
            </a:r>
            <a:r>
              <a:rPr lang="en-US" altLang="zh-CN" b="1" dirty="0"/>
              <a:t/>
            </a:r>
            <a:br>
              <a:rPr lang="en-US" altLang="zh-CN" b="1" dirty="0"/>
            </a:br>
            <a:r>
              <a:rPr lang="en-US" altLang="zh-CN" b="1" dirty="0" smtClean="0"/>
              <a:t>      </a:t>
            </a:r>
            <a:r>
              <a:rPr lang="zh-CN" altLang="zh-CN" b="1" dirty="0" smtClean="0">
                <a:solidFill>
                  <a:srgbClr val="FF0000"/>
                </a:solidFill>
              </a:rPr>
              <a:t>二</a:t>
            </a:r>
            <a:r>
              <a:rPr lang="zh-CN" altLang="zh-CN" b="1" dirty="0">
                <a:solidFill>
                  <a:srgbClr val="FF0000"/>
                </a:solidFill>
              </a:rPr>
              <a:t>、齐衰</a:t>
            </a:r>
            <a:r>
              <a:rPr lang="en-US" altLang="zh-CN" b="1" dirty="0"/>
              <a:t/>
            </a:r>
            <a:br>
              <a:rPr lang="en-US" altLang="zh-CN" b="1" dirty="0"/>
            </a:br>
            <a:r>
              <a:rPr lang="en-US" altLang="zh-CN" b="1" dirty="0" smtClean="0"/>
              <a:t>     </a:t>
            </a:r>
            <a:r>
              <a:rPr lang="zh-CN" altLang="zh-CN" b="1" dirty="0" smtClean="0"/>
              <a:t>丧服</a:t>
            </a:r>
            <a:r>
              <a:rPr lang="zh-CN" altLang="zh-CN" b="1" dirty="0"/>
              <a:t>名。齐，下衣的边。齐通纃，衰通缞。是次于“斩衰”的丧服。用粗麻布制做，断处缉边，因称“齐衰”。</a:t>
            </a:r>
            <a:r>
              <a:rPr lang="zh-CN" altLang="zh-CN" b="1" dirty="0">
                <a:solidFill>
                  <a:srgbClr val="FF0000"/>
                </a:solidFill>
              </a:rPr>
              <a:t>服期分三年、一年、五月、三月。服齐衰一年，用丧杖，称“杖期”，不用丧杖，称“不杖期”</a:t>
            </a:r>
            <a:r>
              <a:rPr lang="zh-CN" altLang="zh-CN" b="1" dirty="0" smtClean="0"/>
              <a:t>。至</a:t>
            </a:r>
            <a:r>
              <a:rPr lang="zh-CN" altLang="zh-CN" b="1" dirty="0"/>
              <a:t>清代，凡夫为妻，男子为庶母、为伯叔父母、为兄弟及在室姊妹，已嫁女为父母，孙男女为祖父母，均服齐衰一年，杖与否，各有规定；重孙男女为曾祖父母，服齐衰五月；玄孙男女为高祖父母，且齐衰三月。</a:t>
            </a:r>
            <a:r>
              <a:rPr lang="en-US" altLang="zh-CN" b="1" dirty="0"/>
              <a:t/>
            </a:r>
            <a:br>
              <a:rPr lang="en-US" altLang="zh-CN" b="1" dirty="0"/>
            </a:br>
            <a:r>
              <a:rPr lang="en-US" altLang="zh-CN" b="1" dirty="0"/>
              <a:t/>
            </a:r>
            <a:br>
              <a:rPr lang="en-US" altLang="zh-CN" b="1" dirty="0"/>
            </a:br>
            <a:endParaRPr lang="zh-CN" altLang="en-US" b="1" dirty="0"/>
          </a:p>
        </p:txBody>
      </p:sp>
    </p:spTree>
    <p:extLst>
      <p:ext uri="{BB962C8B-B14F-4D97-AF65-F5344CB8AC3E}">
        <p14:creationId xmlns="" xmlns:p14="http://schemas.microsoft.com/office/powerpoint/2010/main" val="376855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04664"/>
            <a:ext cx="8424936" cy="5255926"/>
          </a:xfrm>
          <a:prstGeom prst="rect">
            <a:avLst/>
          </a:prstGeom>
          <a:noFill/>
        </p:spPr>
        <p:txBody>
          <a:bodyPr wrap="square" rtlCol="0">
            <a:spAutoFit/>
          </a:bodyPr>
          <a:lstStyle/>
          <a:p>
            <a:pPr>
              <a:lnSpc>
                <a:spcPts val="2700"/>
              </a:lnSpc>
            </a:pPr>
            <a:r>
              <a:rPr lang="en-US" altLang="zh-CN" b="1" dirty="0" smtClean="0"/>
              <a:t>      </a:t>
            </a:r>
            <a:r>
              <a:rPr lang="zh-CN" altLang="zh-CN" b="1" dirty="0" smtClean="0"/>
              <a:t>三</a:t>
            </a:r>
            <a:r>
              <a:rPr lang="zh-CN" altLang="zh-CN" b="1" dirty="0"/>
              <a:t>、大功</a:t>
            </a:r>
            <a:r>
              <a:rPr lang="en-US" altLang="zh-CN" b="1" dirty="0"/>
              <a:t/>
            </a:r>
            <a:br>
              <a:rPr lang="en-US" altLang="zh-CN" b="1" dirty="0"/>
            </a:br>
            <a:r>
              <a:rPr lang="en-US" altLang="zh-CN" b="1" dirty="0" smtClean="0"/>
              <a:t>       </a:t>
            </a:r>
            <a:r>
              <a:rPr lang="zh-CN" altLang="zh-CN" b="1" dirty="0" smtClean="0"/>
              <a:t>亦</a:t>
            </a:r>
            <a:r>
              <a:rPr lang="zh-CN" altLang="zh-CN" b="1" dirty="0"/>
              <a:t>称“大红”。丧服名。是次于“齐衰”的丧服。用粗熟麻布制做。</a:t>
            </a:r>
            <a:r>
              <a:rPr lang="zh-CN" altLang="zh-CN" b="1" dirty="0">
                <a:solidFill>
                  <a:srgbClr val="FF0000"/>
                </a:solidFill>
              </a:rPr>
              <a:t>服期为九个月。</a:t>
            </a:r>
            <a:r>
              <a:rPr lang="zh-CN" altLang="zh-CN" b="1" dirty="0"/>
              <a:t>清代，凡为堂兄弟、未嫁堂姊妹、已嫁姑及姊妹，以及已嫁女为伯叔父、兄弟，均服“大功”</a:t>
            </a:r>
            <a:r>
              <a:rPr lang="zh-CN" altLang="zh-CN" b="1" dirty="0" smtClean="0"/>
              <a:t>。</a:t>
            </a:r>
            <a:endParaRPr lang="en-US" altLang="zh-CN" b="1" dirty="0" smtClean="0"/>
          </a:p>
          <a:p>
            <a:pPr>
              <a:lnSpc>
                <a:spcPts val="2700"/>
              </a:lnSpc>
            </a:pPr>
            <a:endParaRPr lang="en-US" altLang="zh-CN" b="1" dirty="0"/>
          </a:p>
          <a:p>
            <a:pPr>
              <a:lnSpc>
                <a:spcPts val="2700"/>
              </a:lnSpc>
            </a:pPr>
            <a:r>
              <a:rPr lang="en-US" altLang="zh-CN" b="1" dirty="0" smtClean="0"/>
              <a:t>       </a:t>
            </a:r>
            <a:r>
              <a:rPr lang="zh-CN" altLang="zh-CN" b="1" dirty="0" smtClean="0"/>
              <a:t>四</a:t>
            </a:r>
            <a:r>
              <a:rPr lang="zh-CN" altLang="zh-CN" b="1" dirty="0"/>
              <a:t>、小功</a:t>
            </a:r>
            <a:r>
              <a:rPr lang="en-US" altLang="zh-CN" b="1" dirty="0"/>
              <a:t/>
            </a:r>
            <a:br>
              <a:rPr lang="en-US" altLang="zh-CN" b="1" dirty="0"/>
            </a:br>
            <a:r>
              <a:rPr lang="en-US" altLang="zh-CN" b="1" dirty="0" smtClean="0"/>
              <a:t>       </a:t>
            </a:r>
            <a:r>
              <a:rPr lang="zh-CN" altLang="zh-CN" b="1" dirty="0" smtClean="0"/>
              <a:t>亦</a:t>
            </a:r>
            <a:r>
              <a:rPr lang="zh-CN" altLang="zh-CN" b="1" dirty="0"/>
              <a:t>称“上红”。丧服名。是次于“大功”的丧服。用稍粗熟麻布制成。</a:t>
            </a:r>
            <a:r>
              <a:rPr lang="zh-CN" altLang="zh-CN" b="1" dirty="0">
                <a:solidFill>
                  <a:srgbClr val="FF0000"/>
                </a:solidFill>
              </a:rPr>
              <a:t>服期五月</a:t>
            </a:r>
            <a:r>
              <a:rPr lang="zh-CN" altLang="zh-CN" b="1" dirty="0"/>
              <a:t>。清代，凡为伯叔祖父母、常伯叔父母、未嫁祖姑及堂姑，已嫁堂姊妹、兄弟妻、再从兄弟、未嫁再从姊妹，又外亲为外祖父母、母舅、母姨等，均服小功</a:t>
            </a:r>
            <a:r>
              <a:rPr lang="zh-CN" altLang="zh-CN" b="1" dirty="0" smtClean="0"/>
              <a:t>。</a:t>
            </a:r>
            <a:endParaRPr lang="en-US" altLang="zh-CN" b="1" dirty="0" smtClean="0"/>
          </a:p>
          <a:p>
            <a:pPr>
              <a:lnSpc>
                <a:spcPts val="2700"/>
              </a:lnSpc>
            </a:pPr>
            <a:r>
              <a:rPr lang="en-US" altLang="zh-CN" b="1" dirty="0" smtClean="0"/>
              <a:t>      </a:t>
            </a:r>
          </a:p>
          <a:p>
            <a:pPr>
              <a:lnSpc>
                <a:spcPts val="2700"/>
              </a:lnSpc>
            </a:pPr>
            <a:r>
              <a:rPr lang="en-US" altLang="zh-CN" b="1" dirty="0"/>
              <a:t> </a:t>
            </a:r>
            <a:r>
              <a:rPr lang="en-US" altLang="zh-CN" b="1" dirty="0" smtClean="0"/>
              <a:t>     </a:t>
            </a:r>
            <a:r>
              <a:rPr lang="zh-CN" altLang="zh-CN" b="1" dirty="0" smtClean="0"/>
              <a:t>五</a:t>
            </a:r>
            <a:r>
              <a:rPr lang="zh-CN" altLang="zh-CN" b="1" dirty="0"/>
              <a:t>、缌麻</a:t>
            </a:r>
            <a:r>
              <a:rPr lang="en-US" altLang="zh-CN" b="1" dirty="0"/>
              <a:t/>
            </a:r>
            <a:br>
              <a:rPr lang="en-US" altLang="zh-CN" b="1" dirty="0"/>
            </a:br>
            <a:r>
              <a:rPr lang="en-US" altLang="zh-CN" b="1" dirty="0" smtClean="0"/>
              <a:t>      </a:t>
            </a:r>
            <a:r>
              <a:rPr lang="zh-CN" altLang="zh-CN" b="1" dirty="0" smtClean="0"/>
              <a:t>丧服</a:t>
            </a:r>
            <a:r>
              <a:rPr lang="zh-CN" altLang="zh-CN" b="1" dirty="0"/>
              <a:t>名，是次于“小功”的丧服。“五服”中最轻的一种。用较细熟麻布制成，做功也较“小功”为细。清代，凡男子为本宗之族曾祖父母、族祖父母、族父母、族兄弟，以及为外孙、外甥、婿、妻之父母、表兄、姨兄弟等，均服缌麻。</a:t>
            </a:r>
            <a:r>
              <a:rPr lang="zh-CN" altLang="zh-CN" b="1" dirty="0">
                <a:solidFill>
                  <a:srgbClr val="FF0000"/>
                </a:solidFill>
              </a:rPr>
              <a:t>服期三月。</a:t>
            </a:r>
            <a:endParaRPr lang="zh-CN" altLang="en-US" b="1" dirty="0">
              <a:solidFill>
                <a:srgbClr val="FF0000"/>
              </a:solidFill>
            </a:endParaRPr>
          </a:p>
        </p:txBody>
      </p:sp>
    </p:spTree>
    <p:extLst>
      <p:ext uri="{BB962C8B-B14F-4D97-AF65-F5344CB8AC3E}">
        <p14:creationId xmlns="" xmlns:p14="http://schemas.microsoft.com/office/powerpoint/2010/main" val="32750526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TotalTime>
  <Words>7844</Words>
  <Application>Microsoft Office PowerPoint</Application>
  <PresentationFormat>全屏显示(4:3)</PresentationFormat>
  <Paragraphs>143</Paragraphs>
  <Slides>27</Slides>
  <Notes>0</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Office 主题</vt:lpstr>
      <vt:lpstr>2016全国卷3</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2016全国卷3</dc:title>
  <dc:creator>林立</dc:creator>
  <cp:lastModifiedBy>林立</cp:lastModifiedBy>
  <cp:revision>51</cp:revision>
  <dcterms:created xsi:type="dcterms:W3CDTF">2017-04-01T13:55:23Z</dcterms:created>
  <dcterms:modified xsi:type="dcterms:W3CDTF">2017-04-10T13:55:34Z</dcterms:modified>
</cp:coreProperties>
</file>