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12" r:id="rId2"/>
    <p:sldId id="482" r:id="rId3"/>
    <p:sldId id="604" r:id="rId4"/>
    <p:sldId id="605" r:id="rId5"/>
    <p:sldId id="365" r:id="rId6"/>
    <p:sldId id="366" r:id="rId7"/>
    <p:sldId id="370" r:id="rId8"/>
    <p:sldId id="556" r:id="rId9"/>
    <p:sldId id="526" r:id="rId10"/>
    <p:sldId id="530" r:id="rId11"/>
    <p:sldId id="597" r:id="rId12"/>
    <p:sldId id="588" r:id="rId13"/>
    <p:sldId id="638" r:id="rId14"/>
    <p:sldId id="481" r:id="rId15"/>
    <p:sldId id="492" r:id="rId16"/>
    <p:sldId id="493" r:id="rId17"/>
    <p:sldId id="494" r:id="rId18"/>
    <p:sldId id="497" r:id="rId19"/>
    <p:sldId id="606" r:id="rId20"/>
    <p:sldId id="607" r:id="rId21"/>
    <p:sldId id="608" r:id="rId22"/>
    <p:sldId id="609" r:id="rId23"/>
    <p:sldId id="610" r:id="rId24"/>
    <p:sldId id="612" r:id="rId25"/>
    <p:sldId id="615" r:id="rId26"/>
    <p:sldId id="639" r:id="rId27"/>
    <p:sldId id="373" r:id="rId28"/>
    <p:sldId id="640" r:id="rId29"/>
    <p:sldId id="396" r:id="rId30"/>
    <p:sldId id="599" r:id="rId31"/>
    <p:sldId id="398" r:id="rId32"/>
    <p:sldId id="591" r:id="rId33"/>
    <p:sldId id="399" r:id="rId34"/>
    <p:sldId id="631" r:id="rId35"/>
    <p:sldId id="400" r:id="rId36"/>
    <p:sldId id="540" r:id="rId37"/>
    <p:sldId id="401" r:id="rId38"/>
    <p:sldId id="542" r:id="rId39"/>
    <p:sldId id="641" r:id="rId40"/>
    <p:sldId id="635" r:id="rId41"/>
    <p:sldId id="642" r:id="rId42"/>
    <p:sldId id="644" r:id="rId43"/>
    <p:sldId id="645" r:id="rId44"/>
    <p:sldId id="646" r:id="rId45"/>
    <p:sldId id="647" r:id="rId46"/>
    <p:sldId id="648" r:id="rId47"/>
    <p:sldId id="650" r:id="rId48"/>
    <p:sldId id="649" r:id="rId49"/>
    <p:sldId id="643" r:id="rId50"/>
    <p:sldId id="651" r:id="rId5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>
      <p:cViewPr>
        <p:scale>
          <a:sx n="100" d="100"/>
          <a:sy n="100" d="100"/>
        </p:scale>
        <p:origin x="-708" y="-7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slide" Target="slide6.xml"/><Relationship Id="rId4" Type="http://schemas.openxmlformats.org/officeDocument/2006/relationships/package" Target="../embeddings/Microsoft_Office_Word___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6.docx"/><Relationship Id="rId5" Type="http://schemas.openxmlformats.org/officeDocument/2006/relationships/package" Target="../embeddings/Microsoft_Office_Word___15.docx"/><Relationship Id="rId4" Type="http://schemas.openxmlformats.org/officeDocument/2006/relationships/package" Target="../embeddings/Microsoft_Office_Word___14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20.docx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18.docx"/><Relationship Id="rId5" Type="http://schemas.openxmlformats.org/officeDocument/2006/relationships/image" Target="../media/image29.png"/><Relationship Id="rId4" Type="http://schemas.openxmlformats.org/officeDocument/2006/relationships/package" Target="../embeddings/Microsoft_Office_Word___1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2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__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28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30.docx"/><Relationship Id="rId5" Type="http://schemas.openxmlformats.org/officeDocument/2006/relationships/image" Target="../media/image20.png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9.xml"/><Relationship Id="rId3" Type="http://schemas.openxmlformats.org/officeDocument/2006/relationships/slide" Target="slide27.xml"/><Relationship Id="rId7" Type="http://schemas.openxmlformats.org/officeDocument/2006/relationships/slide" Target="slide35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33.xml"/><Relationship Id="rId11" Type="http://schemas.openxmlformats.org/officeDocument/2006/relationships/slide" Target="slide42.xml"/><Relationship Id="rId5" Type="http://schemas.openxmlformats.org/officeDocument/2006/relationships/slide" Target="slide31.xml"/><Relationship Id="rId10" Type="http://schemas.openxmlformats.org/officeDocument/2006/relationships/slide" Target="slide39.xml"/><Relationship Id="rId4" Type="http://schemas.openxmlformats.org/officeDocument/2006/relationships/slide" Target="slide29.xml"/><Relationship Id="rId9" Type="http://schemas.openxmlformats.org/officeDocument/2006/relationships/package" Target="../embeddings/Microsoft_Office_Word___31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32.docx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0" Type="http://schemas.openxmlformats.org/officeDocument/2006/relationships/slide" Target="slide37.xml"/><Relationship Id="rId4" Type="http://schemas.openxmlformats.org/officeDocument/2006/relationships/image" Target="../media/image45.png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33.docx"/><Relationship Id="rId7" Type="http://schemas.openxmlformats.org/officeDocument/2006/relationships/slide" Target="slide27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png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35.docx"/><Relationship Id="rId15" Type="http://schemas.openxmlformats.org/officeDocument/2006/relationships/slide" Target="slide44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34.docx"/><Relationship Id="rId9" Type="http://schemas.openxmlformats.org/officeDocument/2006/relationships/slide" Target="slide31.xml"/><Relationship Id="rId14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36.docx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slide" Target="slide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37.docx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slide" Target="slide37.xml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image" Target="../media/image52.png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0" Type="http://schemas.openxmlformats.org/officeDocument/2006/relationships/slide" Target="slide37.xml"/><Relationship Id="rId4" Type="http://schemas.openxmlformats.org/officeDocument/2006/relationships/package" Target="../embeddings/Microsoft_Office_Word___38.docx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39.docx"/><Relationship Id="rId7" Type="http://schemas.openxmlformats.org/officeDocument/2006/relationships/slide" Target="slide27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png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41.docx"/><Relationship Id="rId15" Type="http://schemas.openxmlformats.org/officeDocument/2006/relationships/slide" Target="slide44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40.docx"/><Relationship Id="rId9" Type="http://schemas.openxmlformats.org/officeDocument/2006/relationships/slide" Target="slide31.xml"/><Relationship Id="rId14" Type="http://schemas.openxmlformats.org/officeDocument/2006/relationships/slide" Target="slide4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42.docx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29.xml"/><Relationship Id="rId7" Type="http://schemas.openxmlformats.org/officeDocument/2006/relationships/slide" Target="slide3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9.xml"/><Relationship Id="rId5" Type="http://schemas.openxmlformats.org/officeDocument/2006/relationships/slide" Target="slide33.xml"/><Relationship Id="rId10" Type="http://schemas.openxmlformats.org/officeDocument/2006/relationships/slide" Target="slide44.xml"/><Relationship Id="rId4" Type="http://schemas.openxmlformats.org/officeDocument/2006/relationships/slide" Target="slide31.xml"/><Relationship Id="rId9" Type="http://schemas.openxmlformats.org/officeDocument/2006/relationships/slide" Target="slide4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27.xml"/><Relationship Id="rId7" Type="http://schemas.openxmlformats.org/officeDocument/2006/relationships/slide" Target="slide35.xml"/><Relationship Id="rId12" Type="http://schemas.openxmlformats.org/officeDocument/2006/relationships/slide" Target="slide4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1.xml"/><Relationship Id="rId10" Type="http://schemas.openxmlformats.org/officeDocument/2006/relationships/slide" Target="slide42.xml"/><Relationship Id="rId4" Type="http://schemas.openxmlformats.org/officeDocument/2006/relationships/slide" Target="slide29.xml"/><Relationship Id="rId9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43.docx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2.xml"/><Relationship Id="rId3" Type="http://schemas.openxmlformats.org/officeDocument/2006/relationships/image" Target="../media/image63.png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27.xml"/><Relationship Id="rId11" Type="http://schemas.openxmlformats.org/officeDocument/2006/relationships/slide" Target="slide37.xml"/><Relationship Id="rId5" Type="http://schemas.openxmlformats.org/officeDocument/2006/relationships/package" Target="../embeddings/Microsoft_Office_Word___45.docx"/><Relationship Id="rId15" Type="http://schemas.openxmlformats.org/officeDocument/2006/relationships/slide" Target="slide49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44.docx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46.docx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0" Type="http://schemas.openxmlformats.org/officeDocument/2006/relationships/slide" Target="slide37.xml"/><Relationship Id="rId4" Type="http://schemas.openxmlformats.org/officeDocument/2006/relationships/package" Target="../embeddings/Microsoft_Office_Word___47.docx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2.xml"/><Relationship Id="rId3" Type="http://schemas.openxmlformats.org/officeDocument/2006/relationships/package" Target="../embeddings/Microsoft_Office_Word___48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27.xml"/><Relationship Id="rId11" Type="http://schemas.openxmlformats.org/officeDocument/2006/relationships/slide" Target="slide37.xml"/><Relationship Id="rId5" Type="http://schemas.openxmlformats.org/officeDocument/2006/relationships/image" Target="../media/image68.png"/><Relationship Id="rId15" Type="http://schemas.openxmlformats.org/officeDocument/2006/relationships/slide" Target="slide49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49.docx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2.xml"/><Relationship Id="rId3" Type="http://schemas.openxmlformats.org/officeDocument/2006/relationships/package" Target="../embeddings/Microsoft_Office_Word___50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27.xml"/><Relationship Id="rId11" Type="http://schemas.openxmlformats.org/officeDocument/2006/relationships/slide" Target="slide37.xml"/><Relationship Id="rId5" Type="http://schemas.openxmlformats.org/officeDocument/2006/relationships/package" Target="../embeddings/Microsoft_Office_Word___52.docx"/><Relationship Id="rId15" Type="http://schemas.openxmlformats.org/officeDocument/2006/relationships/slide" Target="slide49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51.docx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2.xml"/><Relationship Id="rId3" Type="http://schemas.openxmlformats.org/officeDocument/2006/relationships/package" Target="../embeddings/Microsoft_Office_Word___53.docx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27.xml"/><Relationship Id="rId11" Type="http://schemas.openxmlformats.org/officeDocument/2006/relationships/slide" Target="slide37.xml"/><Relationship Id="rId5" Type="http://schemas.openxmlformats.org/officeDocument/2006/relationships/package" Target="../embeddings/Microsoft_Office_Word___55.docx"/><Relationship Id="rId15" Type="http://schemas.openxmlformats.org/officeDocument/2006/relationships/slide" Target="slide49.xml"/><Relationship Id="rId10" Type="http://schemas.openxmlformats.org/officeDocument/2006/relationships/slide" Target="slide35.xml"/><Relationship Id="rId4" Type="http://schemas.openxmlformats.org/officeDocument/2006/relationships/package" Target="../embeddings/Microsoft_Office_Word___54.docx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27.xml"/><Relationship Id="rId7" Type="http://schemas.openxmlformats.org/officeDocument/2006/relationships/slide" Target="slide35.xml"/><Relationship Id="rId12" Type="http://schemas.openxmlformats.org/officeDocument/2006/relationships/slide" Target="slide49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1.xml"/><Relationship Id="rId10" Type="http://schemas.openxmlformats.org/officeDocument/2006/relationships/slide" Target="slide42.xml"/><Relationship Id="rId4" Type="http://schemas.openxmlformats.org/officeDocument/2006/relationships/slide" Target="slide29.xml"/><Relationship Id="rId9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56.docx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5" Type="http://schemas.openxmlformats.org/officeDocument/2006/relationships/image" Target="../media/image78.png"/><Relationship Id="rId10" Type="http://schemas.openxmlformats.org/officeDocument/2006/relationships/slide" Target="slide37.xml"/><Relationship Id="rId4" Type="http://schemas.openxmlformats.org/officeDocument/2006/relationships/package" Target="../embeddings/Microsoft_Office_Word___57.docx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58.docx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0" Type="http://schemas.openxmlformats.org/officeDocument/2006/relationships/slide" Target="slide37.xml"/><Relationship Id="rId4" Type="http://schemas.openxmlformats.org/officeDocument/2006/relationships/package" Target="../embeddings/Microsoft_Office_Word___59.docx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60.docx"/><Relationship Id="rId7" Type="http://schemas.openxmlformats.org/officeDocument/2006/relationships/slide" Target="slide27.xml"/><Relationship Id="rId12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9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Office_Word___63.docx"/><Relationship Id="rId11" Type="http://schemas.openxmlformats.org/officeDocument/2006/relationships/slide" Target="slide35.xml"/><Relationship Id="rId5" Type="http://schemas.openxmlformats.org/officeDocument/2006/relationships/package" Target="../embeddings/Microsoft_Office_Word___62.docx"/><Relationship Id="rId15" Type="http://schemas.openxmlformats.org/officeDocument/2006/relationships/slide" Target="slide44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61.docx"/><Relationship Id="rId9" Type="http://schemas.openxmlformats.org/officeDocument/2006/relationships/slide" Target="slide31.xml"/><Relationship Id="rId14" Type="http://schemas.openxmlformats.org/officeDocument/2006/relationships/slide" Target="slide4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slide" Target="slide37.xml"/><Relationship Id="rId3" Type="http://schemas.openxmlformats.org/officeDocument/2006/relationships/package" Target="../embeddings/Microsoft_Office_Word___64.docx"/><Relationship Id="rId7" Type="http://schemas.openxmlformats.org/officeDocument/2006/relationships/package" Target="../embeddings/Microsoft_Office_Word___68.docx"/><Relationship Id="rId12" Type="http://schemas.openxmlformats.org/officeDocument/2006/relationships/slide" Target="slide35.xml"/><Relationship Id="rId17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4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Office_Word___67.docx"/><Relationship Id="rId11" Type="http://schemas.openxmlformats.org/officeDocument/2006/relationships/slide" Target="slide33.xml"/><Relationship Id="rId5" Type="http://schemas.openxmlformats.org/officeDocument/2006/relationships/package" Target="../embeddings/Microsoft_Office_Word___66.docx"/><Relationship Id="rId15" Type="http://schemas.openxmlformats.org/officeDocument/2006/relationships/slide" Target="slide42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65.docx"/><Relationship Id="rId9" Type="http://schemas.openxmlformats.org/officeDocument/2006/relationships/slide" Target="slide29.xml"/><Relationship Id="rId14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package" Target="../embeddings/Microsoft_Office_Word___69.docx"/><Relationship Id="rId7" Type="http://schemas.openxmlformats.org/officeDocument/2006/relationships/slide" Target="slide31.xml"/><Relationship Id="rId12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7.xml"/><Relationship Id="rId10" Type="http://schemas.openxmlformats.org/officeDocument/2006/relationships/slide" Target="slide37.xml"/><Relationship Id="rId4" Type="http://schemas.openxmlformats.org/officeDocument/2006/relationships/package" Target="../embeddings/Microsoft_Office_Word___70.docx"/><Relationship Id="rId9" Type="http://schemas.openxmlformats.org/officeDocument/2006/relationships/slide" Target="slide35.xml"/><Relationship Id="rId1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29.xml"/><Relationship Id="rId7" Type="http://schemas.openxmlformats.org/officeDocument/2006/relationships/slide" Target="slide3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slide" Target="slide49.xml"/><Relationship Id="rId5" Type="http://schemas.openxmlformats.org/officeDocument/2006/relationships/slide" Target="slide33.xml"/><Relationship Id="rId10" Type="http://schemas.openxmlformats.org/officeDocument/2006/relationships/slide" Target="slide44.xml"/><Relationship Id="rId4" Type="http://schemas.openxmlformats.org/officeDocument/2006/relationships/slide" Target="slide31.xml"/><Relationship Id="rId9" Type="http://schemas.openxmlformats.org/officeDocument/2006/relationships/slide" Target="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9.xml"/><Relationship Id="rId3" Type="http://schemas.openxmlformats.org/officeDocument/2006/relationships/image" Target="../media/image4.png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0" Type="http://schemas.openxmlformats.org/officeDocument/2006/relationships/slide" Target="slide39.xml"/><Relationship Id="rId4" Type="http://schemas.openxmlformats.org/officeDocument/2006/relationships/slide" Target="slide27.xml"/><Relationship Id="rId9" Type="http://schemas.openxmlformats.org/officeDocument/2006/relationships/slide" Target="slide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Office_Word___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4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6" y="771550"/>
            <a:ext cx="2255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数学思想方法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38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数形结合思想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7437" y="1162942"/>
            <a:ext cx="4223509" cy="23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9842898"/>
              </p:ext>
            </p:extLst>
          </p:nvPr>
        </p:nvGraphicFramePr>
        <p:xfrm>
          <a:off x="611560" y="158427"/>
          <a:ext cx="8032750" cy="2773363"/>
        </p:xfrm>
        <a:graphic>
          <a:graphicData uri="http://schemas.openxmlformats.org/presentationml/2006/ole">
            <p:oleObj spid="_x0000_s146471" name="文档" r:id="rId3" imgW="8036929" imgH="277336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4333" y="1742629"/>
            <a:ext cx="822212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有且只有两个不同的零点，则实数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4056" y="2431216"/>
            <a:ext cx="65882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4,0)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4,0]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920" y="3683070"/>
            <a:ext cx="767039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轴有一个交点，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有一个零点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2875971"/>
              </p:ext>
            </p:extLst>
          </p:nvPr>
        </p:nvGraphicFramePr>
        <p:xfrm>
          <a:off x="368199" y="1059582"/>
          <a:ext cx="7977187" cy="1608137"/>
        </p:xfrm>
        <a:graphic>
          <a:graphicData uri="http://schemas.openxmlformats.org/presentationml/2006/ole">
            <p:oleObj spid="_x0000_s145485" name="文档" r:id="rId3" imgW="7982452" imgH="161648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339502"/>
            <a:ext cx="383310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依题意，显然当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4186739"/>
              </p:ext>
            </p:extLst>
          </p:nvPr>
        </p:nvGraphicFramePr>
        <p:xfrm>
          <a:off x="396875" y="2041525"/>
          <a:ext cx="7977188" cy="1676400"/>
        </p:xfrm>
        <a:graphic>
          <a:graphicData uri="http://schemas.openxmlformats.org/presentationml/2006/ole">
            <p:oleObj spid="_x0000_s145486" name="文档" r:id="rId4" imgW="7985447" imgH="161455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5493096"/>
              </p:ext>
            </p:extLst>
          </p:nvPr>
        </p:nvGraphicFramePr>
        <p:xfrm>
          <a:off x="395536" y="2979837"/>
          <a:ext cx="7977187" cy="1608137"/>
        </p:xfrm>
        <a:graphic>
          <a:graphicData uri="http://schemas.openxmlformats.org/presentationml/2006/ole">
            <p:oleObj spid="_x0000_s145487" name="文档" r:id="rId5" imgW="7985447" imgH="1614558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3755371"/>
            <a:ext cx="591700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则两函数图象在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时只能有一个交点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56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2598718"/>
              </p:ext>
            </p:extLst>
          </p:nvPr>
        </p:nvGraphicFramePr>
        <p:xfrm>
          <a:off x="755576" y="298987"/>
          <a:ext cx="6256338" cy="1111250"/>
        </p:xfrm>
        <a:graphic>
          <a:graphicData uri="http://schemas.openxmlformats.org/presentationml/2006/ole">
            <p:oleObj spid="_x0000_s147518" name="文档" r:id="rId3" imgW="6255585" imgH="111201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1235091"/>
            <a:ext cx="423866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kx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时有两个交点，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1955171"/>
            <a:ext cx="393409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图片 11" descr="E:\贾文\贾文2015\二轮\考前三个月\数学 浙江（理）\178.T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8602" y="595556"/>
            <a:ext cx="2143838" cy="200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755576" y="2675251"/>
            <a:ext cx="310373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不符合题意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2923465"/>
              </p:ext>
            </p:extLst>
          </p:nvPr>
        </p:nvGraphicFramePr>
        <p:xfrm>
          <a:off x="830263" y="3344863"/>
          <a:ext cx="8313737" cy="1958975"/>
        </p:xfrm>
        <a:graphic>
          <a:graphicData uri="http://schemas.openxmlformats.org/presentationml/2006/ole">
            <p:oleObj spid="_x0000_s147519" name="文档" r:id="rId5" imgW="8314859" imgH="196518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9854653"/>
              </p:ext>
            </p:extLst>
          </p:nvPr>
        </p:nvGraphicFramePr>
        <p:xfrm>
          <a:off x="827584" y="4213175"/>
          <a:ext cx="8313737" cy="1958975"/>
        </p:xfrm>
        <a:graphic>
          <a:graphicData uri="http://schemas.openxmlformats.org/presentationml/2006/ole">
            <p:oleObj spid="_x0000_s147520" name="文档" r:id="rId6" imgW="8314859" imgH="19651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224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:\贾文\贾文2015\二轮\考前三个月\数学 浙江（理）\179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843558"/>
            <a:ext cx="1813392" cy="1666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2983938"/>
              </p:ext>
            </p:extLst>
          </p:nvPr>
        </p:nvGraphicFramePr>
        <p:xfrm>
          <a:off x="179512" y="788988"/>
          <a:ext cx="7048500" cy="1782762"/>
        </p:xfrm>
        <a:graphic>
          <a:graphicData uri="http://schemas.openxmlformats.org/presentationml/2006/ole">
            <p:oleObj spid="_x0000_s176151" name="文档" r:id="rId4" imgW="7047973" imgH="178267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2211710"/>
            <a:ext cx="711124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综上，所求实数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0].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293179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3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308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6476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利用数形结合解决不等式</a:t>
            </a:r>
            <a:r>
              <a:rPr lang="zh-CN" altLang="en-US" sz="25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sz="25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5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372613"/>
              </p:ext>
            </p:extLst>
          </p:nvPr>
        </p:nvGraphicFramePr>
        <p:xfrm>
          <a:off x="185241" y="902916"/>
          <a:ext cx="8131175" cy="1020762"/>
        </p:xfrm>
        <a:graphic>
          <a:graphicData uri="http://schemas.openxmlformats.org/presentationml/2006/ole">
            <p:oleObj spid="_x0000_s128118" name="文档" r:id="rId3" imgW="8135932" imgH="105513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496" y="1563638"/>
            <a:ext cx="8218917" cy="62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4,0]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7717239"/>
              </p:ext>
            </p:extLst>
          </p:nvPr>
        </p:nvGraphicFramePr>
        <p:xfrm>
          <a:off x="152623" y="2297038"/>
          <a:ext cx="6651625" cy="1066800"/>
        </p:xfrm>
        <a:graphic>
          <a:graphicData uri="http://schemas.openxmlformats.org/presentationml/2006/ole">
            <p:oleObj spid="_x0000_s128119" name="文档" r:id="rId4" imgW="6651959" imgH="1066652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861175"/>
              </p:ext>
            </p:extLst>
          </p:nvPr>
        </p:nvGraphicFramePr>
        <p:xfrm>
          <a:off x="107504" y="3032547"/>
          <a:ext cx="6645275" cy="1195387"/>
        </p:xfrm>
        <a:graphic>
          <a:graphicData uri="http://schemas.openxmlformats.org/presentationml/2006/ole">
            <p:oleObj spid="_x0000_s128120" name="文档" r:id="rId5" imgW="6651959" imgH="1066652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1154243"/>
              </p:ext>
            </p:extLst>
          </p:nvPr>
        </p:nvGraphicFramePr>
        <p:xfrm>
          <a:off x="106363" y="3970338"/>
          <a:ext cx="8443912" cy="998537"/>
        </p:xfrm>
        <a:graphic>
          <a:graphicData uri="http://schemas.openxmlformats.org/presentationml/2006/ole">
            <p:oleObj spid="_x0000_s128121" name="文档" r:id="rId6" imgW="8517546" imgH="10061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8683606"/>
              </p:ext>
            </p:extLst>
          </p:nvPr>
        </p:nvGraphicFramePr>
        <p:xfrm>
          <a:off x="305841" y="560338"/>
          <a:ext cx="7002463" cy="1003300"/>
        </p:xfrm>
        <a:graphic>
          <a:graphicData uri="http://schemas.openxmlformats.org/presentationml/2006/ole">
            <p:oleObj spid="_x0000_s2467" name="文档" r:id="rId4" imgW="7002251" imgH="1003654" progId="Word.Document.12">
              <p:embed/>
            </p:oleObj>
          </a:graphicData>
        </a:graphic>
      </p:graphicFrame>
      <p:pic>
        <p:nvPicPr>
          <p:cNvPr id="8" name="图片 7" descr="E:\贾文\贾文2015\二轮\考前三个月\数学 浙江（理）\180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1202" y="915567"/>
            <a:ext cx="1742272" cy="15630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07504" y="1259731"/>
            <a:ext cx="6943904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变形得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即表示以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为半径的圆的上半圆；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0579833"/>
              </p:ext>
            </p:extLst>
          </p:nvPr>
        </p:nvGraphicFramePr>
        <p:xfrm>
          <a:off x="107504" y="2572048"/>
          <a:ext cx="7932738" cy="1439862"/>
        </p:xfrm>
        <a:graphic>
          <a:graphicData uri="http://schemas.openxmlformats.org/presentationml/2006/ole">
            <p:oleObj spid="_x0000_s2468" name="文档" r:id="rId6" imgW="7932165" imgH="1439962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5026319"/>
              </p:ext>
            </p:extLst>
          </p:nvPr>
        </p:nvGraphicFramePr>
        <p:xfrm>
          <a:off x="107504" y="3300065"/>
          <a:ext cx="7924800" cy="1431925"/>
        </p:xfrm>
        <a:graphic>
          <a:graphicData uri="http://schemas.openxmlformats.org/presentationml/2006/ole">
            <p:oleObj spid="_x0000_s2469" name="文档" r:id="rId7" imgW="7932165" imgH="1439962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843092"/>
              </p:ext>
            </p:extLst>
          </p:nvPr>
        </p:nvGraphicFramePr>
        <p:xfrm>
          <a:off x="107504" y="4083918"/>
          <a:ext cx="7924800" cy="1431925"/>
        </p:xfrm>
        <a:graphic>
          <a:graphicData uri="http://schemas.openxmlformats.org/presentationml/2006/ole">
            <p:oleObj spid="_x0000_s2470" name="文档" r:id="rId8" imgW="7932165" imgH="14399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0166739"/>
              </p:ext>
            </p:extLst>
          </p:nvPr>
        </p:nvGraphicFramePr>
        <p:xfrm>
          <a:off x="972939" y="1563638"/>
          <a:ext cx="6042025" cy="1684338"/>
        </p:xfrm>
        <a:graphic>
          <a:graphicData uri="http://schemas.openxmlformats.org/presentationml/2006/ole">
            <p:oleObj spid="_x0000_s148551" name="文档" r:id="rId3" imgW="6050017" imgH="168439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637584"/>
              </p:ext>
            </p:extLst>
          </p:nvPr>
        </p:nvGraphicFramePr>
        <p:xfrm>
          <a:off x="972939" y="2518271"/>
          <a:ext cx="6042025" cy="1682750"/>
        </p:xfrm>
        <a:graphic>
          <a:graphicData uri="http://schemas.openxmlformats.org/presentationml/2006/ole">
            <p:oleObj spid="_x0000_s148552" name="文档" r:id="rId4" imgW="6050017" imgH="16843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037" y="922666"/>
            <a:ext cx="843742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利用数形结合解不等式或求参数的方法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求参数范围或解不等式问题经常联系函数的图象，根据不等式中量的特点，选择适当的两个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或多个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函数，利用两个函数图象的上、下位置关系转化数量关系来解决问题，往往可以避免烦琐的运算，获得简捷的解答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995" y="6752"/>
            <a:ext cx="84294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若存在正数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B.(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26047"/>
              </p:ext>
            </p:extLst>
          </p:nvPr>
        </p:nvGraphicFramePr>
        <p:xfrm>
          <a:off x="218628" y="2435523"/>
          <a:ext cx="9105900" cy="1576387"/>
        </p:xfrm>
        <a:graphic>
          <a:graphicData uri="http://schemas.openxmlformats.org/presentationml/2006/ole">
            <p:oleObj spid="_x0000_s130117" name="文档" r:id="rId3" imgW="9110620" imgH="157906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3219822"/>
            <a:ext cx="8061657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在直角坐标系中，作出函数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10" name="图片 9" descr="E:\贾文\贾文2015\二轮\考前三个月\数学 浙江（理）\181.T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2411" y="3334392"/>
            <a:ext cx="1851998" cy="169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50601" y="1059582"/>
            <a:ext cx="798183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如果存在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(0)&lt;1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45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195488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思想方法解读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5486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995" y="915566"/>
            <a:ext cx="8428453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数形结合是一个数学思想方法，包含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以形助数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以数辅形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两个方面，其应用大致可以分为两种情形：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借助形的生动和直观性来阐明数之间的联系，即以形作为手段，数作为目的，比如应用函数的图象来直观地说明函数的性质；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借助于数的精确性和规范严密性来阐明形的某些属性，即以数作为手段，形作为目的，如应用曲线的方程来精确地阐明曲线的几何性质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数形结合就是根据数学问题的条件和结论之间的内在</a:t>
            </a:r>
            <a:r>
              <a:rPr lang="zh-CN" altLang="en-US" sz="2400" kern="100" dirty="0" smtClean="0">
                <a:latin typeface="Times New Roman"/>
                <a:ea typeface="华文细黑"/>
                <a:cs typeface="Courier New"/>
              </a:rPr>
              <a:t>联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利用数形结合求最值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99542"/>
            <a:ext cx="86848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上存在点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7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B.6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C.5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3147814"/>
            <a:ext cx="651973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根据题意，画出示意图，如图所示，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图片 9" descr="E:\贾文\贾文2015\二轮\考前三个月\数学 浙江（理）\-349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31790"/>
            <a:ext cx="2008584" cy="133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49968" y="3827379"/>
            <a:ext cx="704231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则圆心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23478"/>
            <a:ext cx="457368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4912400"/>
              </p:ext>
            </p:extLst>
          </p:nvPr>
        </p:nvGraphicFramePr>
        <p:xfrm>
          <a:off x="611560" y="818778"/>
          <a:ext cx="6202363" cy="1104900"/>
        </p:xfrm>
        <a:graphic>
          <a:graphicData uri="http://schemas.openxmlformats.org/presentationml/2006/ole">
            <p:oleObj spid="_x0000_s177190" name="文档" r:id="rId4" imgW="6202303" imgH="110445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11560" y="1491630"/>
            <a:ext cx="701334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的最大距离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3601510"/>
              </p:ext>
            </p:extLst>
          </p:nvPr>
        </p:nvGraphicFramePr>
        <p:xfrm>
          <a:off x="715441" y="2859137"/>
          <a:ext cx="4792663" cy="720725"/>
        </p:xfrm>
        <a:graphic>
          <a:graphicData uri="http://schemas.openxmlformats.org/presentationml/2006/ole">
            <p:oleObj spid="_x0000_s177191" name="文档" r:id="rId5" imgW="4792678" imgH="720746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615577" y="3299223"/>
            <a:ext cx="647670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OP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962" y="440254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9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308" y="555526"/>
            <a:ext cx="855761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利用数形结合求最值的方法步骤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第一步：分析数理特征，确定目标问题的几何意义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一般从图形结构、图形的几何意义分析代数式是否具有几何意义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第二步：转化为几何问题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第三步：解决几何问题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第四步：回归代数问题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第五步：回顾反思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应用几何意义数形结合法解决问题需要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熟悉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1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664" y="987574"/>
            <a:ext cx="822369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常见的几何结构的代数形式，主要有：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比值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可考虑直线的斜率；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二元一次式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可考虑直线的截距；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根式分式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可考虑点到直线的距离；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根式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可考虑两点间的距离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79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589" y="51470"/>
            <a:ext cx="86848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上的动点，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的两条切线，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是切点，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是圆心，求四边形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图片 5" descr="E:\贾文\贾文2015\二轮\考前三个月\数学 浙江（理）\183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9312" y="1815960"/>
            <a:ext cx="2093168" cy="17639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8216" y="1851670"/>
            <a:ext cx="6223984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从运动的观点看问题，当动点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沿直线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向左上方或右下方无穷远处运动时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9323790"/>
              </p:ext>
            </p:extLst>
          </p:nvPr>
        </p:nvGraphicFramePr>
        <p:xfrm>
          <a:off x="177800" y="3649663"/>
          <a:ext cx="7891463" cy="1557337"/>
        </p:xfrm>
        <a:graphic>
          <a:graphicData uri="http://schemas.openxmlformats.org/presentationml/2006/ole">
            <p:oleObj spid="_x0000_s154657" name="文档" r:id="rId4" imgW="7962658" imgH="15804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339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033885"/>
              </p:ext>
            </p:extLst>
          </p:nvPr>
        </p:nvGraphicFramePr>
        <p:xfrm>
          <a:off x="482600" y="840358"/>
          <a:ext cx="8364538" cy="1803400"/>
        </p:xfrm>
        <a:graphic>
          <a:graphicData uri="http://schemas.openxmlformats.org/presentationml/2006/ole">
            <p:oleObj spid="_x0000_s156741" name="文档" r:id="rId3" imgW="8483402" imgH="1837423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1419622"/>
            <a:ext cx="806165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从左上、右下两个方向向中间运动时，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变小，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显然，当点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到达一个最特殊的位置，即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PACB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应有唯一的最小值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3326067"/>
              </p:ext>
            </p:extLst>
          </p:nvPr>
        </p:nvGraphicFramePr>
        <p:xfrm>
          <a:off x="539552" y="3946525"/>
          <a:ext cx="5699125" cy="1196975"/>
        </p:xfrm>
        <a:graphic>
          <a:graphicData uri="http://schemas.openxmlformats.org/presentationml/2006/ole">
            <p:oleObj spid="_x0000_s156742" name="文档" r:id="rId4" imgW="5699365" imgH="11966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79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5002243"/>
              </p:ext>
            </p:extLst>
          </p:nvPr>
        </p:nvGraphicFramePr>
        <p:xfrm>
          <a:off x="849263" y="1419622"/>
          <a:ext cx="7323137" cy="1820863"/>
        </p:xfrm>
        <a:graphic>
          <a:graphicData uri="http://schemas.openxmlformats.org/presentationml/2006/ole">
            <p:oleObj spid="_x0000_s178212" name="文档" r:id="rId3" imgW="7385305" imgH="1836672" progId="Word.Document.12">
              <p:embed/>
            </p:oleObj>
          </a:graphicData>
        </a:graphic>
      </p:graphicFrame>
      <p:pic>
        <p:nvPicPr>
          <p:cNvPr id="14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3639118"/>
              </p:ext>
            </p:extLst>
          </p:nvPr>
        </p:nvGraphicFramePr>
        <p:xfrm>
          <a:off x="777255" y="2139702"/>
          <a:ext cx="7323137" cy="1820863"/>
        </p:xfrm>
        <a:graphic>
          <a:graphicData uri="http://schemas.openxmlformats.org/presentationml/2006/ole">
            <p:oleObj spid="_x0000_s178213" name="文档" r:id="rId6" imgW="7385305" imgH="18366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489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5469065"/>
              </p:ext>
            </p:extLst>
          </p:nvPr>
        </p:nvGraphicFramePr>
        <p:xfrm>
          <a:off x="209872" y="843558"/>
          <a:ext cx="8610600" cy="1684338"/>
        </p:xfrm>
        <a:graphic>
          <a:graphicData uri="http://schemas.openxmlformats.org/presentationml/2006/ole">
            <p:oleObj spid="_x0000_s179218" name="文档" r:id="rId9" imgW="8615490" imgH="168613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7284" y="2455024"/>
            <a:ext cx="86431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是周期函数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15" name="任意多边形 14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1988437"/>
              </p:ext>
            </p:extLst>
          </p:nvPr>
        </p:nvGraphicFramePr>
        <p:xfrm>
          <a:off x="231577" y="843558"/>
          <a:ext cx="8660903" cy="2329708"/>
        </p:xfrm>
        <a:graphic>
          <a:graphicData uri="http://schemas.openxmlformats.org/presentationml/2006/ole">
            <p:oleObj spid="_x0000_s180241" name="文档" r:id="rId3" imgW="8927825" imgH="2403561" progId="Word.Document.12">
              <p:embed/>
            </p:oleObj>
          </a:graphicData>
        </a:graphic>
      </p:graphicFrame>
      <p:pic>
        <p:nvPicPr>
          <p:cNvPr id="12" name="图片 11" descr="E:\贾文\贾文2015\二轮\考前三个月\数学 浙江（理）\-68A.T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23678"/>
            <a:ext cx="2267278" cy="17468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94282" y="267435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37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7544" y="699542"/>
            <a:ext cx="8170864" cy="121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且只有一个解，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取值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范围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0610355"/>
              </p:ext>
            </p:extLst>
          </p:nvPr>
        </p:nvGraphicFramePr>
        <p:xfrm>
          <a:off x="2707481" y="764157"/>
          <a:ext cx="4168775" cy="2925762"/>
        </p:xfrm>
        <a:graphic>
          <a:graphicData uri="http://schemas.openxmlformats.org/presentationml/2006/ole">
            <p:oleObj spid="_x0000_s181295" name="文档" r:id="rId3" imgW="4177392" imgH="2926185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1305735"/>
              </p:ext>
            </p:extLst>
          </p:nvPr>
        </p:nvGraphicFramePr>
        <p:xfrm>
          <a:off x="539552" y="2002431"/>
          <a:ext cx="7788275" cy="1570038"/>
        </p:xfrm>
        <a:graphic>
          <a:graphicData uri="http://schemas.openxmlformats.org/presentationml/2006/ole">
            <p:oleObj spid="_x0000_s181296" name="文档" r:id="rId4" imgW="7856562" imgH="1582159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6666988"/>
              </p:ext>
            </p:extLst>
          </p:nvPr>
        </p:nvGraphicFramePr>
        <p:xfrm>
          <a:off x="539552" y="3226567"/>
          <a:ext cx="7788275" cy="1570038"/>
        </p:xfrm>
        <a:graphic>
          <a:graphicData uri="http://schemas.openxmlformats.org/presentationml/2006/ole">
            <p:oleObj spid="_x0000_s181297" name="文档" r:id="rId5" imgW="7856562" imgH="1582519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05192" y="3716485"/>
            <a:ext cx="4572000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作出图象如图：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" name="图片 21" descr="E:\贾文\贾文2015\二轮\考前三个月\数学 浙江（理）\185.T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30049"/>
            <a:ext cx="1448912" cy="12617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798" y="279683"/>
            <a:ext cx="8770682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系，既分析其代数意义，又揭示其几何直观，使数量关系的精确刻画与空间形式的直观形象巧妙、和谐地结合在一起，充分利用这种结合，寻找解题思路，使问题化难为易、化繁为简，从而得到解决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数形结合的思想，其实质是将抽象的数学语言与直观的图象结合起来，关键是代数问题与图形之间的相互转化，它可以使代数问题几何化，几何问题代数化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在运用数形结合思想分析和解决问题时，要注意三点：第一要彻底明白一些概念和运算的几何意义以及曲线的代数特征，对数学题目中的条件和结论既</a:t>
            </a:r>
            <a:r>
              <a:rPr lang="zh-CN" altLang="en-US" sz="2400" kern="100" dirty="0" smtClean="0">
                <a:latin typeface="Times New Roman"/>
                <a:ea typeface="华文细黑"/>
                <a:cs typeface="Courier New"/>
              </a:rPr>
              <a:t>分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18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1258898"/>
            <a:ext cx="814227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是直线的纵截距，由图知：方程有一个解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直线与上述半圆只有一个公共点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7991886"/>
              </p:ext>
            </p:extLst>
          </p:nvPr>
        </p:nvGraphicFramePr>
        <p:xfrm>
          <a:off x="6393904" y="1927588"/>
          <a:ext cx="914400" cy="609600"/>
        </p:xfrm>
        <a:graphic>
          <a:graphicData uri="http://schemas.openxmlformats.org/presentationml/2006/ole">
            <p:oleObj spid="_x0000_s132132" name="文档" r:id="rId3" imgW="913748" imgH="60914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3075806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05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8578885"/>
              </p:ext>
            </p:extLst>
          </p:nvPr>
        </p:nvGraphicFramePr>
        <p:xfrm>
          <a:off x="323528" y="843558"/>
          <a:ext cx="9456738" cy="3413125"/>
        </p:xfrm>
        <a:graphic>
          <a:graphicData uri="http://schemas.openxmlformats.org/presentationml/2006/ole">
            <p:oleObj spid="_x0000_s118863" name="文档" r:id="rId3" imgW="9453182" imgH="342274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2499742"/>
            <a:ext cx="79208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[2,4]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[2,16]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[4,10]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[4,16]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795886"/>
            <a:ext cx="8729620" cy="12282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画出可行域如图，所求的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是点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</a:rPr>
              <a:t>(3,0)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到可行域上的点的距离的平方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17" name="图片 16" descr="E:\贾文\贾文2015\二轮\考前三个月\数学 浙江（理）\186.TIF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8454" y="2239004"/>
            <a:ext cx="1851748" cy="153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843558"/>
            <a:ext cx="8388993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由图形知最小值为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到射线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的平方，最大值为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17" name="图片 16" descr="E:\贾文\贾文2015\二轮\考前三个月\数学 浙江（理）\186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8684" y="1872818"/>
            <a:ext cx="1851748" cy="1532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9159273"/>
              </p:ext>
            </p:extLst>
          </p:nvPr>
        </p:nvGraphicFramePr>
        <p:xfrm>
          <a:off x="241920" y="2280270"/>
          <a:ext cx="5410200" cy="1371600"/>
        </p:xfrm>
        <a:graphic>
          <a:graphicData uri="http://schemas.openxmlformats.org/presentationml/2006/ole">
            <p:oleObj spid="_x0000_s119902" name="文档" r:id="rId4" imgW="5410124" imgH="137128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02579" y="3317937"/>
            <a:ext cx="3073277" cy="62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取值范围是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[2,16].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404250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3829" y="699542"/>
            <a:ext cx="85766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i="1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是平面内两个互相垂直的单位向量，若向量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B.2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810718"/>
              </p:ext>
            </p:extLst>
          </p:nvPr>
        </p:nvGraphicFramePr>
        <p:xfrm>
          <a:off x="251520" y="2648694"/>
          <a:ext cx="6370638" cy="1219200"/>
        </p:xfrm>
        <a:graphic>
          <a:graphicData uri="http://schemas.openxmlformats.org/presentationml/2006/ole">
            <p:oleObj spid="_x0000_s182317" name="文档" r:id="rId3" imgW="6370069" imgH="1219288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7091972"/>
              </p:ext>
            </p:extLst>
          </p:nvPr>
        </p:nvGraphicFramePr>
        <p:xfrm>
          <a:off x="182563" y="3513138"/>
          <a:ext cx="8412162" cy="990600"/>
        </p:xfrm>
        <a:graphic>
          <a:graphicData uri="http://schemas.openxmlformats.org/presentationml/2006/ole">
            <p:oleObj spid="_x0000_s182318" name="文档" r:id="rId4" imgW="8485201" imgH="1005933" progId="Word.Document.12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6576419"/>
              </p:ext>
            </p:extLst>
          </p:nvPr>
        </p:nvGraphicFramePr>
        <p:xfrm>
          <a:off x="179512" y="4227934"/>
          <a:ext cx="8412162" cy="1074738"/>
        </p:xfrm>
        <a:graphic>
          <a:graphicData uri="http://schemas.openxmlformats.org/presentationml/2006/ole">
            <p:oleObj spid="_x0000_s182319" name="文档" r:id="rId5" imgW="8488385" imgH="1004734" progId="Word.Document.12">
              <p:embed/>
            </p:oleObj>
          </a:graphicData>
        </a:graphic>
      </p:graphicFrame>
      <p:pic>
        <p:nvPicPr>
          <p:cNvPr id="15" name="图片 14" descr="E:\贾文\贾文2015\二轮\考前三个月\数学 浙江（理）\187.T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073" y="2499742"/>
            <a:ext cx="1169264" cy="9791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4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5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6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1134023"/>
              </p:ext>
            </p:extLst>
          </p:nvPr>
        </p:nvGraphicFramePr>
        <p:xfrm>
          <a:off x="732358" y="2331765"/>
          <a:ext cx="7512050" cy="1608137"/>
        </p:xfrm>
        <a:graphic>
          <a:graphicData uri="http://schemas.openxmlformats.org/presentationml/2006/ole">
            <p:oleObj spid="_x0000_s171057" name="文档" r:id="rId3" imgW="7517849" imgH="161144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83568" y="1635646"/>
            <a:ext cx="380585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四点共圆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962" y="3034393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465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1520" y="1059582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满足下面关系：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A.5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B.7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C.9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D.10</a:t>
            </a:r>
          </a:p>
        </p:txBody>
      </p:sp>
      <p:sp>
        <p:nvSpPr>
          <p:cNvPr id="16" name="矩形 15"/>
          <p:cNvSpPr/>
          <p:nvPr/>
        </p:nvSpPr>
        <p:spPr>
          <a:xfrm>
            <a:off x="143447" y="3579862"/>
            <a:ext cx="8388993" cy="621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为周期，值域为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47" name="任意多边形 4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5455" y="822940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，画出两函数图象，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交点个数即为解的个数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由图象可知共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个交点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14" name="图片 13" descr="E:\贾文\贾文2015\二轮\考前三个月\数学 浙江（理）\188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5615" y="2726872"/>
            <a:ext cx="4513984" cy="150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211914" y="4239547"/>
            <a:ext cx="14077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任意多边形 4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39332"/>
              </p:ext>
            </p:extLst>
          </p:nvPr>
        </p:nvGraphicFramePr>
        <p:xfrm>
          <a:off x="266079" y="2214091"/>
          <a:ext cx="7834313" cy="2301875"/>
        </p:xfrm>
        <a:graphic>
          <a:graphicData uri="http://schemas.openxmlformats.org/presentationml/2006/ole">
            <p:oleObj spid="_x0000_s133167" name="文档" r:id="rId3" imgW="7840722" imgH="230826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775095"/>
            <a:ext cx="8557612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若过点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(4,0)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与曲线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有公共点，则直线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的斜率的取值范围是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83529" y="3635162"/>
            <a:ext cx="647670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图片 11" descr="E:\贾文\贾文2015\二轮\考前三个月\数学 浙江（理）\189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21208"/>
            <a:ext cx="1872210" cy="1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17128" y="843558"/>
            <a:ext cx="68751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与曲线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有公共点，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圆心到直线的距离小于等于半径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4690429"/>
              </p:ext>
            </p:extLst>
          </p:nvPr>
        </p:nvGraphicFramePr>
        <p:xfrm>
          <a:off x="295225" y="2196296"/>
          <a:ext cx="3268663" cy="1279525"/>
        </p:xfrm>
        <a:graphic>
          <a:graphicData uri="http://schemas.openxmlformats.org/presentationml/2006/ole">
            <p:oleObj spid="_x0000_s136253" name="文档" r:id="rId4" imgW="3268684" imgH="1280206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4592920"/>
              </p:ext>
            </p:extLst>
          </p:nvPr>
        </p:nvGraphicFramePr>
        <p:xfrm>
          <a:off x="179512" y="3143845"/>
          <a:ext cx="8923337" cy="2308225"/>
        </p:xfrm>
        <a:graphic>
          <a:graphicData uri="http://schemas.openxmlformats.org/presentationml/2006/ole">
            <p:oleObj spid="_x0000_s136254" name="文档" r:id="rId5" imgW="8920268" imgH="231956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404250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822940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设平面点集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所表示的平面图形的面积为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0495752"/>
              </p:ext>
            </p:extLst>
          </p:nvPr>
        </p:nvGraphicFramePr>
        <p:xfrm>
          <a:off x="5590226" y="822940"/>
          <a:ext cx="525463" cy="922337"/>
        </p:xfrm>
        <a:graphic>
          <a:graphicData uri="http://schemas.openxmlformats.org/presentationml/2006/ole">
            <p:oleObj spid="_x0000_s183324" name="文档" r:id="rId3" imgW="525279" imgH="92163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5984532"/>
              </p:ext>
            </p:extLst>
          </p:nvPr>
        </p:nvGraphicFramePr>
        <p:xfrm>
          <a:off x="274786" y="2720628"/>
          <a:ext cx="7321550" cy="2011362"/>
        </p:xfrm>
        <a:graphic>
          <a:graphicData uri="http://schemas.openxmlformats.org/presentationml/2006/ole">
            <p:oleObj spid="_x0000_s183325" name="文档" r:id="rId4" imgW="7322303" imgH="2011627" progId="Word.Document.12">
              <p:embed/>
            </p:oleObj>
          </a:graphicData>
        </a:graphic>
      </p:graphicFrame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06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626" y="861556"/>
            <a:ext cx="859786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400" kern="100" dirty="0" smtClean="0">
                <a:latin typeface="Times New Roman"/>
                <a:ea typeface="华文细黑"/>
                <a:cs typeface="Courier New"/>
              </a:rPr>
              <a:t>析其几何意义又分析其代数意义；第二是恰当设参、合理用参，建立关系，由数思形，以形想数，做好数形转化；第三是正确确定参数的取值范围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数学中的知识，有的本身就可以看作是数形的结合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如：锐角三角函数的定义是借助于直角三角形来定义的；任意角的三角函数是借助于直角坐标系或单位圆来定义的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2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7952994"/>
              </p:ext>
            </p:extLst>
          </p:nvPr>
        </p:nvGraphicFramePr>
        <p:xfrm>
          <a:off x="355468" y="820698"/>
          <a:ext cx="9517062" cy="1363662"/>
        </p:xfrm>
        <a:graphic>
          <a:graphicData uri="http://schemas.openxmlformats.org/presentationml/2006/ole">
            <p:oleObj spid="_x0000_s175164" name="文档" r:id="rId3" imgW="9590278" imgH="1378253" progId="Word.Document.12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8464116"/>
              </p:ext>
            </p:extLst>
          </p:nvPr>
        </p:nvGraphicFramePr>
        <p:xfrm>
          <a:off x="283460" y="1612786"/>
          <a:ext cx="9517063" cy="1836737"/>
        </p:xfrm>
        <a:graphic>
          <a:graphicData uri="http://schemas.openxmlformats.org/presentationml/2006/ole">
            <p:oleObj spid="_x0000_s175165" name="文档" r:id="rId4" imgW="9590278" imgH="1661619" progId="Word.Document.12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3104336"/>
            <a:ext cx="8816916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其表示的平面区域如图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为半径的圆及其内部区域，其面积为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3" name="图片 32" descr="E:\贾文\贾文2015\二轮\考前三个月\数学 浙江（理）\190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7284" y="1965192"/>
            <a:ext cx="2271140" cy="18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59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850658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所表示的平面图形为图中阴影部分，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分成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四部分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图象都关于直线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6355855"/>
              </p:ext>
            </p:extLst>
          </p:nvPr>
        </p:nvGraphicFramePr>
        <p:xfrm>
          <a:off x="1619672" y="1491630"/>
          <a:ext cx="357188" cy="884237"/>
        </p:xfrm>
        <a:graphic>
          <a:graphicData uri="http://schemas.openxmlformats.org/presentationml/2006/ole">
            <p:oleObj spid="_x0000_s184364" name="文档" r:id="rId3" imgW="357507" imgH="883832" progId="Word.Document.12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3844260"/>
              </p:ext>
            </p:extLst>
          </p:nvPr>
        </p:nvGraphicFramePr>
        <p:xfrm>
          <a:off x="6879108" y="1995686"/>
          <a:ext cx="357188" cy="884237"/>
        </p:xfrm>
        <a:graphic>
          <a:graphicData uri="http://schemas.openxmlformats.org/presentationml/2006/ole">
            <p:oleObj spid="_x0000_s184365" name="文档" r:id="rId4" imgW="357507" imgH="88383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59607" y="3251315"/>
            <a:ext cx="657263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8122650"/>
              </p:ext>
            </p:extLst>
          </p:nvPr>
        </p:nvGraphicFramePr>
        <p:xfrm>
          <a:off x="204664" y="3939902"/>
          <a:ext cx="6210300" cy="1119187"/>
        </p:xfrm>
        <a:graphic>
          <a:graphicData uri="http://schemas.openxmlformats.org/presentationml/2006/ole">
            <p:oleObj spid="_x0000_s184366" name="文档" r:id="rId5" imgW="6209863" imgH="1119931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010706" y="4042505"/>
            <a:ext cx="142539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5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826472"/>
              </p:ext>
            </p:extLst>
          </p:nvPr>
        </p:nvGraphicFramePr>
        <p:xfrm>
          <a:off x="216656" y="751260"/>
          <a:ext cx="8450263" cy="2468562"/>
        </p:xfrm>
        <a:graphic>
          <a:graphicData uri="http://schemas.openxmlformats.org/presentationml/2006/ole">
            <p:oleObj spid="_x0000_s185385" name="文档" r:id="rId3" imgW="8450223" imgH="246845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3043302"/>
              </p:ext>
            </p:extLst>
          </p:nvPr>
        </p:nvGraphicFramePr>
        <p:xfrm>
          <a:off x="286990" y="2330425"/>
          <a:ext cx="6445250" cy="2041525"/>
        </p:xfrm>
        <a:graphic>
          <a:graphicData uri="http://schemas.openxmlformats.org/presentationml/2006/ole">
            <p:oleObj spid="_x0000_s185386" name="文档" r:id="rId4" imgW="6443614" imgH="2043944" progId="Word.Document.12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2579844"/>
              </p:ext>
            </p:extLst>
          </p:nvPr>
        </p:nvGraphicFramePr>
        <p:xfrm>
          <a:off x="77316" y="4083918"/>
          <a:ext cx="6438900" cy="2035175"/>
        </p:xfrm>
        <a:graphic>
          <a:graphicData uri="http://schemas.openxmlformats.org/presentationml/2006/ole">
            <p:oleObj spid="_x0000_s185387" name="文档" r:id="rId5" imgW="6446031" imgH="2041507" progId="Word.Document.12">
              <p:embed/>
            </p:oleObj>
          </a:graphicData>
        </a:graphic>
      </p:graphicFrame>
      <p:sp>
        <p:nvSpPr>
          <p:cNvPr id="49" name="任意多边形 48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2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3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4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5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85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6408" y="1351096"/>
            <a:ext cx="694390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在直角坐标系中作出该函数的图象，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如图中实线所示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16" name="图片 15" descr="E:\贾文\贾文2015\二轮\考前三个月\数学 浙江（理）\191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43956"/>
            <a:ext cx="1590932" cy="13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8914" y="2603243"/>
            <a:ext cx="698139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根据图象可知，当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时有两个交点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363838"/>
            <a:ext cx="2794355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(0,1)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(1,4)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0" name="任意多边形 39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94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5581" y="730742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(0,2π)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内有相异的两个实根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0152115"/>
              </p:ext>
            </p:extLst>
          </p:nvPr>
        </p:nvGraphicFramePr>
        <p:xfrm>
          <a:off x="2771800" y="843558"/>
          <a:ext cx="563563" cy="647700"/>
        </p:xfrm>
        <a:graphic>
          <a:graphicData uri="http://schemas.openxmlformats.org/presentationml/2006/ole">
            <p:oleObj spid="_x0000_s186396" name="文档" r:id="rId3" imgW="563442" imgH="64730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8313986"/>
              </p:ext>
            </p:extLst>
          </p:nvPr>
        </p:nvGraphicFramePr>
        <p:xfrm>
          <a:off x="371102" y="2571750"/>
          <a:ext cx="8161338" cy="1544638"/>
        </p:xfrm>
        <a:graphic>
          <a:graphicData uri="http://schemas.openxmlformats.org/presentationml/2006/ole">
            <p:oleObj spid="_x0000_s186397" name="文档" r:id="rId4" imgW="8160773" imgH="1544720" progId="Word.Document.12">
              <p:embed/>
            </p:oleObj>
          </a:graphicData>
        </a:graphic>
      </p:graphicFrame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18" name="图片 17" descr="E:\贾文\贾文2015\二轮\考前三个月\数学 浙江（理）\192.TIF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9191" y="3507854"/>
            <a:ext cx="2561314" cy="1415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28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6785684"/>
              </p:ext>
            </p:extLst>
          </p:nvPr>
        </p:nvGraphicFramePr>
        <p:xfrm>
          <a:off x="755576" y="1923678"/>
          <a:ext cx="7505700" cy="2025650"/>
        </p:xfrm>
        <a:graphic>
          <a:graphicData uri="http://schemas.openxmlformats.org/presentationml/2006/ole">
            <p:oleObj spid="_x0000_s187420" name="文档" r:id="rId3" imgW="7505190" imgH="2024947" progId="Word.Document.12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8594098"/>
              </p:ext>
            </p:extLst>
          </p:nvPr>
        </p:nvGraphicFramePr>
        <p:xfrm>
          <a:off x="755576" y="3936826"/>
          <a:ext cx="7499350" cy="2019300"/>
        </p:xfrm>
        <a:graphic>
          <a:graphicData uri="http://schemas.openxmlformats.org/presentationml/2006/ole">
            <p:oleObj spid="_x0000_s187421" name="文档" r:id="rId4" imgW="7505190" imgH="2025667" progId="Word.Document.12">
              <p:embed/>
            </p:oleObj>
          </a:graphicData>
        </a:graphic>
      </p:graphicFrame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4" y="1091075"/>
            <a:ext cx="766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由图知，方程在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(0,2π)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内有相异实根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的充要条件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1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915566"/>
            <a:ext cx="23310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endParaRPr lang="zh-CN" altLang="en-US" sz="2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833114"/>
              </p:ext>
            </p:extLst>
          </p:nvPr>
        </p:nvGraphicFramePr>
        <p:xfrm>
          <a:off x="179512" y="1423293"/>
          <a:ext cx="6583363" cy="860425"/>
        </p:xfrm>
        <a:graphic>
          <a:graphicData uri="http://schemas.openxmlformats.org/presentationml/2006/ole">
            <p:oleObj spid="_x0000_s188468" name="文档" r:id="rId3" imgW="6583196" imgH="86073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0469983"/>
              </p:ext>
            </p:extLst>
          </p:nvPr>
        </p:nvGraphicFramePr>
        <p:xfrm>
          <a:off x="182563" y="2141538"/>
          <a:ext cx="7094537" cy="2332037"/>
        </p:xfrm>
        <a:graphic>
          <a:graphicData uri="http://schemas.openxmlformats.org/presentationml/2006/ole">
            <p:oleObj spid="_x0000_s188469" name="文档" r:id="rId4" imgW="7215739" imgH="236945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6910704"/>
              </p:ext>
            </p:extLst>
          </p:nvPr>
        </p:nvGraphicFramePr>
        <p:xfrm>
          <a:off x="121096" y="3075806"/>
          <a:ext cx="8915400" cy="1181100"/>
        </p:xfrm>
        <a:graphic>
          <a:graphicData uri="http://schemas.openxmlformats.org/presentationml/2006/ole">
            <p:oleObj spid="_x0000_s188470" name="文档" r:id="rId5" imgW="9063482" imgH="1201961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6711094"/>
              </p:ext>
            </p:extLst>
          </p:nvPr>
        </p:nvGraphicFramePr>
        <p:xfrm>
          <a:off x="107504" y="3982938"/>
          <a:ext cx="8915400" cy="1181100"/>
        </p:xfrm>
        <a:graphic>
          <a:graphicData uri="http://schemas.openxmlformats.org/presentationml/2006/ole">
            <p:oleObj spid="_x0000_s188471" name="文档" r:id="rId6" imgW="9063482" imgH="1203403" progId="Word.Document.12">
              <p:embed/>
            </p:oleObj>
          </a:graphicData>
        </a:graphic>
      </p:graphicFrame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4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5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6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84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727617"/>
              </p:ext>
            </p:extLst>
          </p:nvPr>
        </p:nvGraphicFramePr>
        <p:xfrm>
          <a:off x="121096" y="839217"/>
          <a:ext cx="8169275" cy="1660525"/>
        </p:xfrm>
        <a:graphic>
          <a:graphicData uri="http://schemas.openxmlformats.org/presentationml/2006/ole">
            <p:oleObj spid="_x0000_s189502" name="文档" r:id="rId3" imgW="8308738" imgH="1687636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0629018"/>
              </p:ext>
            </p:extLst>
          </p:nvPr>
        </p:nvGraphicFramePr>
        <p:xfrm>
          <a:off x="121096" y="1822698"/>
          <a:ext cx="8915400" cy="1181100"/>
        </p:xfrm>
        <a:graphic>
          <a:graphicData uri="http://schemas.openxmlformats.org/presentationml/2006/ole">
            <p:oleObj spid="_x0000_s189503" name="文档" r:id="rId4" imgW="9063482" imgH="1203403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7165003"/>
              </p:ext>
            </p:extLst>
          </p:nvPr>
        </p:nvGraphicFramePr>
        <p:xfrm>
          <a:off x="121096" y="2470770"/>
          <a:ext cx="8915400" cy="1181100"/>
        </p:xfrm>
        <a:graphic>
          <a:graphicData uri="http://schemas.openxmlformats.org/presentationml/2006/ole">
            <p:oleObj spid="_x0000_s189504" name="文档" r:id="rId5" imgW="9063482" imgH="1205205" progId="Word.Document.12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5152278"/>
              </p:ext>
            </p:extLst>
          </p:nvPr>
        </p:nvGraphicFramePr>
        <p:xfrm>
          <a:off x="121096" y="3334866"/>
          <a:ext cx="8915400" cy="1181100"/>
        </p:xfrm>
        <a:graphic>
          <a:graphicData uri="http://schemas.openxmlformats.org/presentationml/2006/ole">
            <p:oleObj spid="_x0000_s189505" name="文档" r:id="rId6" imgW="9063482" imgH="1206647" progId="Word.Document.12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512666"/>
              </p:ext>
            </p:extLst>
          </p:nvPr>
        </p:nvGraphicFramePr>
        <p:xfrm>
          <a:off x="121096" y="4050754"/>
          <a:ext cx="8915400" cy="1257300"/>
        </p:xfrm>
        <a:graphic>
          <a:graphicData uri="http://schemas.openxmlformats.org/presentationml/2006/ole">
            <p:oleObj spid="_x0000_s189506" name="文档" r:id="rId7" imgW="9063482" imgH="1208090" progId="Word.Document.12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任意多边形 22">
            <a:hlinkClick r:id="rId8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9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0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1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2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3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53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2006055"/>
              </p:ext>
            </p:extLst>
          </p:nvPr>
        </p:nvGraphicFramePr>
        <p:xfrm>
          <a:off x="507181" y="1563638"/>
          <a:ext cx="8169275" cy="1660525"/>
        </p:xfrm>
        <a:graphic>
          <a:graphicData uri="http://schemas.openxmlformats.org/presentationml/2006/ole">
            <p:oleObj spid="_x0000_s190490" name="文档" r:id="rId3" imgW="8308738" imgH="1687636" progId="Word.Document.12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6965246"/>
              </p:ext>
            </p:extLst>
          </p:nvPr>
        </p:nvGraphicFramePr>
        <p:xfrm>
          <a:off x="428485" y="2427734"/>
          <a:ext cx="8167688" cy="1654175"/>
        </p:xfrm>
        <a:graphic>
          <a:graphicData uri="http://schemas.openxmlformats.org/presentationml/2006/ole">
            <p:oleObj spid="_x0000_s190491" name="文档" r:id="rId4" imgW="8308738" imgH="1687636" progId="Word.Document.12">
              <p:embed/>
            </p:oleObj>
          </a:graphicData>
        </a:graphic>
      </p:graphicFrame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96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843558"/>
            <a:ext cx="8472883" cy="18027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的零点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177284" y="2715766"/>
            <a:ext cx="864318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3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2837414" y="1913330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195736" y="1913327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845034" y="3065458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2203356" y="3065455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5581" y="1491630"/>
            <a:ext cx="8472883" cy="18027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因此函数必在区间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内存在零点，故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62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755576" y="221171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数形结合在方程根的个数中的应用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755576" y="293179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利用数形结合解决不等式参数问题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131589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777920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851670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46279" y="369426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利用数形结合求最值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9559" y="23787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数形结合在方程根的个数中的应用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771550"/>
            <a:ext cx="8645999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解的个数是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A.5  	B.6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C.7  	D.8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9843708"/>
              </p:ext>
            </p:extLst>
          </p:nvPr>
        </p:nvGraphicFramePr>
        <p:xfrm>
          <a:off x="179512" y="2602210"/>
          <a:ext cx="8428037" cy="1409700"/>
        </p:xfrm>
        <a:graphic>
          <a:graphicData uri="http://schemas.openxmlformats.org/presentationml/2006/ole">
            <p:oleObj spid="_x0000_s142388" name="文档" r:id="rId3" imgW="8436903" imgH="140936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4871349"/>
              </p:ext>
            </p:extLst>
          </p:nvPr>
        </p:nvGraphicFramePr>
        <p:xfrm>
          <a:off x="2726580" y="843558"/>
          <a:ext cx="441325" cy="731837"/>
        </p:xfrm>
        <a:graphic>
          <a:graphicData uri="http://schemas.openxmlformats.org/presentationml/2006/ole">
            <p:oleObj spid="_x0000_s142389" name="文档" r:id="rId4" imgW="448953" imgH="792388" progId="Word.Document.12">
              <p:embed/>
            </p:oleObj>
          </a:graphicData>
        </a:graphic>
      </p:graphicFrame>
      <p:pic>
        <p:nvPicPr>
          <p:cNvPr id="10" name="图片 9" descr="E:\贾文\贾文2015\二轮\考前三个月\数学 浙江（理）\177.T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1608" y="3651870"/>
            <a:ext cx="2584648" cy="108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034987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观察图象可知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图象在第一象限有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个交点，根据对称性可知，在第三象限也有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个交点，在加上原点，共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个交点，所以方程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329259"/>
              </p:ext>
            </p:extLst>
          </p:nvPr>
        </p:nvGraphicFramePr>
        <p:xfrm>
          <a:off x="4788024" y="1034987"/>
          <a:ext cx="509588" cy="808037"/>
        </p:xfrm>
        <a:graphic>
          <a:graphicData uri="http://schemas.openxmlformats.org/presentationml/2006/ole">
            <p:oleObj spid="_x0000_s141365" name="文档" r:id="rId3" imgW="509798" imgH="80750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5710388"/>
              </p:ext>
            </p:extLst>
          </p:nvPr>
        </p:nvGraphicFramePr>
        <p:xfrm>
          <a:off x="6084168" y="2279678"/>
          <a:ext cx="509588" cy="808037"/>
        </p:xfrm>
        <a:graphic>
          <a:graphicData uri="http://schemas.openxmlformats.org/presentationml/2006/ole">
            <p:oleObj spid="_x0000_s141366" name="文档" r:id="rId4" imgW="509798" imgH="808229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49646" y="3030353"/>
            <a:ext cx="1342034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C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6190" y="814438"/>
            <a:ext cx="8142274" cy="3413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利用数形结合求方程解应注意两点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讨论方程的解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或函数的零点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可构造两个函数，使问题转化为讨论两曲线的交点问题，但用此法讨论方程的解一定要注意图象的准确性、全面性，否则会得到错解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正确作出两个函数的图象是解决此类问题的关键，数形结合应以快和准为原则而采用，不要刻意去数形结合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1997</Words>
  <Application>Microsoft Office PowerPoint</Application>
  <PresentationFormat>全屏显示(16:9)</PresentationFormat>
  <Paragraphs>395</Paragraphs>
  <Slides>50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659</cp:revision>
  <dcterms:modified xsi:type="dcterms:W3CDTF">2016-03-03T01:09:00Z</dcterms:modified>
</cp:coreProperties>
</file>