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512" r:id="rId2"/>
    <p:sldId id="482" r:id="rId3"/>
    <p:sldId id="604" r:id="rId4"/>
    <p:sldId id="605" r:id="rId5"/>
    <p:sldId id="652" r:id="rId6"/>
    <p:sldId id="365" r:id="rId7"/>
    <p:sldId id="366" r:id="rId8"/>
    <p:sldId id="370" r:id="rId9"/>
    <p:sldId id="556" r:id="rId10"/>
    <p:sldId id="653" r:id="rId11"/>
    <p:sldId id="526" r:id="rId12"/>
    <p:sldId id="530" r:id="rId13"/>
    <p:sldId id="481" r:id="rId14"/>
    <p:sldId id="492" r:id="rId15"/>
    <p:sldId id="493" r:id="rId16"/>
    <p:sldId id="494" r:id="rId17"/>
    <p:sldId id="497" r:id="rId18"/>
    <p:sldId id="654" r:id="rId19"/>
    <p:sldId id="606" r:id="rId20"/>
    <p:sldId id="656" r:id="rId21"/>
    <p:sldId id="657" r:id="rId22"/>
    <p:sldId id="658" r:id="rId23"/>
    <p:sldId id="607" r:id="rId24"/>
    <p:sldId id="608" r:id="rId25"/>
    <p:sldId id="659" r:id="rId26"/>
    <p:sldId id="660" r:id="rId27"/>
    <p:sldId id="609" r:id="rId28"/>
    <p:sldId id="612" r:id="rId29"/>
    <p:sldId id="615" r:id="rId30"/>
    <p:sldId id="639" r:id="rId31"/>
    <p:sldId id="373" r:id="rId32"/>
    <p:sldId id="661" r:id="rId33"/>
    <p:sldId id="396" r:id="rId34"/>
    <p:sldId id="599" r:id="rId35"/>
    <p:sldId id="398" r:id="rId36"/>
    <p:sldId id="591" r:id="rId37"/>
    <p:sldId id="662" r:id="rId38"/>
    <p:sldId id="399" r:id="rId39"/>
    <p:sldId id="631" r:id="rId40"/>
    <p:sldId id="400" r:id="rId41"/>
    <p:sldId id="540" r:id="rId42"/>
    <p:sldId id="663" r:id="rId43"/>
    <p:sldId id="664" r:id="rId44"/>
    <p:sldId id="401" r:id="rId45"/>
    <p:sldId id="542" r:id="rId46"/>
    <p:sldId id="636" r:id="rId47"/>
    <p:sldId id="641" r:id="rId48"/>
    <p:sldId id="635" r:id="rId49"/>
    <p:sldId id="642" r:id="rId50"/>
    <p:sldId id="644" r:id="rId51"/>
    <p:sldId id="645" r:id="rId52"/>
    <p:sldId id="665" r:id="rId53"/>
    <p:sldId id="646" r:id="rId54"/>
    <p:sldId id="647" r:id="rId55"/>
    <p:sldId id="648" r:id="rId56"/>
    <p:sldId id="643" r:id="rId57"/>
    <p:sldId id="666" r:id="rId58"/>
    <p:sldId id="667" r:id="rId59"/>
    <p:sldId id="668" r:id="rId6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9" autoAdjust="0"/>
    <p:restoredTop sz="95256" autoAdjust="0"/>
  </p:normalViewPr>
  <p:slideViewPr>
    <p:cSldViewPr>
      <p:cViewPr>
        <p:scale>
          <a:sx n="66" d="100"/>
          <a:sy n="66" d="100"/>
        </p:scale>
        <p:origin x="-1662" y="-57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95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package" Target="../embeddings/Microsoft_Office_Word___2.docx"/><Relationship Id="rId7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5.docx"/><Relationship Id="rId5" Type="http://schemas.openxmlformats.org/officeDocument/2006/relationships/package" Target="../embeddings/Microsoft_Office_Word___4.docx"/><Relationship Id="rId4" Type="http://schemas.openxmlformats.org/officeDocument/2006/relationships/package" Target="../embeddings/Microsoft_Office_Word___3.docx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__7.doc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Word___1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Office_Word___14.docx"/><Relationship Id="rId5" Type="http://schemas.openxmlformats.org/officeDocument/2006/relationships/package" Target="../embeddings/Microsoft_Office_Word___13.docx"/><Relationship Id="rId4" Type="http://schemas.openxmlformats.org/officeDocument/2006/relationships/package" Target="../embeddings/Microsoft_Office_Word___1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19.docx"/><Relationship Id="rId5" Type="http://schemas.openxmlformats.org/officeDocument/2006/relationships/package" Target="../embeddings/Microsoft_Office_Word___18.docx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package" Target="../embeddings/Microsoft_Office_Word___21.docx"/><Relationship Id="rId7" Type="http://schemas.openxmlformats.org/officeDocument/2006/relationships/slide" Target="slide38.xml"/><Relationship Id="rId12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slide" Target="slide35.xml"/><Relationship Id="rId11" Type="http://schemas.openxmlformats.org/officeDocument/2006/relationships/slide" Target="slide50.xml"/><Relationship Id="rId5" Type="http://schemas.openxmlformats.org/officeDocument/2006/relationships/slide" Target="slide33.xml"/><Relationship Id="rId10" Type="http://schemas.openxmlformats.org/officeDocument/2006/relationships/slide" Target="slide47.xml"/><Relationship Id="rId4" Type="http://schemas.openxmlformats.org/officeDocument/2006/relationships/slide" Target="slide31.xml"/><Relationship Id="rId9" Type="http://schemas.openxmlformats.org/officeDocument/2006/relationships/slide" Target="slide44.xml"/><Relationship Id="rId14" Type="http://schemas.openxmlformats.org/officeDocument/2006/relationships/package" Target="../embeddings/Microsoft_Office_Word___22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23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24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25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26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27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28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29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30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31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32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33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34.docx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package" Target="../embeddings/Microsoft_Office_Word___35.docx"/><Relationship Id="rId7" Type="http://schemas.openxmlformats.org/officeDocument/2006/relationships/slide" Target="slide38.xml"/><Relationship Id="rId12" Type="http://schemas.openxmlformats.org/officeDocument/2006/relationships/slide" Target="slide5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8.docx"/><Relationship Id="rId1" Type="http://schemas.openxmlformats.org/officeDocument/2006/relationships/vmlDrawing" Target="../drawings/vmlDrawing19.vml"/><Relationship Id="rId6" Type="http://schemas.openxmlformats.org/officeDocument/2006/relationships/slide" Target="slide35.xml"/><Relationship Id="rId11" Type="http://schemas.openxmlformats.org/officeDocument/2006/relationships/slide" Target="slide50.xml"/><Relationship Id="rId5" Type="http://schemas.openxmlformats.org/officeDocument/2006/relationships/slide" Target="slide33.xml"/><Relationship Id="rId15" Type="http://schemas.openxmlformats.org/officeDocument/2006/relationships/package" Target="../embeddings/Microsoft_Office_Word___37.docx"/><Relationship Id="rId10" Type="http://schemas.openxmlformats.org/officeDocument/2006/relationships/slide" Target="slide47.xml"/><Relationship Id="rId4" Type="http://schemas.openxmlformats.org/officeDocument/2006/relationships/slide" Target="slide31.xml"/><Relationship Id="rId9" Type="http://schemas.openxmlformats.org/officeDocument/2006/relationships/slide" Target="slide44.xml"/><Relationship Id="rId14" Type="http://schemas.openxmlformats.org/officeDocument/2006/relationships/package" Target="../embeddings/Microsoft_Office_Word___36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39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41.docx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40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42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44.docx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43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45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46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47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48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49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50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51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52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53.docx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33.xml"/><Relationship Id="rId7" Type="http://schemas.openxmlformats.org/officeDocument/2006/relationships/slide" Target="slide4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11" Type="http://schemas.openxmlformats.org/officeDocument/2006/relationships/slide" Target="slide56.xml"/><Relationship Id="rId5" Type="http://schemas.openxmlformats.org/officeDocument/2006/relationships/slide" Target="slide38.xml"/><Relationship Id="rId10" Type="http://schemas.openxmlformats.org/officeDocument/2006/relationships/slide" Target="slide53.xml"/><Relationship Id="rId4" Type="http://schemas.openxmlformats.org/officeDocument/2006/relationships/slide" Target="slide35.xml"/><Relationship Id="rId9" Type="http://schemas.openxmlformats.org/officeDocument/2006/relationships/slide" Target="slide5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package" Target="../embeddings/Microsoft_Office_Word___54.docx"/><Relationship Id="rId3" Type="http://schemas.openxmlformats.org/officeDocument/2006/relationships/slide" Target="slide31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6" Type="http://schemas.openxmlformats.org/officeDocument/2006/relationships/slide" Target="slide6.xml"/><Relationship Id="rId1" Type="http://schemas.openxmlformats.org/officeDocument/2006/relationships/vmlDrawing" Target="../drawings/vmlDrawing29.vml"/><Relationship Id="rId6" Type="http://schemas.openxmlformats.org/officeDocument/2006/relationships/slide" Target="slide38.xml"/><Relationship Id="rId11" Type="http://schemas.openxmlformats.org/officeDocument/2006/relationships/slide" Target="slide53.xml"/><Relationship Id="rId5" Type="http://schemas.openxmlformats.org/officeDocument/2006/relationships/slide" Target="slide35.xml"/><Relationship Id="rId15" Type="http://schemas.openxmlformats.org/officeDocument/2006/relationships/package" Target="../embeddings/Microsoft_Office_Word___56.docx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7.xml"/><Relationship Id="rId14" Type="http://schemas.openxmlformats.org/officeDocument/2006/relationships/package" Target="../embeddings/Microsoft_Office_Word___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6" y="771550"/>
            <a:ext cx="2255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数学思想方法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41999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39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分类讨论思想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7437" y="1162942"/>
            <a:ext cx="4223509" cy="23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86890"/>
            <a:ext cx="852180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知，所求实数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0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1275606"/>
            <a:ext cx="8061657" cy="22382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对概念、公式、法则的内含及应用条件的准确把握是解题关键，在本题中，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，包括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zh-CN" altLang="zh-CN" sz="24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4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两种情况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解答时就应分两种情况讨论，在关于指数、对数的运算中，底数的取值范围是进行讨论时首先要考虑的因素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0598" y="226686"/>
            <a:ext cx="861877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</a:rPr>
              <a:t>1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，最小值为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[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5939959"/>
              </p:ext>
            </p:extLst>
          </p:nvPr>
        </p:nvGraphicFramePr>
        <p:xfrm>
          <a:off x="6228184" y="915566"/>
          <a:ext cx="730250" cy="693737"/>
        </p:xfrm>
        <a:graphic>
          <a:graphicData uri="http://schemas.openxmlformats.org/presentationml/2006/ole">
            <p:oleObj spid="_x0000_s146517" name="文档" r:id="rId3" imgW="730855" imgH="69302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6374697"/>
              </p:ext>
            </p:extLst>
          </p:nvPr>
        </p:nvGraphicFramePr>
        <p:xfrm>
          <a:off x="216544" y="2139702"/>
          <a:ext cx="8243888" cy="1055688"/>
        </p:xfrm>
        <a:graphic>
          <a:graphicData uri="http://schemas.openxmlformats.org/presentationml/2006/ole">
            <p:oleObj spid="_x0000_s146518" name="文档" r:id="rId4" imgW="8244656" imgH="1055132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7417476"/>
              </p:ext>
            </p:extLst>
          </p:nvPr>
        </p:nvGraphicFramePr>
        <p:xfrm>
          <a:off x="179512" y="3031406"/>
          <a:ext cx="8237538" cy="1052512"/>
        </p:xfrm>
        <a:graphic>
          <a:graphicData uri="http://schemas.openxmlformats.org/presentationml/2006/ole">
            <p:oleObj spid="_x0000_s146519" name="文档" r:id="rId5" imgW="8244656" imgH="105549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65511" y="3539347"/>
            <a:ext cx="457849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2597057"/>
              </p:ext>
            </p:extLst>
          </p:nvPr>
        </p:nvGraphicFramePr>
        <p:xfrm>
          <a:off x="107504" y="4191024"/>
          <a:ext cx="8177212" cy="1189038"/>
        </p:xfrm>
        <a:graphic>
          <a:graphicData uri="http://schemas.openxmlformats.org/presentationml/2006/ole">
            <p:oleObj spid="_x0000_s146520" name="文档" r:id="rId6" imgW="8244656" imgH="105549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771149"/>
              </p:ext>
            </p:extLst>
          </p:nvPr>
        </p:nvGraphicFramePr>
        <p:xfrm>
          <a:off x="3136850" y="1275606"/>
          <a:ext cx="427038" cy="800100"/>
        </p:xfrm>
        <a:graphic>
          <a:graphicData uri="http://schemas.openxmlformats.org/presentationml/2006/ole">
            <p:oleObj spid="_x0000_s146521" name="文档" r:id="rId7" imgW="426272" imgH="799949" progId="Word.Document.12">
              <p:embed/>
            </p:oleObj>
          </a:graphicData>
        </a:graphic>
      </p:graphicFrame>
      <p:pic>
        <p:nvPicPr>
          <p:cNvPr id="14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56348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分类讨论在含参函数中的应用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7504" y="847103"/>
            <a:ext cx="8557612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上有最大值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107504" y="2070884"/>
            <a:ext cx="814227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对称轴方程为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9603" y="1337999"/>
            <a:ext cx="744480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2294957"/>
              </p:ext>
            </p:extLst>
          </p:nvPr>
        </p:nvGraphicFramePr>
        <p:xfrm>
          <a:off x="799603" y="2630661"/>
          <a:ext cx="6248400" cy="1165225"/>
        </p:xfrm>
        <a:graphic>
          <a:graphicData uri="http://schemas.openxmlformats.org/presentationml/2006/ole">
            <p:oleObj spid="_x0000_s2446" name="文档" r:id="rId4" imgW="6248024" imgH="11656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567120"/>
            <a:ext cx="701334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综上可知，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22666"/>
            <a:ext cx="8353888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题中函数的定义域是确定的，二次函数的对称轴是不确定的，二次函数的最值问题与对称轴息息相关，因此需要对对称轴进行讨论，分对称轴在区间内和对称轴在区间外，从而确定函数在给定区间上的单调性，即可表示函数的最大值，从而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78778"/>
            <a:ext cx="8346001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  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上的最小值记为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292" y="2067694"/>
            <a:ext cx="86431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3&lt;0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292" y="267494"/>
            <a:ext cx="864318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上是减函数；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,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时，有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3&lt;0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33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601" y="922959"/>
            <a:ext cx="7981839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上是减函数，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2190326"/>
              </p:ext>
            </p:extLst>
          </p:nvPr>
        </p:nvGraphicFramePr>
        <p:xfrm>
          <a:off x="611560" y="2211710"/>
          <a:ext cx="6757988" cy="1600200"/>
        </p:xfrm>
        <a:graphic>
          <a:graphicData uri="http://schemas.openxmlformats.org/presentationml/2006/ole">
            <p:oleObj spid="_x0000_s191501" name="文档" r:id="rId3" imgW="6758523" imgH="15997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045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195488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思想方法解读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5486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720" y="1097721"/>
            <a:ext cx="8345003" cy="3346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分类讨论思想是一种重要的数学思想方法，其基本思路是将一个较复杂的数学问题分解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或分割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成若干个基础性问题，通过对基础性问题的解答来实现解决原问题的思想策略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4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中学数学中可能引起分类讨论的因素：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en-US" sz="2400" kern="100" dirty="0">
                <a:latin typeface="Times New Roman"/>
                <a:ea typeface="华文细黑"/>
                <a:cs typeface="Courier New"/>
              </a:rPr>
              <a:t>由数学概念而引起的分类讨论：如绝对值的定义、不等式的定义、二次函数的定义、直线的倾斜角等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30285"/>
            <a:ext cx="838899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,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,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上的最大值是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00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9672" y="51470"/>
            <a:ext cx="8223697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上是减函数，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上的最大值是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1)&lt;4.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13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0601" y="677155"/>
            <a:ext cx="7981839" cy="3622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上是减函数，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上的最大值是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253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08" y="195486"/>
            <a:ext cx="56348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根据图形位置或形状分类讨论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6564620"/>
              </p:ext>
            </p:extLst>
          </p:nvPr>
        </p:nvGraphicFramePr>
        <p:xfrm>
          <a:off x="395536" y="841747"/>
          <a:ext cx="7383463" cy="2378075"/>
        </p:xfrm>
        <a:graphic>
          <a:graphicData uri="http://schemas.openxmlformats.org/presentationml/2006/ole">
            <p:oleObj spid="_x0000_s192525" name="文档" r:id="rId3" imgW="7383505" imgH="237737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78884" y="3055188"/>
            <a:ext cx="872962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的最大值的变化范围是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[6,15]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[7,15]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[6,8]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7,8]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1742779"/>
              </p:ext>
            </p:extLst>
          </p:nvPr>
        </p:nvGraphicFramePr>
        <p:xfrm>
          <a:off x="323528" y="987574"/>
          <a:ext cx="9456738" cy="3665538"/>
        </p:xfrm>
        <a:graphic>
          <a:graphicData uri="http://schemas.openxmlformats.org/presentationml/2006/ole">
            <p:oleObj spid="_x0000_s177185" name="文档" r:id="rId4" imgW="9453182" imgH="367762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2211710"/>
            <a:ext cx="697979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(0,4).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9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34927"/>
            <a:ext cx="838899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(1)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当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</a:rPr>
              <a:t>3</a:t>
            </a:r>
            <a:r>
              <a:rPr lang="en-US" altLang="zh-CN" sz="2600" dirty="0" smtClean="0">
                <a:latin typeface="+mj-ea"/>
                <a:ea typeface="+mj-ea"/>
              </a:rPr>
              <a:t>≤</a:t>
            </a:r>
            <a:r>
              <a:rPr lang="en-US" altLang="zh-CN" sz="2600" i="1" dirty="0" smtClean="0">
                <a:latin typeface="Times New Roman" pitchFamily="18" charset="0"/>
                <a:ea typeface="华文细黑" pitchFamily="2" charset="-122"/>
              </a:rPr>
              <a:t>s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</a:rPr>
              <a:t>&lt;4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时，可行域是四边形</a:t>
            </a:r>
            <a:r>
              <a:rPr lang="en-US" altLang="zh-CN" sz="2600" i="1" dirty="0">
                <a:latin typeface="Times New Roman" pitchFamily="18" charset="0"/>
                <a:ea typeface="华文细黑" pitchFamily="2" charset="-122"/>
              </a:rPr>
              <a:t>OABC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，如图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(1)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</a:rPr>
              <a:t>所示，此时，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</a:rPr>
              <a:t>7</a:t>
            </a:r>
            <a:r>
              <a:rPr lang="en-US" altLang="zh-CN" sz="2600" dirty="0">
                <a:latin typeface="+mj-ea"/>
                <a:ea typeface="+mj-ea"/>
              </a:rPr>
              <a:t>≤</a:t>
            </a:r>
            <a:r>
              <a:rPr lang="en-US" altLang="zh-CN" sz="2600" i="1" dirty="0" smtClean="0">
                <a:latin typeface="Times New Roman" pitchFamily="18" charset="0"/>
                <a:ea typeface="华文细黑" pitchFamily="2" charset="-122"/>
              </a:rPr>
              <a:t>z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</a:rPr>
              <a:t>&lt;8.</a:t>
            </a:r>
            <a:endParaRPr lang="zh-CN" altLang="zh-CN" sz="2600" dirty="0">
              <a:latin typeface="Times New Roman" pitchFamily="18" charset="0"/>
              <a:ea typeface="华文细黑" pitchFamily="2" charset="-122"/>
            </a:endParaRPr>
          </a:p>
        </p:txBody>
      </p:sp>
      <p:pic>
        <p:nvPicPr>
          <p:cNvPr id="6" name="图片 5" descr="E:\贾文\贾文2015\二轮\考前三个月\数学 浙江（理）\194.TI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6182"/>
          <a:stretch/>
        </p:blipFill>
        <p:spPr bwMode="auto">
          <a:xfrm>
            <a:off x="3217188" y="1904502"/>
            <a:ext cx="1786860" cy="1819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2010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7463" y="625500"/>
            <a:ext cx="8388993" cy="12261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时，此时可行域是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所示，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 err="1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最大值的变化范围是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[7,8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].</a:t>
            </a:r>
          </a:p>
        </p:txBody>
      </p:sp>
      <p:sp>
        <p:nvSpPr>
          <p:cNvPr id="4" name="矩形 3"/>
          <p:cNvSpPr/>
          <p:nvPr/>
        </p:nvSpPr>
        <p:spPr>
          <a:xfrm>
            <a:off x="266290" y="3795886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5" name="图片 4" descr="E:\贾文\贾文2015\二轮\考前三个月\数学 浙江（理）\194.TI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656"/>
          <a:stretch/>
        </p:blipFill>
        <p:spPr bwMode="auto">
          <a:xfrm>
            <a:off x="3347864" y="1995686"/>
            <a:ext cx="1849072" cy="1819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6586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843558"/>
            <a:ext cx="8388993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几类常见的由图形的位置或形状变化引起的分类讨论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二次函数对称轴的变化；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函数问题中区间的变化；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函数图象形状的变化；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直线由斜率引起的位置变化；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圆锥曲线由焦点引起的位置变化或由离心率引起的形状变化；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立体几何中点、线、面的位置变化等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13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2052122"/>
              </p:ext>
            </p:extLst>
          </p:nvPr>
        </p:nvGraphicFramePr>
        <p:xfrm>
          <a:off x="251520" y="195486"/>
          <a:ext cx="8428038" cy="2841625"/>
        </p:xfrm>
        <a:graphic>
          <a:graphicData uri="http://schemas.openxmlformats.org/presentationml/2006/ole">
            <p:oleObj spid="_x0000_s154687" name="文档" r:id="rId3" imgW="8427543" imgH="2841406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2211710"/>
            <a:ext cx="368402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9652812"/>
              </p:ext>
            </p:extLst>
          </p:nvPr>
        </p:nvGraphicFramePr>
        <p:xfrm>
          <a:off x="271115" y="3045569"/>
          <a:ext cx="6461125" cy="822325"/>
        </p:xfrm>
        <a:graphic>
          <a:graphicData uri="http://schemas.openxmlformats.org/presentationml/2006/ole">
            <p:oleObj spid="_x0000_s154688" name="文档" r:id="rId4" imgW="6461512" imgH="82257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0908054"/>
              </p:ext>
            </p:extLst>
          </p:nvPr>
        </p:nvGraphicFramePr>
        <p:xfrm>
          <a:off x="179512" y="3765649"/>
          <a:ext cx="6461125" cy="822325"/>
        </p:xfrm>
        <a:graphic>
          <a:graphicData uri="http://schemas.openxmlformats.org/presentationml/2006/ole">
            <p:oleObj spid="_x0000_s154689" name="文档" r:id="rId5" imgW="6461512" imgH="822218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0629286"/>
              </p:ext>
            </p:extLst>
          </p:nvPr>
        </p:nvGraphicFramePr>
        <p:xfrm>
          <a:off x="182563" y="4300612"/>
          <a:ext cx="9783762" cy="2087562"/>
        </p:xfrm>
        <a:graphic>
          <a:graphicData uri="http://schemas.openxmlformats.org/presentationml/2006/ole">
            <p:oleObj spid="_x0000_s154690" name="文档" r:id="rId6" imgW="9864471" imgH="21072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3390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3327473"/>
              </p:ext>
            </p:extLst>
          </p:nvPr>
        </p:nvGraphicFramePr>
        <p:xfrm>
          <a:off x="966489" y="1174180"/>
          <a:ext cx="6773863" cy="1325562"/>
        </p:xfrm>
        <a:graphic>
          <a:graphicData uri="http://schemas.openxmlformats.org/presentationml/2006/ole">
            <p:oleObj spid="_x0000_s156759" name="文档" r:id="rId3" imgW="6781564" imgH="1333405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966489" y="2099187"/>
            <a:ext cx="301717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25477"/>
              </p:ext>
            </p:extLst>
          </p:nvPr>
        </p:nvGraphicFramePr>
        <p:xfrm>
          <a:off x="966489" y="3003798"/>
          <a:ext cx="6773863" cy="1325562"/>
        </p:xfrm>
        <a:graphic>
          <a:graphicData uri="http://schemas.openxmlformats.org/presentationml/2006/ole">
            <p:oleObj spid="_x0000_s156760" name="文档" r:id="rId4" imgW="6781564" imgH="1333405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5972374"/>
              </p:ext>
            </p:extLst>
          </p:nvPr>
        </p:nvGraphicFramePr>
        <p:xfrm>
          <a:off x="966489" y="3700809"/>
          <a:ext cx="6721475" cy="1319213"/>
        </p:xfrm>
        <a:graphic>
          <a:graphicData uri="http://schemas.openxmlformats.org/presentationml/2006/ole">
            <p:oleObj spid="_x0000_s156761" name="文档" r:id="rId5" imgW="6781564" imgH="13334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797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0770" y="739606"/>
            <a:ext cx="8512738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由数学运算要求而引起的分类讨论：如除法运算中除数不为零，偶次方根为非负数，对数运算中真数与底数的要求，指数运算中底数的要求，不等式中两边同乘以一个正数、负数，三角函数的定义域，等比数列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项和公式等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由性质、定理、公式的限制而引起的分类讨论：如函数的单调性、基本不等式等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18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1250409"/>
              </p:ext>
            </p:extLst>
          </p:nvPr>
        </p:nvGraphicFramePr>
        <p:xfrm>
          <a:off x="866775" y="981075"/>
          <a:ext cx="6988175" cy="1771650"/>
        </p:xfrm>
        <a:graphic>
          <a:graphicData uri="http://schemas.openxmlformats.org/presentationml/2006/ole">
            <p:oleObj spid="_x0000_s178220" name="文档" r:id="rId5" imgW="7091034" imgH="1807148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2485667"/>
              </p:ext>
            </p:extLst>
          </p:nvPr>
        </p:nvGraphicFramePr>
        <p:xfrm>
          <a:off x="869776" y="2573313"/>
          <a:ext cx="7086600" cy="1798637"/>
        </p:xfrm>
        <a:graphic>
          <a:graphicData uri="http://schemas.openxmlformats.org/presentationml/2006/ole">
            <p:oleObj spid="_x0000_s178221" name="文档" r:id="rId6" imgW="7093695" imgH="180499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2530566"/>
              </p:ext>
            </p:extLst>
          </p:nvPr>
        </p:nvGraphicFramePr>
        <p:xfrm>
          <a:off x="827584" y="1736204"/>
          <a:ext cx="6988175" cy="1771650"/>
        </p:xfrm>
        <a:graphic>
          <a:graphicData uri="http://schemas.openxmlformats.org/presentationml/2006/ole">
            <p:oleObj spid="_x0000_s178222" name="文档" r:id="rId7" imgW="7091034" imgH="18085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489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726832"/>
            <a:ext cx="838899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上可导的任意函数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，若满足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，则必有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(2)&lt;2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  	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  	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(2)&gt;2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任意多边形 14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3127196"/>
            <a:ext cx="798183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依题意，若任意函数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为常函数时，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上恒成立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任意函数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不是常函数时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41" y="870848"/>
            <a:ext cx="830593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上是减函数，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时取得最小值，即有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综上，则有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5" name="任意多边形 14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6" name="任意多边形 15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任意多边形 16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914" y="329183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81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89126" y="843558"/>
            <a:ext cx="8137199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是常数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，则数列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等差数列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等比数列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等差数列或等比数列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以上都不对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任意多边形 38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8158" y="915566"/>
            <a:ext cx="8142274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i="1" kern="100" baseline="-25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i="1" kern="100" baseline="300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是等比数列；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是等差数列；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i="1" kern="100" baseline="-250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既不是等差数列也不是等比数列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3898489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05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3223305"/>
              </p:ext>
            </p:extLst>
          </p:nvPr>
        </p:nvGraphicFramePr>
        <p:xfrm>
          <a:off x="155822" y="843558"/>
          <a:ext cx="9456738" cy="3421062"/>
        </p:xfrm>
        <a:graphic>
          <a:graphicData uri="http://schemas.openxmlformats.org/presentationml/2006/ole">
            <p:oleObj spid="_x0000_s118873" name="文档" r:id="rId3" imgW="9453182" imgH="3432474" progId="Word.Document.12">
              <p:embed/>
            </p:oleObj>
          </a:graphicData>
        </a:graphic>
      </p:graphicFrame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3359413"/>
              </p:ext>
            </p:extLst>
          </p:nvPr>
        </p:nvGraphicFramePr>
        <p:xfrm>
          <a:off x="179512" y="2949228"/>
          <a:ext cx="9478962" cy="1782762"/>
        </p:xfrm>
        <a:graphic>
          <a:graphicData uri="http://schemas.openxmlformats.org/presentationml/2006/ole">
            <p:oleObj spid="_x0000_s118874" name="文档" r:id="rId14" imgW="9483767" imgH="20102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8701307"/>
              </p:ext>
            </p:extLst>
          </p:nvPr>
        </p:nvGraphicFramePr>
        <p:xfrm>
          <a:off x="971600" y="843558"/>
          <a:ext cx="6621463" cy="1935162"/>
        </p:xfrm>
        <a:graphic>
          <a:graphicData uri="http://schemas.openxmlformats.org/presentationml/2006/ole">
            <p:oleObj spid="_x0000_s119912" name="文档" r:id="rId13" imgW="6621358" imgH="193566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755576" y="2583363"/>
            <a:ext cx="54072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表示的可行域如图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阴影部分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所示，</a:t>
            </a:r>
            <a:endParaRPr lang="zh-CN" altLang="en-US" sz="26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1585111"/>
              </p:ext>
            </p:extLst>
          </p:nvPr>
        </p:nvGraphicFramePr>
        <p:xfrm>
          <a:off x="838795" y="3154363"/>
          <a:ext cx="6613525" cy="1928812"/>
        </p:xfrm>
        <a:graphic>
          <a:graphicData uri="http://schemas.openxmlformats.org/presentationml/2006/ole">
            <p:oleObj spid="_x0000_s119913" name="文档" r:id="rId14" imgW="6621358" imgH="19349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07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739964"/>
            <a:ext cx="8557612" cy="1687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表示的平面区域是直角三角形，只有直线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垂直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或直线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垂直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时，平面区域才是直角三角形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878831"/>
              </p:ext>
            </p:extLst>
          </p:nvPr>
        </p:nvGraphicFramePr>
        <p:xfrm>
          <a:off x="251520" y="4160738"/>
          <a:ext cx="5821363" cy="1003300"/>
        </p:xfrm>
        <a:graphic>
          <a:graphicData uri="http://schemas.openxmlformats.org/presentationml/2006/ole">
            <p:oleObj spid="_x0000_s193545" name="文档" r:id="rId13" imgW="5821409" imgH="1003654" progId="Word.Document.12">
              <p:embed/>
            </p:oleObj>
          </a:graphicData>
        </a:graphic>
      </p:graphicFrame>
      <p:pic>
        <p:nvPicPr>
          <p:cNvPr id="20" name="图片 19" descr="E:\贾文\贾文2015\二轮\考前三个月\数学 浙江（理）\195.TIF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5571" y="2598042"/>
            <a:ext cx="3212540" cy="13589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5666890" y="4258529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27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6738" y="582816"/>
            <a:ext cx="84917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{0,1,2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，则满足条件的实数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任意多边形 27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931808"/>
            <a:ext cx="8142274" cy="12241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{0,1,2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8757426"/>
              </p:ext>
            </p:extLst>
          </p:nvPr>
        </p:nvGraphicFramePr>
        <p:xfrm>
          <a:off x="500063" y="1925638"/>
          <a:ext cx="8134350" cy="1760537"/>
        </p:xfrm>
        <a:graphic>
          <a:graphicData uri="http://schemas.openxmlformats.org/presentationml/2006/ole">
            <p:oleObj spid="_x0000_s171066" name="文档" r:id="rId13" imgW="8256679" imgH="1792731" progId="Word.Document.12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96639" y="332242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6254826"/>
              </p:ext>
            </p:extLst>
          </p:nvPr>
        </p:nvGraphicFramePr>
        <p:xfrm>
          <a:off x="500063" y="2733675"/>
          <a:ext cx="8134350" cy="1760538"/>
        </p:xfrm>
        <a:graphic>
          <a:graphicData uri="http://schemas.openxmlformats.org/presentationml/2006/ole">
            <p:oleObj spid="_x0000_s171067" name="文档" r:id="rId14" imgW="8256679" imgH="17927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465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8636" y="351691"/>
            <a:ext cx="8683844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由图形的不确定性而引起的分类讨论：如二次函数图象、指数函数图象、对数函数图象等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由参数的变化而引起的分类讨论：如某些含有参数的问题，由于参数的取值不同会导致所得的结果不同，或者由于对不同的参数值要运用不同的求解或证明方法等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进行分类讨论要遵循的原则是：分类的对象是确定的，标准是统一的，不遗漏、不重复，科学地划分，分清主次，不越级讨论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其中最重要的一条是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不重不漏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92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0852" y="1059582"/>
            <a:ext cx="855761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和过定点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任意多边形 4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3455381"/>
              </p:ext>
            </p:extLst>
          </p:nvPr>
        </p:nvGraphicFramePr>
        <p:xfrm>
          <a:off x="284807" y="3060913"/>
          <a:ext cx="8175625" cy="3055937"/>
        </p:xfrm>
        <a:graphic>
          <a:graphicData uri="http://schemas.openxmlformats.org/presentationml/2006/ole">
            <p:oleObj spid="_x0000_s194570" name="文档" r:id="rId13" imgW="8175894" imgH="30552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任意多边形 4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915566"/>
            <a:ext cx="838899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由动直线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知定点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，且两直线互相垂直，故点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为直径的圆上运动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重合时，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取得最小值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8030254"/>
              </p:ext>
            </p:extLst>
          </p:nvPr>
        </p:nvGraphicFramePr>
        <p:xfrm>
          <a:off x="179512" y="4108673"/>
          <a:ext cx="6011863" cy="695325"/>
        </p:xfrm>
        <a:graphic>
          <a:graphicData uri="http://schemas.openxmlformats.org/presentationml/2006/ole">
            <p:oleObj spid="_x0000_s195593" name="文档" r:id="rId13" imgW="6011856" imgH="6947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任意多边形 4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632" y="843558"/>
            <a:ext cx="446308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不重合时，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632" y="1604153"/>
            <a:ext cx="61500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err="1">
                <a:latin typeface="Times New Roman"/>
                <a:ea typeface="华文细黑"/>
              </a:rPr>
              <a:t>Rt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PAB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中，有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AB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|</a:t>
            </a:r>
            <a:r>
              <a:rPr lang="en-US" altLang="zh-CN" sz="2600" kern="100" baseline="30000" dirty="0" smtClean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 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623632" y="2187317"/>
            <a:ext cx="78245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时取等号，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533899"/>
              </p:ext>
            </p:extLst>
          </p:nvPr>
        </p:nvGraphicFramePr>
        <p:xfrm>
          <a:off x="670817" y="4074567"/>
          <a:ext cx="8221663" cy="1233487"/>
        </p:xfrm>
        <a:graphic>
          <a:graphicData uri="http://schemas.openxmlformats.org/presentationml/2006/ole">
            <p:oleObj spid="_x0000_s196617" name="文档" r:id="rId13" imgW="8221615" imgH="123404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184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任意多边形 4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6487510"/>
              </p:ext>
            </p:extLst>
          </p:nvPr>
        </p:nvGraphicFramePr>
        <p:xfrm>
          <a:off x="534739" y="1707654"/>
          <a:ext cx="8221663" cy="1233487"/>
        </p:xfrm>
        <a:graphic>
          <a:graphicData uri="http://schemas.openxmlformats.org/presentationml/2006/ole">
            <p:oleObj spid="_x0000_s197648" name="文档" r:id="rId13" imgW="8221615" imgH="123332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015646"/>
              </p:ext>
            </p:extLst>
          </p:nvPr>
        </p:nvGraphicFramePr>
        <p:xfrm>
          <a:off x="534739" y="2497386"/>
          <a:ext cx="8213725" cy="1227137"/>
        </p:xfrm>
        <a:graphic>
          <a:graphicData uri="http://schemas.openxmlformats.org/presentationml/2006/ole">
            <p:oleObj spid="_x0000_s197649" name="文档" r:id="rId14" imgW="8221615" imgH="1233328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3034393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512" y="726832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为其上的一点，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为坐标原点，若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为等腰三角形，则这样的点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的个数为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2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B.3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C.4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D.6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055188"/>
            <a:ext cx="798183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的中垂线上，此时，点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的位置有两个；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6190" y="699542"/>
            <a:ext cx="814227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的位置也有两个；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FO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FP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的情形，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不存在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事实上，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p,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，若设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6268486"/>
              </p:ext>
            </p:extLst>
          </p:nvPr>
        </p:nvGraphicFramePr>
        <p:xfrm>
          <a:off x="606190" y="2715121"/>
          <a:ext cx="6719888" cy="720725"/>
        </p:xfrm>
        <a:graphic>
          <a:graphicData uri="http://schemas.openxmlformats.org/presentationml/2006/ole">
            <p:oleObj spid="_x0000_s136259" name="文档" r:id="rId13" imgW="6720361" imgH="72070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0783307"/>
              </p:ext>
            </p:extLst>
          </p:nvPr>
        </p:nvGraphicFramePr>
        <p:xfrm>
          <a:off x="606190" y="3364930"/>
          <a:ext cx="6865938" cy="1081087"/>
        </p:xfrm>
        <a:graphic>
          <a:graphicData uri="http://schemas.openxmlformats.org/presentationml/2006/ole">
            <p:oleObj spid="_x0000_s136260" name="文档" r:id="rId14" imgW="6870847" imgH="1081772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606190" y="3803279"/>
            <a:ext cx="563449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843558"/>
            <a:ext cx="7225854" cy="30474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时，不构成三角形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在抛物线上矛盾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符合要求的点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867894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94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1442959"/>
              </p:ext>
            </p:extLst>
          </p:nvPr>
        </p:nvGraphicFramePr>
        <p:xfrm>
          <a:off x="248791" y="971178"/>
          <a:ext cx="9075737" cy="952500"/>
        </p:xfrm>
        <a:graphic>
          <a:graphicData uri="http://schemas.openxmlformats.org/presentationml/2006/ole">
            <p:oleObj spid="_x0000_s183344" name="文档" r:id="rId3" imgW="9078235" imgH="1005119" progId="Word.Document.12">
              <p:embed/>
            </p:oleObj>
          </a:graphicData>
        </a:graphic>
      </p:graphicFrame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0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1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6914574"/>
              </p:ext>
            </p:extLst>
          </p:nvPr>
        </p:nvGraphicFramePr>
        <p:xfrm>
          <a:off x="181346" y="1713334"/>
          <a:ext cx="9647237" cy="2514600"/>
        </p:xfrm>
        <a:graphic>
          <a:graphicData uri="http://schemas.openxmlformats.org/presentationml/2006/ole">
            <p:oleObj spid="_x0000_s183345" name="文档" r:id="rId14" imgW="9647492" imgH="2529381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3753186"/>
              </p:ext>
            </p:extLst>
          </p:nvPr>
        </p:nvGraphicFramePr>
        <p:xfrm>
          <a:off x="181346" y="2497485"/>
          <a:ext cx="9647238" cy="2522537"/>
        </p:xfrm>
        <a:graphic>
          <a:graphicData uri="http://schemas.openxmlformats.org/presentationml/2006/ole">
            <p:oleObj spid="_x0000_s183346" name="文档" r:id="rId15" imgW="9647492" imgH="2532626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2066346"/>
              </p:ext>
            </p:extLst>
          </p:nvPr>
        </p:nvGraphicFramePr>
        <p:xfrm>
          <a:off x="181346" y="3147814"/>
          <a:ext cx="9647238" cy="2528888"/>
        </p:xfrm>
        <a:graphic>
          <a:graphicData uri="http://schemas.openxmlformats.org/presentationml/2006/ole">
            <p:oleObj spid="_x0000_s183347" name="文档" r:id="rId16" imgW="9647492" imgH="25358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406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9417516"/>
              </p:ext>
            </p:extLst>
          </p:nvPr>
        </p:nvGraphicFramePr>
        <p:xfrm>
          <a:off x="899592" y="843558"/>
          <a:ext cx="6438900" cy="2109787"/>
        </p:xfrm>
        <a:graphic>
          <a:graphicData uri="http://schemas.openxmlformats.org/presentationml/2006/ole">
            <p:oleObj spid="_x0000_s175178" name="文档" r:id="rId13" imgW="6438471" imgH="211026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6418278"/>
              </p:ext>
            </p:extLst>
          </p:nvPr>
        </p:nvGraphicFramePr>
        <p:xfrm>
          <a:off x="899592" y="2780457"/>
          <a:ext cx="7124700" cy="1087437"/>
        </p:xfrm>
        <a:graphic>
          <a:graphicData uri="http://schemas.openxmlformats.org/presentationml/2006/ole">
            <p:oleObj spid="_x0000_s175179" name="文档" r:id="rId14" imgW="7124296" imgH="108717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9510159"/>
              </p:ext>
            </p:extLst>
          </p:nvPr>
        </p:nvGraphicFramePr>
        <p:xfrm>
          <a:off x="971600" y="3679031"/>
          <a:ext cx="7118350" cy="1196975"/>
        </p:xfrm>
        <a:graphic>
          <a:graphicData uri="http://schemas.openxmlformats.org/presentationml/2006/ole">
            <p:oleObj spid="_x0000_s175180" name="文档" r:id="rId15" imgW="7124296" imgH="10875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0259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5769813"/>
              </p:ext>
            </p:extLst>
          </p:nvPr>
        </p:nvGraphicFramePr>
        <p:xfrm>
          <a:off x="827584" y="1059582"/>
          <a:ext cx="6972300" cy="1257300"/>
        </p:xfrm>
        <a:graphic>
          <a:graphicData uri="http://schemas.openxmlformats.org/presentationml/2006/ole">
            <p:oleObj spid="_x0000_s184373" name="文档" r:id="rId13" imgW="6972010" imgH="1257087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2408585"/>
              </p:ext>
            </p:extLst>
          </p:nvPr>
        </p:nvGraphicFramePr>
        <p:xfrm>
          <a:off x="827584" y="2067694"/>
          <a:ext cx="6965950" cy="1257300"/>
        </p:xfrm>
        <a:graphic>
          <a:graphicData uri="http://schemas.openxmlformats.org/presentationml/2006/ole">
            <p:oleObj spid="_x0000_s184374" name="文档" r:id="rId14" imgW="6972010" imgH="1257447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9501772"/>
              </p:ext>
            </p:extLst>
          </p:nvPr>
        </p:nvGraphicFramePr>
        <p:xfrm>
          <a:off x="827584" y="2970634"/>
          <a:ext cx="6965950" cy="1257300"/>
        </p:xfrm>
        <a:graphic>
          <a:graphicData uri="http://schemas.openxmlformats.org/presentationml/2006/ole">
            <p:oleObj spid="_x0000_s184375" name="文档" r:id="rId15" imgW="6972010" imgH="12574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848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189" y="987574"/>
            <a:ext cx="8512738" cy="2792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解答分类讨论问题时的基本方法和步骤是：首先要确定讨论对象以及所讨论对象的全体的范围；其次确定分类标准，正确进行合理分类，即标准统一、不重不漏、分类互斥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没有重复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；再对所分类逐步进行讨论，分级进行，获取阶段性结果；最后进行归纳小结，综合得出结论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4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任意多边形 48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823003"/>
            <a:ext cx="8472883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已知集合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{0,1,2}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，且下列三个关系：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有且只有一个正确，则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</a:p>
        </p:txBody>
      </p:sp>
      <p:sp>
        <p:nvSpPr>
          <p:cNvPr id="7" name="矩形 6"/>
          <p:cNvSpPr/>
          <p:nvPr/>
        </p:nvSpPr>
        <p:spPr>
          <a:xfrm>
            <a:off x="131565" y="2711617"/>
            <a:ext cx="847288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因为三个关系中只有一个正确，分三种情况讨论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endParaRPr lang="zh-CN" altLang="en-US" sz="26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8380499"/>
              </p:ext>
            </p:extLst>
          </p:nvPr>
        </p:nvGraphicFramePr>
        <p:xfrm>
          <a:off x="4937442" y="3219822"/>
          <a:ext cx="1912938" cy="2087562"/>
        </p:xfrm>
        <a:graphic>
          <a:graphicData uri="http://schemas.openxmlformats.org/presentationml/2006/ole">
            <p:oleObj spid="_x0000_s185380" name="文档" r:id="rId13" imgW="1917863" imgH="2087715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125236" y="3795886"/>
            <a:ext cx="495082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正确，则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不正确，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得到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85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任意多边形 39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852" y="915566"/>
            <a:ext cx="855761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由于集合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{0,1,2}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所以解得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，或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，或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，与互异性矛盾；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446" y="3231435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不正确，得到</a:t>
            </a:r>
            <a:endParaRPr lang="zh-CN" altLang="en-US" sz="26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4412166"/>
              </p:ext>
            </p:extLst>
          </p:nvPr>
        </p:nvGraphicFramePr>
        <p:xfrm>
          <a:off x="5011004" y="2643758"/>
          <a:ext cx="1524000" cy="1782762"/>
        </p:xfrm>
        <a:graphic>
          <a:graphicData uri="http://schemas.openxmlformats.org/presentationml/2006/ole">
            <p:oleObj spid="_x0000_s198665" name="文档" r:id="rId13" imgW="1523634" imgH="1783144" progId="Word.Document.12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6157818" y="3147814"/>
            <a:ext cx="2518638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与互异性矛盾；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94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任意多边形 39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446" y="1575251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不正确，得到</a:t>
            </a:r>
            <a:endParaRPr lang="zh-CN" altLang="en-US" sz="2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6576765"/>
              </p:ext>
            </p:extLst>
          </p:nvPr>
        </p:nvGraphicFramePr>
        <p:xfrm>
          <a:off x="5011004" y="987574"/>
          <a:ext cx="4327525" cy="1889125"/>
        </p:xfrm>
        <a:graphic>
          <a:graphicData uri="http://schemas.openxmlformats.org/presentationml/2006/ole">
            <p:oleObj spid="_x0000_s199689" name="文档" r:id="rId13" imgW="4327883" imgH="1889348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2715766"/>
            <a:ext cx="541686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符合题意，所以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627" y="3435846"/>
            <a:ext cx="1685077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201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08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3573" y="627534"/>
            <a:ext cx="847288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已知抛物线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的焦点为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是抛物线上横坐标为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，且位于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轴上方的点，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到抛物线准线的距离等于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轴，垂足为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求抛物线的方程；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2576889"/>
              </p:ext>
            </p:extLst>
          </p:nvPr>
        </p:nvGraphicFramePr>
        <p:xfrm>
          <a:off x="300384" y="3003798"/>
          <a:ext cx="6719888" cy="1055687"/>
        </p:xfrm>
        <a:graphic>
          <a:graphicData uri="http://schemas.openxmlformats.org/presentationml/2006/ole">
            <p:oleObj spid="_x0000_s186402" name="文档" r:id="rId13" imgW="6720361" imgH="1055492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4162165"/>
              </p:ext>
            </p:extLst>
          </p:nvPr>
        </p:nvGraphicFramePr>
        <p:xfrm>
          <a:off x="251520" y="3651870"/>
          <a:ext cx="6713537" cy="1195388"/>
        </p:xfrm>
        <a:graphic>
          <a:graphicData uri="http://schemas.openxmlformats.org/presentationml/2006/ole">
            <p:oleObj spid="_x0000_s186403" name="文档" r:id="rId14" imgW="6720361" imgH="105549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81435" y="4443958"/>
            <a:ext cx="417454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所以抛物线的方程为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28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826681"/>
            <a:ext cx="8643188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为圆心，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为半径作圆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轴上一动点时，讨论直线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的位置关系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190852" y="2022976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题意知，圆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的圆心为点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，半径为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相离；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(4,4)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0329394"/>
              </p:ext>
            </p:extLst>
          </p:nvPr>
        </p:nvGraphicFramePr>
        <p:xfrm>
          <a:off x="179512" y="4364633"/>
          <a:ext cx="6354763" cy="1087437"/>
        </p:xfrm>
        <a:graphic>
          <a:graphicData uri="http://schemas.openxmlformats.org/presentationml/2006/ole">
            <p:oleObj spid="_x0000_s187418" name="文档" r:id="rId13" imgW="6354588" imgH="10871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4819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任意多边形 31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845" y="875051"/>
            <a:ext cx="384913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205233"/>
              </p:ext>
            </p:extLst>
          </p:nvPr>
        </p:nvGraphicFramePr>
        <p:xfrm>
          <a:off x="539552" y="1491630"/>
          <a:ext cx="7627938" cy="2528887"/>
        </p:xfrm>
        <a:graphic>
          <a:graphicData uri="http://schemas.openxmlformats.org/presentationml/2006/ole">
            <p:oleObj spid="_x0000_s188458" name="文档" r:id="rId13" imgW="7627234" imgH="2529654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62174" y="2383016"/>
            <a:ext cx="814227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相离；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相切；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相交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4984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9512" y="769022"/>
            <a:ext cx="8472883" cy="18027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任意多边形 2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5364897"/>
              </p:ext>
            </p:extLst>
          </p:nvPr>
        </p:nvGraphicFramePr>
        <p:xfrm>
          <a:off x="278134" y="2643758"/>
          <a:ext cx="8542338" cy="2201862"/>
        </p:xfrm>
        <a:graphic>
          <a:graphicData uri="http://schemas.openxmlformats.org/presentationml/2006/ole">
            <p:oleObj spid="_x0000_s202766" name="文档" r:id="rId13" imgW="8541667" imgH="2201702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8119368"/>
              </p:ext>
            </p:extLst>
          </p:nvPr>
        </p:nvGraphicFramePr>
        <p:xfrm>
          <a:off x="214064" y="4050233"/>
          <a:ext cx="8534400" cy="2193925"/>
        </p:xfrm>
        <a:graphic>
          <a:graphicData uri="http://schemas.openxmlformats.org/presentationml/2006/ole">
            <p:oleObj spid="_x0000_s202767" name="文档" r:id="rId14" imgW="8541667" imgH="22017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5323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699542"/>
            <a:ext cx="847288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即二次函数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的对称轴在区间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的左边，且抛物线开口向上，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内是增函数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2040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987574"/>
            <a:ext cx="8061657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内是否有零点，有几个零点？为什么？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166992"/>
            <a:ext cx="830593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，二次函数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内只有一个零点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因为二次函数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dirty="0">
                <a:latin typeface="Times New Roman"/>
                <a:ea typeface="华文细黑"/>
              </a:rPr>
              <a:t> c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的图象的对称轴是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52489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任意多边形 2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9" action="ppaction://hlinksldjump"/>
          </p:cNvPr>
          <p:cNvSpPr/>
          <p:nvPr/>
        </p:nvSpPr>
        <p:spPr>
          <a:xfrm>
            <a:off x="5469957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0" action="ppaction://hlinksldjump"/>
          </p:cNvPr>
          <p:cNvSpPr/>
          <p:nvPr/>
        </p:nvSpPr>
        <p:spPr>
          <a:xfrm>
            <a:off x="5940152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1" action="ppaction://hlinksldjump"/>
          </p:cNvPr>
          <p:cNvSpPr/>
          <p:nvPr/>
        </p:nvSpPr>
        <p:spPr>
          <a:xfrm>
            <a:off x="6406061" y="267494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2" action="ppaction://hlinksldjump"/>
          </p:cNvPr>
          <p:cNvSpPr/>
          <p:nvPr/>
        </p:nvSpPr>
        <p:spPr>
          <a:xfrm>
            <a:off x="6876256" y="267494"/>
            <a:ext cx="648072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3215142"/>
              </p:ext>
            </p:extLst>
          </p:nvPr>
        </p:nvGraphicFramePr>
        <p:xfrm>
          <a:off x="323528" y="1491630"/>
          <a:ext cx="8566150" cy="1652588"/>
        </p:xfrm>
        <a:graphic>
          <a:graphicData uri="http://schemas.openxmlformats.org/presentationml/2006/ole">
            <p:oleObj spid="_x0000_s201749" name="文档" r:id="rId13" imgW="8633841" imgH="1670992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19777" y="2647240"/>
            <a:ext cx="838467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所以函数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在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区间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内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各有一个零点，故函数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内有两个零点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4425187"/>
              </p:ext>
            </p:extLst>
          </p:nvPr>
        </p:nvGraphicFramePr>
        <p:xfrm>
          <a:off x="3253938" y="2427734"/>
          <a:ext cx="1423988" cy="1127125"/>
        </p:xfrm>
        <a:graphic>
          <a:graphicData uri="http://schemas.openxmlformats.org/presentationml/2006/ole">
            <p:oleObj spid="_x0000_s201750" name="文档" r:id="rId14" imgW="1424266" imgH="112756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1382754"/>
              </p:ext>
            </p:extLst>
          </p:nvPr>
        </p:nvGraphicFramePr>
        <p:xfrm>
          <a:off x="5220072" y="2499742"/>
          <a:ext cx="1416050" cy="1120775"/>
        </p:xfrm>
        <a:graphic>
          <a:graphicData uri="http://schemas.openxmlformats.org/presentationml/2006/ole">
            <p:oleObj spid="_x0000_s201751" name="文档" r:id="rId15" imgW="1424266" imgH="1127200" progId="Word.Document.12">
              <p:embed/>
            </p:oleObj>
          </a:graphicData>
        </a:graphic>
      </p:graphicFrame>
      <p:pic>
        <p:nvPicPr>
          <p:cNvPr id="22" name="图片 21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36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2837414" y="1913330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195736" y="1913327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2911259" y="3065458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2269581" y="3065455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755576" y="163564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由概念、公式、法则、计算性质引起的分类讨论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755576" y="235572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分类讨论在含参函数中的应用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555525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201856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275606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746279" y="311819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根据图形位置或形状分类讨论</a:t>
            </a: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9559" y="237877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由概念、公式、法则、计算性质引起的分类讨论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847040"/>
            <a:ext cx="8645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设集合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447" y="2047076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，于是可分为以下几种情况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由根与系数的关系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7748931"/>
              </p:ext>
            </p:extLst>
          </p:nvPr>
        </p:nvGraphicFramePr>
        <p:xfrm>
          <a:off x="251520" y="3952329"/>
          <a:ext cx="7146925" cy="1355725"/>
        </p:xfrm>
        <a:graphic>
          <a:graphicData uri="http://schemas.openxmlformats.org/presentationml/2006/ole">
            <p:oleObj spid="_x0000_s142381" name="文档" r:id="rId3" imgW="7147337" imgH="13560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681" y="555526"/>
            <a:ext cx="886782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  <a:sym typeface="Euclid Math Two"/>
              </a:rPr>
              <a:t>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时，又可分为两种情况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±1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{0}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满足条件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2702</Words>
  <Application>Microsoft Office PowerPoint</Application>
  <PresentationFormat>全屏显示(16:9)</PresentationFormat>
  <Paragraphs>515</Paragraphs>
  <Slides>59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662</cp:revision>
  <dcterms:modified xsi:type="dcterms:W3CDTF">2016-03-03T01:09:14Z</dcterms:modified>
</cp:coreProperties>
</file>