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customXml/itemProps31.xml" ContentType="application/vnd.openxmlformats-officedocument.customXmlProperti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customXml/itemProps20.xml" ContentType="application/vnd.openxmlformats-officedocument.customXmlProperties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customXml/itemProps6.xml" ContentType="application/vnd.openxmlformats-officedocument.customXmlProperties+xml"/>
  <Override PartName="/customXml/itemProps29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25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customXml/itemProps14.xml" ContentType="application/vnd.openxmlformats-officedocument.customXmlProperties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customXml/itemProps21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customXml/itemProps9.xml" ContentType="application/vnd.openxmlformats-officedocument.customXmlPropertie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7.xml" ContentType="application/vnd.openxmlformats-officedocument.customXmlProperties+xml"/>
  <Override PartName="/customXml/itemProps39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customXml/itemProps28.xml" ContentType="application/vnd.openxmlformats-officedocument.customXmlProperties+xml"/>
  <Override PartName="/customXml/itemProps37.xml" ContentType="application/vnd.openxmlformats-officedocument.customXmlProperties+xml"/>
  <Override PartName="/customXml/itemProps46.xml" ContentType="application/vnd.openxmlformats-officedocument.customXmlPropertie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44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customXml/itemProps8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customXml/itemProps38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notesSlides/notesSlide19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8"/>
  </p:sldMasterIdLst>
  <p:notesMasterIdLst>
    <p:notesMasterId r:id="rId96"/>
  </p:notesMasterIdLst>
  <p:sldIdLst>
    <p:sldId id="256" r:id="rId49"/>
    <p:sldId id="261" r:id="rId50"/>
    <p:sldId id="263" r:id="rId51"/>
    <p:sldId id="264" r:id="rId52"/>
    <p:sldId id="265" r:id="rId53"/>
    <p:sldId id="266" r:id="rId54"/>
    <p:sldId id="267" r:id="rId55"/>
    <p:sldId id="268" r:id="rId56"/>
    <p:sldId id="269" r:id="rId57"/>
    <p:sldId id="270" r:id="rId58"/>
    <p:sldId id="271" r:id="rId59"/>
    <p:sldId id="272" r:id="rId60"/>
    <p:sldId id="273" r:id="rId61"/>
    <p:sldId id="274" r:id="rId62"/>
    <p:sldId id="275" r:id="rId63"/>
    <p:sldId id="276" r:id="rId64"/>
    <p:sldId id="277" r:id="rId65"/>
    <p:sldId id="278" r:id="rId66"/>
    <p:sldId id="279" r:id="rId67"/>
    <p:sldId id="280" r:id="rId68"/>
    <p:sldId id="281" r:id="rId69"/>
    <p:sldId id="283" r:id="rId70"/>
    <p:sldId id="284" r:id="rId71"/>
    <p:sldId id="285" r:id="rId72"/>
    <p:sldId id="287" r:id="rId73"/>
    <p:sldId id="288" r:id="rId74"/>
    <p:sldId id="289" r:id="rId75"/>
    <p:sldId id="290" r:id="rId76"/>
    <p:sldId id="291" r:id="rId77"/>
    <p:sldId id="292" r:id="rId78"/>
    <p:sldId id="293" r:id="rId79"/>
    <p:sldId id="294" r:id="rId80"/>
    <p:sldId id="295" r:id="rId81"/>
    <p:sldId id="297" r:id="rId82"/>
    <p:sldId id="298" r:id="rId83"/>
    <p:sldId id="299" r:id="rId84"/>
    <p:sldId id="300" r:id="rId85"/>
    <p:sldId id="301" r:id="rId86"/>
    <p:sldId id="302" r:id="rId87"/>
    <p:sldId id="303" r:id="rId88"/>
    <p:sldId id="305" r:id="rId89"/>
    <p:sldId id="306" r:id="rId90"/>
    <p:sldId id="307" r:id="rId91"/>
    <p:sldId id="308" r:id="rId92"/>
    <p:sldId id="309" r:id="rId93"/>
    <p:sldId id="310" r:id="rId94"/>
    <p:sldId id="311" r:id="rId95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736" autoAdjust="0"/>
  </p:normalViewPr>
  <p:slideViewPr>
    <p:cSldViewPr>
      <p:cViewPr varScale="1">
        <p:scale>
          <a:sx n="83" d="100"/>
          <a:sy n="83" d="100"/>
        </p:scale>
        <p:origin x="-774" y="-78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slide" Target="slides/slide2.xml"/><Relationship Id="rId55" Type="http://schemas.openxmlformats.org/officeDocument/2006/relationships/slide" Target="slides/slide7.xml"/><Relationship Id="rId63" Type="http://schemas.openxmlformats.org/officeDocument/2006/relationships/slide" Target="slides/slide15.xml"/><Relationship Id="rId68" Type="http://schemas.openxmlformats.org/officeDocument/2006/relationships/slide" Target="slides/slide20.xml"/><Relationship Id="rId76" Type="http://schemas.openxmlformats.org/officeDocument/2006/relationships/slide" Target="slides/slide28.xml"/><Relationship Id="rId84" Type="http://schemas.openxmlformats.org/officeDocument/2006/relationships/slide" Target="slides/slide36.xml"/><Relationship Id="rId89" Type="http://schemas.openxmlformats.org/officeDocument/2006/relationships/slide" Target="slides/slide41.xml"/><Relationship Id="rId97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slide" Target="slides/slide23.xml"/><Relationship Id="rId92" Type="http://schemas.openxmlformats.org/officeDocument/2006/relationships/slide" Target="slides/slide4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5.xml"/><Relationship Id="rId58" Type="http://schemas.openxmlformats.org/officeDocument/2006/relationships/slide" Target="slides/slide10.xml"/><Relationship Id="rId66" Type="http://schemas.openxmlformats.org/officeDocument/2006/relationships/slide" Target="slides/slide18.xml"/><Relationship Id="rId74" Type="http://schemas.openxmlformats.org/officeDocument/2006/relationships/slide" Target="slides/slide26.xml"/><Relationship Id="rId79" Type="http://schemas.openxmlformats.org/officeDocument/2006/relationships/slide" Target="slides/slide31.xml"/><Relationship Id="rId87" Type="http://schemas.openxmlformats.org/officeDocument/2006/relationships/slide" Target="slides/slide39.xml"/><Relationship Id="rId5" Type="http://schemas.openxmlformats.org/officeDocument/2006/relationships/customXml" Target="../customXml/item5.xml"/><Relationship Id="rId61" Type="http://schemas.openxmlformats.org/officeDocument/2006/relationships/slide" Target="slides/slide13.xml"/><Relationship Id="rId82" Type="http://schemas.openxmlformats.org/officeDocument/2006/relationships/slide" Target="slides/slide34.xml"/><Relationship Id="rId90" Type="http://schemas.openxmlformats.org/officeDocument/2006/relationships/slide" Target="slides/slide42.xml"/><Relationship Id="rId95" Type="http://schemas.openxmlformats.org/officeDocument/2006/relationships/slide" Target="slides/slide47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Master" Target="slideMasters/slideMaster1.xml"/><Relationship Id="rId56" Type="http://schemas.openxmlformats.org/officeDocument/2006/relationships/slide" Target="slides/slide8.xml"/><Relationship Id="rId64" Type="http://schemas.openxmlformats.org/officeDocument/2006/relationships/slide" Target="slides/slide16.xml"/><Relationship Id="rId69" Type="http://schemas.openxmlformats.org/officeDocument/2006/relationships/slide" Target="slides/slide21.xml"/><Relationship Id="rId77" Type="http://schemas.openxmlformats.org/officeDocument/2006/relationships/slide" Target="slides/slide29.xml"/><Relationship Id="rId100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3.xml"/><Relationship Id="rId72" Type="http://schemas.openxmlformats.org/officeDocument/2006/relationships/slide" Target="slides/slide24.xml"/><Relationship Id="rId80" Type="http://schemas.openxmlformats.org/officeDocument/2006/relationships/slide" Target="slides/slide32.xml"/><Relationship Id="rId85" Type="http://schemas.openxmlformats.org/officeDocument/2006/relationships/slide" Target="slides/slide37.xml"/><Relationship Id="rId93" Type="http://schemas.openxmlformats.org/officeDocument/2006/relationships/slide" Target="slides/slide45.xml"/><Relationship Id="rId98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1.xml"/><Relationship Id="rId67" Type="http://schemas.openxmlformats.org/officeDocument/2006/relationships/slide" Target="slides/slide1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6.xml"/><Relationship Id="rId62" Type="http://schemas.openxmlformats.org/officeDocument/2006/relationships/slide" Target="slides/slide14.xml"/><Relationship Id="rId70" Type="http://schemas.openxmlformats.org/officeDocument/2006/relationships/slide" Target="slides/slide22.xml"/><Relationship Id="rId75" Type="http://schemas.openxmlformats.org/officeDocument/2006/relationships/slide" Target="slides/slide27.xml"/><Relationship Id="rId83" Type="http://schemas.openxmlformats.org/officeDocument/2006/relationships/slide" Target="slides/slide35.xml"/><Relationship Id="rId88" Type="http://schemas.openxmlformats.org/officeDocument/2006/relationships/slide" Target="slides/slide40.xml"/><Relationship Id="rId91" Type="http://schemas.openxmlformats.org/officeDocument/2006/relationships/slide" Target="slides/slide43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1.xml"/><Relationship Id="rId57" Type="http://schemas.openxmlformats.org/officeDocument/2006/relationships/slide" Target="slides/slide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4.xml"/><Relationship Id="rId60" Type="http://schemas.openxmlformats.org/officeDocument/2006/relationships/slide" Target="slides/slide12.xml"/><Relationship Id="rId65" Type="http://schemas.openxmlformats.org/officeDocument/2006/relationships/slide" Target="slides/slide17.xml"/><Relationship Id="rId73" Type="http://schemas.openxmlformats.org/officeDocument/2006/relationships/slide" Target="slides/slide25.xml"/><Relationship Id="rId78" Type="http://schemas.openxmlformats.org/officeDocument/2006/relationships/slide" Target="slides/slide30.xml"/><Relationship Id="rId81" Type="http://schemas.openxmlformats.org/officeDocument/2006/relationships/slide" Target="slides/slide33.xml"/><Relationship Id="rId86" Type="http://schemas.openxmlformats.org/officeDocument/2006/relationships/slide" Target="slides/slide38.xml"/><Relationship Id="rId94" Type="http://schemas.openxmlformats.org/officeDocument/2006/relationships/slide" Target="slides/slide46.xml"/><Relationship Id="rId9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9144000" cy="165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4" descr="C:\Users\yuanchunfa\Desktop\3.2课件\未标题-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6574" y="256786"/>
            <a:ext cx="1331706" cy="990989"/>
          </a:xfrm>
          <a:prstGeom prst="rect">
            <a:avLst/>
          </a:prstGeom>
          <a:noFill/>
        </p:spPr>
      </p:pic>
      <p:pic>
        <p:nvPicPr>
          <p:cNvPr id="2050" name="Picture 2" descr="C:\Users\yuanchunfa\Desktop\3.2课件\图片2.png"/>
          <p:cNvPicPr>
            <a:picLocks noChangeAspect="1" noChangeArrowheads="1"/>
          </p:cNvPicPr>
          <p:nvPr userDrawn="1"/>
        </p:nvPicPr>
        <p:blipFill>
          <a:blip r:embed="rId3" cstate="print"/>
          <a:srcRect t="3805" b="4109"/>
          <a:stretch>
            <a:fillRect/>
          </a:stretch>
        </p:blipFill>
        <p:spPr bwMode="auto">
          <a:xfrm>
            <a:off x="0" y="1390650"/>
            <a:ext cx="9144000" cy="345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2015-5-6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1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2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 userDrawn="1"/>
        </p:nvGrpSpPr>
        <p:grpSpPr>
          <a:xfrm>
            <a:off x="8001024" y="-747419"/>
            <a:ext cx="928694" cy="738664"/>
            <a:chOff x="7893906" y="910756"/>
            <a:chExt cx="928694" cy="738664"/>
          </a:xfrm>
        </p:grpSpPr>
        <p:sp>
          <p:nvSpPr>
            <p:cNvPr id="38" name="对角圆角矩形 37"/>
            <p:cNvSpPr/>
            <p:nvPr userDrawn="1"/>
          </p:nvSpPr>
          <p:spPr>
            <a:xfrm>
              <a:off x="7899400" y="912820"/>
              <a:ext cx="889000" cy="736600"/>
            </a:xfrm>
            <a:prstGeom prst="round2DiagRect">
              <a:avLst/>
            </a:prstGeom>
            <a:solidFill>
              <a:srgbClr val="66FFFF"/>
            </a:solidFill>
            <a:ln w="9525">
              <a:solidFill>
                <a:srgbClr val="008C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7893906" y="910756"/>
              <a:ext cx="9286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6" action="ppaction://hlinksldjump"/>
                </a:rPr>
                <a:t>知识梳理</a:t>
              </a:r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7" action="ppaction://hlinksldjump"/>
                </a:rPr>
                <a:t>重难突破</a:t>
              </a:r>
              <a:endParaRPr lang="en-US" altLang="zh-CN" sz="14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1400" dirty="0" smtClean="0">
                  <a:latin typeface="黑体" pitchFamily="49" charset="-122"/>
                  <a:ea typeface="黑体" pitchFamily="49" charset="-122"/>
                  <a:hlinkClick r:id="rId8" action="ppaction://hlinksldjump"/>
                </a:rPr>
                <a:t>思想方法</a:t>
              </a:r>
              <a:endParaRPr lang="en-US" altLang="zh-CN" sz="14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643834" y="0"/>
            <a:ext cx="1500166" cy="56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42908" y="205559"/>
            <a:ext cx="9286908" cy="3571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F0"/>
                </a:solidFill>
              </a:ln>
            </a:endParaRPr>
          </a:p>
        </p:txBody>
      </p:sp>
      <p:grpSp>
        <p:nvGrpSpPr>
          <p:cNvPr id="3" name="组合 32"/>
          <p:cNvGrpSpPr/>
          <p:nvPr/>
        </p:nvGrpSpPr>
        <p:grpSpPr>
          <a:xfrm>
            <a:off x="7929269" y="205559"/>
            <a:ext cx="929011" cy="307777"/>
            <a:chOff x="6500826" y="236061"/>
            <a:chExt cx="1085882" cy="345632"/>
          </a:xfrm>
        </p:grpSpPr>
        <p:sp>
          <p:nvSpPr>
            <p:cNvPr id="34" name="流程图: 终止 33"/>
            <p:cNvSpPr/>
            <p:nvPr userDrawn="1"/>
          </p:nvSpPr>
          <p:spPr>
            <a:xfrm>
              <a:off x="6500826" y="282531"/>
              <a:ext cx="1071570" cy="285752"/>
            </a:xfrm>
            <a:prstGeom prst="flowChartTerminator">
              <a:avLst/>
            </a:prstGeom>
            <a:gradFill flip="none" rotWithShape="1">
              <a:gsLst>
                <a:gs pos="0">
                  <a:srgbClr val="00B0F0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0"/>
              <a:tileRect/>
            </a:gradFill>
            <a:ln w="3175">
              <a:solidFill>
                <a:srgbClr val="66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 userDrawn="1"/>
          </p:nvSpPr>
          <p:spPr>
            <a:xfrm>
              <a:off x="6531450" y="236061"/>
              <a:ext cx="1055258" cy="345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栏目索引</a:t>
              </a:r>
              <a:endParaRPr lang="zh-CN" altLang="en-US" sz="1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428596" y="134121"/>
            <a:ext cx="857256" cy="500066"/>
            <a:chOff x="428596" y="134121"/>
            <a:chExt cx="857256" cy="500066"/>
          </a:xfrm>
        </p:grpSpPr>
        <p:sp>
          <p:nvSpPr>
            <p:cNvPr id="25" name="矩形 24"/>
            <p:cNvSpPr/>
            <p:nvPr userDrawn="1"/>
          </p:nvSpPr>
          <p:spPr>
            <a:xfrm>
              <a:off x="428596" y="134121"/>
              <a:ext cx="857256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89" name="Picture 1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0034" y="205559"/>
              <a:ext cx="714380" cy="37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9.74478E-7 L -0.00052 0.2148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426  E" pathEditMode="relative" ptsTypes="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.bin"/><Relationship Id="rId2" Type="http://schemas.openxmlformats.org/officeDocument/2006/relationships/customXml" Target="../../customXml/item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3.xml"/><Relationship Id="rId5" Type="http://schemas.openxmlformats.org/officeDocument/2006/relationships/slide" Target="slide6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6.jpeg"/><Relationship Id="rId2" Type="http://schemas.openxmlformats.org/officeDocument/2006/relationships/customXml" Target="../../customXml/item3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notesSlide" Target="../notesSlides/notesSlide22.xml"/><Relationship Id="rId9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5.jpeg"/><Relationship Id="rId2" Type="http://schemas.openxmlformats.org/officeDocument/2006/relationships/customXml" Target="../../customXml/item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2.xml"/><Relationship Id="rId5" Type="http://schemas.openxmlformats.org/officeDocument/2006/relationships/image" Target="../media/image26.jpeg"/><Relationship Id="rId4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2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9.jpe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3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0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5.jpeg"/><Relationship Id="rId2" Type="http://schemas.openxmlformats.org/officeDocument/2006/relationships/customXml" Target="../../customXml/item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jpe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2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4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3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5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6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8.bin"/><Relationship Id="rId2" Type="http://schemas.openxmlformats.org/officeDocument/2006/relationships/customXml" Target="../../customXml/item3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1.jpeg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0.bin"/><Relationship Id="rId2" Type="http://schemas.openxmlformats.org/officeDocument/2006/relationships/customXml" Target="../../customXml/item2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6.jpeg"/><Relationship Id="rId4" Type="http://schemas.openxmlformats.org/officeDocument/2006/relationships/notesSlide" Target="../notesSlides/notesSlide42.xml"/><Relationship Id="rId9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47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5.bin"/><Relationship Id="rId2" Type="http://schemas.openxmlformats.org/officeDocument/2006/relationships/customXml" Target="../../customXml/item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52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2" Type="http://schemas.openxmlformats.org/officeDocument/2006/relationships/customXml" Target="../../customXml/item2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jpeg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16.jpeg"/><Relationship Id="rId10" Type="http://schemas.openxmlformats.org/officeDocument/2006/relationships/oleObject" Target="../embeddings/oleObject30.bin"/><Relationship Id="rId4" Type="http://schemas.openxmlformats.org/officeDocument/2006/relationships/notesSlide" Target="../notesSlides/notesSlide46.xml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37.bin"/><Relationship Id="rId2" Type="http://schemas.openxmlformats.org/officeDocument/2006/relationships/customXml" Target="../../customXml/item2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47.xml"/><Relationship Id="rId9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876" y="4634715"/>
            <a:ext cx="7746776" cy="22288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ctr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广东版  物理</a:t>
            </a:r>
            <a:endParaRPr lang="en-US" altLang="zh-CN" sz="3200" b="1" kern="0" dirty="0" smtClean="0">
              <a:solidFill>
                <a:srgbClr val="000000"/>
              </a:solidFill>
              <a:latin typeface="+mn-ea"/>
            </a:endParaRPr>
          </a:p>
          <a:p>
            <a:pPr algn="ctr"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第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+mn-ea"/>
              </a:rPr>
              <a:t>5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讲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+mn-ea"/>
              </a:rPr>
              <a:t>　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实验九　测定电源的电动势和内阻　实验十　练习使用</a:t>
            </a:r>
            <a:r>
              <a:rPr lang="zh-CN" altLang="en-US" sz="3200" b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多用电表</a:t>
            </a:r>
            <a:endParaRPr lang="zh-CN" altLang="en-US" sz="3200" b="1" dirty="0">
              <a:latin typeface="+mn-ea"/>
            </a:endParaRPr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291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(2)多用电表测电压原理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转换开关接3、4时为测⑦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直流电压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的电路。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(3)多用电表测电阻的原理——欧姆表的原理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转换开关接5时为测电阻的电路。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a.构造:如图乙所示,欧姆表由电流表G、电池、调零电阻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、刻度盘和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红、黑表笔组成。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7889652" cy="4428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9240" kern="0" spc="1220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algn="ctr" eaLnBrk="0" latinLnBrk="1" hangingPunct="0">
              <a:lnSpc>
                <a:spcPct val="150000"/>
              </a:lnSpc>
              <a:spcBef>
                <a:spcPts val="2683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乙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欧姆表内部:电流表、电池、调零电阻串联。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外部:接被测电阻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全电路电阻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总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endParaRPr lang="zh-CN" altLang="en-US" dirty="0"/>
          </a:p>
        </p:txBody>
      </p:sp>
      <p:pic>
        <p:nvPicPr>
          <p:cNvPr id="3" name="图片 3" descr="textimage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78" y="705625"/>
            <a:ext cx="2499462" cy="228097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b.工作原理:闭合电路的欧姆定律⑧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69" i="1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5175" u="sng" kern="0" spc="622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,由于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∝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θ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(指针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偏转角度),可根据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与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θ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的对应关系得到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的值。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c.刻度的标定:红、黑表笔短接(被测电阻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=0)时,调节调零电阻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,使⑨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dirty="0"/>
              <a:t/>
            </a:r>
            <a:br>
              <a:rPr dirty="0"/>
            </a:br>
            <a:r>
              <a:rPr lang="zh-CN" altLang="en-US" sz="2069" i="1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u="sng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,电流表的指针达到满偏,这一过程叫欧姆表调零。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Ⅰ.当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=0,在满偏电流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处标为“0”Ω。即零刻线在满偏电流处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(右端)。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Ⅱ.当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=0时,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→</a:t>
            </a:r>
            <a:r>
              <a:rPr lang="zh-CN" altLang="en-US" sz="2069" kern="0" dirty="0" smtClean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∞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,在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=0处标为“</a:t>
            </a:r>
            <a:r>
              <a:rPr lang="zh-CN" altLang="en-US" sz="2069" kern="0" dirty="0" smtClean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∞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”。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Ⅲ.当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42" kern="0" spc="-64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,此电阻是欧姆表的内阻,也叫⑩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中值电阻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5024033" y="991517"/>
          <a:ext cx="1375410" cy="624363"/>
        </p:xfrm>
        <a:graphic>
          <a:graphicData uri="http://schemas.openxmlformats.org/presentationml/2006/ole">
            <p:oleObj spid="_x0000_s1026" name="Equation" r:id="rId5" imgW="1459200" imgH="6624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1367024" y="4912473"/>
          <a:ext cx="266699" cy="590550"/>
        </p:xfrm>
        <a:graphic>
          <a:graphicData uri="http://schemas.openxmlformats.org/presentationml/2006/ole">
            <p:oleObj spid="_x0000_s1027" name="Equation" r:id="rId6" imgW="268800" imgH="5952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中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g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09" kern="0" spc="-734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,在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42" kern="0" spc="-64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处(盘正中央)标为“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中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”。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29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d.一般地,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970" kern="0" spc="842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时,刻度值为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19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[实验器材]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多用电表、不同阻值的电阻几个、学生电源、小灯泡、导线。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[实验步骤]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多用电表的使用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(1)观察多用电表,认识多用电表的表盘、选择开关及其周围的测量功能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和量程。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(2)进行测量前,检查表头的机械零点,方法是让多用电表不进行任何测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1901227" y="803941"/>
          <a:ext cx="238124" cy="561974"/>
        </p:xfrm>
        <a:graphic>
          <a:graphicData uri="http://schemas.openxmlformats.org/presentationml/2006/ole">
            <p:oleObj spid="_x0000_s2050" name="Equation" r:id="rId5" imgW="240000" imgH="5664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2703576" y="774547"/>
          <a:ext cx="266699" cy="590550"/>
        </p:xfrm>
        <a:graphic>
          <a:graphicData uri="http://schemas.openxmlformats.org/presentationml/2006/ole">
            <p:oleObj spid="_x0000_s2051" name="Equation" r:id="rId6" imgW="268800" imgH="5952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1826924" y="1483486"/>
          <a:ext cx="1447800" cy="657225"/>
        </p:xfrm>
        <a:graphic>
          <a:graphicData uri="http://schemas.openxmlformats.org/presentationml/2006/ole">
            <p:oleObj spid="_x0000_s2052" name="Equation" r:id="rId7" imgW="1459200" imgH="6624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量,正常情况是表针应停在左端零刻线上,否则要用小螺丝刀轻轻转动表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盘下边中间部位的调零螺丝,使表针指零。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(3)测量时,把选择开关旋到相应的测量项目和量程上。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使用电压挡时,应使多用电表同用电器并联。测量直流电压时,还要让红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表笔接在用电器电势较高的一端。使用电流挡时,要使多用电表与用电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器串联,且要让电流从红表笔流入,从黑表笔流出。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使用电阻挡时,先选好倍率,原则是使测量时指针尽可能靠近刻度盘的中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央位置。随后,进行欧姆调零,方法是把两表笔相接触,调整欧姆调零旋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钮,使指针指在右端的电阻零刻线上。测电阻时,把两表笔分别与待测电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阻两端相接。还应注意待测电阻要跟别的元件和电源断开,而且不要用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0000" y="705625"/>
            <a:ext cx="8505000" cy="1432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手碰触表笔的金属部分。每换用欧姆挡的另一量程,都需要重新进行欧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姆调零。读数时,读出表盘上相应的刻度值乘以所选的倍率,才是被测电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阻值。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45128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45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一、单项选择题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1.下面给出多种用伏安法测电池电动势和内阻的数据处理方法,其中既能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减少偶然误差,又直观、简便的方法是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A.测出两组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的数据,代入方程组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,求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B.多测几组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的数据,代入方程组求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,最后分别求出其平均值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C.多测几组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的数据,画出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图像,并根据图像求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D.多测几组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的数据,分别求出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的平均值,用电压表测出断路时的路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端电压即为电动势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,再用闭合电路欧姆定律求出内阻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endParaRPr lang="zh-CN" altLang="en-US" dirty="0"/>
          </a:p>
        </p:txBody>
      </p:sp>
      <p:pic>
        <p:nvPicPr>
          <p:cNvPr id="4" name="图片 3" descr="textimage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3" y="1005696"/>
            <a:ext cx="1784853" cy="500066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6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C　利用多组数据画出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图像,求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的误差较小,且方便直观。</a:t>
            </a:r>
            <a:endParaRPr lang="zh-CN" altLang="en-US" dirty="0"/>
          </a:p>
        </p:txBody>
      </p:sp>
      <p:pic>
        <p:nvPicPr>
          <p:cNvPr id="3" name="图片 3" descr="textimage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842971"/>
            <a:ext cx="180975" cy="19049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63148"/>
            <a:ext cx="8505000" cy="37800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2.关于多用电表表盘上的刻线,下列说法中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错误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的是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A.直流电流刻线和直流电压刻线都是均匀的,可以共用同一刻度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B.电阻刻度是不均匀的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C.电阻刻度上的零刻线与直流电流的最大刻线相对应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D.电阻刻度上的零刻线与直流电流的最大刻线不相对应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D　要认识多用电表的表盘,电流表和电压表零刻线在左侧,最大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刻线在右侧,左侧的零刻线与欧姆表无穷大重合;右侧的最大刻线与欧姆表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零刻线重合,欧姆表从右向左读数。故选项D错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pic>
        <p:nvPicPr>
          <p:cNvPr id="3" name="图片 3" descr="textimage9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3216454"/>
            <a:ext cx="180975" cy="190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1439" y="3111657"/>
            <a:ext cx="8501122" cy="1366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556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二、双项选择题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.在用伏安法测电动势和内阻的某次实验中,根据记录数据画出了如图所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示图像,下列说法中正确的是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404" kern="0" spc="1454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392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A.纵轴截距表示电源电动势,即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=3.0 V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B.横轴截距表示短路电流,即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短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=0.6 A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C.由图示数据可得电源内阻为5.0 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Ω</a:t>
            </a:r>
            <a:endParaRPr lang="en-US" altLang="zh-CN" sz="2012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D.由图示数据可得电源内阻为1.0 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Ω</a:t>
            </a:r>
            <a:endParaRPr lang="zh-CN" altLang="en-US" sz="2000" dirty="0" smtClean="0"/>
          </a:p>
        </p:txBody>
      </p:sp>
      <p:pic>
        <p:nvPicPr>
          <p:cNvPr id="3" name="图片 3" descr="textimage1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847" y="2259398"/>
            <a:ext cx="2709351" cy="208956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0000" y="2094993"/>
            <a:ext cx="8505000" cy="9680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45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一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、测定电源的电动势和内阻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[实验目的]</a:t>
            </a:r>
            <a:endParaRPr lang="zh-CN" altLang="en-US" dirty="0"/>
          </a:p>
        </p:txBody>
      </p:sp>
      <p:pic>
        <p:nvPicPr>
          <p:cNvPr id="7" name="图片 6" descr="textimage1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305" y="1509543"/>
            <a:ext cx="1720250" cy="48196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571882" y="777063"/>
            <a:ext cx="2000250" cy="613584"/>
            <a:chOff x="3571875" y="1314450"/>
            <a:chExt cx="2000250" cy="613584"/>
          </a:xfrm>
        </p:grpSpPr>
        <p:sp>
          <p:nvSpPr>
            <p:cNvPr id="9" name="对角圆角矩形 8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kern="1200" dirty="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638550" y="1343259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知识梳理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5" action="ppaction://hlinksldjump"/>
              </a:endParaRPr>
            </a:p>
          </p:txBody>
        </p:sp>
      </p:grpSp>
      <p:sp>
        <p:nvSpPr>
          <p:cNvPr id="11" name="TextBox 2"/>
          <p:cNvSpPr txBox="1"/>
          <p:nvPr/>
        </p:nvSpPr>
        <p:spPr>
          <a:xfrm>
            <a:off x="540000" y="3134517"/>
            <a:ext cx="8505000" cy="29042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1.掌握用电压表和电流表测定电源电动势和内阻的方法与原理;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2.学习掌握用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图像处理数据的方法。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[实验原理]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如图所示,改变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的阻值,从电压表和电流表中读出几组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值,若利用闭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合电路欧姆定律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求出几组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值,最后分别算出它们的平均值,这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种方法误差较大。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979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AD　从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轴截距可读出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=3.0 V,A对。但横轴截距不是短路电流,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B错。因此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400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Ω=1.0 Ω,D对,C错。</a:t>
            </a:r>
            <a:endParaRPr lang="zh-CN" altLang="en-US" dirty="0"/>
          </a:p>
        </p:txBody>
      </p:sp>
      <p:pic>
        <p:nvPicPr>
          <p:cNvPr id="3" name="图片 3" descr="textimage1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862820"/>
            <a:ext cx="180975" cy="190500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1972363" y="1274447"/>
          <a:ext cx="838200" cy="552449"/>
        </p:xfrm>
        <a:graphic>
          <a:graphicData uri="http://schemas.openxmlformats.org/presentationml/2006/ole">
            <p:oleObj spid="_x0000_s3074" name="Equation" r:id="rId6" imgW="8448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91306"/>
            <a:ext cx="8505000" cy="4800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4.甲、乙两同学使用欧姆表测量某电阻,他们都把选择开关旋到“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100”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挡,并能正确操作,他们发现指针偏角偏小,于是甲把选择开关旋到“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 k”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挡,乙把选择开关旋到“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10”挡,但甲重新调零,而乙没有重新调零,则以下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叙述正确的是</a:t>
            </a:r>
            <a:r>
              <a:rPr lang="zh-CN" altLang="en-US" sz="1574" kern="0" spc="4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A.乙选挡错误,而操作正确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B.乙选挡错误,且操作错误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C.甲选挡错误,而操作正确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D.甲选挡正确,且操作正确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BD　指针偏转较小,说明待测阻值较大,为使指针偏转到中央刻度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附近,应选择比“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100”挡更大的倍率,且变换倍率后应重新进行欧姆调</a:t>
            </a:r>
            <a:endParaRPr lang="zh-CN" altLang="en-US" dirty="0"/>
          </a:p>
        </p:txBody>
      </p:sp>
      <p:pic>
        <p:nvPicPr>
          <p:cNvPr id="3" name="图片 3" descr="textimage1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4640188"/>
            <a:ext cx="180975" cy="190499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0000" y="5335993"/>
            <a:ext cx="8505000" cy="411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零,故B、D正确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119934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5.测量电源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的电动势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及内阻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约为4.5 V,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约为1.5 Ω)。器材:量程3 V的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理想电压表</a:t>
            </a:r>
            <a:r>
              <a:rPr lang="zh-CN" altLang="en-US" sz="1841" kern="0" spc="78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,量程0.5 A的电流表</a:t>
            </a:r>
            <a:r>
              <a:rPr lang="zh-CN" altLang="en-US" sz="1841" kern="0" spc="78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(具有一定内阻),定值电阻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=4 Ω,滑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动变阻器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',开关S,导线若干。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(1)请在下面虚线框中画出实验电路原理图。图中各元件需用题目中给出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的符号或字母标出。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(2)实验中,当电流表读数为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时,电压表读数为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;当电流表读数为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时,电压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表读数为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。则可以求出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(用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及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表示)。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(1)见解析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</a:t>
            </a:r>
            <a:r>
              <a:rPr lang="zh-CN" altLang="en-US" sz="2788" kern="0" spc="576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788" kern="0" spc="321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85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　首先要画出原理图,根据原理图确定所需要的器材,根据电表的示</a:t>
            </a:r>
            <a:endParaRPr lang="zh-CN" altLang="en-US" dirty="0"/>
          </a:p>
        </p:txBody>
      </p:sp>
      <p:pic>
        <p:nvPicPr>
          <p:cNvPr id="3" name="图片 3" descr="textimage13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000" y="1651034"/>
            <a:ext cx="333374" cy="333374"/>
          </a:xfrm>
          <a:prstGeom prst="rect">
            <a:avLst/>
          </a:prstGeom>
        </p:spPr>
      </p:pic>
      <p:pic>
        <p:nvPicPr>
          <p:cNvPr id="4" name="图片 4" descr="textimage14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861" y="1651034"/>
            <a:ext cx="333374" cy="333374"/>
          </a:xfrm>
          <a:prstGeom prst="rect">
            <a:avLst/>
          </a:prstGeom>
        </p:spPr>
      </p:pic>
      <p:pic>
        <p:nvPicPr>
          <p:cNvPr id="5" name="图片 5" descr="textimage15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" y="4567624"/>
            <a:ext cx="180975" cy="190499"/>
          </a:xfrm>
          <a:prstGeom prst="rect">
            <a:avLst/>
          </a:prstGeom>
        </p:spPr>
      </p:pic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838033" y="5027873"/>
          <a:ext cx="1085850" cy="609600"/>
        </p:xfrm>
        <a:graphic>
          <a:graphicData uri="http://schemas.openxmlformats.org/presentationml/2006/ole">
            <p:oleObj spid="_x0000_s4098" name="Equation" r:id="rId8" imgW="1094400" imgH="614400" progId="">
              <p:embed/>
            </p:oleObj>
          </a:graphicData>
        </a:graphic>
      </p:graphicFrame>
      <p:graphicFrame>
        <p:nvGraphicFramePr>
          <p:cNvPr id="10" name="对象 8"/>
          <p:cNvGraphicFramePr>
            <a:graphicFrameLocks noChangeAspect="1"/>
          </p:cNvGraphicFramePr>
          <p:nvPr/>
        </p:nvGraphicFramePr>
        <p:xfrm>
          <a:off x="2179483" y="5027873"/>
          <a:ext cx="761999" cy="609600"/>
        </p:xfrm>
        <a:graphic>
          <a:graphicData uri="http://schemas.openxmlformats.org/presentationml/2006/ole">
            <p:oleObj spid="_x0000_s4099" name="Equation" r:id="rId9" imgW="768000" imgH="614400" progId="">
              <p:embed/>
            </p:oleObj>
          </a:graphicData>
        </a:graphic>
      </p:graphicFrame>
      <p:sp>
        <p:nvSpPr>
          <p:cNvPr id="11" name="TextBox 2"/>
          <p:cNvSpPr txBox="1"/>
          <p:nvPr/>
        </p:nvSpPr>
        <p:spPr>
          <a:xfrm>
            <a:off x="540000" y="705625"/>
            <a:ext cx="8505000" cy="4115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三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、非选择题</a:t>
            </a:r>
            <a:endParaRPr lang="zh-CN" altLang="en-US" dirty="0"/>
          </a:p>
        </p:txBody>
      </p:sp>
      <p:pic>
        <p:nvPicPr>
          <p:cNvPr id="12" name="图片 5" descr="textimage15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" y="5706285"/>
            <a:ext cx="180975" cy="19049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1439" y="4491839"/>
            <a:ext cx="8501122" cy="1500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custData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277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8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数由闭合电路欧姆定律列出方程。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(1)实验中,由于电压表为理想电表,所以相对电源应将电流表外接。电路中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最大电流即电流表</a:t>
            </a:r>
            <a:r>
              <a:rPr lang="zh-CN" altLang="en-US" sz="1841" kern="0" spc="78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的量程为 0.5 A,电源内电压最大约为0.5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1.5 V=0.75 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V,路端电压最小为 4.5 V-0.75 V=3.75 V,而电压表量程为3 V。因此须将电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置于并联的测量电路外接,这样并联电路的最小电压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=4.5 V-0.5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(1.5+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4)V=1.75 V,小于电压表量程。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所以实验原理图为</a:t>
            </a:r>
            <a:endParaRPr lang="zh-CN" altLang="en-US" dirty="0"/>
          </a:p>
        </p:txBody>
      </p:sp>
      <p:pic>
        <p:nvPicPr>
          <p:cNvPr id="3" name="图片 3" descr="textimage1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800" y="1719917"/>
            <a:ext cx="333375" cy="33337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40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992" kern="0" spc="1590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623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(2)由实验原理图可得: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所以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576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321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1351480" y="4256623"/>
          <a:ext cx="1085850" cy="609600"/>
        </p:xfrm>
        <a:graphic>
          <a:graphicData uri="http://schemas.openxmlformats.org/presentationml/2006/ole">
            <p:oleObj spid="_x0000_s5122" name="Equation" r:id="rId5" imgW="1094400" imgH="6144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2740710" y="4256623"/>
          <a:ext cx="762000" cy="609600"/>
        </p:xfrm>
        <a:graphic>
          <a:graphicData uri="http://schemas.openxmlformats.org/presentationml/2006/ole">
            <p:oleObj spid="_x0000_s5123" name="Equation" r:id="rId6" imgW="768000" imgH="614400" progId="">
              <p:embed/>
            </p:oleObj>
          </a:graphicData>
        </a:graphic>
      </p:graphicFrame>
      <p:pic>
        <p:nvPicPr>
          <p:cNvPr id="8" name="图片 7" descr="textimage18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860" y="934258"/>
            <a:ext cx="2904801" cy="2222347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491443"/>
            <a:ext cx="8505000" cy="4485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重难一　测定电源的电动势和内阻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注意事项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1.为了使电池的路端电压变化明显,电池的内阻宜大些(选用已使用过一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段时间的干电池);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2.电池在大电流放电时极化现象较严重,电动势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会明显下降,内阻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会明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显增大,故长时间放电不宜超过0.3 A,短时间放电不宜超过0.5 A,因此,实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验中不要将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调得过大,读数要快,每次读完后应立即断电;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3.测出不少于6组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数据,且变化范围要大些,若用方程组求解,要将测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571875" y="777063"/>
            <a:ext cx="2000250" cy="642942"/>
            <a:chOff x="3571875" y="1314450"/>
            <a:chExt cx="2000250" cy="642942"/>
          </a:xfrm>
        </p:grpSpPr>
        <p:sp>
          <p:nvSpPr>
            <p:cNvPr id="5" name="对角圆角矩形 4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3638550" y="1372617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重难突破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4" action="ppaction://hlinksldjump"/>
              </a:endParaRPr>
            </a:p>
          </p:txBody>
        </p:sp>
      </p:grpSp>
      <p:pic>
        <p:nvPicPr>
          <p:cNvPr id="7" name="图片 3" descr="textimage1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05" y="2062947"/>
            <a:ext cx="1714512" cy="48035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515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出的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数据中,第1和第4为一组,第2和第5为一组,第3和第6为一组,分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别解出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值再求平均值;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4.画出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图线,要使较多的点落在这条直线上或使各点均匀分布在直线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的两侧,个别偏离直线太远的点可舍去不予考虑。这样,就可使偶然误差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得到部分抵消,从而提高精确度;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5.计算内阻要在直线上任取两个相距较远的点,用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840" kern="0" spc="16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计算出电源的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1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内阻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6.作图时,由于内阻较小,为了能准确求出内阻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,纵坐标可不从零开始,则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图线与横轴的交点不再表示短路电流(如图)。但图线斜率的绝对值仍表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6305026" y="3248257"/>
          <a:ext cx="571500" cy="619125"/>
        </p:xfrm>
        <a:graphic>
          <a:graphicData uri="http://schemas.openxmlformats.org/presentationml/2006/ole">
            <p:oleObj spid="_x0000_s6146" name="Equation" r:id="rId5" imgW="576000" imgH="6240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示电源的内阻,则可利用图线上两个相距较远的点及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840" kern="0" spc="16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求出内阻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6562" kern="0" spc="5081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631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误差分析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1.偶然误差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(1)由读数不准和电表线性不良引起误差。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(2)用图像法求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时,由于作图不准确造成误差。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2.系统误差</a:t>
            </a:r>
            <a:endParaRPr lang="zh-CN" altLang="en-US"/>
          </a:p>
        </p:txBody>
      </p:sp>
      <p:pic>
        <p:nvPicPr>
          <p:cNvPr id="3" name="图片 3" descr="textimage2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31" y="1491443"/>
            <a:ext cx="7163131" cy="1676079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6633526" y="820777"/>
          <a:ext cx="571500" cy="619125"/>
        </p:xfrm>
        <a:graphic>
          <a:graphicData uri="http://schemas.openxmlformats.org/presentationml/2006/ole">
            <p:oleObj spid="_x0000_s7170" name="Equation" r:id="rId6" imgW="576000" imgH="6240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7317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(1)若采用甲图,其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图像如乙图所示。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由于电压表的分流作用造成误差。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917" kern="0" spc="4058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2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1777195"/>
            <a:ext cx="5889544" cy="2885877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150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结论: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当电压表示数为零时,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=0,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短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,短路电流测量值=真实值。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②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真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③因为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970" kern="0" spc="2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,所以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真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19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(2)若采用丙图,其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图像如丁图所示。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由于电流表的分压作用造成误差。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1706026" y="2277297"/>
          <a:ext cx="381000" cy="657225"/>
        </p:xfrm>
        <a:graphic>
          <a:graphicData uri="http://schemas.openxmlformats.org/presentationml/2006/ole">
            <p:oleObj spid="_x0000_s8194" name="Equation" r:id="rId5" imgW="384000" imgH="6624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1971"/>
            <a:ext cx="8505000" cy="4717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917" kern="0" spc="2288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735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本实验采用作图法来处理数据:即在坐标纸上以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为横坐标、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为纵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坐标,用测出的几组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值画出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图像,如图所示。所得直线跟纵轴的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交点即为①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电动势</a:t>
            </a:r>
            <a:r>
              <a:rPr lang="zh-CN" altLang="en-US" sz="2069" i="1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的值,图线与横轴的交点为短路电流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短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,图线斜</a:t>
            </a:r>
            <a:endParaRPr lang="zh-CN" altLang="en-US" dirty="0"/>
          </a:p>
        </p:txBody>
      </p:sp>
      <p:pic>
        <p:nvPicPr>
          <p:cNvPr id="3" name="图片 3" descr="textimage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846285"/>
            <a:ext cx="3903926" cy="2885877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634187"/>
            <a:ext cx="8505000" cy="4714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917" kern="0" spc="3968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735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结论: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①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为真实值。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②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短测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短真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  <p:pic>
        <p:nvPicPr>
          <p:cNvPr id="4" name="图片 3" descr="textimage2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777063"/>
            <a:ext cx="5788581" cy="2885877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3235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③因为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906" kern="0" spc="69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,所以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&gt;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真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真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的串联值,由于通常情况下电池的</a:t>
            </a:r>
            <a:endParaRPr lang="zh-CN" altLang="en-US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内阻较小,所以这时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58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的误差非常大。</a:t>
            </a:r>
            <a:endParaRPr lang="zh-CN" altLang="en-US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典例1　用图所示电路,测定一节干电池的电动势和内阻。电池的内阻较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小,为了防止在调节滑动变阻器时造成短路,电路中用一个定值电阻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起保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护作用。除电池、开关和导线外,可供使用的实验器材还有:</a:t>
            </a:r>
            <a:endParaRPr lang="zh-CN" altLang="en-US" dirty="0"/>
          </a:p>
        </p:txBody>
      </p:sp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1706026" y="825829"/>
          <a:ext cx="457200" cy="647700"/>
        </p:xfrm>
        <a:graphic>
          <a:graphicData uri="http://schemas.openxmlformats.org/presentationml/2006/ole">
            <p:oleObj spid="_x0000_s9218" name="Equation" r:id="rId5" imgW="460800" imgH="652800" progId="">
              <p:embed/>
            </p:oleObj>
          </a:graphicData>
        </a:graphic>
      </p:graphicFrame>
      <p:pic>
        <p:nvPicPr>
          <p:cNvPr id="5" name="图片 3" descr="textimage13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75" y="1958208"/>
            <a:ext cx="1699842" cy="476248"/>
          </a:xfrm>
          <a:prstGeom prst="rect">
            <a:avLst/>
          </a:prstGeom>
        </p:spPr>
      </p:pic>
      <p:pic>
        <p:nvPicPr>
          <p:cNvPr id="7" name="图片 3" descr="textimage25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612" y="3991773"/>
            <a:ext cx="3292444" cy="2357454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5180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149"/>
              </a:spcBef>
              <a:buNone/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a)电流表(量程0.6 A、3 A);</a:t>
            </a:r>
            <a:endParaRPr lang="zh-CN" altLang="en-US" sz="2000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(b)电压表(量程3 V、15 V);</a:t>
            </a:r>
            <a:endParaRPr lang="zh-CN" altLang="en-US" sz="2000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(c)定值电阻(阻值1 Ω、额定功率5 W);</a:t>
            </a:r>
            <a:endParaRPr lang="zh-CN" altLang="en-US" sz="2000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(d)定值电阻(阻值10 Ω、额定功率10 W)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</a:t>
            </a:r>
            <a:endParaRPr lang="en-US" altLang="zh-CN" sz="2000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(e)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滑动变阻器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阻值范围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0~10 Ω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、额定电流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 A);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(f)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滑动变阻器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阻值范围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0~100 Ω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、额定电流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 A)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那么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: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要正确完成实验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电压表的量程应选择</a:t>
            </a:r>
            <a:r>
              <a:rPr lang="zh-CN" altLang="en-US" sz="2000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V,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电流表的量程应选择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zh-CN" altLang="en-US" sz="2000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A;</a:t>
            </a:r>
            <a:r>
              <a:rPr lang="en-US" altLang="zh-CN" sz="2000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en-US" altLang="zh-CN" sz="2000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应选择</a:t>
            </a:r>
            <a:r>
              <a:rPr lang="zh-CN" altLang="en-US" sz="2000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Ω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的定值电阻</a:t>
            </a: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en-US" altLang="zh-CN" sz="2000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应选择阻值范围是</a:t>
            </a:r>
            <a:r>
              <a:rPr lang="zh-CN" altLang="en-US" sz="2000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Ω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的滑动变阻器。</a:t>
            </a:r>
            <a:endParaRPr lang="zh-CN" altLang="en-US" sz="20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引起该实验系统误差的主要原因是</a:t>
            </a:r>
            <a:r>
              <a:rPr lang="zh-CN" altLang="en-US" sz="2000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0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000" dirty="0" smtClean="0"/>
          </a:p>
        </p:txBody>
      </p:sp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1340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    </a:t>
            </a: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(1)干电池的电动势大约是1.5 V,所以电压表选用3 V量程。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为了减小电流表指针偏角太小带来的误差,故电流表选用0.6 A量程,定值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电阻选用1 Ω的。为了操作方便,滑动变阻器选用0~10 Ω的。</a:t>
            </a:r>
            <a:endParaRPr lang="zh-CN" altLang="en-US" dirty="0"/>
          </a:p>
        </p:txBody>
      </p:sp>
      <p:pic>
        <p:nvPicPr>
          <p:cNvPr id="3" name="图片 3" descr="textimage2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200" y="862820"/>
            <a:ext cx="180975" cy="190499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540000" y="2134385"/>
            <a:ext cx="8505000" cy="14062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(2)由于电压表的分流作用造成电流表读数总是比真实值小,造成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真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&lt;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真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    </a:t>
            </a: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(1)3    0.6    1    0~10    (2)电压表的分流</a:t>
            </a:r>
            <a:endParaRPr lang="zh-CN" altLang="en-US" dirty="0"/>
          </a:p>
        </p:txBody>
      </p:sp>
      <p:pic>
        <p:nvPicPr>
          <p:cNvPr id="5" name="图片 3" descr="textimage2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200" y="3220115"/>
            <a:ext cx="180975" cy="1905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49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重难二　多用电表的使用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840" kern="0" spc="145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1.欧姆表刻度盘不同于电压、电流表刻度盘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(1)左</a:t>
            </a:r>
            <a:r>
              <a:rPr lang="zh-CN" altLang="en-US" sz="2069" kern="0" dirty="0" smtClean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∞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右0:电阻无限大与电流、电压零重合,电阻零与电流、电压最大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刻度重合。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(2)刻度不均匀:左密右疏。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(3)欧姆挡是倍率挡,即读出的示数再乘以挡上的倍率。电流、电压挡是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量程范围挡。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在不知道待测电阻的估计值时,应先从小倍率开始,熟记“小倍率小角度</a:t>
            </a:r>
            <a:endParaRPr lang="zh-CN" altLang="en-US" dirty="0"/>
          </a:p>
        </p:txBody>
      </p:sp>
      <p:pic>
        <p:nvPicPr>
          <p:cNvPr id="4" name="图片 3" descr="textimage1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35" y="1291448"/>
            <a:ext cx="1714512" cy="48035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503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偏,大倍率大角度偏”(因为欧姆挡的刻度盘上越靠左读数越大,且测量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前指针指左侧“</a:t>
            </a:r>
            <a:r>
              <a:rPr lang="zh-CN" altLang="en-US" sz="2069" kern="0" dirty="0" smtClean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∞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”处)。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(4)欧姆表的读数:待测电阻的阻值应为表盘读数乘以倍率。为了减小读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数误差,指针应指在表盘 </a:t>
            </a:r>
            <a:r>
              <a:rPr lang="zh-CN" altLang="en-US" sz="2677" kern="0" spc="-132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到 </a:t>
            </a:r>
            <a:r>
              <a:rPr lang="zh-CN" altLang="en-US" sz="2677" kern="0" spc="-110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的部分,即中央刻度附近。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4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2.多用电表使用的“七大注意”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(1)使用前要机械调零。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(2)两表笔在使用时,电流总是“红入”、“黑出”。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(3)选择开关的功能区域,要分清是测电压、电流、电阻、还要分清是交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流还是直流。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3299399" y="3161096"/>
          <a:ext cx="171450" cy="571500"/>
        </p:xfrm>
        <a:graphic>
          <a:graphicData uri="http://schemas.openxmlformats.org/presentationml/2006/ole">
            <p:oleObj spid="_x0000_s10242" name="Equation" r:id="rId5" imgW="172800" imgH="5760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3865050" y="3161096"/>
          <a:ext cx="200025" cy="571500"/>
        </p:xfrm>
        <a:graphic>
          <a:graphicData uri="http://schemas.openxmlformats.org/presentationml/2006/ole">
            <p:oleObj spid="_x0000_s10243" name="Equation" r:id="rId6" imgW="201600" imgH="5760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53533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(4)电压、电流挡为量程范围,欧姆挡为倍率。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(5)刻度线有三条:上为电阻专用,中间为电流、电压、交流、直流共用,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下为交流2.5 V专用。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(6)测电阻时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①选挡接着调零;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②换挡重新调零;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③示数要乘倍率;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④待测电阻与电路、电源一定断开;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⑤指针指在中值附近。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(7)使用完毕,选择开关要置于“OFF”挡或交流电压最高挡,长期不用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应</a:t>
            </a:r>
            <a:endParaRPr lang="en-US" altLang="zh-CN" sz="2069" kern="0" dirty="0" smtClean="0">
              <a:solidFill>
                <a:srgbClr val="000000"/>
              </a:solidFill>
              <a:latin typeface="Times New Roman" pitchFamily="65" charset="-122"/>
              <a:ea typeface="宋体" pitchFamily="65" charset="-122"/>
            </a:endParaRPr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7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取出电池</a:t>
            </a:r>
            <a:r>
              <a:rPr lang="zh-CN" altLang="en-US" sz="2070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070" dirty="0" smtClean="0"/>
          </a:p>
        </p:txBody>
      </p:sp>
    </p:spTree>
    <p:custDataLst>
      <p:custData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2810"/>
            <a:ext cx="8505000" cy="3302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6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例2    (1)用多用电表的欧姆挡测量阻值约为几十千欧的电阻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,以下给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出的是可能的实验操作步骤,其中S为选择开关,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为欧姆挡调零旋钮。把你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认为正确步骤前的字母按合理的顺序填写在下面的横线上。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a.将两表笔短接,调节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P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使指针对准刻度盘上欧姆挡的0刻度,断开两表笔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b.将两表笔分别连接到被测电阻的两端,读出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i="1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x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的阻值后,断开两表笔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c.旋转S使其尖端对准欧姆挡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 k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d.旋转S使其尖端对准欧姆挡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100</a:t>
            </a:r>
            <a:endParaRPr lang="zh-CN" altLang="en-US" dirty="0"/>
          </a:p>
        </p:txBody>
      </p:sp>
      <p:pic>
        <p:nvPicPr>
          <p:cNvPr id="4" name="图片 3" descr="textimage1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75" y="754203"/>
            <a:ext cx="1699842" cy="47624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e.旋转S使其尖端对准交流500 V挡,并拔出两表笔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根据如图所示指针位置,此被测电阻的阻值约为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Ω。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4547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</p:txBody>
      </p:sp>
      <p:pic>
        <p:nvPicPr>
          <p:cNvPr id="3" name="图片 3" descr="textimage3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205823"/>
            <a:ext cx="6858048" cy="3074916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2838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76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(2)(双选)下述关于用多用电表欧姆挡测电阻的说法中正确的是</a:t>
            </a:r>
            <a:r>
              <a:rPr lang="zh-CN" altLang="en-US" sz="1806" kern="0" spc="20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　    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A.测量电阻时,如果指针偏转过大,应将选择开关S拨至倍率较小的挡位,重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新调零后测量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B.测量电阻时,如果红、黑表笔分别插在负、正插孔,则会影响测量结果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C.测量电路中的某个电阻,应该把该电阻与电路断开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D.测量阻值不同的电阻时,都必须重新调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零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735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率的大小即为②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内阻</a:t>
            </a:r>
            <a:r>
              <a:rPr lang="zh-CN" altLang="en-US" sz="2069" i="1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的值。</a:t>
            </a:r>
            <a:endParaRPr lang="zh-CN" altLang="en-US" dirty="0"/>
          </a:p>
        </p:txBody>
      </p:sp>
      <p:pic>
        <p:nvPicPr>
          <p:cNvPr id="3" name="图片 3" descr="textimage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1348567"/>
            <a:ext cx="4425895" cy="3691844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2188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题中欧姆表盘的中央刻度为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30,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待测电阻为几十千欧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当测量电</a:t>
            </a:r>
            <a:endParaRPr lang="zh-CN" altLang="en-US" sz="2400" dirty="0" smtClean="0"/>
          </a:p>
          <a:p>
            <a:pPr eaLnBrk="0" latinLnBrk="1" hangingPunct="0">
              <a:lnSpc>
                <a:spcPct val="150000"/>
              </a:lnSpc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阻时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指针指在中央刻度附近误差较小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因此应选</a:t>
            </a:r>
            <a:r>
              <a:rPr lang="en-US" altLang="zh-CN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 k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挡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电阻的测量值等于</a:t>
            </a: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示数与倍率的乘积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即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30</a:t>
            </a:r>
            <a:r>
              <a:rPr lang="en-US" altLang="zh-CN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 </a:t>
            </a:r>
            <a:r>
              <a:rPr lang="en-US" altLang="zh-CN" sz="2012" kern="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kΩ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=30 </a:t>
            </a:r>
            <a:r>
              <a:rPr lang="en-US" altLang="zh-CN" sz="2012" kern="0" dirty="0" err="1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kΩ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sz="24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测量电阻时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指针偏转角过大或过小误差都较大</a:t>
            </a:r>
            <a:r>
              <a:rPr lang="en-US" altLang="zh-CN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指在中央刻度附近时误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差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较小,如果指针偏转过大,则说明被测电阻为小电阻,故A项对;测量阻值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不同的电阻时,不必重新调零,而换挡时,必须重新调零,D项错;红、黑表笔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分别插在负、正插孔不会影响测量结果,故B项错误;把电阻和电路断开,既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能防止烧坏多用电表,又能减小电路对测量电阻的影响,故C项正确。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(1)c、a、b、e    30 k(或30 000)    (2)AC</a:t>
            </a:r>
            <a:endParaRPr lang="zh-CN" altLang="en-US" dirty="0"/>
          </a:p>
        </p:txBody>
      </p:sp>
      <p:pic>
        <p:nvPicPr>
          <p:cNvPr id="3" name="图片 3" descr="textimage3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4577596"/>
            <a:ext cx="180975" cy="190500"/>
          </a:xfrm>
          <a:prstGeom prst="rect">
            <a:avLst/>
          </a:prstGeom>
        </p:spPr>
      </p:pic>
      <p:pic>
        <p:nvPicPr>
          <p:cNvPr id="4" name="图片 3" descr="textimage3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862820"/>
            <a:ext cx="180975" cy="19049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491443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单一电表测电源电动势和内阻的方法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1.一个电流表和电阻箱(或两个定值电阻)在如图所示电路图中,改变电阻箱</a:t>
            </a:r>
            <a:r>
              <a:rPr dirty="0"/>
              <a:t/>
            </a:r>
            <a:br>
              <a:rPr dirty="0"/>
            </a:b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阻值,获得两组电流和电阻的数值(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),(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306" kern="0" spc="1359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2353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)解得: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673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538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3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26" y="2920203"/>
            <a:ext cx="2590948" cy="2067434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840280" y="5856541"/>
          <a:ext cx="1209674" cy="609600"/>
        </p:xfrm>
        <a:graphic>
          <a:graphicData uri="http://schemas.openxmlformats.org/presentationml/2006/ole">
            <p:oleObj spid="_x0000_s11266" name="Equation" r:id="rId6" imgW="1219200" imgH="6144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2353335" y="5856541"/>
          <a:ext cx="1038225" cy="609600"/>
        </p:xfrm>
        <a:graphic>
          <a:graphicData uri="http://schemas.openxmlformats.org/presentationml/2006/ole">
            <p:oleObj spid="_x0000_s11267" name="Equation" r:id="rId7" imgW="1046400" imgH="614400" progId="">
              <p:embed/>
            </p:oleObj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571868" y="777063"/>
            <a:ext cx="2000250" cy="642942"/>
            <a:chOff x="3571875" y="1314450"/>
            <a:chExt cx="2000250" cy="642942"/>
          </a:xfrm>
        </p:grpSpPr>
        <p:sp>
          <p:nvSpPr>
            <p:cNvPr id="9" name="对角圆角矩形 8"/>
            <p:cNvSpPr/>
            <p:nvPr/>
          </p:nvSpPr>
          <p:spPr>
            <a:xfrm>
              <a:off x="3571875" y="1314450"/>
              <a:ext cx="2000250" cy="561975"/>
            </a:xfrm>
            <a:prstGeom prst="round2DiagRect">
              <a:avLst/>
            </a:prstGeom>
            <a:solidFill>
              <a:srgbClr val="008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800" kern="1200">
                <a:ln>
                  <a:solidFill>
                    <a:srgbClr val="00B0F0"/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638550" y="1372617"/>
              <a:ext cx="185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3200" b="1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思想方法</a:t>
              </a:r>
              <a:endParaRPr lang="zh-CN" altLang="en-US" sz="32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  <a:hlinkClick r:id="rId8" action="ppaction://hlinksldjump"/>
              </a:endParaRPr>
            </a:p>
          </p:txBody>
        </p:sp>
      </p:grpSp>
    </p:spTree>
    <p:custDataLst>
      <p:custData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2.一个电压表和电阻箱(或两个定值电阻)在如图所示电路图中,改变电阻箱</a:t>
            </a:r>
            <a:r>
              <a:t/>
            </a:r>
            <a:br/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阻值,获得两组电压和电阻的数值(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),(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600" kern="0" spc="12774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2469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788" kern="0" spc="-46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1515" kern="0" baseline="-1500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788" kern="0" spc="-238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得: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85"/>
              </a:spcBef>
              <a:buNone/>
            </a:pP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786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788" kern="0" spc="7861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/>
          </a:p>
        </p:txBody>
      </p:sp>
      <p:pic>
        <p:nvPicPr>
          <p:cNvPr id="3" name="图片 3" descr="textimage35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64" y="1634319"/>
            <a:ext cx="2714625" cy="2305050"/>
          </a:xfrm>
          <a:prstGeom prst="rect">
            <a:avLst/>
          </a:prstGeom>
        </p:spPr>
      </p:pic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1488515" y="4057811"/>
          <a:ext cx="295275" cy="609600"/>
        </p:xfrm>
        <a:graphic>
          <a:graphicData uri="http://schemas.openxmlformats.org/presentationml/2006/ole">
            <p:oleObj spid="_x0000_s12290" name="Equation" r:id="rId6" imgW="297600" imgH="6144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2635937" y="4057811"/>
          <a:ext cx="323850" cy="609600"/>
        </p:xfrm>
        <a:graphic>
          <a:graphicData uri="http://schemas.openxmlformats.org/presentationml/2006/ole">
            <p:oleObj spid="_x0000_s12291" name="Equation" r:id="rId7" imgW="326400" imgH="6144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840280" y="4724845"/>
          <a:ext cx="1352549" cy="609600"/>
        </p:xfrm>
        <a:graphic>
          <a:graphicData uri="http://schemas.openxmlformats.org/presentationml/2006/ole">
            <p:oleObj spid="_x0000_s12292" name="Equation" r:id="rId8" imgW="1363200" imgH="6144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2496210" y="4724845"/>
          <a:ext cx="1352549" cy="609600"/>
        </p:xfrm>
        <a:graphic>
          <a:graphicData uri="http://schemas.openxmlformats.org/presentationml/2006/ole">
            <p:oleObj spid="_x0000_s12293" name="Equation" r:id="rId9" imgW="1363200" imgH="6144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典例　某同学用如图甲所示的电路测量两节干电池串联而成的电池组的</a:t>
            </a:r>
            <a:r>
              <a:t/>
            </a:r>
            <a:br/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电动势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和内电阻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为电阻箱。实验室提供的器材如下:电压表(量程0~3 </a:t>
            </a:r>
            <a:r>
              <a:t/>
            </a:r>
            <a:br/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V,内阻约3 kΩ),电阻箱(阻值范围0~999.9 Ω),开关,导线若干。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(1)请根据图甲的电路图,在图乙中画出连线,将器材连接成实验电路;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7751" kern="0" spc="4962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213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(2)实验时,改变并记录电阻箱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的阻值,记录对应电压表的示数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,得到如下</a:t>
            </a:r>
            <a:r>
              <a:t/>
            </a:r>
            <a:br/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表所示的若干组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的数据。根据图丙所示,表中第4组对应的电阻值读</a:t>
            </a:r>
            <a:endParaRPr lang="zh-CN" altLang="en-US"/>
          </a:p>
        </p:txBody>
      </p:sp>
      <p:pic>
        <p:nvPicPr>
          <p:cNvPr id="3" name="图片 3" descr="textimage3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2634451"/>
            <a:ext cx="6878018" cy="194202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2135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数是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Ω;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699457"/>
            <a:ext cx="8505000" cy="18661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(3)请写出</a:t>
            </a:r>
            <a:r>
              <a:rPr lang="zh-CN" altLang="en-US" sz="2592" kern="0" spc="-5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与</a:t>
            </a:r>
            <a:r>
              <a:rPr lang="zh-CN" altLang="en-US" sz="2592" kern="0" spc="-79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的函数关系式(用题中给的字母表示)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,根据实验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22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数据绘出如图丁所示的</a:t>
            </a:r>
            <a:r>
              <a:rPr lang="zh-CN" altLang="en-US" sz="2592" kern="0" spc="-5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-</a:t>
            </a:r>
            <a:r>
              <a:rPr lang="zh-CN" altLang="en-US" sz="2592" kern="0" spc="-79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图线,读出图线的截距为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,斜率为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,由此得出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22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电池组的电动势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,内电阻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    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。(此小题全用题中所给</a:t>
            </a:r>
            <a:endParaRPr lang="zh-CN" altLang="en-US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40000" y="1170817"/>
          <a:ext cx="8099993" cy="2528639"/>
        </p:xfrm>
        <a:graphic>
          <a:graphicData uri="http://schemas.openxmlformats.org/drawingml/2006/table">
            <a:tbl>
              <a:tblPr/>
              <a:tblGrid>
                <a:gridCol w="736363"/>
                <a:gridCol w="736363"/>
                <a:gridCol w="736363"/>
                <a:gridCol w="736363"/>
                <a:gridCol w="736363"/>
                <a:gridCol w="736363"/>
                <a:gridCol w="736363"/>
                <a:gridCol w="736363"/>
                <a:gridCol w="736363"/>
                <a:gridCol w="736363"/>
                <a:gridCol w="736363"/>
              </a:tblGrid>
              <a:tr h="563328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10</a:t>
                      </a:r>
                    </a:p>
                  </a:txBody>
                  <a:tcPr marL="45720" marR="45720"/>
                </a:tc>
              </a:tr>
              <a:tr h="982656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电阻</a:t>
                      </a:r>
                      <a:r>
                        <a:t/>
                      </a:r>
                      <a:br/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R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/Ω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60.5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35.2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20.0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9.9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5.8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4.3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3.5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2.5</a:t>
                      </a:r>
                    </a:p>
                  </a:txBody>
                  <a:tcPr marL="45720" marR="45720"/>
                </a:tc>
              </a:tr>
              <a:tr h="982655"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电压</a:t>
                      </a:r>
                      <a:r>
                        <a:t/>
                      </a:r>
                      <a:br/>
                      <a:r>
                        <a:rPr lang="zh-CN" altLang="en-US" sz="1814" i="1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U</a:t>
                      </a: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/V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2.58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2.43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2.22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2.00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1.78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1.40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1.18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1.05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0.93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eaLnBrk="0" latinLnBrk="1" hangingPunct="0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1814" kern="0" dirty="0" smtClean="0">
                          <a:solidFill>
                            <a:srgbClr val="000000"/>
                          </a:solidFill>
                          <a:latin typeface="Times New Roman" pitchFamily="65" charset="-122"/>
                          <a:ea typeface="宋体" pitchFamily="65" charset="-122"/>
                        </a:rPr>
                        <a:t>0.85</a:t>
                      </a:r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5" name="对象 5"/>
          <p:cNvGraphicFramePr>
            <a:graphicFrameLocks noChangeAspect="1"/>
          </p:cNvGraphicFramePr>
          <p:nvPr/>
        </p:nvGraphicFramePr>
        <p:xfrm>
          <a:off x="1604833" y="3783238"/>
          <a:ext cx="257174" cy="552449"/>
        </p:xfrm>
        <a:graphic>
          <a:graphicData uri="http://schemas.openxmlformats.org/presentationml/2006/ole">
            <p:oleObj spid="_x0000_s13314" name="Equation" r:id="rId5" imgW="259200" imgH="556800" progId="">
              <p:embed/>
            </p:oleObj>
          </a:graphicData>
        </a:graphic>
      </p:graphicFrame>
      <p:graphicFrame>
        <p:nvGraphicFramePr>
          <p:cNvPr id="6" name="对象 6"/>
          <p:cNvGraphicFramePr>
            <a:graphicFrameLocks noChangeAspect="1"/>
          </p:cNvGraphicFramePr>
          <p:nvPr/>
        </p:nvGraphicFramePr>
        <p:xfrm>
          <a:off x="2117608" y="3783238"/>
          <a:ext cx="228599" cy="552449"/>
        </p:xfrm>
        <a:graphic>
          <a:graphicData uri="http://schemas.openxmlformats.org/presentationml/2006/ole">
            <p:oleObj spid="_x0000_s13315" name="Equation" r:id="rId6" imgW="230400" imgH="556800" progId="">
              <p:embed/>
            </p:oleObj>
          </a:graphicData>
        </a:graphic>
      </p:graphicFrame>
      <p:graphicFrame>
        <p:nvGraphicFramePr>
          <p:cNvPr id="7" name="对象 7"/>
          <p:cNvGraphicFramePr>
            <a:graphicFrameLocks noChangeAspect="1"/>
          </p:cNvGraphicFramePr>
          <p:nvPr/>
        </p:nvGraphicFramePr>
        <p:xfrm>
          <a:off x="3096000" y="4410193"/>
          <a:ext cx="257174" cy="552449"/>
        </p:xfrm>
        <a:graphic>
          <a:graphicData uri="http://schemas.openxmlformats.org/presentationml/2006/ole">
            <p:oleObj spid="_x0000_s13316" name="Equation" r:id="rId7" imgW="259200" imgH="556800" progId="">
              <p:embed/>
            </p:oleObj>
          </a:graphicData>
        </a:graphic>
      </p:graphicFrame>
      <p:graphicFrame>
        <p:nvGraphicFramePr>
          <p:cNvPr id="8" name="对象 8"/>
          <p:cNvGraphicFramePr>
            <a:graphicFrameLocks noChangeAspect="1"/>
          </p:cNvGraphicFramePr>
          <p:nvPr/>
        </p:nvGraphicFramePr>
        <p:xfrm>
          <a:off x="3438291" y="4410193"/>
          <a:ext cx="228599" cy="552449"/>
        </p:xfrm>
        <a:graphic>
          <a:graphicData uri="http://schemas.openxmlformats.org/presentationml/2006/ole">
            <p:oleObj spid="_x0000_s13317" name="Equation" r:id="rId8" imgW="2304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29104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22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的字母表示)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898" kern="0" spc="27776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3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66" y="1348567"/>
            <a:ext cx="4569554" cy="2962868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67554"/>
            <a:ext cx="8505000" cy="5247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3765"/>
              </a:spcBef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解析    (1)按电路图连接实物图,电阻箱无极性。</a:t>
            </a:r>
            <a:endParaRPr lang="zh-CN" altLang="en-US" sz="2400" dirty="0" smtClean="0"/>
          </a:p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(2)图丙中可知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=1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 Ω+3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 Ω+7</a:t>
            </a:r>
            <a:r>
              <a:rPr lang="zh-CN" altLang="en-US" sz="2012" kern="0" dirty="0" smtClean="0">
                <a:solidFill>
                  <a:srgbClr val="000000"/>
                </a:solidFill>
                <a:latin typeface="Arial Narrow" pitchFamily="65" charset="-122"/>
                <a:ea typeface="Arial Unicode MS" pitchFamily="65" charset="-122"/>
              </a:rPr>
              <a:t>×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0.1 Ω=13.7 Ω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3)由图甲可知: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612" kern="0" spc="-58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16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可得:</a:t>
            </a:r>
            <a:r>
              <a:rPr lang="zh-CN" altLang="en-US" sz="2592" kern="0" spc="-5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79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592" kern="0" spc="33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8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由图丁可知:</a:t>
            </a:r>
            <a:r>
              <a:rPr lang="zh-CN" altLang="en-US" sz="2592" kern="0" spc="-79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b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,则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116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</a:t>
            </a:r>
            <a:r>
              <a:rPr lang="zh-CN" altLang="en-US" sz="2592" kern="0" spc="-792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则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r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012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kE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592" kern="0" spc="-101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08"/>
              </a:spcBef>
              <a:buNone/>
            </a:pPr>
            <a:r>
              <a:rPr lang="zh-CN" altLang="en-US" sz="1351" kern="0" spc="73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答案    (1)如图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8567" kern="0" spc="4010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</p:txBody>
      </p:sp>
      <p:pic>
        <p:nvPicPr>
          <p:cNvPr id="3" name="图片 3" descr="textimage39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3667128"/>
            <a:ext cx="180975" cy="190500"/>
          </a:xfrm>
          <a:prstGeom prst="rect">
            <a:avLst/>
          </a:prstGeom>
        </p:spPr>
      </p:pic>
      <p:pic>
        <p:nvPicPr>
          <p:cNvPr id="4" name="图片 4" descr="textimage40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137" y="4053702"/>
            <a:ext cx="6181725" cy="2295525"/>
          </a:xfrm>
          <a:prstGeom prst="rect">
            <a:avLst/>
          </a:prstGeom>
        </p:spPr>
      </p:pic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2816063" y="1770443"/>
          <a:ext cx="257174" cy="552449"/>
        </p:xfrm>
        <a:graphic>
          <a:graphicData uri="http://schemas.openxmlformats.org/presentationml/2006/ole">
            <p:oleObj spid="_x0000_s14338" name="Equation" r:id="rId7" imgW="259200" imgH="5568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1122213" y="2388870"/>
          <a:ext cx="257174" cy="552449"/>
        </p:xfrm>
        <a:graphic>
          <a:graphicData uri="http://schemas.openxmlformats.org/presentationml/2006/ole">
            <p:oleObj spid="_x0000_s14339" name="Equation" r:id="rId8" imgW="259200" imgH="5568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1523538" y="2388870"/>
          <a:ext cx="228600" cy="552449"/>
        </p:xfrm>
        <a:graphic>
          <a:graphicData uri="http://schemas.openxmlformats.org/presentationml/2006/ole">
            <p:oleObj spid="_x0000_s14340" name="Equation" r:id="rId9" imgW="230400" imgH="556800" progId="">
              <p:embed/>
            </p:oleObj>
          </a:graphicData>
        </a:graphic>
      </p:graphicFrame>
      <p:graphicFrame>
        <p:nvGraphicFramePr>
          <p:cNvPr id="10" name="对象 8"/>
          <p:cNvGraphicFramePr>
            <a:graphicFrameLocks noChangeAspect="1"/>
          </p:cNvGraphicFramePr>
          <p:nvPr/>
        </p:nvGraphicFramePr>
        <p:xfrm>
          <a:off x="1896287" y="2388870"/>
          <a:ext cx="371475" cy="552449"/>
        </p:xfrm>
        <a:graphic>
          <a:graphicData uri="http://schemas.openxmlformats.org/presentationml/2006/ole">
            <p:oleObj spid="_x0000_s14341" name="Equation" r:id="rId10" imgW="374400" imgH="556800" progId="">
              <p:embed/>
            </p:oleObj>
          </a:graphicData>
        </a:graphic>
      </p:graphicFrame>
      <p:graphicFrame>
        <p:nvGraphicFramePr>
          <p:cNvPr id="11" name="对象 9"/>
          <p:cNvGraphicFramePr>
            <a:graphicFrameLocks noChangeAspect="1"/>
          </p:cNvGraphicFramePr>
          <p:nvPr/>
        </p:nvGraphicFramePr>
        <p:xfrm>
          <a:off x="1889013" y="3001217"/>
          <a:ext cx="228600" cy="552449"/>
        </p:xfrm>
        <a:graphic>
          <a:graphicData uri="http://schemas.openxmlformats.org/presentationml/2006/ole">
            <p:oleObj spid="_x0000_s14342" name="Equation" r:id="rId11" imgW="230400" imgH="556800" progId="">
              <p:embed/>
            </p:oleObj>
          </a:graphicData>
        </a:graphic>
      </p:graphicFrame>
      <p:graphicFrame>
        <p:nvGraphicFramePr>
          <p:cNvPr id="12" name="对象 10"/>
          <p:cNvGraphicFramePr>
            <a:graphicFrameLocks noChangeAspect="1"/>
          </p:cNvGraphicFramePr>
          <p:nvPr/>
        </p:nvGraphicFramePr>
        <p:xfrm>
          <a:off x="3009343" y="3001217"/>
          <a:ext cx="180975" cy="552450"/>
        </p:xfrm>
        <a:graphic>
          <a:graphicData uri="http://schemas.openxmlformats.org/presentationml/2006/ole">
            <p:oleObj spid="_x0000_s14343" name="Equation" r:id="rId12" imgW="182400" imgH="556800" progId="">
              <p:embed/>
            </p:oleObj>
          </a:graphicData>
        </a:graphic>
      </p:graphicFrame>
      <p:graphicFrame>
        <p:nvGraphicFramePr>
          <p:cNvPr id="13" name="对象 11"/>
          <p:cNvGraphicFramePr>
            <a:graphicFrameLocks noChangeAspect="1"/>
          </p:cNvGraphicFramePr>
          <p:nvPr/>
        </p:nvGraphicFramePr>
        <p:xfrm>
          <a:off x="3261332" y="3001217"/>
          <a:ext cx="228599" cy="552449"/>
        </p:xfrm>
        <a:graphic>
          <a:graphicData uri="http://schemas.openxmlformats.org/presentationml/2006/ole">
            <p:oleObj spid="_x0000_s14344" name="Equation" r:id="rId13" imgW="230400" imgH="556800" progId="">
              <p:embed/>
            </p:oleObj>
          </a:graphicData>
        </a:graphic>
      </p:graphicFrame>
      <p:graphicFrame>
        <p:nvGraphicFramePr>
          <p:cNvPr id="14" name="对象 12"/>
          <p:cNvGraphicFramePr>
            <a:graphicFrameLocks noChangeAspect="1"/>
          </p:cNvGraphicFramePr>
          <p:nvPr/>
        </p:nvGraphicFramePr>
        <p:xfrm>
          <a:off x="4654369" y="3001217"/>
          <a:ext cx="200025" cy="552450"/>
        </p:xfrm>
        <a:graphic>
          <a:graphicData uri="http://schemas.openxmlformats.org/presentationml/2006/ole">
            <p:oleObj spid="_x0000_s14345" name="Equation" r:id="rId14" imgW="201600" imgH="556800" progId="">
              <p:embed/>
            </p:oleObj>
          </a:graphicData>
        </a:graphic>
      </p:graphicFrame>
      <p:pic>
        <p:nvPicPr>
          <p:cNvPr id="15" name="图片 4" descr="textimage38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924749"/>
            <a:ext cx="180975" cy="190499"/>
          </a:xfrm>
          <a:prstGeom prst="rect">
            <a:avLst/>
          </a:prstGeom>
        </p:spPr>
      </p:pic>
    </p:spTree>
    <p:custDataLst>
      <p:custData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848501"/>
            <a:ext cx="8505000" cy="6151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2456"/>
              </a:spcBef>
              <a:buNone/>
            </a:pP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(2)13.7    (3)</a:t>
            </a:r>
            <a:r>
              <a:rPr lang="zh-CN" altLang="en-US" sz="2665" kern="0" spc="-64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=</a:t>
            </a:r>
            <a:r>
              <a:rPr lang="zh-CN" altLang="en-US" sz="2665" kern="0" spc="-86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+</a:t>
            </a:r>
            <a:r>
              <a:rPr lang="zh-CN" altLang="en-US" sz="2665" kern="0" spc="259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665" kern="0" spc="-124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12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   </a:t>
            </a:r>
            <a:r>
              <a:rPr lang="zh-CN" altLang="en-US" sz="2665" kern="0" spc="-109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r>
              <a:rPr lang="zh-CN" altLang="en-US" sz="2097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1838967" y="932270"/>
          <a:ext cx="257174" cy="552449"/>
        </p:xfrm>
        <a:graphic>
          <a:graphicData uri="http://schemas.openxmlformats.org/presentationml/2006/ole">
            <p:oleObj spid="_x0000_s15362" name="Equation" r:id="rId5" imgW="259200" imgH="556800" progId="">
              <p:embed/>
            </p:oleObj>
          </a:graphicData>
        </a:graphic>
      </p:graphicFrame>
      <p:graphicFrame>
        <p:nvGraphicFramePr>
          <p:cNvPr id="6" name="对象 4"/>
          <p:cNvGraphicFramePr>
            <a:graphicFrameLocks noChangeAspect="1"/>
          </p:cNvGraphicFramePr>
          <p:nvPr/>
        </p:nvGraphicFramePr>
        <p:xfrm>
          <a:off x="2240291" y="932270"/>
          <a:ext cx="228599" cy="552449"/>
        </p:xfrm>
        <a:graphic>
          <a:graphicData uri="http://schemas.openxmlformats.org/presentationml/2006/ole">
            <p:oleObj spid="_x0000_s15363" name="Equation" r:id="rId6" imgW="230400" imgH="556800" progId="">
              <p:embed/>
            </p:oleObj>
          </a:graphicData>
        </a:graphic>
      </p:graphicFrame>
      <p:graphicFrame>
        <p:nvGraphicFramePr>
          <p:cNvPr id="7" name="对象 5"/>
          <p:cNvGraphicFramePr>
            <a:graphicFrameLocks noChangeAspect="1"/>
          </p:cNvGraphicFramePr>
          <p:nvPr/>
        </p:nvGraphicFramePr>
        <p:xfrm>
          <a:off x="2613041" y="932270"/>
          <a:ext cx="371474" cy="552449"/>
        </p:xfrm>
        <a:graphic>
          <a:graphicData uri="http://schemas.openxmlformats.org/presentationml/2006/ole">
            <p:oleObj spid="_x0000_s15364" name="Equation" r:id="rId7" imgW="374400" imgH="556800" progId="">
              <p:embed/>
            </p:oleObj>
          </a:graphicData>
        </a:graphic>
      </p:graphicFrame>
      <p:graphicFrame>
        <p:nvGraphicFramePr>
          <p:cNvPr id="8" name="对象 6"/>
          <p:cNvGraphicFramePr>
            <a:graphicFrameLocks noChangeAspect="1"/>
          </p:cNvGraphicFramePr>
          <p:nvPr/>
        </p:nvGraphicFramePr>
        <p:xfrm>
          <a:off x="3240116" y="932270"/>
          <a:ext cx="180975" cy="552450"/>
        </p:xfrm>
        <a:graphic>
          <a:graphicData uri="http://schemas.openxmlformats.org/presentationml/2006/ole">
            <p:oleObj spid="_x0000_s15365" name="Equation" r:id="rId8" imgW="182400" imgH="556800" progId="">
              <p:embed/>
            </p:oleObj>
          </a:graphicData>
        </a:graphic>
      </p:graphicFrame>
      <p:graphicFrame>
        <p:nvGraphicFramePr>
          <p:cNvPr id="9" name="对象 7"/>
          <p:cNvGraphicFramePr>
            <a:graphicFrameLocks noChangeAspect="1"/>
          </p:cNvGraphicFramePr>
          <p:nvPr/>
        </p:nvGraphicFramePr>
        <p:xfrm>
          <a:off x="3676691" y="932270"/>
          <a:ext cx="200025" cy="552450"/>
        </p:xfrm>
        <a:graphic>
          <a:graphicData uri="http://schemas.openxmlformats.org/presentationml/2006/ole">
            <p:oleObj spid="_x0000_s15366" name="Equation" r:id="rId9" imgW="201600" imgH="556800" progId="">
              <p:embed/>
            </p:oleObj>
          </a:graphicData>
        </a:graphic>
      </p:graphicFrame>
    </p:spTree>
    <p:custDataLst>
      <p:custData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05625"/>
            <a:ext cx="8505000" cy="4388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[实验器材]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电压表、电流表、滑动变阻器、电池、开关和导线。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[实验步骤]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1.电流表用0.6 A量程,电压表用3 V量程,按图连接好电路。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2.把滑动变阻器的滑片移到使变阻器连入电路阻值最大的一端。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3.闭合开关,调节滑动变阻器,使电流表有明显示数,记录一组数据(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),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用同样方法测量几组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I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、</a:t>
            </a:r>
            <a:r>
              <a:rPr lang="zh-CN" altLang="en-US" sz="2069" i="1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U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值,记录在自己设计的表格中。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4.断开开关,整理好器材。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5.处理数据,用公式法和作图法两种方法求出电动势和内阻的值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3420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latinLnBrk="1" hangingPunct="0">
              <a:lnSpc>
                <a:spcPct val="150000"/>
              </a:lnSpc>
              <a:spcBef>
                <a:spcPts val="147"/>
              </a:spcBef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二、练习使用多用电表</a:t>
            </a:r>
            <a:endParaRPr lang="zh-CN" altLang="en-US" sz="2400" dirty="0" smtClean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实验目的]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1.了解多用电表表盘的刻度;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2.练习使用多用电表测电路中电流、电压和电阻。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[实验原理]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1.多用电表的构造及功能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多用电表可以用来测电流、电压和电阻,其表面结构如图所示。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461116"/>
            <a:ext cx="8505000" cy="4673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624" kern="0" spc="6375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362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多用电表的上半部分为表盘,下半部分为选择开关,周围标有测量功能的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区域及量程,将多用电表的选择开关旋转到电流挡,多用电表内的电流表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电路就被接通,将多用电表的选择开关旋转到电阻挡,多用电表的欧姆表</a:t>
            </a:r>
            <a:endParaRPr lang="zh-CN" altLang="en-US" dirty="0"/>
          </a:p>
        </p:txBody>
      </p:sp>
      <p:pic>
        <p:nvPicPr>
          <p:cNvPr id="4" name="图片 3" descr="textimage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775" y="634187"/>
            <a:ext cx="2811795" cy="3913082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7063"/>
            <a:ext cx="8505000" cy="4324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620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电路就被接通。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2.测量时③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黑表笔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插入“-”插孔,④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红表笔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插入“+”插孔,并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通过转换开关接入与待测量相应的测量端。使用时,电路只有一部分起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作用。插孔上面的旋钮叫⑤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欧姆调零旋钮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,用它可进行电阻调零。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另外,在表盘和选择开关之间还有一个机械调零旋钮,用它可以进行机械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调零,即旋转该调零螺丝,可使指针(在不接入电路中时)指在左端“0”刻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线。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3.测电阻是依据闭合电路欧姆定律;测电流和电压是依据串联和并联电</a:t>
            </a:r>
            <a:r>
              <a:rPr dirty="0"/>
              <a:t/>
            </a:r>
            <a:br>
              <a:rPr dirty="0"/>
            </a:b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路的特点及部分电路欧姆定律,如图甲所示。</a:t>
            </a:r>
            <a:endParaRPr lang="zh-CN" altLang="en-US" dirty="0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774847"/>
            <a:ext cx="8032528" cy="4683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11917" kern="0" spc="20557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 </a:t>
            </a:r>
            <a:endParaRPr lang="zh-CN" altLang="en-US" dirty="0"/>
          </a:p>
          <a:p>
            <a:pPr marL="0" indent="0" algn="ctr" eaLnBrk="0" latinLnBrk="1" hangingPunct="0">
              <a:lnSpc>
                <a:spcPct val="150000"/>
              </a:lnSpc>
              <a:spcBef>
                <a:spcPts val="3735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甲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(1)多用电表测电流原理</a:t>
            </a:r>
            <a:endParaRPr lang="zh-CN" altLang="en-US" dirty="0"/>
          </a:p>
          <a:p>
            <a:pPr marL="0" indent="0" eaLnBrk="0" latinLnBrk="1" hangingPunct="0">
              <a:lnSpc>
                <a:spcPct val="150000"/>
              </a:lnSpc>
              <a:spcBef>
                <a:spcPts val="147"/>
              </a:spcBef>
              <a:buNone/>
            </a:pP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转换开关接1或2时为测⑥</a:t>
            </a:r>
            <a:r>
              <a:rPr lang="zh-CN" altLang="en-US" sz="2069" u="sng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直流电流    </a:t>
            </a:r>
            <a:r>
              <a:rPr lang="zh-CN" altLang="en-US" sz="2069" kern="0" dirty="0" smtClean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的电路。</a:t>
            </a:r>
            <a:endParaRPr lang="zh-CN" altLang="en-US" dirty="0"/>
          </a:p>
        </p:txBody>
      </p:sp>
      <p:pic>
        <p:nvPicPr>
          <p:cNvPr id="3" name="图片 3" descr="textimage5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448" y="777063"/>
            <a:ext cx="3643104" cy="2885877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erInfo>
  <UserName>DELL</UserName>
  <CompanyName/>
  <MachineID>A666</MachineID>
  <ToolID>ljRTAAAAKGU=</ToolID>
  <Data><![CDATA[bGpSVEFBQUFLR1U9]]></Data>
</CustomerInfo>
</file>

<file path=customXml/item10.xml><?xml version="1.0" encoding="utf-8"?>
<CustomerInfo>
  <UserName>DELL</UserName>
  <CompanyName/>
  <MachineID>A666</MachineID>
  <ToolID>ljRTAAAAKGU=</ToolID>
  <Data><![CDATA[bGpSVEFBQUFLR1U9]]></Data>
</CustomerInfo>
</file>

<file path=customXml/item11.xml><?xml version="1.0" encoding="utf-8"?>
<CustomerInfo>
  <UserName>DELL</UserName>
  <CompanyName/>
  <MachineID>A666</MachineID>
  <ToolID>ljRTAAAAKGU=</ToolID>
  <Data><![CDATA[bGpSVEFBQUFLR1U9]]></Data>
</CustomerInfo>
</file>

<file path=customXml/item12.xml><?xml version="1.0" encoding="utf-8"?>
<CustomerInfo>
  <UserName>DELL</UserName>
  <CompanyName/>
  <MachineID>A666</MachineID>
  <ToolID>ljRTAAAAKGU=</ToolID>
  <Data><![CDATA[bGpSVEFBQUFLR1U9]]></Data>
</CustomerInfo>
</file>

<file path=customXml/item13.xml><?xml version="1.0" encoding="utf-8"?>
<CustomerInfo>
  <UserName>DELL</UserName>
  <CompanyName/>
  <MachineID>A666</MachineID>
  <ToolID>ljRTAAAAKGU=</ToolID>
  <Data><![CDATA[bGpSVEFBQUFLR1U9]]></Data>
</CustomerInfo>
</file>

<file path=customXml/item14.xml><?xml version="1.0" encoding="utf-8"?>
<CustomerInfo>
  <UserName>DELL</UserName>
  <CompanyName/>
  <MachineID>A666</MachineID>
  <ToolID>ljRTAAAAKGU=</ToolID>
  <Data><![CDATA[bGpSVEFBQUFLR1U9]]></Data>
</CustomerInfo>
</file>

<file path=customXml/item15.xml><?xml version="1.0" encoding="utf-8"?>
<CustomerInfo>
  <UserName>DELL</UserName>
  <CompanyName/>
  <MachineID>A666</MachineID>
  <ToolID>ljRTAAAAKGU=</ToolID>
  <Data><![CDATA[bGpSVEFBQUFLR1U9]]></Data>
</CustomerInfo>
</file>

<file path=customXml/item16.xml><?xml version="1.0" encoding="utf-8"?>
<CustomerInfo>
  <UserName>DELL</UserName>
  <CompanyName/>
  <MachineID>A666</MachineID>
  <ToolID>ljRTAAAAKGU=</ToolID>
  <Data><![CDATA[bGpSVEFBQUFLR1U9]]></Data>
</CustomerInfo>
</file>

<file path=customXml/item17.xml><?xml version="1.0" encoding="utf-8"?>
<CustomerInfo>
  <UserName>DELL</UserName>
  <CompanyName/>
  <MachineID>A666</MachineID>
  <ToolID>ljRTAAAAKGU=</ToolID>
  <Data><![CDATA[bGpSVEFBQUFLR1U9]]></Data>
</CustomerInfo>
</file>

<file path=customXml/item18.xml><?xml version="1.0" encoding="utf-8"?>
<CustomerInfo>
  <UserName>DELL</UserName>
  <CompanyName/>
  <MachineID>A666</MachineID>
  <ToolID>ljRTAAAAKGU=</ToolID>
  <Data><![CDATA[bGpSVEFBQUFLR1U9]]></Data>
</CustomerInfo>
</file>

<file path=customXml/item19.xml><?xml version="1.0" encoding="utf-8"?>
<CustomerInfo>
  <UserName>DELL</UserName>
  <CompanyName/>
  <MachineID>A666</MachineID>
  <ToolID>ljRTAAAAKGU=</ToolID>
  <Data><![CDATA[bGpSVEFBQUFLR1U9]]></Data>
</CustomerInfo>
</file>

<file path=customXml/item2.xml><?xml version="1.0" encoding="utf-8"?>
<CustomerInfo>
  <UserName>DELL</UserName>
  <CompanyName/>
  <MachineID>A666</MachineID>
  <ToolID>ljRTAAAAKGU=</ToolID>
  <Data><![CDATA[bGpSVEFBQUFLR1U9]]></Data>
</CustomerInfo>
</file>

<file path=customXml/item20.xml><?xml version="1.0" encoding="utf-8"?>
<CustomerInfo>
  <UserName>DELL</UserName>
  <CompanyName/>
  <MachineID>A666</MachineID>
  <ToolID>ljRTAAAAKGU=</ToolID>
  <Data><![CDATA[bGpSVEFBQUFLR1U9]]></Data>
</CustomerInfo>
</file>

<file path=customXml/item21.xml><?xml version="1.0" encoding="utf-8"?>
<CustomerInfo>
  <UserName>DELL</UserName>
  <CompanyName/>
  <MachineID>A666</MachineID>
  <ToolID>ljRTAAAAKGU=</ToolID>
  <Data><![CDATA[bGpSVEFBQUFLR1U9]]></Data>
</CustomerInfo>
</file>

<file path=customXml/item22.xml><?xml version="1.0" encoding="utf-8"?>
<CustomerInfo>
  <UserName>DELL</UserName>
  <CompanyName/>
  <MachineID>A666</MachineID>
  <ToolID>ljRTAAAAKGU=</ToolID>
  <Data><![CDATA[bGpSVEFBQUFLR1U9]]></Data>
</CustomerInfo>
</file>

<file path=customXml/item23.xml><?xml version="1.0" encoding="utf-8"?>
<CustomerInfo>
  <UserName>DELL</UserName>
  <CompanyName/>
  <MachineID>A666</MachineID>
  <ToolID>ljRTAAAAKGU=</ToolID>
  <Data><![CDATA[bGpSVEFBQUFLR1U9]]></Data>
</CustomerInfo>
</file>

<file path=customXml/item24.xml><?xml version="1.0" encoding="utf-8"?>
<CustomerInfo>
  <UserName>DELL</UserName>
  <CompanyName/>
  <MachineID>A666</MachineID>
  <ToolID>ljRTAAAAKGU=</ToolID>
  <Data><![CDATA[bGpSVEFBQUFLR1U9]]></Data>
</CustomerInfo>
</file>

<file path=customXml/item25.xml><?xml version="1.0" encoding="utf-8"?>
<CustomerInfo>
  <UserName>DELL</UserName>
  <CompanyName/>
  <MachineID>A666</MachineID>
  <ToolID>ljRTAAAAKGU=</ToolID>
  <Data><![CDATA[bGpSVEFBQUFLR1U9]]></Data>
</CustomerInfo>
</file>

<file path=customXml/item26.xml><?xml version="1.0" encoding="utf-8"?>
<CustomerInfo>
  <UserName>DELL</UserName>
  <CompanyName/>
  <MachineID>A666</MachineID>
  <ToolID>ljRTAAAAKGU=</ToolID>
  <Data><![CDATA[bGpSVEFBQUFLR1U9]]></Data>
</CustomerInfo>
</file>

<file path=customXml/item27.xml><?xml version="1.0" encoding="utf-8"?>
<CustomerInfo>
  <UserName>DELL</UserName>
  <CompanyName/>
  <MachineID>A666</MachineID>
  <ToolID>ljRTAAAAKGU=</ToolID>
  <Data><![CDATA[bGpSVEFBQUFLR1U9]]></Data>
</CustomerInfo>
</file>

<file path=customXml/item28.xml><?xml version="1.0" encoding="utf-8"?>
<CustomerInfo>
  <UserName>DELL</UserName>
  <CompanyName/>
  <MachineID>A666</MachineID>
  <ToolID>ljRTAAAAKGU=</ToolID>
  <Data><![CDATA[bGpSVEFBQUFLR1U9]]></Data>
</CustomerInfo>
</file>

<file path=customXml/item29.xml><?xml version="1.0" encoding="utf-8"?>
<CustomerInfo>
  <UserName>DELL</UserName>
  <CompanyName/>
  <MachineID>A666</MachineID>
  <ToolID>ljRTAAAAKGU=</ToolID>
  <Data><![CDATA[bGpSVEFBQUFLR1U9]]></Data>
</CustomerInfo>
</file>

<file path=customXml/item3.xml><?xml version="1.0" encoding="utf-8"?>
<CustomerInfo>
  <UserName>DELL</UserName>
  <CompanyName/>
  <MachineID>A666</MachineID>
  <ToolID>ljRTAAAAKGU=</ToolID>
  <Data><![CDATA[bGpSVEFBQUFLR1U9]]></Data>
</CustomerInfo>
</file>

<file path=customXml/item30.xml><?xml version="1.0" encoding="utf-8"?>
<CustomerInfo>
  <UserName>DELL</UserName>
  <CompanyName/>
  <MachineID>A666</MachineID>
  <ToolID>ljRTAAAAKGU=</ToolID>
  <Data><![CDATA[bGpSVEFBQUFLR1U9]]></Data>
</CustomerInfo>
</file>

<file path=customXml/item31.xml><?xml version="1.0" encoding="utf-8"?>
<CustomerInfo>
  <UserName>DELL</UserName>
  <CompanyName/>
  <MachineID>A666</MachineID>
  <ToolID>ljRTAAAAKGU=</ToolID>
  <Data><![CDATA[bGpSVEFBQUFLR1U9]]></Data>
</CustomerInfo>
</file>

<file path=customXml/item32.xml><?xml version="1.0" encoding="utf-8"?>
<CustomerInfo>
  <UserName>DELL</UserName>
  <CompanyName/>
  <MachineID>A666</MachineID>
  <ToolID>ljRTAAAAKGU=</ToolID>
  <Data><![CDATA[bGpSVEFBQUFLR1U9]]></Data>
</CustomerInfo>
</file>

<file path=customXml/item33.xml><?xml version="1.0" encoding="utf-8"?>
<CustomerInfo>
  <UserName>DELL</UserName>
  <CompanyName/>
  <MachineID>A666</MachineID>
  <ToolID>ljRTAAAAKGU=</ToolID>
  <Data><![CDATA[bGpSVEFBQUFLR1U9]]></Data>
</CustomerInfo>
</file>

<file path=customXml/item34.xml><?xml version="1.0" encoding="utf-8"?>
<CustomerInfo>
  <UserName>DELL</UserName>
  <CompanyName/>
  <MachineID>A666</MachineID>
  <ToolID>ljRTAAAAKGU=</ToolID>
  <Data><![CDATA[bGpSVEFBQUFLR1U9]]></Data>
</CustomerInfo>
</file>

<file path=customXml/item35.xml><?xml version="1.0" encoding="utf-8"?>
<CustomerInfo>
  <UserName>DELL</UserName>
  <CompanyName/>
  <MachineID>A666</MachineID>
  <ToolID>ljRTAAAAKGU=</ToolID>
  <Data><![CDATA[bGpSVEFBQUFLR1U9]]></Data>
</CustomerInfo>
</file>

<file path=customXml/item36.xml><?xml version="1.0" encoding="utf-8"?>
<CustomerInfo>
  <UserName>DELL</UserName>
  <CompanyName/>
  <MachineID>A666</MachineID>
  <ToolID>ljRTAAAAKGU=</ToolID>
  <Data><![CDATA[bGpSVEFBQUFLR1U9]]></Data>
</CustomerInfo>
</file>

<file path=customXml/item37.xml><?xml version="1.0" encoding="utf-8"?>
<CustomerInfo>
  <UserName>DELL</UserName>
  <CompanyName/>
  <MachineID>A666</MachineID>
  <ToolID>ljRTAAAAKGU=</ToolID>
  <Data><![CDATA[bGpSVEFBQUFLR1U9]]></Data>
</CustomerInfo>
</file>

<file path=customXml/item38.xml><?xml version="1.0" encoding="utf-8"?>
<CustomerInfo>
  <UserName>DELL</UserName>
  <CompanyName/>
  <MachineID>A666</MachineID>
  <ToolID>ljRTAAAAKGU=</ToolID>
  <Data><![CDATA[bGpSVEFBQUFLR1U9]]></Data>
</CustomerInfo>
</file>

<file path=customXml/item39.xml><?xml version="1.0" encoding="utf-8"?>
<CustomerInfo>
  <UserName>DELL</UserName>
  <CompanyName/>
  <MachineID>A666</MachineID>
  <ToolID>ljRTAAAAKGU=</ToolID>
  <Data><![CDATA[bGpSVEFBQUFLR1U9]]></Data>
</CustomerInfo>
</file>

<file path=customXml/item4.xml><?xml version="1.0" encoding="utf-8"?>
<CustomerInfo>
  <UserName>DELL</UserName>
  <CompanyName/>
  <MachineID>A666</MachineID>
  <ToolID>ljRTAAAAKGU=</ToolID>
  <Data><![CDATA[bGpSVEFBQUFLR1U9]]></Data>
</CustomerInfo>
</file>

<file path=customXml/item40.xml><?xml version="1.0" encoding="utf-8"?>
<CustomerInfo>
  <UserName>DELL</UserName>
  <CompanyName/>
  <MachineID>A666</MachineID>
  <ToolID>ljRTAAAAKGU=</ToolID>
  <Data><![CDATA[bGpSVEFBQUFLR1U9]]></Data>
</CustomerInfo>
</file>

<file path=customXml/item41.xml><?xml version="1.0" encoding="utf-8"?>
<CustomerInfo>
  <UserName>DELL</UserName>
  <CompanyName/>
  <MachineID>A666</MachineID>
  <ToolID>ljRTAAAAKGU=</ToolID>
  <Data><![CDATA[bGpSVEFBQUFLR1U9]]></Data>
</CustomerInfo>
</file>

<file path=customXml/item42.xml><?xml version="1.0" encoding="utf-8"?>
<CustomerInfo>
  <UserName>DELL</UserName>
  <CompanyName/>
  <MachineID>A666</MachineID>
  <ToolID>ljRTAAAAKGU=</ToolID>
  <Data><![CDATA[bGpSVEFBQUFLR1U9]]></Data>
</CustomerInfo>
</file>

<file path=customXml/item43.xml><?xml version="1.0" encoding="utf-8"?>
<CustomerInfo>
  <UserName>DELL</UserName>
  <CompanyName/>
  <MachineID>A666</MachineID>
  <ToolID>ljRTAAAAKGU=</ToolID>
  <Data><![CDATA[bGpSVEFBQUFLR1U9]]></Data>
</CustomerInfo>
</file>

<file path=customXml/item44.xml><?xml version="1.0" encoding="utf-8"?>
<CustomerInfo>
  <UserName>DELL</UserName>
  <CompanyName/>
  <MachineID>A666</MachineID>
  <ToolID>ljRTAAAAKGU=</ToolID>
  <Data><![CDATA[bGpSVEFBQUFLR1U9]]></Data>
</CustomerInfo>
</file>

<file path=customXml/item45.xml><?xml version="1.0" encoding="utf-8"?>
<CustomerInfo>
  <UserName>DELL</UserName>
  <CompanyName/>
  <MachineID>A666</MachineID>
  <ToolID>ljRTAAAAKGU=</ToolID>
  <Data><![CDATA[bGpSVEFBQUFLR1U9]]></Data>
</CustomerInfo>
</file>

<file path=customXml/item46.xml><?xml version="1.0" encoding="utf-8"?>
<CustomerInfo>
  <UserName>DELL</UserName>
  <CompanyName/>
  <MachineID>A666</MachineID>
  <ToolID>ljRTAAAAKGU=</ToolID>
  <Data><![CDATA[bGpSVEFBQUFLR1U9]]></Data>
</CustomerInfo>
</file>

<file path=customXml/item47.xml><?xml version="1.0" encoding="utf-8"?>
<CustomerInfo>
  <UserName>DELL</UserName>
  <CompanyName/>
  <MachineID>A666</MachineID>
  <ToolID>ljRTAAAAKGU=</ToolID>
  <Data><![CDATA[bGpSVEFBQUFLR1U9]]></Data>
</CustomerInfo>
</file>

<file path=customXml/item5.xml><?xml version="1.0" encoding="utf-8"?>
<CustomerInfo>
  <UserName>DELL</UserName>
  <CompanyName/>
  <MachineID>A666</MachineID>
  <ToolID>ljRTAAAAKGU=</ToolID>
  <Data><![CDATA[bGpSVEFBQUFLR1U9]]></Data>
</CustomerInfo>
</file>

<file path=customXml/item6.xml><?xml version="1.0" encoding="utf-8"?>
<CustomerInfo>
  <UserName>DELL</UserName>
  <CompanyName/>
  <MachineID>A666</MachineID>
  <ToolID>ljRTAAAAKGU=</ToolID>
  <Data><![CDATA[bGpSVEFBQUFLR1U9]]></Data>
</CustomerInfo>
</file>

<file path=customXml/item7.xml><?xml version="1.0" encoding="utf-8"?>
<CustomerInfo>
  <UserName>DELL</UserName>
  <CompanyName/>
  <MachineID>A666</MachineID>
  <ToolID>ljRTAAAAKGU=</ToolID>
  <Data><![CDATA[bGpSVEFBQUFLR1U9]]></Data>
</CustomerInfo>
</file>

<file path=customXml/item8.xml><?xml version="1.0" encoding="utf-8"?>
<CustomerInfo>
  <UserName>DELL</UserName>
  <CompanyName/>
  <MachineID>A666</MachineID>
  <ToolID>ljRTAAAAKGU=</ToolID>
  <Data><![CDATA[bGpSVEFBQUFLR1U9]]></Data>
</CustomerInfo>
</file>

<file path=customXml/item9.xml><?xml version="1.0" encoding="utf-8"?>
<CustomerInfo>
  <UserName>DELL</UserName>
  <CompanyName/>
  <MachineID>A666</MachineID>
  <ToolID>ljRTAAAAKGU=</ToolID>
  <Data><![CDATA[bGpSVEFBQUFLR1U9]]></Data>
</CustomerInfo>
</file>

<file path=customXml/itemProps1.xml><?xml version="1.0" encoding="utf-8"?>
<ds:datastoreItem xmlns:ds="http://schemas.openxmlformats.org/officeDocument/2006/customXml" ds:itemID="{9AEFC645-A5C2-40F9-BD9E-FEB896852E50}">
  <ds:schemaRefs/>
</ds:datastoreItem>
</file>

<file path=customXml/itemProps10.xml><?xml version="1.0" encoding="utf-8"?>
<ds:datastoreItem xmlns:ds="http://schemas.openxmlformats.org/officeDocument/2006/customXml" ds:itemID="{B5FC7638-1AD1-4C55-BFAA-29973DDF8372}">
  <ds:schemaRefs/>
</ds:datastoreItem>
</file>

<file path=customXml/itemProps11.xml><?xml version="1.0" encoding="utf-8"?>
<ds:datastoreItem xmlns:ds="http://schemas.openxmlformats.org/officeDocument/2006/customXml" ds:itemID="{8FE1F869-5081-4288-B617-D444CAF565CE}">
  <ds:schemaRefs/>
</ds:datastoreItem>
</file>

<file path=customXml/itemProps12.xml><?xml version="1.0" encoding="utf-8"?>
<ds:datastoreItem xmlns:ds="http://schemas.openxmlformats.org/officeDocument/2006/customXml" ds:itemID="{82554258-B788-4979-B11F-6ADACE1F7C6F}">
  <ds:schemaRefs/>
</ds:datastoreItem>
</file>

<file path=customXml/itemProps13.xml><?xml version="1.0" encoding="utf-8"?>
<ds:datastoreItem xmlns:ds="http://schemas.openxmlformats.org/officeDocument/2006/customXml" ds:itemID="{5B71A0E8-5267-4501-81A3-2C7FF0F1A77A}">
  <ds:schemaRefs/>
</ds:datastoreItem>
</file>

<file path=customXml/itemProps14.xml><?xml version="1.0" encoding="utf-8"?>
<ds:datastoreItem xmlns:ds="http://schemas.openxmlformats.org/officeDocument/2006/customXml" ds:itemID="{72D50A44-92A4-4886-8962-2FF1A4D8863E}">
  <ds:schemaRefs/>
</ds:datastoreItem>
</file>

<file path=customXml/itemProps15.xml><?xml version="1.0" encoding="utf-8"?>
<ds:datastoreItem xmlns:ds="http://schemas.openxmlformats.org/officeDocument/2006/customXml" ds:itemID="{B869DFC7-81EA-422A-A74F-32E39ABCCCA6}">
  <ds:schemaRefs/>
</ds:datastoreItem>
</file>

<file path=customXml/itemProps16.xml><?xml version="1.0" encoding="utf-8"?>
<ds:datastoreItem xmlns:ds="http://schemas.openxmlformats.org/officeDocument/2006/customXml" ds:itemID="{37E3018F-666B-4B50-AD56-7AB11440B117}">
  <ds:schemaRefs/>
</ds:datastoreItem>
</file>

<file path=customXml/itemProps17.xml><?xml version="1.0" encoding="utf-8"?>
<ds:datastoreItem xmlns:ds="http://schemas.openxmlformats.org/officeDocument/2006/customXml" ds:itemID="{420CB787-0D58-41AB-8542-B5C88714DE0A}">
  <ds:schemaRefs/>
</ds:datastoreItem>
</file>

<file path=customXml/itemProps18.xml><?xml version="1.0" encoding="utf-8"?>
<ds:datastoreItem xmlns:ds="http://schemas.openxmlformats.org/officeDocument/2006/customXml" ds:itemID="{26D80E5B-A910-49E2-8E3A-95652DC23F84}">
  <ds:schemaRefs/>
</ds:datastoreItem>
</file>

<file path=customXml/itemProps19.xml><?xml version="1.0" encoding="utf-8"?>
<ds:datastoreItem xmlns:ds="http://schemas.openxmlformats.org/officeDocument/2006/customXml" ds:itemID="{54CF6198-FA35-437E-AD2F-E09559906D49}">
  <ds:schemaRefs/>
</ds:datastoreItem>
</file>

<file path=customXml/itemProps2.xml><?xml version="1.0" encoding="utf-8"?>
<ds:datastoreItem xmlns:ds="http://schemas.openxmlformats.org/officeDocument/2006/customXml" ds:itemID="{3C2455E8-10B1-4FEC-8E65-5ADF2CD5CF79}">
  <ds:schemaRefs/>
</ds:datastoreItem>
</file>

<file path=customXml/itemProps20.xml><?xml version="1.0" encoding="utf-8"?>
<ds:datastoreItem xmlns:ds="http://schemas.openxmlformats.org/officeDocument/2006/customXml" ds:itemID="{DFA171CF-220B-48BD-BD80-131C3B9CC87F}">
  <ds:schemaRefs/>
</ds:datastoreItem>
</file>

<file path=customXml/itemProps21.xml><?xml version="1.0" encoding="utf-8"?>
<ds:datastoreItem xmlns:ds="http://schemas.openxmlformats.org/officeDocument/2006/customXml" ds:itemID="{CB97505F-19B1-4700-BE8D-F83CF466343D}">
  <ds:schemaRefs/>
</ds:datastoreItem>
</file>

<file path=customXml/itemProps22.xml><?xml version="1.0" encoding="utf-8"?>
<ds:datastoreItem xmlns:ds="http://schemas.openxmlformats.org/officeDocument/2006/customXml" ds:itemID="{C051BC70-90BF-4A79-A959-B47E278A798E}">
  <ds:schemaRefs/>
</ds:datastoreItem>
</file>

<file path=customXml/itemProps23.xml><?xml version="1.0" encoding="utf-8"?>
<ds:datastoreItem xmlns:ds="http://schemas.openxmlformats.org/officeDocument/2006/customXml" ds:itemID="{AC1F3002-DE81-4328-AB76-FEAF677099D2}">
  <ds:schemaRefs/>
</ds:datastoreItem>
</file>

<file path=customXml/itemProps24.xml><?xml version="1.0" encoding="utf-8"?>
<ds:datastoreItem xmlns:ds="http://schemas.openxmlformats.org/officeDocument/2006/customXml" ds:itemID="{EC8B1362-432E-40CE-8996-AA79C96F4EA1}">
  <ds:schemaRefs/>
</ds:datastoreItem>
</file>

<file path=customXml/itemProps25.xml><?xml version="1.0" encoding="utf-8"?>
<ds:datastoreItem xmlns:ds="http://schemas.openxmlformats.org/officeDocument/2006/customXml" ds:itemID="{CB28ECD4-D26A-4C6E-B149-633CBF37F99A}">
  <ds:schemaRefs/>
</ds:datastoreItem>
</file>

<file path=customXml/itemProps26.xml><?xml version="1.0" encoding="utf-8"?>
<ds:datastoreItem xmlns:ds="http://schemas.openxmlformats.org/officeDocument/2006/customXml" ds:itemID="{EE2D243F-8BD7-4797-85AF-1E11B3DDFA01}">
  <ds:schemaRefs/>
</ds:datastoreItem>
</file>

<file path=customXml/itemProps27.xml><?xml version="1.0" encoding="utf-8"?>
<ds:datastoreItem xmlns:ds="http://schemas.openxmlformats.org/officeDocument/2006/customXml" ds:itemID="{A2747771-3E6C-48AE-882C-E79518AF0AC7}">
  <ds:schemaRefs/>
</ds:datastoreItem>
</file>

<file path=customXml/itemProps28.xml><?xml version="1.0" encoding="utf-8"?>
<ds:datastoreItem xmlns:ds="http://schemas.openxmlformats.org/officeDocument/2006/customXml" ds:itemID="{0A2CC7E1-3DD0-4BAE-897D-88F7714C76CC}">
  <ds:schemaRefs/>
</ds:datastoreItem>
</file>

<file path=customXml/itemProps29.xml><?xml version="1.0" encoding="utf-8"?>
<ds:datastoreItem xmlns:ds="http://schemas.openxmlformats.org/officeDocument/2006/customXml" ds:itemID="{7DD231BE-F9E4-4C9B-AD00-FF370A566FB2}">
  <ds:schemaRefs/>
</ds:datastoreItem>
</file>

<file path=customXml/itemProps3.xml><?xml version="1.0" encoding="utf-8"?>
<ds:datastoreItem xmlns:ds="http://schemas.openxmlformats.org/officeDocument/2006/customXml" ds:itemID="{48FB7EFC-73DE-4A87-902D-5B960DB2959C}">
  <ds:schemaRefs/>
</ds:datastoreItem>
</file>

<file path=customXml/itemProps30.xml><?xml version="1.0" encoding="utf-8"?>
<ds:datastoreItem xmlns:ds="http://schemas.openxmlformats.org/officeDocument/2006/customXml" ds:itemID="{3BAC7A97-4E30-40C1-AE35-787F3B2D7A8B}">
  <ds:schemaRefs/>
</ds:datastoreItem>
</file>

<file path=customXml/itemProps31.xml><?xml version="1.0" encoding="utf-8"?>
<ds:datastoreItem xmlns:ds="http://schemas.openxmlformats.org/officeDocument/2006/customXml" ds:itemID="{A6CC15A2-A856-4DEE-AB54-6FB1D27F5FF1}">
  <ds:schemaRefs/>
</ds:datastoreItem>
</file>

<file path=customXml/itemProps32.xml><?xml version="1.0" encoding="utf-8"?>
<ds:datastoreItem xmlns:ds="http://schemas.openxmlformats.org/officeDocument/2006/customXml" ds:itemID="{1B87D937-71B2-49B7-B053-F1A87255936C}">
  <ds:schemaRefs/>
</ds:datastoreItem>
</file>

<file path=customXml/itemProps33.xml><?xml version="1.0" encoding="utf-8"?>
<ds:datastoreItem xmlns:ds="http://schemas.openxmlformats.org/officeDocument/2006/customXml" ds:itemID="{06E4A1E0-0279-4D72-B7E1-54F08791D61A}">
  <ds:schemaRefs/>
</ds:datastoreItem>
</file>

<file path=customXml/itemProps34.xml><?xml version="1.0" encoding="utf-8"?>
<ds:datastoreItem xmlns:ds="http://schemas.openxmlformats.org/officeDocument/2006/customXml" ds:itemID="{3EBA3463-F5E4-4ED7-A607-5D81E855AB90}">
  <ds:schemaRefs/>
</ds:datastoreItem>
</file>

<file path=customXml/itemProps35.xml><?xml version="1.0" encoding="utf-8"?>
<ds:datastoreItem xmlns:ds="http://schemas.openxmlformats.org/officeDocument/2006/customXml" ds:itemID="{07AA1EEC-6D18-4DE1-AA3C-00494DAD404D}">
  <ds:schemaRefs/>
</ds:datastoreItem>
</file>

<file path=customXml/itemProps36.xml><?xml version="1.0" encoding="utf-8"?>
<ds:datastoreItem xmlns:ds="http://schemas.openxmlformats.org/officeDocument/2006/customXml" ds:itemID="{3226475A-62A7-457C-836E-DEF8659177BE}">
  <ds:schemaRefs/>
</ds:datastoreItem>
</file>

<file path=customXml/itemProps37.xml><?xml version="1.0" encoding="utf-8"?>
<ds:datastoreItem xmlns:ds="http://schemas.openxmlformats.org/officeDocument/2006/customXml" ds:itemID="{45069C83-5F63-4EB4-B7BC-D36601D4A3DB}">
  <ds:schemaRefs/>
</ds:datastoreItem>
</file>

<file path=customXml/itemProps38.xml><?xml version="1.0" encoding="utf-8"?>
<ds:datastoreItem xmlns:ds="http://schemas.openxmlformats.org/officeDocument/2006/customXml" ds:itemID="{FBDCF9BC-7E36-4737-A2C1-8CB8A006C388}">
  <ds:schemaRefs/>
</ds:datastoreItem>
</file>

<file path=customXml/itemProps39.xml><?xml version="1.0" encoding="utf-8"?>
<ds:datastoreItem xmlns:ds="http://schemas.openxmlformats.org/officeDocument/2006/customXml" ds:itemID="{9E14AE4D-FAFD-45DA-A742-8F08486A903F}">
  <ds:schemaRefs/>
</ds:datastoreItem>
</file>

<file path=customXml/itemProps4.xml><?xml version="1.0" encoding="utf-8"?>
<ds:datastoreItem xmlns:ds="http://schemas.openxmlformats.org/officeDocument/2006/customXml" ds:itemID="{FB5B71EC-1A2C-472C-912A-B8FEE2A34882}">
  <ds:schemaRefs/>
</ds:datastoreItem>
</file>

<file path=customXml/itemProps40.xml><?xml version="1.0" encoding="utf-8"?>
<ds:datastoreItem xmlns:ds="http://schemas.openxmlformats.org/officeDocument/2006/customXml" ds:itemID="{B9DFB6E4-348A-4CFC-A098-AF151B98621F}">
  <ds:schemaRefs/>
</ds:datastoreItem>
</file>

<file path=customXml/itemProps41.xml><?xml version="1.0" encoding="utf-8"?>
<ds:datastoreItem xmlns:ds="http://schemas.openxmlformats.org/officeDocument/2006/customXml" ds:itemID="{FAECAA95-F29E-473A-9E59-7D1D1E6252E7}">
  <ds:schemaRefs/>
</ds:datastoreItem>
</file>

<file path=customXml/itemProps42.xml><?xml version="1.0" encoding="utf-8"?>
<ds:datastoreItem xmlns:ds="http://schemas.openxmlformats.org/officeDocument/2006/customXml" ds:itemID="{27263B78-EE4C-4221-A3F2-1CC8308EABB8}">
  <ds:schemaRefs/>
</ds:datastoreItem>
</file>

<file path=customXml/itemProps43.xml><?xml version="1.0" encoding="utf-8"?>
<ds:datastoreItem xmlns:ds="http://schemas.openxmlformats.org/officeDocument/2006/customXml" ds:itemID="{4ADF1F60-5AFC-4121-B9BF-E531E854674E}">
  <ds:schemaRefs/>
</ds:datastoreItem>
</file>

<file path=customXml/itemProps44.xml><?xml version="1.0" encoding="utf-8"?>
<ds:datastoreItem xmlns:ds="http://schemas.openxmlformats.org/officeDocument/2006/customXml" ds:itemID="{79CDE649-5AC8-4077-A953-8DDEC85B8BEF}">
  <ds:schemaRefs/>
</ds:datastoreItem>
</file>

<file path=customXml/itemProps45.xml><?xml version="1.0" encoding="utf-8"?>
<ds:datastoreItem xmlns:ds="http://schemas.openxmlformats.org/officeDocument/2006/customXml" ds:itemID="{26B53AD1-35D2-495E-AB92-0E62E4288949}">
  <ds:schemaRefs/>
</ds:datastoreItem>
</file>

<file path=customXml/itemProps46.xml><?xml version="1.0" encoding="utf-8"?>
<ds:datastoreItem xmlns:ds="http://schemas.openxmlformats.org/officeDocument/2006/customXml" ds:itemID="{F376026C-8DC4-466F-AEA8-86B479505917}">
  <ds:schemaRefs/>
</ds:datastoreItem>
</file>

<file path=customXml/itemProps47.xml><?xml version="1.0" encoding="utf-8"?>
<ds:datastoreItem xmlns:ds="http://schemas.openxmlformats.org/officeDocument/2006/customXml" ds:itemID="{26CE4EF4-8624-4F36-B801-70821E43653E}">
  <ds:schemaRefs/>
</ds:datastoreItem>
</file>

<file path=customXml/itemProps5.xml><?xml version="1.0" encoding="utf-8"?>
<ds:datastoreItem xmlns:ds="http://schemas.openxmlformats.org/officeDocument/2006/customXml" ds:itemID="{BFD60352-963D-4269-89B7-A5AEE0AC0A1F}">
  <ds:schemaRefs/>
</ds:datastoreItem>
</file>

<file path=customXml/itemProps6.xml><?xml version="1.0" encoding="utf-8"?>
<ds:datastoreItem xmlns:ds="http://schemas.openxmlformats.org/officeDocument/2006/customXml" ds:itemID="{99709AE0-D3D9-4564-87A6-F530055857A5}">
  <ds:schemaRefs/>
</ds:datastoreItem>
</file>

<file path=customXml/itemProps7.xml><?xml version="1.0" encoding="utf-8"?>
<ds:datastoreItem xmlns:ds="http://schemas.openxmlformats.org/officeDocument/2006/customXml" ds:itemID="{14D15D2A-DAF9-4B2B-A9C4-5602449925BA}">
  <ds:schemaRefs/>
</ds:datastoreItem>
</file>

<file path=customXml/itemProps8.xml><?xml version="1.0" encoding="utf-8"?>
<ds:datastoreItem xmlns:ds="http://schemas.openxmlformats.org/officeDocument/2006/customXml" ds:itemID="{D66872F8-0ADF-43BB-8AC0-AAAFBF54AA1A}">
  <ds:schemaRefs/>
</ds:datastoreItem>
</file>

<file path=customXml/itemProps9.xml><?xml version="1.0" encoding="utf-8"?>
<ds:datastoreItem xmlns:ds="http://schemas.openxmlformats.org/officeDocument/2006/customXml" ds:itemID="{30D6F25E-537D-4ACD-B46C-D6477958EBE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981</Words>
  <PresentationFormat>自定义</PresentationFormat>
  <Paragraphs>264</Paragraphs>
  <Slides>47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2_Office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先进技术论坛</cp:lastModifiedBy>
  <cp:revision>58</cp:revision>
  <dcterms:modified xsi:type="dcterms:W3CDTF">2015-05-06T06:02:48Z</dcterms:modified>
</cp:coreProperties>
</file>