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2" r:id="rId3"/>
    <p:sldId id="284" r:id="rId4"/>
    <p:sldId id="270" r:id="rId5"/>
    <p:sldId id="273" r:id="rId6"/>
    <p:sldId id="272" r:id="rId7"/>
    <p:sldId id="275" r:id="rId8"/>
    <p:sldId id="277" r:id="rId9"/>
    <p:sldId id="278" r:id="rId10"/>
    <p:sldId id="279" r:id="rId11"/>
    <p:sldId id="276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DA7E254-BE6A-4D5B-BF17-DBC912568BA4}" type="datetimeFigureOut">
              <a:rPr lang="zh-CN" altLang="en-US"/>
              <a:pPr>
                <a:defRPr/>
              </a:pPr>
              <a:t>2016-11-01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4EB8280-75C2-4AAF-9458-0E8783160E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EE78C-7E68-44AF-8F53-92F16B5F41A5}" type="datetimeFigureOut">
              <a:rPr lang="zh-CN" altLang="en-US"/>
              <a:pPr>
                <a:defRPr/>
              </a:pPr>
              <a:t>2016-11-01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E5614-67A8-422D-A5C2-DAB9A344A5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81AA2-3CBD-4E24-A43E-41C541ECCDAD}" type="datetimeFigureOut">
              <a:rPr lang="zh-CN" altLang="en-US"/>
              <a:pPr>
                <a:defRPr/>
              </a:pPr>
              <a:t>2016-11-01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7FADF-2FFD-4DC1-841A-9AC919DDCD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1BF5A-ED31-4570-9764-CDC1237F81AF}" type="datetimeFigureOut">
              <a:rPr lang="zh-CN" altLang="en-US"/>
              <a:pPr>
                <a:defRPr/>
              </a:pPr>
              <a:t>2016-11-01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D1D6A-C147-4303-9B68-12785B4F37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2D647-7764-4EA3-A039-0FCBC2A06E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6AA47-9E7E-4D5C-82F3-EDED424ABCAF}" type="datetimeFigureOut">
              <a:rPr lang="zh-CN" altLang="en-US"/>
              <a:pPr>
                <a:defRPr/>
              </a:pPr>
              <a:t>2016-11-01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0D6FA-3E62-416E-8898-49F94260B7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0A34F-B65E-4EEC-A48C-2DBECAACB553}" type="datetimeFigureOut">
              <a:rPr lang="zh-CN" altLang="en-US"/>
              <a:pPr>
                <a:defRPr/>
              </a:pPr>
              <a:t>2016-11-01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A3982-7889-42B6-B96F-B51232944E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EA13-3144-4876-887A-939566F105F2}" type="datetimeFigureOut">
              <a:rPr lang="zh-CN" altLang="en-US"/>
              <a:pPr>
                <a:defRPr/>
              </a:pPr>
              <a:t>2016-11-01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6FE2A-0D37-4621-A559-E893C55AA3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355F2-1EE8-4842-AE39-FB3EA5D97005}" type="datetimeFigureOut">
              <a:rPr lang="zh-CN" altLang="en-US"/>
              <a:pPr>
                <a:defRPr/>
              </a:pPr>
              <a:t>2016-11-01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C9487-6861-47D5-9B7F-B852D32511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3993-5483-4DF2-9050-9430AD243A98}" type="datetimeFigureOut">
              <a:rPr lang="zh-CN" altLang="en-US"/>
              <a:pPr>
                <a:defRPr/>
              </a:pPr>
              <a:t>2016-11-01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F469C-7F9F-4A51-8801-930BE26866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1CD05-0311-4D3C-AB15-A0667CFCDBB6}" type="datetimeFigureOut">
              <a:rPr lang="zh-CN" altLang="en-US"/>
              <a:pPr>
                <a:defRPr/>
              </a:pPr>
              <a:t>2016-11-01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D4A22-8733-4F69-A392-EB3F91FE07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09802-4283-426C-BD12-DF85251EB04D}" type="datetimeFigureOut">
              <a:rPr lang="zh-CN" altLang="en-US"/>
              <a:pPr>
                <a:defRPr/>
              </a:pPr>
              <a:t>2016-11-01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E5D3E-3606-4C4C-935F-DE7C693549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7161D-93B9-4736-9455-17AE99145EF1}" type="datetimeFigureOut">
              <a:rPr lang="zh-CN" altLang="en-US"/>
              <a:pPr>
                <a:defRPr/>
              </a:pPr>
              <a:t>2016-11-01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8686-280F-4208-813F-C4A058F7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355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D9C6506-7739-4888-B734-00AC35EDE5EF}" type="datetimeFigureOut">
              <a:rPr lang="zh-CN" altLang="en-US"/>
              <a:pPr>
                <a:defRPr/>
              </a:pPr>
              <a:t>2016-11-01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B32CD5B-AFB2-4BD1-B797-5147B0235A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4"/>
          <p:cNvSpPr txBox="1">
            <a:spLocks noChangeArrowheads="1"/>
          </p:cNvSpPr>
          <p:nvPr/>
        </p:nvSpPr>
        <p:spPr bwMode="auto">
          <a:xfrm>
            <a:off x="1000100" y="1214422"/>
            <a:ext cx="678656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7200" dirty="0" smtClean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7200" b="1" dirty="0" smtClean="0">
                <a:latin typeface="楷体_GB2312" pitchFamily="49" charset="-122"/>
                <a:ea typeface="楷体_GB2312" pitchFamily="49" charset="-122"/>
              </a:rPr>
              <a:t>椭圆</a:t>
            </a:r>
            <a:endParaRPr lang="en-US" altLang="zh-CN" sz="7200" b="1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7200" b="1" dirty="0" smtClean="0">
                <a:latin typeface="楷体_GB2312" pitchFamily="49" charset="-122"/>
                <a:ea typeface="楷体_GB2312" pitchFamily="49" charset="-122"/>
              </a:rPr>
              <a:t> 及其标准方程</a:t>
            </a:r>
            <a:endParaRPr lang="en-US" altLang="zh-CN" sz="72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14282" y="571480"/>
            <a:ext cx="835824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4.   </a:t>
            </a:r>
          </a:p>
          <a:p>
            <a:r>
              <a:rPr lang="en-US" altLang="zh-CN" sz="2400" b="1" dirty="0" smtClean="0"/>
              <a:t> 1</a:t>
            </a:r>
            <a:r>
              <a:rPr lang="zh-CN" altLang="en-US" sz="2400" b="1" dirty="0" smtClean="0"/>
              <a:t>）</a:t>
            </a:r>
            <a:r>
              <a:rPr lang="zh-CN" altLang="zh-CN" sz="2400" b="1" dirty="0" smtClean="0"/>
              <a:t>设</a:t>
            </a:r>
            <a:r>
              <a:rPr lang="en-US" altLang="zh-CN" sz="2400" b="1" dirty="0" smtClean="0"/>
              <a:t>        </a:t>
            </a:r>
            <a:r>
              <a:rPr lang="zh-CN" altLang="zh-CN" sz="2400" b="1" dirty="0" smtClean="0"/>
              <a:t>为定点，</a:t>
            </a:r>
            <a:r>
              <a:rPr lang="en-US" altLang="zh-CN" sz="2400" b="1" dirty="0" smtClean="0"/>
              <a:t>           </a:t>
            </a:r>
            <a:r>
              <a:rPr lang="zh-CN" altLang="zh-CN" sz="2400" b="1" dirty="0" smtClean="0"/>
              <a:t>，动点</a:t>
            </a:r>
            <a:r>
              <a:rPr lang="en-US" altLang="zh-CN" sz="2400" b="1" i="1" dirty="0" smtClean="0"/>
              <a:t>    </a:t>
            </a:r>
            <a:r>
              <a:rPr lang="zh-CN" altLang="zh-CN" sz="2400" b="1" dirty="0" smtClean="0"/>
              <a:t>满足</a:t>
            </a:r>
            <a:r>
              <a:rPr lang="en-US" altLang="zh-CN" sz="2400" b="1" dirty="0" smtClean="0"/>
              <a:t>                             </a:t>
            </a:r>
            <a:r>
              <a:rPr lang="zh-CN" altLang="zh-CN" sz="2400" b="1" dirty="0" smtClean="0"/>
              <a:t>，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</a:t>
            </a:r>
          </a:p>
          <a:p>
            <a:r>
              <a:rPr lang="en-US" altLang="zh-CN" sz="2400" b="1" dirty="0" smtClean="0"/>
              <a:t>       </a:t>
            </a:r>
            <a:r>
              <a:rPr lang="zh-CN" altLang="zh-CN" sz="2400" b="1" dirty="0" smtClean="0"/>
              <a:t>则动点</a:t>
            </a:r>
            <a:r>
              <a:rPr lang="en-US" altLang="zh-CN" sz="2400" b="1" i="1" dirty="0" smtClean="0"/>
              <a:t>    </a:t>
            </a:r>
            <a:r>
              <a:rPr lang="zh-CN" altLang="zh-CN" sz="2400" b="1" dirty="0" smtClean="0"/>
              <a:t>的轨迹是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（</a:t>
            </a:r>
            <a:r>
              <a:rPr lang="en-US" altLang="zh-CN" sz="2400" b="1" dirty="0" smtClean="0"/>
              <a:t>    </a:t>
            </a:r>
            <a:r>
              <a:rPr lang="zh-CN" altLang="zh-CN" sz="2400" b="1" dirty="0" smtClean="0"/>
              <a:t>）</a:t>
            </a:r>
            <a:endParaRPr lang="en-US" altLang="zh-CN" sz="2400" b="1" dirty="0" smtClean="0"/>
          </a:p>
          <a:p>
            <a:endParaRPr lang="zh-CN" altLang="zh-CN" sz="2400" b="1" dirty="0" smtClean="0"/>
          </a:p>
          <a:p>
            <a:r>
              <a:rPr lang="en-US" altLang="zh-CN" sz="2400" b="1" dirty="0" smtClean="0"/>
              <a:t>       A.</a:t>
            </a:r>
            <a:r>
              <a:rPr lang="zh-CN" altLang="zh-CN" sz="2400" b="1" dirty="0" smtClean="0"/>
              <a:t>椭圆</a:t>
            </a:r>
            <a:r>
              <a:rPr lang="en-US" altLang="zh-CN" sz="2400" b="1" dirty="0" smtClean="0"/>
              <a:t>           B.</a:t>
            </a:r>
            <a:r>
              <a:rPr lang="zh-CN" altLang="zh-CN" sz="2400" b="1" dirty="0" smtClean="0"/>
              <a:t>直线</a:t>
            </a:r>
            <a:r>
              <a:rPr lang="en-US" altLang="zh-CN" sz="2400" b="1" dirty="0" smtClean="0"/>
              <a:t>            C.</a:t>
            </a:r>
            <a:r>
              <a:rPr lang="zh-CN" altLang="zh-CN" sz="2400" b="1" dirty="0" smtClean="0"/>
              <a:t>圆</a:t>
            </a:r>
            <a:r>
              <a:rPr lang="en-US" altLang="zh-CN" sz="2400" b="1" dirty="0" smtClean="0"/>
              <a:t>           D.</a:t>
            </a:r>
            <a:r>
              <a:rPr lang="zh-CN" altLang="zh-CN" sz="2400" b="1" dirty="0" smtClean="0"/>
              <a:t>线段</a:t>
            </a:r>
          </a:p>
          <a:p>
            <a:endParaRPr lang="en-US" altLang="zh-CN" sz="2400" b="1" dirty="0"/>
          </a:p>
        </p:txBody>
      </p:sp>
      <p:sp>
        <p:nvSpPr>
          <p:cNvPr id="4115" name="Text Box 17"/>
          <p:cNvSpPr txBox="1">
            <a:spLocks noChangeArrowheads="1"/>
          </p:cNvSpPr>
          <p:nvPr/>
        </p:nvSpPr>
        <p:spPr bwMode="auto">
          <a:xfrm>
            <a:off x="2608263" y="5321300"/>
            <a:ext cx="456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                                                                   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414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6.</a:t>
            </a:r>
            <a:r>
              <a:rPr lang="zh-CN" altLang="en-US" sz="2800" b="1" dirty="0" smtClean="0"/>
              <a:t>例题讲解：</a:t>
            </a:r>
            <a:endParaRPr lang="zh-CN" altLang="en-US" sz="2800" b="1" dirty="0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142976" y="928670"/>
          <a:ext cx="714380" cy="410769"/>
        </p:xfrm>
        <a:graphic>
          <a:graphicData uri="http://schemas.openxmlformats.org/presentationml/2006/ole">
            <p:oleObj spid="_x0000_s56323" name="Equation" r:id="rId3" imgW="380835" imgH="215806" progId="Equation.DSMT4">
              <p:embed/>
            </p:oleObj>
          </a:graphicData>
        </a:graphic>
      </p:graphicFrame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2857488" y="928670"/>
          <a:ext cx="1143549" cy="500066"/>
        </p:xfrm>
        <a:graphic>
          <a:graphicData uri="http://schemas.openxmlformats.org/presentationml/2006/ole">
            <p:oleObj spid="_x0000_s56325" name="Equation" r:id="rId4" imgW="596880" imgH="253800" progId="Equation.DSMT4">
              <p:embed/>
            </p:oleObj>
          </a:graphicData>
        </a:graphic>
      </p:graphicFrame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5929322" y="928670"/>
          <a:ext cx="2284412" cy="468313"/>
        </p:xfrm>
        <a:graphic>
          <a:graphicData uri="http://schemas.openxmlformats.org/presentationml/2006/ole">
            <p:oleObj spid="_x0000_s56327" name="Equation" r:id="rId5" imgW="1130040" imgH="228600" progId="Equation.DSMT4">
              <p:embed/>
            </p:oleObj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4857752" y="1000108"/>
          <a:ext cx="381000" cy="314325"/>
        </p:xfrm>
        <a:graphic>
          <a:graphicData uri="http://schemas.openxmlformats.org/presentationml/2006/ole">
            <p:oleObj spid="_x0000_s56329" name="Equation" r:id="rId6" imgW="203040" imgH="164880" progId="Equation.DSMT4">
              <p:embed/>
            </p:oleObj>
          </a:graphicData>
        </a:graphic>
      </p:graphicFrame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1785918" y="1714488"/>
          <a:ext cx="381000" cy="314325"/>
        </p:xfrm>
        <a:graphic>
          <a:graphicData uri="http://schemas.openxmlformats.org/presentationml/2006/ole">
            <p:oleObj spid="_x0000_s56330" name="Equation" r:id="rId7" imgW="203040" imgH="16488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28596" y="3000372"/>
            <a:ext cx="7786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</a:t>
            </a:r>
            <a:r>
              <a:rPr lang="zh-CN" altLang="zh-CN" sz="2400" b="1" dirty="0" smtClean="0"/>
              <a:t>已知</a:t>
            </a:r>
            <a:r>
              <a:rPr lang="en-US" altLang="zh-CN" sz="2400" b="1" dirty="0" smtClean="0"/>
              <a:t>B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-3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，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0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），</a:t>
            </a:r>
            <a:r>
              <a:rPr lang="en-US" altLang="zh-CN" sz="2400" b="1" dirty="0" smtClean="0"/>
              <a:t>C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3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，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0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）</a:t>
            </a:r>
            <a:r>
              <a:rPr lang="zh-CN" altLang="zh-CN" sz="2400" b="1" dirty="0" smtClean="0"/>
              <a:t>且</a:t>
            </a:r>
            <a:r>
              <a:rPr lang="en-US" altLang="zh-CN" sz="2400" b="1" dirty="0" smtClean="0"/>
              <a:t>            </a:t>
            </a:r>
            <a:r>
              <a:rPr lang="zh-CN" altLang="zh-CN" sz="2400" b="1" dirty="0" smtClean="0"/>
              <a:t>的周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</a:t>
            </a:r>
          </a:p>
          <a:p>
            <a:r>
              <a:rPr lang="en-US" altLang="zh-CN" sz="2400" b="1" dirty="0" smtClean="0"/>
              <a:t>     </a:t>
            </a:r>
            <a:r>
              <a:rPr lang="zh-CN" altLang="zh-CN" sz="2400" b="1" dirty="0" smtClean="0"/>
              <a:t>长等于</a:t>
            </a:r>
            <a:r>
              <a:rPr lang="en-US" altLang="zh-CN" sz="2400" b="1" dirty="0" smtClean="0"/>
              <a:t>16</a:t>
            </a:r>
            <a:r>
              <a:rPr lang="zh-CN" altLang="zh-CN" sz="2400" b="1" dirty="0" smtClean="0"/>
              <a:t>，</a:t>
            </a:r>
            <a:r>
              <a:rPr lang="zh-CN" altLang="en-US" sz="2400" b="1" dirty="0" smtClean="0"/>
              <a:t>则</a:t>
            </a:r>
            <a:r>
              <a:rPr lang="zh-CN" altLang="zh-CN" sz="2400" b="1" dirty="0" smtClean="0"/>
              <a:t>顶点</a:t>
            </a:r>
            <a:r>
              <a:rPr lang="en-US" altLang="zh-CN" sz="2400" b="1" dirty="0" smtClean="0"/>
              <a:t>A</a:t>
            </a:r>
            <a:r>
              <a:rPr lang="zh-CN" altLang="zh-CN" sz="2400" b="1" dirty="0" smtClean="0"/>
              <a:t>的轨迹方程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是</a:t>
            </a:r>
            <a:r>
              <a:rPr lang="zh-CN" altLang="en-US" sz="2400" b="1" u="sng" dirty="0" smtClean="0"/>
              <a:t>      </a:t>
            </a:r>
            <a:endParaRPr lang="zh-CN" altLang="zh-CN" sz="2400" b="1" dirty="0" smtClean="0"/>
          </a:p>
          <a:p>
            <a:endParaRPr lang="zh-CN" altLang="en-US" dirty="0"/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5357818" y="3071810"/>
          <a:ext cx="892978" cy="357190"/>
        </p:xfrm>
        <a:graphic>
          <a:graphicData uri="http://schemas.openxmlformats.org/presentationml/2006/ole">
            <p:oleObj spid="_x0000_s56331" name="Equation" r:id="rId8" imgW="431425" imgH="177646" progId="Equation.DSMT4">
              <p:embed/>
            </p:oleObj>
          </a:graphicData>
        </a:graphic>
      </p:graphicFrame>
      <p:sp>
        <p:nvSpPr>
          <p:cNvPr id="18" name="矩形 17"/>
          <p:cNvSpPr/>
          <p:nvPr/>
        </p:nvSpPr>
        <p:spPr>
          <a:xfrm>
            <a:off x="5500694" y="3857628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 smtClean="0"/>
              <a:t>                                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.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5720" y="4500570"/>
            <a:ext cx="8643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）已知定圆圆心为</a:t>
            </a:r>
            <a:r>
              <a:rPr lang="en-US" altLang="zh-CN" sz="2400" b="1" dirty="0" smtClean="0"/>
              <a:t>O,</a:t>
            </a:r>
            <a:r>
              <a:rPr lang="zh-CN" altLang="en-US" sz="2400" b="1" dirty="0" smtClean="0"/>
              <a:t>半径为</a:t>
            </a:r>
            <a:r>
              <a:rPr lang="en-US" altLang="zh-CN" sz="2400" b="1" dirty="0" err="1" smtClean="0"/>
              <a:t>r.A</a:t>
            </a:r>
            <a:r>
              <a:rPr lang="zh-CN" altLang="en-US" sz="2400" b="1" dirty="0" smtClean="0"/>
              <a:t>是该圆内异于</a:t>
            </a:r>
            <a:r>
              <a:rPr lang="en-US" altLang="zh-CN" sz="2400" b="1" dirty="0" smtClean="0"/>
              <a:t>O</a:t>
            </a:r>
            <a:r>
              <a:rPr lang="zh-CN" altLang="en-US" sz="2400" b="1" dirty="0" smtClean="0"/>
              <a:t>的定点</a:t>
            </a:r>
            <a:r>
              <a:rPr lang="en-US" altLang="zh-CN" sz="2400" b="1" dirty="0" smtClean="0"/>
              <a:t>.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      </a:t>
            </a:r>
            <a:r>
              <a:rPr lang="zh-CN" altLang="en-US" sz="2400" b="1" dirty="0" smtClean="0"/>
              <a:t>若动圆经过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并且与圆</a:t>
            </a:r>
            <a:r>
              <a:rPr lang="en-US" altLang="zh-CN" sz="2400" b="1" dirty="0" smtClean="0"/>
              <a:t>O</a:t>
            </a:r>
            <a:r>
              <a:rPr lang="zh-CN" altLang="en-US" sz="2400" b="1" dirty="0" smtClean="0"/>
              <a:t>相切，求动圆圆心</a:t>
            </a:r>
            <a:r>
              <a:rPr lang="en-US" altLang="zh-CN" sz="2400" b="1" dirty="0" smtClean="0"/>
              <a:t>M</a:t>
            </a:r>
            <a:r>
              <a:rPr lang="zh-CN" altLang="en-US" sz="2400" b="1" dirty="0" smtClean="0"/>
              <a:t>的轨迹？</a:t>
            </a:r>
            <a:endParaRPr lang="zh-CN" altLang="en-US" sz="2400" b="1" dirty="0"/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3857620" y="1714488"/>
          <a:ext cx="342900" cy="331788"/>
        </p:xfrm>
        <a:graphic>
          <a:graphicData uri="http://schemas.openxmlformats.org/presentationml/2006/ole">
            <p:oleObj spid="_x0000_s56332" name="Equation" r:id="rId9" imgW="164880" imgH="164880" progId="Equation.DSMT4">
              <p:embed/>
            </p:oleObj>
          </a:graphicData>
        </a:graphic>
      </p:graphicFrame>
      <p:graphicFrame>
        <p:nvGraphicFramePr>
          <p:cNvPr id="56333" name="Object 13"/>
          <p:cNvGraphicFramePr>
            <a:graphicFrameLocks noChangeAspect="1"/>
          </p:cNvGraphicFramePr>
          <p:nvPr/>
        </p:nvGraphicFramePr>
        <p:xfrm>
          <a:off x="5643570" y="3429000"/>
          <a:ext cx="2135188" cy="785812"/>
        </p:xfrm>
        <a:graphic>
          <a:graphicData uri="http://schemas.openxmlformats.org/presentationml/2006/ole">
            <p:oleObj spid="_x0000_s56333" name="Equation" r:id="rId10" imgW="1155600" imgH="419040" progId="Equation.DSMT4">
              <p:embed/>
            </p:oleObj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6.</a:t>
            </a:r>
            <a:r>
              <a:rPr lang="zh-CN" altLang="en-US" sz="2400" b="1" dirty="0" smtClean="0"/>
              <a:t>例题讲解：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428604"/>
            <a:ext cx="8072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例</a:t>
            </a: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1)</a:t>
            </a:r>
            <a:r>
              <a:rPr lang="zh-CN" altLang="en-US" sz="2000" b="1" dirty="0" smtClean="0"/>
              <a:t>已知</a:t>
            </a:r>
            <a:r>
              <a:rPr lang="zh-CN" altLang="zh-CN" sz="2000" b="1" dirty="0" smtClean="0"/>
              <a:t>椭圆</a:t>
            </a:r>
            <a:r>
              <a:rPr lang="en-US" altLang="zh-CN" sz="2000" b="1" dirty="0" smtClean="0"/>
              <a:t>                 </a:t>
            </a:r>
            <a:r>
              <a:rPr lang="zh-CN" altLang="en-US" sz="2000" b="1" dirty="0" smtClean="0"/>
              <a:t>的左右焦点分别为           </a:t>
            </a:r>
            <a:r>
              <a:rPr lang="zh-CN" altLang="zh-CN" sz="2000" b="1" dirty="0" smtClean="0"/>
              <a:t>，</a:t>
            </a:r>
            <a:r>
              <a:rPr lang="zh-CN" altLang="en-US" sz="2000" b="1" dirty="0" smtClean="0"/>
              <a:t>过     作直线交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            椭圆于         两点  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  求           的周长？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</a:t>
            </a:r>
            <a:endParaRPr lang="zh-CN" altLang="en-US" sz="2000" dirty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2143108" y="285728"/>
          <a:ext cx="1071570" cy="624368"/>
        </p:xfrm>
        <a:graphic>
          <a:graphicData uri="http://schemas.openxmlformats.org/presentationml/2006/ole">
            <p:oleObj spid="_x0000_s58373" name="Equation" r:id="rId3" imgW="736560" imgH="419040" progId="Equation.DSMT4">
              <p:embed/>
            </p:oleObj>
          </a:graphicData>
        </a:graphic>
      </p:graphicFrame>
      <p:graphicFrame>
        <p:nvGraphicFramePr>
          <p:cNvPr id="58382" name="Object 14"/>
          <p:cNvGraphicFramePr>
            <a:graphicFrameLocks noChangeAspect="1"/>
          </p:cNvGraphicFramePr>
          <p:nvPr/>
        </p:nvGraphicFramePr>
        <p:xfrm>
          <a:off x="5500694" y="428604"/>
          <a:ext cx="642938" cy="357187"/>
        </p:xfrm>
        <a:graphic>
          <a:graphicData uri="http://schemas.openxmlformats.org/presentationml/2006/ole">
            <p:oleObj spid="_x0000_s58382" name="Equation" r:id="rId4" imgW="380835" imgH="215806" progId="Equation.DSMT4">
              <p:embed/>
            </p:oleObj>
          </a:graphicData>
        </a:graphic>
      </p:graphicFrame>
      <p:graphicFrame>
        <p:nvGraphicFramePr>
          <p:cNvPr id="58383" name="Object 15"/>
          <p:cNvGraphicFramePr>
            <a:graphicFrameLocks noChangeAspect="1"/>
          </p:cNvGraphicFramePr>
          <p:nvPr/>
        </p:nvGraphicFramePr>
        <p:xfrm>
          <a:off x="6643702" y="417808"/>
          <a:ext cx="285752" cy="388622"/>
        </p:xfrm>
        <a:graphic>
          <a:graphicData uri="http://schemas.openxmlformats.org/presentationml/2006/ole">
            <p:oleObj spid="_x0000_s58383" name="Equation" r:id="rId5" imgW="164880" imgH="228600" progId="Equation.DSMT4">
              <p:embed/>
            </p:oleObj>
          </a:graphicData>
        </a:graphic>
      </p:graphicFrame>
      <p:graphicFrame>
        <p:nvGraphicFramePr>
          <p:cNvPr id="58384" name="Object 16"/>
          <p:cNvGraphicFramePr>
            <a:graphicFrameLocks noChangeAspect="1"/>
          </p:cNvGraphicFramePr>
          <p:nvPr/>
        </p:nvGraphicFramePr>
        <p:xfrm>
          <a:off x="1857356" y="1071546"/>
          <a:ext cx="514350" cy="336550"/>
        </p:xfrm>
        <a:graphic>
          <a:graphicData uri="http://schemas.openxmlformats.org/presentationml/2006/ole">
            <p:oleObj spid="_x0000_s58384" name="Equation" r:id="rId6" imgW="304560" imgH="203040" progId="Equation.DSMT4">
              <p:embed/>
            </p:oleObj>
          </a:graphicData>
        </a:graphic>
      </p:graphicFrame>
      <p:graphicFrame>
        <p:nvGraphicFramePr>
          <p:cNvPr id="58385" name="Object 17"/>
          <p:cNvGraphicFramePr>
            <a:graphicFrameLocks noChangeAspect="1"/>
          </p:cNvGraphicFramePr>
          <p:nvPr/>
        </p:nvGraphicFramePr>
        <p:xfrm>
          <a:off x="3571868" y="1071546"/>
          <a:ext cx="795336" cy="392503"/>
        </p:xfrm>
        <a:graphic>
          <a:graphicData uri="http://schemas.openxmlformats.org/presentationml/2006/ole">
            <p:oleObj spid="_x0000_s58385" name="Equation" r:id="rId7" imgW="469800" imgH="228600" progId="Equation.DSMT4">
              <p:embed/>
            </p:oleObj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1428728" y="1643050"/>
            <a:ext cx="3357586" cy="2714644"/>
            <a:chOff x="2293495" y="1592838"/>
            <a:chExt cx="3128171" cy="2175891"/>
          </a:xfrm>
        </p:grpSpPr>
        <p:sp>
          <p:nvSpPr>
            <p:cNvPr id="24" name="Line 109"/>
            <p:cNvSpPr>
              <a:spLocks noChangeShapeType="1"/>
            </p:cNvSpPr>
            <p:nvPr/>
          </p:nvSpPr>
          <p:spPr bwMode="auto">
            <a:xfrm rot="21454420">
              <a:off x="2357422" y="2671764"/>
              <a:ext cx="28831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10"/>
            <p:cNvSpPr>
              <a:spLocks noChangeShapeType="1"/>
            </p:cNvSpPr>
            <p:nvPr/>
          </p:nvSpPr>
          <p:spPr bwMode="auto">
            <a:xfrm rot="21454420" flipV="1">
              <a:off x="3802726" y="1812291"/>
              <a:ext cx="0" cy="19564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11"/>
            <p:cNvSpPr>
              <a:spLocks noChangeShapeType="1"/>
            </p:cNvSpPr>
            <p:nvPr/>
          </p:nvSpPr>
          <p:spPr bwMode="auto">
            <a:xfrm rot="21454420">
              <a:off x="3076219" y="2616988"/>
              <a:ext cx="0" cy="84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12"/>
            <p:cNvSpPr>
              <a:spLocks noChangeShapeType="1"/>
            </p:cNvSpPr>
            <p:nvPr/>
          </p:nvSpPr>
          <p:spPr bwMode="auto">
            <a:xfrm rot="21454420">
              <a:off x="4426476" y="2562211"/>
              <a:ext cx="0" cy="84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113"/>
            <p:cNvSpPr txBox="1">
              <a:spLocks noChangeArrowheads="1"/>
            </p:cNvSpPr>
            <p:nvPr/>
          </p:nvSpPr>
          <p:spPr bwMode="auto">
            <a:xfrm rot="21454420">
              <a:off x="2963067" y="2333328"/>
              <a:ext cx="625204" cy="366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/>
                <a:t>F</a:t>
              </a:r>
              <a:r>
                <a:rPr lang="en-US" altLang="zh-CN" b="1" baseline="-25000" dirty="0"/>
                <a:t>1</a:t>
              </a:r>
              <a:endParaRPr lang="en-US" altLang="zh-CN" dirty="0"/>
            </a:p>
          </p:txBody>
        </p:sp>
        <p:sp>
          <p:nvSpPr>
            <p:cNvPr id="29" name="Text Box 114"/>
            <p:cNvSpPr txBox="1">
              <a:spLocks noChangeArrowheads="1"/>
            </p:cNvSpPr>
            <p:nvPr/>
          </p:nvSpPr>
          <p:spPr bwMode="auto">
            <a:xfrm rot="21454420">
              <a:off x="4380313" y="2320855"/>
              <a:ext cx="637980" cy="366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/>
                <a:t>F</a:t>
              </a:r>
              <a:r>
                <a:rPr lang="en-US" altLang="zh-CN" b="1" baseline="-25000" dirty="0"/>
                <a:t>2</a:t>
              </a:r>
              <a:endParaRPr lang="en-US" altLang="zh-CN" dirty="0"/>
            </a:p>
          </p:txBody>
        </p:sp>
        <p:sp>
          <p:nvSpPr>
            <p:cNvPr id="30" name="Line 115"/>
            <p:cNvSpPr>
              <a:spLocks noChangeShapeType="1"/>
            </p:cNvSpPr>
            <p:nvPr/>
          </p:nvSpPr>
          <p:spPr bwMode="auto">
            <a:xfrm rot="21454420" flipV="1">
              <a:off x="2715127" y="2171548"/>
              <a:ext cx="1385359" cy="64968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16"/>
            <p:cNvSpPr>
              <a:spLocks noChangeShapeType="1"/>
            </p:cNvSpPr>
            <p:nvPr/>
          </p:nvSpPr>
          <p:spPr bwMode="auto">
            <a:xfrm rot="21454420" flipH="1" flipV="1">
              <a:off x="4082393" y="2186352"/>
              <a:ext cx="328859" cy="4602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117"/>
            <p:cNvSpPr txBox="1">
              <a:spLocks noChangeArrowheads="1"/>
            </p:cNvSpPr>
            <p:nvPr/>
          </p:nvSpPr>
          <p:spPr bwMode="auto">
            <a:xfrm rot="21454420">
              <a:off x="4065408" y="1800474"/>
              <a:ext cx="530120" cy="366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smtClean="0"/>
                <a:t>B</a:t>
              </a:r>
              <a:endParaRPr lang="en-US" altLang="zh-CN" dirty="0"/>
            </a:p>
          </p:txBody>
        </p:sp>
        <p:sp>
          <p:nvSpPr>
            <p:cNvPr id="33" name="Text Box 118"/>
            <p:cNvSpPr txBox="1">
              <a:spLocks noChangeArrowheads="1"/>
            </p:cNvSpPr>
            <p:nvPr/>
          </p:nvSpPr>
          <p:spPr bwMode="auto">
            <a:xfrm rot="21454420">
              <a:off x="3865046" y="2403168"/>
              <a:ext cx="345773" cy="274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/>
                <a:t>o</a:t>
              </a:r>
            </a:p>
          </p:txBody>
        </p:sp>
        <p:sp>
          <p:nvSpPr>
            <p:cNvPr id="34" name="Text Box 119"/>
            <p:cNvSpPr txBox="1">
              <a:spLocks noChangeArrowheads="1"/>
            </p:cNvSpPr>
            <p:nvPr/>
          </p:nvSpPr>
          <p:spPr bwMode="auto">
            <a:xfrm rot="21454420">
              <a:off x="3667979" y="1592838"/>
              <a:ext cx="357822" cy="366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y</a:t>
              </a:r>
            </a:p>
          </p:txBody>
        </p:sp>
        <p:sp>
          <p:nvSpPr>
            <p:cNvPr id="35" name="Text Box 120"/>
            <p:cNvSpPr txBox="1">
              <a:spLocks noChangeArrowheads="1"/>
            </p:cNvSpPr>
            <p:nvPr/>
          </p:nvSpPr>
          <p:spPr bwMode="auto">
            <a:xfrm rot="21454420">
              <a:off x="5067511" y="2641977"/>
              <a:ext cx="354155" cy="366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x</a:t>
              </a:r>
            </a:p>
          </p:txBody>
        </p:sp>
        <p:sp>
          <p:nvSpPr>
            <p:cNvPr id="36" name="Oval 108"/>
            <p:cNvSpPr>
              <a:spLocks noChangeArrowheads="1"/>
            </p:cNvSpPr>
            <p:nvPr/>
          </p:nvSpPr>
          <p:spPr bwMode="auto">
            <a:xfrm rot="21454420">
              <a:off x="2702476" y="2137139"/>
              <a:ext cx="2162391" cy="10193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116"/>
            <p:cNvSpPr>
              <a:spLocks noChangeShapeType="1"/>
            </p:cNvSpPr>
            <p:nvPr/>
          </p:nvSpPr>
          <p:spPr bwMode="auto">
            <a:xfrm rot="21454420" flipH="1" flipV="1">
              <a:off x="4067229" y="2164553"/>
              <a:ext cx="328859" cy="4602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15"/>
            <p:cNvSpPr>
              <a:spLocks noChangeShapeType="1"/>
            </p:cNvSpPr>
            <p:nvPr/>
          </p:nvSpPr>
          <p:spPr bwMode="auto">
            <a:xfrm rot="21454420" flipV="1">
              <a:off x="2710810" y="2679192"/>
              <a:ext cx="1739870" cy="1402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117"/>
            <p:cNvSpPr txBox="1">
              <a:spLocks noChangeArrowheads="1"/>
            </p:cNvSpPr>
            <p:nvPr/>
          </p:nvSpPr>
          <p:spPr bwMode="auto">
            <a:xfrm rot="21454420">
              <a:off x="2293495" y="2939762"/>
              <a:ext cx="530120" cy="366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smtClean="0"/>
                <a:t>A</a:t>
              </a:r>
              <a:endParaRPr lang="en-US" altLang="zh-CN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85720" y="4429132"/>
            <a:ext cx="807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思考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对上题而言，已知       </a:t>
            </a:r>
            <a:r>
              <a:rPr lang="zh-CN" altLang="en-US" sz="2400" b="1" dirty="0" smtClean="0"/>
              <a:t>怎么算弦长       ？ 动弦      的长取最值</a:t>
            </a:r>
            <a:r>
              <a:rPr lang="zh-CN" altLang="en-US" sz="2400" b="1" dirty="0" smtClean="0"/>
              <a:t>时有</a:t>
            </a:r>
            <a:r>
              <a:rPr lang="zh-CN" altLang="en-US" sz="2400" b="1" dirty="0" smtClean="0"/>
              <a:t>何看法？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                                    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58388" name="Object 20"/>
          <p:cNvGraphicFramePr>
            <a:graphicFrameLocks noChangeAspect="1"/>
          </p:cNvGraphicFramePr>
          <p:nvPr/>
        </p:nvGraphicFramePr>
        <p:xfrm>
          <a:off x="2915816" y="4797152"/>
          <a:ext cx="439738" cy="428625"/>
        </p:xfrm>
        <a:graphic>
          <a:graphicData uri="http://schemas.openxmlformats.org/presentationml/2006/ole">
            <p:oleObj spid="_x0000_s58388" name="Equation" r:id="rId8" imgW="241200" imgH="228600" progId="Equation.DSMT4">
              <p:embed/>
            </p:oleObj>
          </a:graphicData>
        </a:graphic>
      </p:graphicFrame>
      <p:graphicFrame>
        <p:nvGraphicFramePr>
          <p:cNvPr id="58389" name="Object 21"/>
          <p:cNvGraphicFramePr>
            <a:graphicFrameLocks noChangeAspect="1"/>
          </p:cNvGraphicFramePr>
          <p:nvPr/>
        </p:nvGraphicFramePr>
        <p:xfrm>
          <a:off x="4932040" y="4797152"/>
          <a:ext cx="555625" cy="476250"/>
        </p:xfrm>
        <a:graphic>
          <a:graphicData uri="http://schemas.openxmlformats.org/presentationml/2006/ole">
            <p:oleObj spid="_x0000_s58389" name="Equation" r:id="rId9" imgW="304560" imgH="253800" progId="Equation.DSMT4">
              <p:embed/>
            </p:oleObj>
          </a:graphicData>
        </a:graphic>
      </p:graphicFrame>
      <p:graphicFrame>
        <p:nvGraphicFramePr>
          <p:cNvPr id="58390" name="Object 22"/>
          <p:cNvGraphicFramePr>
            <a:graphicFrameLocks noChangeAspect="1"/>
          </p:cNvGraphicFramePr>
          <p:nvPr/>
        </p:nvGraphicFramePr>
        <p:xfrm>
          <a:off x="6516216" y="4869160"/>
          <a:ext cx="461963" cy="309563"/>
        </p:xfrm>
        <a:graphic>
          <a:graphicData uri="http://schemas.openxmlformats.org/presentationml/2006/ole">
            <p:oleObj spid="_x0000_s58390" name="Equation" r:id="rId10" imgW="253800" imgH="164880" progId="Equation.DSMT4">
              <p:embed/>
            </p:oleObj>
          </a:graphicData>
        </a:graphic>
      </p:graphicFrame>
      <p:sp>
        <p:nvSpPr>
          <p:cNvPr id="37" name="矩形 36"/>
          <p:cNvSpPr/>
          <p:nvPr/>
        </p:nvSpPr>
        <p:spPr>
          <a:xfrm>
            <a:off x="323528" y="5949280"/>
            <a:ext cx="21259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你不妨一试！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643050"/>
            <a:ext cx="450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7.</a:t>
            </a:r>
            <a:r>
              <a:rPr lang="zh-CN" altLang="en-US" sz="3600" b="1" dirty="0" smtClean="0"/>
              <a:t>小结</a:t>
            </a:r>
            <a:r>
              <a:rPr lang="en-US" altLang="zh-CN" sz="3600" b="1" dirty="0" smtClean="0"/>
              <a:t>.</a:t>
            </a:r>
            <a:endParaRPr lang="zh-CN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85786" y="3143248"/>
            <a:ext cx="7072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8.</a:t>
            </a:r>
            <a:r>
              <a:rPr lang="zh-CN" altLang="en-US" sz="3600" dirty="0" smtClean="0"/>
              <a:t>作业</a:t>
            </a:r>
            <a:r>
              <a:rPr lang="zh-CN" altLang="en-US" sz="3600" dirty="0" smtClean="0"/>
              <a:t>布置</a:t>
            </a:r>
            <a:endParaRPr lang="en-US" altLang="zh-CN" sz="3600" dirty="0" smtClean="0"/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       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W02010010528231325478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00438"/>
            <a:ext cx="292895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8" descr="2008122312300237671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214290"/>
            <a:ext cx="2424133" cy="231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图片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14290"/>
            <a:ext cx="3672027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沙特馆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6" y="3357561"/>
            <a:ext cx="3500462" cy="233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643306" y="2428868"/>
            <a:ext cx="738664" cy="13573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表象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643050"/>
            <a:ext cx="87868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latin typeface="楷体" pitchFamily="49" charset="-122"/>
                <a:ea typeface="楷体" pitchFamily="49" charset="-122"/>
              </a:rPr>
              <a:t>  要了解椭圆的</a:t>
            </a:r>
            <a:r>
              <a:rPr lang="zh-CN" altLang="en-US" sz="6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本质</a:t>
            </a:r>
            <a:r>
              <a:rPr lang="zh-CN" altLang="en-US" sz="6000" dirty="0" smtClean="0"/>
              <a:t>，</a:t>
            </a:r>
            <a:endParaRPr lang="en-US" altLang="zh-CN" sz="6000" dirty="0" smtClean="0"/>
          </a:p>
          <a:p>
            <a:endParaRPr lang="en-US" altLang="zh-CN" sz="6000" dirty="0" smtClean="0"/>
          </a:p>
          <a:p>
            <a:r>
              <a:rPr lang="zh-CN" altLang="en-US" sz="6000" dirty="0" smtClean="0">
                <a:latin typeface="华文行楷"/>
                <a:ea typeface="Mathematica7" pitchFamily="2" charset="0"/>
              </a:rPr>
              <a:t>先回顾</a:t>
            </a:r>
            <a:r>
              <a:rPr lang="zh-CN" altLang="en-US" sz="6000" dirty="0" smtClean="0">
                <a:solidFill>
                  <a:srgbClr val="FF0000"/>
                </a:solidFill>
                <a:latin typeface="华文行楷"/>
                <a:ea typeface="Mathematica7" pitchFamily="2" charset="0"/>
              </a:rPr>
              <a:t>预习内容</a:t>
            </a:r>
            <a:r>
              <a:rPr lang="zh-CN" altLang="en-US" sz="6000" dirty="0" smtClean="0">
                <a:latin typeface="华文行楷"/>
                <a:ea typeface="Mathematica7" pitchFamily="2" charset="0"/>
              </a:rPr>
              <a:t>并观看</a:t>
            </a:r>
            <a:endParaRPr lang="en-US" altLang="zh-CN" sz="6000" dirty="0" smtClean="0">
              <a:latin typeface="华文行楷"/>
              <a:ea typeface="Mathematica7" pitchFamily="2" charset="0"/>
            </a:endParaRPr>
          </a:p>
          <a:p>
            <a:r>
              <a:rPr lang="en-US" altLang="zh-CN" sz="6000" dirty="0" smtClean="0">
                <a:latin typeface="华文行楷"/>
                <a:ea typeface="Mathematica7" pitchFamily="2" charset="0"/>
              </a:rPr>
              <a:t>   </a:t>
            </a:r>
            <a:r>
              <a:rPr lang="zh-CN" altLang="en-US" sz="6000" dirty="0" smtClean="0">
                <a:latin typeface="华文行楷"/>
                <a:ea typeface="Mathematica7" pitchFamily="2" charset="0"/>
              </a:rPr>
              <a:t>椭圆形成的</a:t>
            </a:r>
            <a:r>
              <a:rPr lang="zh-CN" altLang="en-US" sz="6000" dirty="0" smtClean="0">
                <a:solidFill>
                  <a:srgbClr val="FF0000"/>
                </a:solidFill>
                <a:latin typeface="华文行楷"/>
                <a:ea typeface="Mathematica7" pitchFamily="2" charset="0"/>
              </a:rPr>
              <a:t>动画</a:t>
            </a:r>
            <a:r>
              <a:rPr lang="en-US" altLang="zh-CN" sz="6000" dirty="0" smtClean="0">
                <a:solidFill>
                  <a:srgbClr val="FF0000"/>
                </a:solidFill>
                <a:latin typeface="华文行楷"/>
                <a:ea typeface="Mathematica7" pitchFamily="2" charset="0"/>
              </a:rPr>
              <a:t>.</a:t>
            </a:r>
            <a:r>
              <a:rPr lang="en-US" altLang="zh-CN" sz="6000" dirty="0" smtClean="0">
                <a:solidFill>
                  <a:srgbClr val="FF0000"/>
                </a:solidFill>
                <a:latin typeface="Mathematica7" pitchFamily="2" charset="0"/>
                <a:ea typeface="Mathematica7" pitchFamily="2" charset="0"/>
              </a:rPr>
              <a:t>..</a:t>
            </a:r>
            <a:endParaRPr lang="zh-CN" altLang="en-US" sz="6000" dirty="0">
              <a:solidFill>
                <a:srgbClr val="FF0000"/>
              </a:solidFill>
              <a:latin typeface="Mathematica7" pitchFamily="2" charset="0"/>
              <a:ea typeface="Mathematica7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8215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zh-CN" sz="2800" b="1" dirty="0" smtClean="0"/>
              <a:t>、定义：平面内与两个定点</a:t>
            </a:r>
            <a:r>
              <a:rPr lang="en-US" altLang="zh-CN" sz="2800" b="1" dirty="0" smtClean="0"/>
              <a:t>F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,F</a:t>
            </a:r>
            <a:r>
              <a:rPr lang="en-US" altLang="zh-CN" sz="2800" b="1" baseline="-25000" dirty="0" smtClean="0"/>
              <a:t>2</a:t>
            </a:r>
            <a:r>
              <a:rPr lang="zh-CN" altLang="zh-CN" sz="2800" b="1" dirty="0" smtClean="0"/>
              <a:t>的距离之和等于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                 </a:t>
            </a:r>
            <a:r>
              <a:rPr lang="zh-CN" altLang="zh-CN" sz="2800" b="1" dirty="0" smtClean="0"/>
              <a:t>常数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大于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| F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F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|)</a:t>
            </a:r>
            <a:r>
              <a:rPr lang="zh-CN" altLang="zh-CN" sz="2800" b="1" dirty="0" smtClean="0"/>
              <a:t>的点</a:t>
            </a:r>
            <a:r>
              <a:rPr lang="en-US" altLang="zh-CN" sz="2800" b="1" dirty="0" smtClean="0"/>
              <a:t>M</a:t>
            </a:r>
            <a:r>
              <a:rPr lang="zh-CN" altLang="zh-CN" sz="2800" b="1" dirty="0" smtClean="0"/>
              <a:t>的轨迹</a:t>
            </a:r>
            <a:r>
              <a:rPr lang="zh-CN" altLang="en-US" sz="2800" b="1" dirty="0" smtClean="0"/>
              <a:t>叫做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椭圆</a:t>
            </a:r>
            <a:r>
              <a:rPr lang="en-US" altLang="zh-CN" sz="2800" b="1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282" y="5786454"/>
            <a:ext cx="72866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      (3) </a:t>
            </a:r>
            <a:r>
              <a:rPr lang="zh-CN" altLang="zh-CN" sz="2800" b="1" dirty="0" smtClean="0"/>
              <a:t>若常数小于</a:t>
            </a:r>
            <a:r>
              <a:rPr lang="en-US" altLang="zh-CN" sz="2800" b="1" dirty="0" smtClean="0"/>
              <a:t>|F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F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|,</a:t>
            </a:r>
            <a:r>
              <a:rPr lang="zh-CN" altLang="zh-CN" sz="2800" b="1" dirty="0" smtClean="0"/>
              <a:t>则其轨迹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不存在</a:t>
            </a:r>
            <a:endParaRPr lang="zh-CN" altLang="zh-CN" sz="2800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2976" y="2786058"/>
            <a:ext cx="45005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prstClr val="black"/>
                </a:solidFill>
              </a:rPr>
              <a:t>这两个定点叫做椭圆的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焦点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,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42976" y="3429000"/>
            <a:ext cx="4286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prstClr val="black"/>
                </a:solidFill>
              </a:rPr>
              <a:t>两焦点间的距离叫做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焦距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5720" y="4143380"/>
            <a:ext cx="25490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 smtClean="0">
                <a:solidFill>
                  <a:prstClr val="black"/>
                </a:solidFill>
              </a:rPr>
              <a:t>2</a:t>
            </a:r>
            <a:r>
              <a:rPr lang="zh-CN" altLang="zh-CN" sz="2800" b="1" dirty="0" smtClean="0">
                <a:solidFill>
                  <a:prstClr val="black"/>
                </a:solidFill>
              </a:rPr>
              <a:t>、几点说明：</a:t>
            </a:r>
            <a:endParaRPr lang="zh-CN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4348" y="4643446"/>
            <a:ext cx="6000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>
                <a:solidFill>
                  <a:prstClr val="black"/>
                </a:solidFill>
              </a:rPr>
              <a:t> (1)</a:t>
            </a:r>
            <a:r>
              <a:rPr lang="zh-CN" altLang="zh-CN" sz="2800" b="1" dirty="0" smtClean="0">
                <a:solidFill>
                  <a:prstClr val="black"/>
                </a:solidFill>
              </a:rPr>
              <a:t>注意定义中的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常数</a:t>
            </a:r>
            <a:r>
              <a:rPr lang="zh-CN" altLang="zh-CN" sz="2800" b="1" dirty="0" smtClean="0">
                <a:solidFill>
                  <a:prstClr val="black"/>
                </a:solidFill>
              </a:rPr>
              <a:t>大于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|F</a:t>
            </a:r>
            <a:r>
              <a:rPr lang="en-US" altLang="zh-CN" sz="2800" b="1" baseline="-25000" dirty="0" smtClean="0">
                <a:solidFill>
                  <a:prstClr val="black"/>
                </a:solidFill>
              </a:rPr>
              <a:t>1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F</a:t>
            </a:r>
            <a:r>
              <a:rPr lang="en-US" altLang="zh-CN" sz="2800" b="1" baseline="-25000" dirty="0" smtClean="0">
                <a:solidFill>
                  <a:prstClr val="black"/>
                </a:solidFill>
              </a:rPr>
              <a:t>2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|</a:t>
            </a:r>
            <a:endParaRPr lang="zh-CN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472" y="5214950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  (2)</a:t>
            </a:r>
            <a:r>
              <a:rPr lang="zh-CN" altLang="zh-CN" sz="2800" b="1" dirty="0" smtClean="0">
                <a:solidFill>
                  <a:prstClr val="black"/>
                </a:solidFill>
              </a:rPr>
              <a:t>若常数等于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|F</a:t>
            </a:r>
            <a:r>
              <a:rPr lang="en-US" altLang="zh-CN" sz="2800" b="1" baseline="-25000" dirty="0" smtClean="0">
                <a:solidFill>
                  <a:prstClr val="black"/>
                </a:solidFill>
              </a:rPr>
              <a:t>1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F</a:t>
            </a:r>
            <a:r>
              <a:rPr lang="en-US" altLang="zh-CN" sz="2800" b="1" baseline="-25000" dirty="0" smtClean="0">
                <a:solidFill>
                  <a:prstClr val="black"/>
                </a:solidFill>
              </a:rPr>
              <a:t>2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|,</a:t>
            </a:r>
            <a:r>
              <a:rPr lang="zh-CN" altLang="zh-CN" sz="2800" b="1" dirty="0" smtClean="0">
                <a:solidFill>
                  <a:prstClr val="black"/>
                </a:solidFill>
              </a:rPr>
              <a:t>则其轨迹为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线段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F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F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6" name="Group 107"/>
          <p:cNvGrpSpPr>
            <a:grpSpLocks/>
          </p:cNvGrpSpPr>
          <p:nvPr/>
        </p:nvGrpSpPr>
        <p:grpSpPr bwMode="auto">
          <a:xfrm>
            <a:off x="3929058" y="1000108"/>
            <a:ext cx="2211405" cy="1785949"/>
            <a:chOff x="612" y="2568"/>
            <a:chExt cx="1089" cy="863"/>
          </a:xfrm>
        </p:grpSpPr>
        <p:sp>
          <p:nvSpPr>
            <p:cNvPr id="18" name="Oval 108"/>
            <p:cNvSpPr>
              <a:spLocks noChangeArrowheads="1"/>
            </p:cNvSpPr>
            <p:nvPr/>
          </p:nvSpPr>
          <p:spPr bwMode="auto">
            <a:xfrm rot="-145580">
              <a:off x="612" y="2911"/>
              <a:ext cx="1089" cy="5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11"/>
            <p:cNvSpPr>
              <a:spLocks noChangeShapeType="1"/>
            </p:cNvSpPr>
            <p:nvPr/>
          </p:nvSpPr>
          <p:spPr bwMode="auto">
            <a:xfrm rot="-145580">
              <a:off x="792" y="3129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12"/>
            <p:cNvSpPr>
              <a:spLocks noChangeShapeType="1"/>
            </p:cNvSpPr>
            <p:nvPr/>
          </p:nvSpPr>
          <p:spPr bwMode="auto">
            <a:xfrm rot="-145580">
              <a:off x="1472" y="3100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113"/>
            <p:cNvSpPr txBox="1">
              <a:spLocks noChangeArrowheads="1"/>
            </p:cNvSpPr>
            <p:nvPr/>
          </p:nvSpPr>
          <p:spPr bwMode="auto">
            <a:xfrm rot="-145580">
              <a:off x="708" y="3171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F</a:t>
              </a:r>
              <a:r>
                <a:rPr lang="en-US" altLang="zh-CN" b="1" baseline="-25000"/>
                <a:t>1</a:t>
              </a:r>
              <a:endParaRPr lang="en-US" altLang="zh-CN"/>
            </a:p>
          </p:txBody>
        </p:sp>
        <p:sp>
          <p:nvSpPr>
            <p:cNvPr id="22" name="Text Box 114"/>
            <p:cNvSpPr txBox="1">
              <a:spLocks noChangeArrowheads="1"/>
            </p:cNvSpPr>
            <p:nvPr/>
          </p:nvSpPr>
          <p:spPr bwMode="auto">
            <a:xfrm rot="-145580">
              <a:off x="1342" y="3144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/>
                <a:t>F</a:t>
              </a:r>
              <a:r>
                <a:rPr lang="en-US" altLang="zh-CN" b="1" baseline="-25000" dirty="0"/>
                <a:t>2</a:t>
              </a:r>
              <a:endParaRPr lang="en-US" altLang="zh-CN" dirty="0"/>
            </a:p>
          </p:txBody>
        </p:sp>
        <p:sp>
          <p:nvSpPr>
            <p:cNvPr id="23" name="Line 115"/>
            <p:cNvSpPr>
              <a:spLocks noChangeShapeType="1"/>
            </p:cNvSpPr>
            <p:nvPr/>
          </p:nvSpPr>
          <p:spPr bwMode="auto">
            <a:xfrm rot="21454420" flipV="1">
              <a:off x="788" y="2936"/>
              <a:ext cx="545" cy="22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16"/>
            <p:cNvSpPr>
              <a:spLocks noChangeShapeType="1"/>
            </p:cNvSpPr>
            <p:nvPr/>
          </p:nvSpPr>
          <p:spPr bwMode="auto">
            <a:xfrm rot="-145580" flipH="1" flipV="1">
              <a:off x="1332" y="2922"/>
              <a:ext cx="136" cy="22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117"/>
            <p:cNvSpPr txBox="1">
              <a:spLocks noChangeArrowheads="1"/>
            </p:cNvSpPr>
            <p:nvPr/>
          </p:nvSpPr>
          <p:spPr bwMode="auto">
            <a:xfrm rot="-145580">
              <a:off x="1247" y="2704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M</a:t>
              </a:r>
              <a:endParaRPr lang="en-US" altLang="zh-CN"/>
            </a:p>
          </p:txBody>
        </p:sp>
        <p:sp>
          <p:nvSpPr>
            <p:cNvPr id="26" name="Text Box 118"/>
            <p:cNvSpPr txBox="1">
              <a:spLocks noChangeArrowheads="1"/>
            </p:cNvSpPr>
            <p:nvPr/>
          </p:nvSpPr>
          <p:spPr bwMode="auto">
            <a:xfrm rot="-145580">
              <a:off x="1023" y="3143"/>
              <a:ext cx="1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o</a:t>
              </a:r>
            </a:p>
          </p:txBody>
        </p:sp>
        <p:sp>
          <p:nvSpPr>
            <p:cNvPr id="27" name="Text Box 119"/>
            <p:cNvSpPr txBox="1">
              <a:spLocks noChangeArrowheads="1"/>
            </p:cNvSpPr>
            <p:nvPr/>
          </p:nvSpPr>
          <p:spPr bwMode="auto">
            <a:xfrm rot="-145580">
              <a:off x="1090" y="2568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4" name="Oval 36"/>
          <p:cNvSpPr>
            <a:spLocks noChangeArrowheads="1"/>
          </p:cNvSpPr>
          <p:nvPr/>
        </p:nvSpPr>
        <p:spPr bwMode="auto">
          <a:xfrm>
            <a:off x="6011863" y="3500438"/>
            <a:ext cx="1136763" cy="18732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1" name="Oval 23"/>
          <p:cNvSpPr>
            <a:spLocks noChangeArrowheads="1"/>
          </p:cNvSpPr>
          <p:nvPr/>
        </p:nvSpPr>
        <p:spPr bwMode="auto">
          <a:xfrm>
            <a:off x="2268538" y="3929066"/>
            <a:ext cx="1874834" cy="10842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57158" y="357166"/>
            <a:ext cx="48974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 dirty="0">
                <a:ea typeface="新宋体" pitchFamily="49" charset="-122"/>
              </a:rPr>
              <a:t>3.</a:t>
            </a:r>
            <a:r>
              <a:rPr lang="zh-CN" altLang="en-US" sz="2800" b="1" dirty="0">
                <a:ea typeface="新宋体" pitchFamily="49" charset="-122"/>
              </a:rPr>
              <a:t>椭圆标准方程的</a:t>
            </a:r>
            <a:r>
              <a:rPr lang="zh-CN" altLang="en-US" sz="2800" b="1" dirty="0" smtClean="0">
                <a:ea typeface="新宋体" pitchFamily="49" charset="-122"/>
              </a:rPr>
              <a:t>推导</a:t>
            </a:r>
            <a:r>
              <a:rPr lang="en-US" altLang="zh-CN" sz="2800" b="1" dirty="0" smtClean="0">
                <a:ea typeface="新宋体" pitchFamily="49" charset="-122"/>
              </a:rPr>
              <a:t>:</a:t>
            </a:r>
            <a:endParaRPr lang="zh-CN" altLang="en-US" sz="2800" b="1" dirty="0">
              <a:ea typeface="新宋体" pitchFamily="49" charset="-122"/>
            </a:endParaRP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103438" y="20669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 b="1">
              <a:ea typeface="新宋体" pitchFamily="49" charset="-122"/>
            </a:endParaRP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1428728" y="1214422"/>
            <a:ext cx="5997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smtClean="0">
                <a:ea typeface="新宋体" pitchFamily="49" charset="-122"/>
              </a:rPr>
              <a:t>1) </a:t>
            </a:r>
            <a:r>
              <a:rPr lang="zh-CN" altLang="en-US" sz="2400" b="1" dirty="0" smtClean="0">
                <a:ea typeface="新宋体" pitchFamily="49" charset="-122"/>
              </a:rPr>
              <a:t>如何</a:t>
            </a:r>
            <a:r>
              <a:rPr lang="zh-CN" altLang="en-US" sz="2400" b="1" dirty="0">
                <a:ea typeface="新宋体" pitchFamily="49" charset="-122"/>
              </a:rPr>
              <a:t>建</a:t>
            </a:r>
            <a:r>
              <a:rPr lang="zh-CN" altLang="en-US" sz="2400" b="1" dirty="0" smtClean="0">
                <a:ea typeface="新宋体" pitchFamily="49" charset="-122"/>
              </a:rPr>
              <a:t>系</a:t>
            </a:r>
            <a:r>
              <a:rPr lang="en-US" altLang="zh-CN" sz="2400" b="1" dirty="0" smtClean="0">
                <a:ea typeface="新宋体" pitchFamily="49" charset="-122"/>
              </a:rPr>
              <a:t>?</a:t>
            </a:r>
            <a:endParaRPr lang="en-US" altLang="zh-CN" sz="2400" b="1" dirty="0">
              <a:ea typeface="新宋体" pitchFamily="49" charset="-122"/>
            </a:endParaRP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1500166" y="2357430"/>
            <a:ext cx="21082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ea typeface="新宋体" pitchFamily="49" charset="-122"/>
              </a:rPr>
              <a:t>2)</a:t>
            </a:r>
            <a:r>
              <a:rPr lang="zh-CN" altLang="en-US" sz="2400" b="1" dirty="0" smtClean="0">
                <a:ea typeface="新宋体" pitchFamily="49" charset="-122"/>
              </a:rPr>
              <a:t>有</a:t>
            </a:r>
            <a:r>
              <a:rPr lang="zh-CN" altLang="en-US" sz="2400" b="1" dirty="0">
                <a:ea typeface="新宋体" pitchFamily="49" charset="-122"/>
              </a:rPr>
              <a:t>两种方案</a:t>
            </a:r>
            <a:r>
              <a:rPr lang="en-US" altLang="zh-CN" sz="2400" b="1" dirty="0">
                <a:ea typeface="新宋体" pitchFamily="49" charset="-122"/>
              </a:rPr>
              <a:t>: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2700338" y="5589588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ea typeface="新宋体" pitchFamily="49" charset="-122"/>
              </a:rPr>
              <a:t>方案一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6143636" y="5643578"/>
            <a:ext cx="20590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a typeface="新宋体" pitchFamily="49" charset="-122"/>
              </a:rPr>
              <a:t>方案二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1835150" y="4437063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 flipV="1">
            <a:off x="3132138" y="3357563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2268538" y="4365625"/>
            <a:ext cx="25415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/>
              <a:t>   </a:t>
            </a:r>
            <a:r>
              <a:rPr lang="en-US" altLang="zh-CN" b="1" dirty="0"/>
              <a:t>F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        </a:t>
            </a:r>
            <a:r>
              <a:rPr lang="en-US" altLang="zh-CN" b="1"/>
              <a:t>0     </a:t>
            </a:r>
            <a:r>
              <a:rPr lang="en-US" altLang="zh-CN" b="1" smtClean="0"/>
              <a:t>F</a:t>
            </a:r>
            <a:r>
              <a:rPr lang="en-US" altLang="zh-CN" b="1" baseline="-25000" smtClean="0"/>
              <a:t>2  </a:t>
            </a:r>
            <a:r>
              <a:rPr lang="en-US" altLang="zh-CN" b="1" smtClean="0"/>
              <a:t>         X</a:t>
            </a:r>
            <a:endParaRPr lang="en-US" altLang="zh-CN" b="1" dirty="0"/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3111500" y="32321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Y</a:t>
            </a: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3471863" y="3665538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M</a:t>
            </a:r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3419475" y="3933825"/>
            <a:ext cx="28892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 flipH="1">
            <a:off x="2555875" y="3933825"/>
            <a:ext cx="8636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>
            <a:off x="5435600" y="4437063"/>
            <a:ext cx="2449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98" name="Line 30"/>
          <p:cNvSpPr>
            <a:spLocks noChangeShapeType="1"/>
          </p:cNvSpPr>
          <p:nvPr/>
        </p:nvSpPr>
        <p:spPr bwMode="auto">
          <a:xfrm flipV="1">
            <a:off x="6659563" y="3213099"/>
            <a:ext cx="0" cy="230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2" name="Text Box 31"/>
          <p:cNvSpPr txBox="1">
            <a:spLocks noChangeArrowheads="1"/>
          </p:cNvSpPr>
          <p:nvPr/>
        </p:nvSpPr>
        <p:spPr bwMode="auto">
          <a:xfrm>
            <a:off x="5487988" y="445611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</a:p>
        </p:txBody>
      </p:sp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6372225" y="4357695"/>
            <a:ext cx="2271741" cy="37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b="1" dirty="0"/>
              <a:t>0                 X</a:t>
            </a:r>
          </a:p>
        </p:txBody>
      </p:sp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6732588" y="2997200"/>
            <a:ext cx="781329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/>
              <a:t>Y</a:t>
            </a:r>
          </a:p>
        </p:txBody>
      </p:sp>
      <p:sp>
        <p:nvSpPr>
          <p:cNvPr id="12315" name="Text Box 34"/>
          <p:cNvSpPr txBox="1">
            <a:spLocks noChangeArrowheads="1"/>
          </p:cNvSpPr>
          <p:nvPr/>
        </p:nvSpPr>
        <p:spPr bwMode="auto">
          <a:xfrm>
            <a:off x="6746875" y="3598863"/>
            <a:ext cx="458788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endParaRPr lang="zh-CN" altLang="zh-CN"/>
          </a:p>
        </p:txBody>
      </p:sp>
      <p:sp>
        <p:nvSpPr>
          <p:cNvPr id="7203" name="Text Box 35"/>
          <p:cNvSpPr txBox="1">
            <a:spLocks noChangeArrowheads="1"/>
          </p:cNvSpPr>
          <p:nvPr/>
        </p:nvSpPr>
        <p:spPr bwMode="auto">
          <a:xfrm>
            <a:off x="6588125" y="3644900"/>
            <a:ext cx="433388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/>
              <a:t>F</a:t>
            </a:r>
            <a:r>
              <a:rPr lang="en-US" altLang="zh-CN" b="1" baseline="-25000" dirty="0"/>
              <a:t>2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 smtClean="0"/>
              <a:t>F</a:t>
            </a:r>
            <a:r>
              <a:rPr lang="en-US" altLang="zh-CN" b="1" baseline="-25000" dirty="0"/>
              <a:t>1</a:t>
            </a:r>
          </a:p>
        </p:txBody>
      </p:sp>
      <p:sp>
        <p:nvSpPr>
          <p:cNvPr id="7205" name="Text Box 37"/>
          <p:cNvSpPr txBox="1">
            <a:spLocks noChangeArrowheads="1"/>
          </p:cNvSpPr>
          <p:nvPr/>
        </p:nvSpPr>
        <p:spPr bwMode="auto">
          <a:xfrm>
            <a:off x="7092950" y="393382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M</a:t>
            </a:r>
          </a:p>
        </p:txBody>
      </p:sp>
      <p:sp>
        <p:nvSpPr>
          <p:cNvPr id="7206" name="Line 38"/>
          <p:cNvSpPr>
            <a:spLocks noChangeShapeType="1"/>
          </p:cNvSpPr>
          <p:nvPr/>
        </p:nvSpPr>
        <p:spPr bwMode="auto">
          <a:xfrm>
            <a:off x="6659564" y="3860800"/>
            <a:ext cx="42746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09" name="Line 41"/>
          <p:cNvSpPr>
            <a:spLocks noChangeShapeType="1"/>
          </p:cNvSpPr>
          <p:nvPr/>
        </p:nvSpPr>
        <p:spPr bwMode="auto">
          <a:xfrm flipH="1">
            <a:off x="6659563" y="4076700"/>
            <a:ext cx="42746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00430" y="1214422"/>
            <a:ext cx="3929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rgbClr val="FF0000"/>
                </a:solidFill>
                <a:ea typeface="新宋体" pitchFamily="49" charset="-122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ea typeface="新宋体" pitchFamily="49" charset="-122"/>
              </a:rPr>
              <a:t>使求出的方程最简当然也希望求方程的过程最简</a:t>
            </a:r>
            <a:r>
              <a:rPr lang="en-US" altLang="zh-CN" sz="2400" b="1" dirty="0" smtClean="0">
                <a:solidFill>
                  <a:srgbClr val="FF0000"/>
                </a:solidFill>
                <a:ea typeface="新宋体" pitchFamily="49" charset="-122"/>
              </a:rPr>
              <a:t>)</a:t>
            </a:r>
            <a:endParaRPr lang="en-US" altLang="zh-CN" sz="2400" b="1" dirty="0">
              <a:solidFill>
                <a:srgbClr val="FF0000"/>
              </a:solidFill>
              <a:ea typeface="新宋体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4" grpId="0" animBg="1"/>
      <p:bldP spid="7191" grpId="0" animBg="1"/>
      <p:bldP spid="7172" grpId="0"/>
      <p:bldP spid="7181" grpId="0"/>
      <p:bldP spid="7182" grpId="0"/>
      <p:bldP spid="7184" grpId="0"/>
      <p:bldP spid="7197" grpId="0" animBg="1"/>
      <p:bldP spid="7198" grpId="0" animBg="1"/>
      <p:bldP spid="12312" grpId="0"/>
      <p:bldP spid="7200" grpId="0"/>
      <p:bldP spid="7201" grpId="0"/>
      <p:bldP spid="12315" grpId="0"/>
      <p:bldP spid="7203" grpId="0"/>
      <p:bldP spid="7205" grpId="0"/>
      <p:bldP spid="7206" grpId="0" animBg="1"/>
      <p:bldP spid="7209" grpId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Text Box 4"/>
          <p:cNvSpPr txBox="1">
            <a:spLocks noChangeArrowheads="1"/>
          </p:cNvSpPr>
          <p:nvPr/>
        </p:nvSpPr>
        <p:spPr bwMode="auto">
          <a:xfrm>
            <a:off x="0" y="0"/>
            <a:ext cx="82073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/>
              <a:t>3)</a:t>
            </a:r>
            <a:r>
              <a:rPr lang="zh-CN" altLang="en-US" sz="2400" b="1" dirty="0" smtClean="0"/>
              <a:t>选定方案一，推导如下：</a:t>
            </a:r>
            <a:endParaRPr lang="zh-CN" altLang="en-US" sz="2400" b="1" dirty="0"/>
          </a:p>
        </p:txBody>
      </p:sp>
      <p:sp>
        <p:nvSpPr>
          <p:cNvPr id="2059" name="Text Box 5"/>
          <p:cNvSpPr txBox="1">
            <a:spLocks noChangeArrowheads="1"/>
          </p:cNvSpPr>
          <p:nvPr/>
        </p:nvSpPr>
        <p:spPr bwMode="auto">
          <a:xfrm>
            <a:off x="0" y="1341438"/>
            <a:ext cx="8532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0" y="92867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 </a:t>
            </a:r>
            <a:r>
              <a:rPr lang="zh-CN" altLang="en-US" sz="2000" b="1" dirty="0" smtClean="0"/>
              <a:t>设</a:t>
            </a:r>
            <a:r>
              <a:rPr lang="en-US" altLang="zh-CN" sz="2000" b="1" dirty="0"/>
              <a:t>M(</a:t>
            </a:r>
            <a:r>
              <a:rPr lang="en-US" altLang="zh-CN" sz="2000" b="1" dirty="0" err="1"/>
              <a:t>x,y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是椭园上任一点，</a:t>
            </a:r>
            <a:r>
              <a:rPr lang="en-US" altLang="zh-CN" sz="2000" b="1" dirty="0"/>
              <a:t>IF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F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I</a:t>
            </a:r>
            <a:r>
              <a:rPr lang="zh-CN" altLang="en-US" sz="2000" b="1" dirty="0"/>
              <a:t>＝</a:t>
            </a:r>
            <a:r>
              <a:rPr lang="en-US" altLang="zh-CN" sz="2000" b="1" dirty="0"/>
              <a:t>2c,IMF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I+IMF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I</a:t>
            </a:r>
            <a:r>
              <a:rPr lang="zh-CN" altLang="en-US" sz="2000" b="1" dirty="0"/>
              <a:t>＝</a:t>
            </a:r>
            <a:r>
              <a:rPr lang="en-US" altLang="zh-CN" sz="2000" b="1" dirty="0"/>
              <a:t>2a,</a:t>
            </a:r>
            <a:r>
              <a:rPr lang="zh-CN" altLang="en-US" sz="2000" b="1" dirty="0" smtClean="0"/>
              <a:t>则有</a:t>
            </a:r>
            <a:r>
              <a:rPr lang="en-US" altLang="zh-CN" sz="2000" b="1" dirty="0"/>
              <a:t>F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－</a:t>
            </a:r>
            <a:r>
              <a:rPr lang="en-US" altLang="zh-CN" sz="2000" b="1" dirty="0"/>
              <a:t>c,0),F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(c,0)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43329" y="1357045"/>
            <a:ext cx="7174001" cy="500066"/>
            <a:chOff x="-48" y="959"/>
            <a:chExt cx="4577" cy="282"/>
          </a:xfrm>
        </p:grpSpPr>
        <p:sp>
          <p:nvSpPr>
            <p:cNvPr id="2068" name="Text Box 14"/>
            <p:cNvSpPr txBox="1">
              <a:spLocks noChangeArrowheads="1"/>
            </p:cNvSpPr>
            <p:nvPr/>
          </p:nvSpPr>
          <p:spPr bwMode="auto">
            <a:xfrm>
              <a:off x="-48" y="959"/>
              <a:ext cx="2279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/>
                <a:t> </a:t>
              </a:r>
              <a:r>
                <a:rPr lang="zh-CN" altLang="en-US" sz="2000" b="1" dirty="0"/>
                <a:t>由</a:t>
              </a:r>
              <a:r>
                <a:rPr lang="en-US" altLang="zh-CN" sz="2000" b="1" dirty="0"/>
                <a:t>IMF</a:t>
              </a:r>
              <a:r>
                <a:rPr lang="en-US" altLang="zh-CN" sz="2000" b="1" baseline="-25000" dirty="0"/>
                <a:t>1</a:t>
              </a:r>
              <a:r>
                <a:rPr lang="en-US" altLang="zh-CN" sz="2000" b="1" dirty="0"/>
                <a:t>I+IMF</a:t>
              </a:r>
              <a:r>
                <a:rPr lang="en-US" altLang="zh-CN" sz="2000" b="1" baseline="-25000" dirty="0"/>
                <a:t>2</a:t>
              </a:r>
              <a:r>
                <a:rPr lang="en-US" altLang="zh-CN" sz="2000" b="1" dirty="0"/>
                <a:t>I=2a,</a:t>
              </a:r>
              <a:r>
                <a:rPr lang="zh-CN" altLang="en-US" sz="2000" b="1" dirty="0"/>
                <a:t>得</a:t>
              </a:r>
            </a:p>
          </p:txBody>
        </p:sp>
        <p:graphicFrame>
          <p:nvGraphicFramePr>
            <p:cNvPr id="2057" name="Object 15"/>
            <p:cNvGraphicFramePr>
              <a:graphicFrameLocks noChangeAspect="1"/>
            </p:cNvGraphicFramePr>
            <p:nvPr/>
          </p:nvGraphicFramePr>
          <p:xfrm>
            <a:off x="1638" y="959"/>
            <a:ext cx="2891" cy="282"/>
          </p:xfrm>
          <a:graphic>
            <a:graphicData uri="http://schemas.openxmlformats.org/presentationml/2006/ole">
              <p:oleObj spid="_x0000_s29705" name="公式" r:id="rId3" imgW="2222280" imgH="279360" progId="Equation.3">
                <p:embed/>
              </p:oleObj>
            </a:graphicData>
          </a:graphic>
        </p:graphicFrame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72" y="1928802"/>
            <a:ext cx="5880034" cy="536656"/>
            <a:chOff x="22" y="1665"/>
            <a:chExt cx="3771" cy="308"/>
          </a:xfrm>
        </p:grpSpPr>
        <p:sp>
          <p:nvSpPr>
            <p:cNvPr id="2067" name="Text Box 11"/>
            <p:cNvSpPr txBox="1">
              <a:spLocks noChangeArrowheads="1"/>
            </p:cNvSpPr>
            <p:nvPr/>
          </p:nvSpPr>
          <p:spPr bwMode="auto">
            <a:xfrm>
              <a:off x="22" y="1706"/>
              <a:ext cx="132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FF0000"/>
                  </a:solidFill>
                </a:rPr>
                <a:t>化简方程</a:t>
              </a:r>
              <a:r>
                <a:rPr lang="zh-CN" altLang="en-US" sz="2000" b="1" dirty="0" smtClean="0"/>
                <a:t>：</a:t>
              </a:r>
              <a:r>
                <a:rPr lang="zh-CN" altLang="en-US" sz="2000" dirty="0" smtClean="0"/>
                <a:t> </a:t>
              </a:r>
              <a:endParaRPr lang="zh-CN" altLang="en-US" sz="2000" dirty="0"/>
            </a:p>
          </p:txBody>
        </p:sp>
        <p:graphicFrame>
          <p:nvGraphicFramePr>
            <p:cNvPr id="2056" name="Object 18"/>
            <p:cNvGraphicFramePr>
              <a:graphicFrameLocks noChangeAspect="1"/>
            </p:cNvGraphicFramePr>
            <p:nvPr/>
          </p:nvGraphicFramePr>
          <p:xfrm>
            <a:off x="1030" y="1665"/>
            <a:ext cx="2763" cy="308"/>
          </p:xfrm>
          <a:graphic>
            <a:graphicData uri="http://schemas.openxmlformats.org/presentationml/2006/ole">
              <p:oleObj spid="_x0000_s29704" name="公式" r:id="rId4" imgW="2209680" imgH="279360" progId="Equation.3">
                <p:embed/>
              </p:oleObj>
            </a:graphicData>
          </a:graphic>
        </p:graphicFrame>
      </p:grpSp>
      <p:graphicFrame>
        <p:nvGraphicFramePr>
          <p:cNvPr id="6164" name="Object 20"/>
          <p:cNvGraphicFramePr>
            <a:graphicFrameLocks noChangeAspect="1"/>
          </p:cNvGraphicFramePr>
          <p:nvPr>
            <p:ph sz="quarter" idx="1"/>
          </p:nvPr>
        </p:nvGraphicFramePr>
        <p:xfrm>
          <a:off x="1500166" y="2500306"/>
          <a:ext cx="7245373" cy="559728"/>
        </p:xfrm>
        <a:graphic>
          <a:graphicData uri="http://schemas.openxmlformats.org/presentationml/2006/ole">
            <p:oleObj spid="_x0000_s29698" name="公式" r:id="rId5" imgW="3200400" imgH="279360" progId="Equation.3">
              <p:embed/>
            </p:oleObj>
          </a:graphicData>
        </a:graphic>
      </p:graphicFrame>
      <p:graphicFrame>
        <p:nvGraphicFramePr>
          <p:cNvPr id="6166" name="Object 22"/>
          <p:cNvGraphicFramePr>
            <a:graphicFrameLocks noChangeAspect="1"/>
          </p:cNvGraphicFramePr>
          <p:nvPr>
            <p:ph sz="quarter" idx="2"/>
          </p:nvPr>
        </p:nvGraphicFramePr>
        <p:xfrm>
          <a:off x="1714480" y="3097331"/>
          <a:ext cx="3286148" cy="586988"/>
        </p:xfrm>
        <a:graphic>
          <a:graphicData uri="http://schemas.openxmlformats.org/presentationml/2006/ole">
            <p:oleObj spid="_x0000_s29699" name="公式" r:id="rId6" imgW="1562040" imgH="279360" progId="Equation.3">
              <p:embed/>
            </p:oleObj>
          </a:graphicData>
        </a:graphic>
      </p:graphicFrame>
      <p:graphicFrame>
        <p:nvGraphicFramePr>
          <p:cNvPr id="6169" name="Object 25"/>
          <p:cNvGraphicFramePr>
            <a:graphicFrameLocks noChangeAspect="1"/>
          </p:cNvGraphicFramePr>
          <p:nvPr>
            <p:ph sz="quarter" idx="3"/>
          </p:nvPr>
        </p:nvGraphicFramePr>
        <p:xfrm>
          <a:off x="1643042" y="3800601"/>
          <a:ext cx="5072098" cy="511596"/>
        </p:xfrm>
        <a:graphic>
          <a:graphicData uri="http://schemas.openxmlformats.org/presentationml/2006/ole">
            <p:oleObj spid="_x0000_s29700" name="公式" r:id="rId7" imgW="2260440" imgH="228600" progId="Equation.3">
              <p:embed/>
            </p:oleObj>
          </a:graphicData>
        </a:graphic>
      </p:graphicFrame>
      <p:graphicFrame>
        <p:nvGraphicFramePr>
          <p:cNvPr id="6172" name="Object 28"/>
          <p:cNvGraphicFramePr>
            <a:graphicFrameLocks noChangeAspect="1"/>
          </p:cNvGraphicFramePr>
          <p:nvPr>
            <p:ph sz="quarter" idx="4"/>
          </p:nvPr>
        </p:nvGraphicFramePr>
        <p:xfrm>
          <a:off x="1571625" y="4435475"/>
          <a:ext cx="4500563" cy="530225"/>
        </p:xfrm>
        <a:graphic>
          <a:graphicData uri="http://schemas.openxmlformats.org/presentationml/2006/ole">
            <p:oleObj spid="_x0000_s29701" name="Equation" r:id="rId8" imgW="1942920" imgH="228600" progId="Equation.DSMT4">
              <p:embed/>
            </p:oleObj>
          </a:graphicData>
        </a:graphic>
      </p:graphicFrame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642677" y="5000588"/>
            <a:ext cx="2886070" cy="472856"/>
            <a:chOff x="268" y="3692"/>
            <a:chExt cx="1905" cy="289"/>
          </a:xfrm>
        </p:grpSpPr>
        <p:sp>
          <p:nvSpPr>
            <p:cNvPr id="2066" name="Text Box 31"/>
            <p:cNvSpPr txBox="1">
              <a:spLocks noChangeArrowheads="1"/>
            </p:cNvSpPr>
            <p:nvPr/>
          </p:nvSpPr>
          <p:spPr bwMode="auto">
            <a:xfrm>
              <a:off x="268" y="3736"/>
              <a:ext cx="1905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/>
                <a:t>设</a:t>
              </a:r>
            </a:p>
          </p:txBody>
        </p:sp>
        <p:graphicFrame>
          <p:nvGraphicFramePr>
            <p:cNvPr id="2055" name="Object 32"/>
            <p:cNvGraphicFramePr>
              <a:graphicFrameLocks noChangeAspect="1"/>
            </p:cNvGraphicFramePr>
            <p:nvPr/>
          </p:nvGraphicFramePr>
          <p:xfrm>
            <a:off x="551" y="3692"/>
            <a:ext cx="795" cy="279"/>
          </p:xfrm>
          <a:graphic>
            <a:graphicData uri="http://schemas.openxmlformats.org/presentationml/2006/ole">
              <p:oleObj spid="_x0000_s29703" name="Equation" r:id="rId9" imgW="736560" imgH="203040" progId="Equation.DSMT4">
                <p:embed/>
              </p:oleObj>
            </a:graphicData>
          </a:graphic>
        </p:graphicFrame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2500298" y="4857760"/>
            <a:ext cx="2714644" cy="857256"/>
            <a:chOff x="4451" y="3683"/>
            <a:chExt cx="1905" cy="585"/>
          </a:xfrm>
        </p:grpSpPr>
        <p:sp>
          <p:nvSpPr>
            <p:cNvPr id="2065" name="Text Box 34"/>
            <p:cNvSpPr txBox="1">
              <a:spLocks noChangeArrowheads="1"/>
            </p:cNvSpPr>
            <p:nvPr/>
          </p:nvSpPr>
          <p:spPr bwMode="auto">
            <a:xfrm>
              <a:off x="4451" y="3818"/>
              <a:ext cx="190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/>
                <a:t>得</a:t>
              </a:r>
              <a:r>
                <a:rPr lang="en-US" altLang="zh-CN" sz="2000" b="1" dirty="0" smtClean="0"/>
                <a:t>:</a:t>
              </a:r>
              <a:endParaRPr lang="zh-CN" altLang="en-US" sz="2000" b="1" dirty="0"/>
            </a:p>
          </p:txBody>
        </p:sp>
        <p:graphicFrame>
          <p:nvGraphicFramePr>
            <p:cNvPr id="2054" name="Object 35"/>
            <p:cNvGraphicFramePr>
              <a:graphicFrameLocks noChangeAspect="1"/>
            </p:cNvGraphicFramePr>
            <p:nvPr/>
          </p:nvGraphicFramePr>
          <p:xfrm>
            <a:off x="4823" y="3683"/>
            <a:ext cx="1270" cy="585"/>
          </p:xfrm>
          <a:graphic>
            <a:graphicData uri="http://schemas.openxmlformats.org/presentationml/2006/ole">
              <p:oleObj spid="_x0000_s29702" name="公式" r:id="rId10" imgW="736560" imgH="419040" progId="Equation.3">
                <p:embed/>
              </p:oleObj>
            </a:graphicData>
          </a:graphic>
        </p:graphicFrame>
      </p:grpSp>
      <p:sp>
        <p:nvSpPr>
          <p:cNvPr id="21" name="矩形 20"/>
          <p:cNvSpPr/>
          <p:nvPr/>
        </p:nvSpPr>
        <p:spPr>
          <a:xfrm>
            <a:off x="142844" y="500042"/>
            <a:ext cx="73581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prstClr val="black"/>
                </a:solidFill>
              </a:rPr>
              <a:t>以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F</a:t>
            </a:r>
            <a:r>
              <a:rPr lang="en-US" altLang="zh-CN" sz="2000" b="1" baseline="-25000" dirty="0" smtClean="0">
                <a:solidFill>
                  <a:prstClr val="black"/>
                </a:solidFill>
              </a:rPr>
              <a:t>1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F</a:t>
            </a:r>
            <a:r>
              <a:rPr lang="en-US" altLang="zh-CN" sz="2000" b="1" baseline="-25000" dirty="0" smtClean="0">
                <a:solidFill>
                  <a:prstClr val="black"/>
                </a:solidFill>
              </a:rPr>
              <a:t>2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所在直线为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x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轴，线段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F</a:t>
            </a:r>
            <a:r>
              <a:rPr lang="en-US" altLang="zh-CN" sz="2000" b="1" baseline="-25000" dirty="0" smtClean="0">
                <a:solidFill>
                  <a:prstClr val="black"/>
                </a:solidFill>
              </a:rPr>
              <a:t>1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F</a:t>
            </a:r>
            <a:r>
              <a:rPr lang="en-US" altLang="zh-CN" sz="2000" b="1" baseline="-25000" dirty="0" smtClean="0">
                <a:solidFill>
                  <a:prstClr val="black"/>
                </a:solidFill>
              </a:rPr>
              <a:t>2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的中点为原点建立直角坐标系。</a:t>
            </a:r>
            <a:endParaRPr lang="zh-CN" alt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85720" y="5715016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因步步可逆，上述方程即为椭圆的方程，称为椭圆的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标准方程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6396335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如果选定方案二，则椭圆的方程会是？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        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  <p:bldP spid="21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9750" y="836613"/>
            <a:ext cx="3962400" cy="2286000"/>
            <a:chOff x="240" y="144"/>
            <a:chExt cx="2496" cy="1440"/>
          </a:xfrm>
        </p:grpSpPr>
        <p:sp>
          <p:nvSpPr>
            <p:cNvPr id="7194" name="Line 5"/>
            <p:cNvSpPr>
              <a:spLocks noChangeShapeType="1"/>
            </p:cNvSpPr>
            <p:nvPr/>
          </p:nvSpPr>
          <p:spPr bwMode="auto">
            <a:xfrm>
              <a:off x="240" y="1008"/>
              <a:ext cx="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Oval 6"/>
            <p:cNvSpPr>
              <a:spLocks noChangeArrowheads="1"/>
            </p:cNvSpPr>
            <p:nvPr/>
          </p:nvSpPr>
          <p:spPr bwMode="auto">
            <a:xfrm>
              <a:off x="384" y="528"/>
              <a:ext cx="2064" cy="912"/>
            </a:xfrm>
            <a:prstGeom prst="ellips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7196" name="Line 7"/>
            <p:cNvSpPr>
              <a:spLocks noChangeShapeType="1"/>
            </p:cNvSpPr>
            <p:nvPr/>
          </p:nvSpPr>
          <p:spPr bwMode="auto">
            <a:xfrm flipV="1">
              <a:off x="1440" y="240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Text Box 8"/>
            <p:cNvSpPr txBox="1">
              <a:spLocks noChangeArrowheads="1"/>
            </p:cNvSpPr>
            <p:nvPr/>
          </p:nvSpPr>
          <p:spPr bwMode="auto">
            <a:xfrm>
              <a:off x="1200" y="96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7198" name="Text Box 9"/>
            <p:cNvSpPr txBox="1">
              <a:spLocks noChangeArrowheads="1"/>
            </p:cNvSpPr>
            <p:nvPr/>
          </p:nvSpPr>
          <p:spPr bwMode="auto">
            <a:xfrm>
              <a:off x="2448" y="100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 smtClean="0">
                  <a:latin typeface="Times New Roman" pitchFamily="18" charset="0"/>
                </a:rPr>
                <a:t>x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7199" name="Text Box 10"/>
            <p:cNvSpPr txBox="1">
              <a:spLocks noChangeArrowheads="1"/>
            </p:cNvSpPr>
            <p:nvPr/>
          </p:nvSpPr>
          <p:spPr bwMode="auto">
            <a:xfrm>
              <a:off x="1200" y="14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 smtClean="0">
                  <a:latin typeface="Times New Roman" pitchFamily="18" charset="0"/>
                </a:rPr>
                <a:t>y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7200" name="Line 11"/>
            <p:cNvSpPr>
              <a:spLocks noChangeShapeType="1"/>
            </p:cNvSpPr>
            <p:nvPr/>
          </p:nvSpPr>
          <p:spPr bwMode="auto">
            <a:xfrm flipV="1">
              <a:off x="672" y="9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Line 12"/>
            <p:cNvSpPr>
              <a:spLocks noChangeShapeType="1"/>
            </p:cNvSpPr>
            <p:nvPr/>
          </p:nvSpPr>
          <p:spPr bwMode="auto">
            <a:xfrm flipV="1">
              <a:off x="2160" y="9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Text Box 13"/>
            <p:cNvSpPr txBox="1">
              <a:spLocks noChangeArrowheads="1"/>
            </p:cNvSpPr>
            <p:nvPr/>
          </p:nvSpPr>
          <p:spPr bwMode="auto">
            <a:xfrm>
              <a:off x="576" y="1008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F</a:t>
              </a:r>
              <a:r>
                <a:rPr kumimoji="1" lang="en-US" altLang="zh-CN" sz="18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203" name="Text Box 14"/>
            <p:cNvSpPr txBox="1">
              <a:spLocks noChangeArrowheads="1"/>
            </p:cNvSpPr>
            <p:nvPr/>
          </p:nvSpPr>
          <p:spPr bwMode="auto">
            <a:xfrm>
              <a:off x="1968" y="100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F</a:t>
              </a:r>
              <a:r>
                <a:rPr kumimoji="1" lang="en-US" altLang="zh-CN" sz="18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204" name="Line 15"/>
            <p:cNvSpPr>
              <a:spLocks noChangeShapeType="1"/>
            </p:cNvSpPr>
            <p:nvPr/>
          </p:nvSpPr>
          <p:spPr bwMode="auto">
            <a:xfrm flipV="1">
              <a:off x="1872" y="5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" name="Line 16"/>
            <p:cNvSpPr>
              <a:spLocks noChangeShapeType="1"/>
            </p:cNvSpPr>
            <p:nvPr/>
          </p:nvSpPr>
          <p:spPr bwMode="auto">
            <a:xfrm flipV="1">
              <a:off x="672" y="576"/>
              <a:ext cx="1200" cy="43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" name="Line 17"/>
            <p:cNvSpPr>
              <a:spLocks noChangeShapeType="1"/>
            </p:cNvSpPr>
            <p:nvPr/>
          </p:nvSpPr>
          <p:spPr bwMode="auto">
            <a:xfrm flipH="1" flipV="1">
              <a:off x="1872" y="576"/>
              <a:ext cx="288" cy="43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7" name="Text Box 18"/>
            <p:cNvSpPr txBox="1">
              <a:spLocks noChangeArrowheads="1"/>
            </p:cNvSpPr>
            <p:nvPr/>
          </p:nvSpPr>
          <p:spPr bwMode="auto">
            <a:xfrm>
              <a:off x="1728" y="24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7208" name="Text Box 19"/>
            <p:cNvSpPr txBox="1">
              <a:spLocks noChangeArrowheads="1"/>
            </p:cNvSpPr>
            <p:nvPr/>
          </p:nvSpPr>
          <p:spPr bwMode="auto">
            <a:xfrm>
              <a:off x="384" y="1152"/>
              <a:ext cx="5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itchFamily="18" charset="0"/>
                </a:rPr>
                <a:t>(</a:t>
              </a:r>
              <a:r>
                <a:rPr kumimoji="1" lang="en-US" altLang="zh-CN" sz="3200" b="1" dirty="0">
                  <a:latin typeface="Times New Roman" pitchFamily="18" charset="0"/>
                </a:rPr>
                <a:t>-</a:t>
              </a:r>
              <a:r>
                <a:rPr kumimoji="1" lang="en-US" altLang="zh-CN" b="1" dirty="0">
                  <a:latin typeface="Times New Roman" pitchFamily="18" charset="0"/>
                </a:rPr>
                <a:t>c</a:t>
              </a:r>
              <a:r>
                <a:rPr kumimoji="1" lang="en-US" altLang="zh-CN" sz="2400" b="1" dirty="0">
                  <a:latin typeface="Times New Roman" pitchFamily="18" charset="0"/>
                </a:rPr>
                <a:t>,</a:t>
              </a:r>
              <a:r>
                <a:rPr kumimoji="1" lang="en-US" altLang="zh-CN" sz="1600" b="1" dirty="0">
                  <a:latin typeface="Times New Roman" pitchFamily="18" charset="0"/>
                </a:rPr>
                <a:t>0</a:t>
              </a:r>
              <a:r>
                <a:rPr kumimoji="1" lang="en-US" altLang="zh-CN" sz="2400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7209" name="Text Box 20"/>
            <p:cNvSpPr txBox="1">
              <a:spLocks noChangeArrowheads="1"/>
            </p:cNvSpPr>
            <p:nvPr/>
          </p:nvSpPr>
          <p:spPr bwMode="auto">
            <a:xfrm>
              <a:off x="1872" y="1152"/>
              <a:ext cx="4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itchFamily="18" charset="0"/>
                </a:rPr>
                <a:t>(</a:t>
              </a:r>
              <a:r>
                <a:rPr kumimoji="1" lang="en-US" altLang="zh-CN" b="1" dirty="0">
                  <a:latin typeface="Times New Roman" pitchFamily="18" charset="0"/>
                </a:rPr>
                <a:t>c</a:t>
              </a:r>
              <a:r>
                <a:rPr kumimoji="1" lang="en-US" altLang="zh-CN" sz="2400" b="1" dirty="0">
                  <a:latin typeface="Times New Roman" pitchFamily="18" charset="0"/>
                </a:rPr>
                <a:t>,</a:t>
              </a:r>
              <a:r>
                <a:rPr kumimoji="1" lang="en-US" altLang="zh-CN" sz="1600" b="1" dirty="0">
                  <a:latin typeface="Times New Roman" pitchFamily="18" charset="0"/>
                </a:rPr>
                <a:t>0</a:t>
              </a:r>
              <a:r>
                <a:rPr kumimoji="1" lang="en-US" altLang="zh-CN" sz="2400" dirty="0"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7173" name="Text Box 21"/>
          <p:cNvSpPr txBox="1">
            <a:spLocks noChangeArrowheads="1"/>
          </p:cNvSpPr>
          <p:nvPr/>
        </p:nvSpPr>
        <p:spPr bwMode="auto">
          <a:xfrm>
            <a:off x="6072198" y="571480"/>
            <a:ext cx="40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itchFamily="18" charset="0"/>
              </a:rPr>
              <a:t>y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148263" y="692150"/>
            <a:ext cx="2971800" cy="2667000"/>
            <a:chOff x="3120" y="192"/>
            <a:chExt cx="1872" cy="1680"/>
          </a:xfrm>
        </p:grpSpPr>
        <p:sp>
          <p:nvSpPr>
            <p:cNvPr id="7180" name="Line 23"/>
            <p:cNvSpPr>
              <a:spLocks noChangeShapeType="1"/>
            </p:cNvSpPr>
            <p:nvPr/>
          </p:nvSpPr>
          <p:spPr bwMode="auto">
            <a:xfrm>
              <a:off x="3120" y="1008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Line 24"/>
            <p:cNvSpPr>
              <a:spLocks noChangeShapeType="1"/>
            </p:cNvSpPr>
            <p:nvPr/>
          </p:nvSpPr>
          <p:spPr bwMode="auto">
            <a:xfrm flipV="1">
              <a:off x="3936" y="192"/>
              <a:ext cx="0" cy="1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Text Box 25"/>
            <p:cNvSpPr txBox="1">
              <a:spLocks noChangeArrowheads="1"/>
            </p:cNvSpPr>
            <p:nvPr/>
          </p:nvSpPr>
          <p:spPr bwMode="auto">
            <a:xfrm>
              <a:off x="3744" y="96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7183" name="Text Box 26"/>
            <p:cNvSpPr txBox="1">
              <a:spLocks noChangeArrowheads="1"/>
            </p:cNvSpPr>
            <p:nvPr/>
          </p:nvSpPr>
          <p:spPr bwMode="auto">
            <a:xfrm>
              <a:off x="4704" y="100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 smtClean="0">
                  <a:latin typeface="Times New Roman" pitchFamily="18" charset="0"/>
                </a:rPr>
                <a:t>x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7184" name="Text Box 27"/>
            <p:cNvSpPr txBox="1">
              <a:spLocks noChangeArrowheads="1"/>
            </p:cNvSpPr>
            <p:nvPr/>
          </p:nvSpPr>
          <p:spPr bwMode="auto">
            <a:xfrm>
              <a:off x="3984" y="134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F</a:t>
              </a:r>
              <a:r>
                <a:rPr kumimoji="1" lang="en-US" altLang="zh-CN" sz="18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185" name="Text Box 28"/>
            <p:cNvSpPr txBox="1">
              <a:spLocks noChangeArrowheads="1"/>
            </p:cNvSpPr>
            <p:nvPr/>
          </p:nvSpPr>
          <p:spPr bwMode="auto">
            <a:xfrm>
              <a:off x="3984" y="38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F</a:t>
              </a:r>
              <a:r>
                <a:rPr kumimoji="1" lang="en-US" altLang="zh-CN" sz="18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186" name="Text Box 29"/>
            <p:cNvSpPr txBox="1">
              <a:spLocks noChangeArrowheads="1"/>
            </p:cNvSpPr>
            <p:nvPr/>
          </p:nvSpPr>
          <p:spPr bwMode="auto">
            <a:xfrm>
              <a:off x="3216" y="62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7187" name="Text Box 30"/>
            <p:cNvSpPr txBox="1">
              <a:spLocks noChangeArrowheads="1"/>
            </p:cNvSpPr>
            <p:nvPr/>
          </p:nvSpPr>
          <p:spPr bwMode="auto">
            <a:xfrm>
              <a:off x="4176" y="1267"/>
              <a:ext cx="5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itchFamily="18" charset="0"/>
                </a:rPr>
                <a:t>(</a:t>
              </a:r>
              <a:r>
                <a:rPr kumimoji="1" lang="en-US" altLang="zh-CN" sz="1600" b="1" dirty="0">
                  <a:latin typeface="Times New Roman" pitchFamily="18" charset="0"/>
                </a:rPr>
                <a:t>0</a:t>
              </a:r>
              <a:r>
                <a:rPr kumimoji="1" lang="en-US" altLang="zh-CN" sz="2400" b="1" dirty="0">
                  <a:latin typeface="Times New Roman" pitchFamily="18" charset="0"/>
                </a:rPr>
                <a:t>,</a:t>
              </a:r>
              <a:r>
                <a:rPr kumimoji="1" lang="en-US" altLang="zh-CN" sz="3200" b="1" dirty="0">
                  <a:latin typeface="Times New Roman" pitchFamily="18" charset="0"/>
                </a:rPr>
                <a:t>-</a:t>
              </a:r>
              <a:r>
                <a:rPr kumimoji="1" lang="en-US" altLang="zh-CN" b="1" dirty="0">
                  <a:latin typeface="Times New Roman" pitchFamily="18" charset="0"/>
                </a:rPr>
                <a:t>c</a:t>
              </a:r>
              <a:r>
                <a:rPr kumimoji="1" lang="en-US" altLang="zh-CN" sz="2400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7188" name="Text Box 31"/>
            <p:cNvSpPr txBox="1">
              <a:spLocks noChangeArrowheads="1"/>
            </p:cNvSpPr>
            <p:nvPr/>
          </p:nvSpPr>
          <p:spPr bwMode="auto">
            <a:xfrm>
              <a:off x="4176" y="336"/>
              <a:ext cx="6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itchFamily="18" charset="0"/>
                </a:rPr>
                <a:t>(</a:t>
              </a:r>
              <a:r>
                <a:rPr kumimoji="1" lang="en-US" altLang="zh-CN" sz="1600" b="1" dirty="0">
                  <a:latin typeface="Times New Roman" pitchFamily="18" charset="0"/>
                </a:rPr>
                <a:t>0</a:t>
              </a:r>
              <a:r>
                <a:rPr kumimoji="1" lang="en-US" altLang="zh-CN" sz="2400" b="1" dirty="0">
                  <a:latin typeface="Times New Roman" pitchFamily="18" charset="0"/>
                </a:rPr>
                <a:t> , </a:t>
              </a:r>
              <a:r>
                <a:rPr kumimoji="1" lang="en-US" altLang="zh-CN" b="1" dirty="0">
                  <a:latin typeface="Times New Roman" pitchFamily="18" charset="0"/>
                </a:rPr>
                <a:t>c</a:t>
              </a:r>
              <a:r>
                <a:rPr kumimoji="1" lang="en-US" altLang="zh-CN" sz="2400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7189" name="Oval 32"/>
            <p:cNvSpPr>
              <a:spLocks noChangeArrowheads="1"/>
            </p:cNvSpPr>
            <p:nvPr/>
          </p:nvSpPr>
          <p:spPr bwMode="auto">
            <a:xfrm>
              <a:off x="3504" y="336"/>
              <a:ext cx="912" cy="1440"/>
            </a:xfrm>
            <a:prstGeom prst="ellips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Line 33"/>
            <p:cNvSpPr>
              <a:spLocks noChangeShapeType="1"/>
            </p:cNvSpPr>
            <p:nvPr/>
          </p:nvSpPr>
          <p:spPr bwMode="auto">
            <a:xfrm>
              <a:off x="3936" y="15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Line 34"/>
            <p:cNvSpPr>
              <a:spLocks noChangeShapeType="1"/>
            </p:cNvSpPr>
            <p:nvPr/>
          </p:nvSpPr>
          <p:spPr bwMode="auto">
            <a:xfrm>
              <a:off x="3936" y="52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Line 35"/>
            <p:cNvSpPr>
              <a:spLocks noChangeShapeType="1"/>
            </p:cNvSpPr>
            <p:nvPr/>
          </p:nvSpPr>
          <p:spPr bwMode="auto">
            <a:xfrm flipH="1">
              <a:off x="3504" y="528"/>
              <a:ext cx="432" cy="28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Line 36"/>
            <p:cNvSpPr>
              <a:spLocks noChangeShapeType="1"/>
            </p:cNvSpPr>
            <p:nvPr/>
          </p:nvSpPr>
          <p:spPr bwMode="auto">
            <a:xfrm flipH="1" flipV="1">
              <a:off x="3504" y="816"/>
              <a:ext cx="432" cy="72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4613" name="Object 37"/>
          <p:cNvGraphicFramePr>
            <a:graphicFrameLocks noChangeAspect="1"/>
          </p:cNvGraphicFramePr>
          <p:nvPr/>
        </p:nvGraphicFramePr>
        <p:xfrm>
          <a:off x="860425" y="3241245"/>
          <a:ext cx="3354385" cy="908479"/>
        </p:xfrm>
        <a:graphic>
          <a:graphicData uri="http://schemas.openxmlformats.org/presentationml/2006/ole">
            <p:oleObj spid="_x0000_s31746" name="Equation" r:id="rId3" imgW="1384200" imgH="419040" progId="Equation.3">
              <p:embed/>
            </p:oleObj>
          </a:graphicData>
        </a:graphic>
      </p:graphicFrame>
      <p:graphicFrame>
        <p:nvGraphicFramePr>
          <p:cNvPr id="24614" name="Object 38"/>
          <p:cNvGraphicFramePr>
            <a:graphicFrameLocks noChangeAspect="1"/>
          </p:cNvGraphicFramePr>
          <p:nvPr/>
        </p:nvGraphicFramePr>
        <p:xfrm>
          <a:off x="5397500" y="3265869"/>
          <a:ext cx="3246466" cy="883855"/>
        </p:xfrm>
        <a:graphic>
          <a:graphicData uri="http://schemas.openxmlformats.org/presentationml/2006/ole">
            <p:oleObj spid="_x0000_s31747" name="Equation" r:id="rId4" imgW="1371600" imgH="419040" progId="Equation.3">
              <p:embed/>
            </p:oleObj>
          </a:graphicData>
        </a:graphic>
      </p:graphicFrame>
      <p:sp>
        <p:nvSpPr>
          <p:cNvPr id="7175" name="Text Box 39"/>
          <p:cNvSpPr txBox="1">
            <a:spLocks noChangeArrowheads="1"/>
          </p:cNvSpPr>
          <p:nvPr/>
        </p:nvSpPr>
        <p:spPr bwMode="auto">
          <a:xfrm>
            <a:off x="368300" y="404813"/>
            <a:ext cx="510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+mj-ea"/>
                <a:ea typeface="+mj-ea"/>
              </a:rPr>
              <a:t>4.</a:t>
            </a:r>
            <a:r>
              <a:rPr kumimoji="1" lang="zh-CN" altLang="en-US" sz="2800" b="1" dirty="0" smtClean="0">
                <a:latin typeface="+mj-ea"/>
                <a:ea typeface="+mj-ea"/>
              </a:rPr>
              <a:t>椭圆</a:t>
            </a:r>
            <a:r>
              <a:rPr kumimoji="1" lang="zh-CN" altLang="en-US" sz="2800" b="1" dirty="0">
                <a:latin typeface="+mj-ea"/>
                <a:ea typeface="+mj-ea"/>
              </a:rPr>
              <a:t>的标准</a:t>
            </a:r>
            <a:r>
              <a:rPr kumimoji="1" lang="zh-CN" altLang="en-US" sz="2800" b="1" dirty="0" smtClean="0">
                <a:latin typeface="+mj-ea"/>
                <a:ea typeface="+mj-ea"/>
              </a:rPr>
              <a:t>方程：</a:t>
            </a:r>
            <a:endParaRPr kumimoji="1" lang="zh-CN" altLang="en-US" sz="2800" b="1" dirty="0">
              <a:latin typeface="+mj-ea"/>
              <a:ea typeface="+mj-ea"/>
            </a:endParaRPr>
          </a:p>
        </p:txBody>
      </p: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0" y="4714884"/>
            <a:ext cx="8643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      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）两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个分式的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平方和等于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kumimoji="1" lang="en-US" altLang="zh-CN" sz="20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4617" name="Text Box 41"/>
          <p:cNvSpPr txBox="1">
            <a:spLocks noChangeArrowheads="1"/>
          </p:cNvSpPr>
          <p:nvPr/>
        </p:nvSpPr>
        <p:spPr bwMode="auto">
          <a:xfrm>
            <a:off x="214282" y="5572140"/>
            <a:ext cx="87122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5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   </a:t>
            </a:r>
            <a:endParaRPr kumimoji="1" lang="zh-CN" altLang="en-US" sz="20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4619" name="Text Box 43"/>
          <p:cNvSpPr txBox="1">
            <a:spLocks noChangeArrowheads="1"/>
          </p:cNvSpPr>
          <p:nvPr/>
        </p:nvSpPr>
        <p:spPr bwMode="auto">
          <a:xfrm>
            <a:off x="428596" y="5143512"/>
            <a:ext cx="92519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）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kumimoji="1" lang="en-US" altLang="zh-CN" sz="2000" b="1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与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kumimoji="1" lang="en-US" altLang="zh-CN" sz="2000" b="1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的分母哪一个大，则焦点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在哪一条轴上</a:t>
            </a:r>
            <a:r>
              <a:rPr kumimoji="1"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　　　　　　　　　　　　　　　　　　　　　　　　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8596" y="4286256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latin typeface="+mj-ea"/>
                <a:ea typeface="+mj-ea"/>
              </a:rPr>
              <a:t>5.</a:t>
            </a:r>
            <a:r>
              <a:rPr kumimoji="1" lang="zh-CN" altLang="en-US" sz="2800" b="1" dirty="0" smtClean="0">
                <a:latin typeface="+mj-ea"/>
                <a:ea typeface="+mj-ea"/>
              </a:rPr>
              <a:t>标准方程的基本特点：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28596" y="5715016"/>
            <a:ext cx="6215106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85000"/>
              </a:lnSpc>
              <a:spcBef>
                <a:spcPct val="50000"/>
              </a:spcBef>
            </a:pPr>
            <a:r>
              <a:rPr kumimoji="1"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）参数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满足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：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Times New Roman" pitchFamily="18" charset="0"/>
              </a:rPr>
              <a:t> a</a:t>
            </a:r>
            <a:r>
              <a:rPr kumimoji="1" lang="en-US" altLang="zh-CN" sz="2000" b="1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Times New Roman" pitchFamily="18" charset="0"/>
              </a:rPr>
              <a:t>=b</a:t>
            </a:r>
            <a:r>
              <a:rPr kumimoji="1" lang="en-US" altLang="zh-CN" sz="2000" b="1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Times New Roman" pitchFamily="18" charset="0"/>
              </a:rPr>
              <a:t>+c</a:t>
            </a:r>
            <a:r>
              <a:rPr kumimoji="1" lang="en-US" altLang="zh-CN" sz="2000" b="1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kumimoji="1" lang="zh-CN" altLang="en-US" sz="20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6" grpId="0" autoUpdateAnimBg="0"/>
      <p:bldP spid="24617" grpId="0" autoUpdateAnimBg="0"/>
      <p:bldP spid="24619" grpId="0" autoUpdateAnimBg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71472" y="1214422"/>
            <a:ext cx="61245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求下列椭圆的焦点坐标</a:t>
            </a:r>
            <a:endParaRPr lang="zh-CN" altLang="en-US" sz="2400" dirty="0" smtClean="0">
              <a:solidFill>
                <a:srgbClr val="0000CC"/>
              </a:solidFill>
            </a:endParaRPr>
          </a:p>
        </p:txBody>
      </p:sp>
      <p:sp>
        <p:nvSpPr>
          <p:cNvPr id="4115" name="Text Box 17"/>
          <p:cNvSpPr txBox="1">
            <a:spLocks noChangeArrowheads="1"/>
          </p:cNvSpPr>
          <p:nvPr/>
        </p:nvSpPr>
        <p:spPr bwMode="auto">
          <a:xfrm>
            <a:off x="2608263" y="5321300"/>
            <a:ext cx="456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                                                                   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8596" y="285728"/>
            <a:ext cx="414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6.</a:t>
            </a:r>
            <a:r>
              <a:rPr lang="zh-CN" altLang="en-US" sz="2800" b="1" dirty="0" smtClean="0"/>
              <a:t>例题讲解：</a:t>
            </a:r>
            <a:r>
              <a:rPr lang="zh-CN" altLang="en-US" sz="2800" u="sng" dirty="0" smtClean="0"/>
              <a:t>  </a:t>
            </a:r>
            <a:endParaRPr lang="zh-CN" altLang="en-US" sz="2800" b="1" dirty="0"/>
          </a:p>
        </p:txBody>
      </p:sp>
      <p:graphicFrame>
        <p:nvGraphicFramePr>
          <p:cNvPr id="52235" name="Object 5"/>
          <p:cNvGraphicFramePr>
            <a:graphicFrameLocks noChangeAspect="1"/>
          </p:cNvGraphicFramePr>
          <p:nvPr/>
        </p:nvGraphicFramePr>
        <p:xfrm>
          <a:off x="928662" y="2071678"/>
          <a:ext cx="1593850" cy="762000"/>
        </p:xfrm>
        <a:graphic>
          <a:graphicData uri="http://schemas.openxmlformats.org/presentationml/2006/ole">
            <p:oleObj spid="_x0000_s52235" name="公式" r:id="rId3" imgW="876240" imgH="419040" progId="Equation.3">
              <p:embed/>
            </p:oleObj>
          </a:graphicData>
        </a:graphic>
      </p:graphicFrame>
      <p:graphicFrame>
        <p:nvGraphicFramePr>
          <p:cNvPr id="52236" name="Object 7"/>
          <p:cNvGraphicFramePr>
            <a:graphicFrameLocks noChangeAspect="1"/>
          </p:cNvGraphicFramePr>
          <p:nvPr/>
        </p:nvGraphicFramePr>
        <p:xfrm>
          <a:off x="3503613" y="2286000"/>
          <a:ext cx="2033587" cy="415925"/>
        </p:xfrm>
        <a:graphic>
          <a:graphicData uri="http://schemas.openxmlformats.org/presentationml/2006/ole">
            <p:oleObj spid="_x0000_s52236" name="Equation" r:id="rId4" imgW="1117440" imgH="228600" progId="Equation.DSMT4">
              <p:embed/>
            </p:oleObj>
          </a:graphicData>
        </a:graphic>
      </p:graphicFrame>
      <p:graphicFrame>
        <p:nvGraphicFramePr>
          <p:cNvPr id="52237" name="Object 6"/>
          <p:cNvGraphicFramePr>
            <a:graphicFrameLocks noChangeAspect="1"/>
          </p:cNvGraphicFramePr>
          <p:nvPr/>
        </p:nvGraphicFramePr>
        <p:xfrm>
          <a:off x="5929322" y="3143248"/>
          <a:ext cx="2144713" cy="762000"/>
        </p:xfrm>
        <a:graphic>
          <a:graphicData uri="http://schemas.openxmlformats.org/presentationml/2006/ole">
            <p:oleObj spid="_x0000_s52237" name="Equation" r:id="rId5" imgW="1180800" imgH="419040" progId="Equation.DSMT4">
              <p:embed/>
            </p:oleObj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00034" y="3286124"/>
            <a:ext cx="6858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已知椭圆的焦距为</a:t>
            </a:r>
            <a:r>
              <a:rPr lang="en-US" altLang="zh-CN" sz="2400" b="1" dirty="0" smtClean="0"/>
              <a:t>6</a:t>
            </a:r>
            <a:r>
              <a:rPr lang="zh-CN" altLang="en-US" sz="2400" b="1" dirty="0" smtClean="0"/>
              <a:t>，其标准方程为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       </a:t>
            </a:r>
            <a:r>
              <a:rPr lang="zh-CN" altLang="en-US" sz="2400" b="1" dirty="0" smtClean="0"/>
              <a:t>则</a:t>
            </a:r>
            <a:r>
              <a:rPr lang="en-US" altLang="zh-CN" sz="2400" b="1" dirty="0" smtClean="0"/>
              <a:t>m</a:t>
            </a:r>
            <a:r>
              <a:rPr lang="zh-CN" altLang="en-US" sz="2400" b="1" dirty="0" smtClean="0"/>
              <a:t>的值是</a:t>
            </a:r>
            <a:r>
              <a:rPr lang="zh-CN" altLang="en-US" sz="2400" b="1" u="sng" dirty="0" smtClean="0"/>
              <a:t>              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.</a:t>
            </a:r>
            <a:endParaRPr lang="zh-CN" altLang="en-US" sz="2400" b="1" dirty="0"/>
          </a:p>
        </p:txBody>
      </p:sp>
      <p:graphicFrame>
        <p:nvGraphicFramePr>
          <p:cNvPr id="52238" name="Object 7"/>
          <p:cNvGraphicFramePr>
            <a:graphicFrameLocks noChangeAspect="1"/>
          </p:cNvGraphicFramePr>
          <p:nvPr/>
        </p:nvGraphicFramePr>
        <p:xfrm>
          <a:off x="582613" y="4857750"/>
          <a:ext cx="6216650" cy="1270000"/>
        </p:xfrm>
        <a:graphic>
          <a:graphicData uri="http://schemas.openxmlformats.org/presentationml/2006/ole">
            <p:oleObj spid="_x0000_s52238" name="Equation" r:id="rId6" imgW="3416040" imgH="698400" progId="Equation.DSMT4">
              <p:embed/>
            </p:oleObj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>
                                            <p:subSp spid="_x0000_s5223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35">
                                            <p:subSp spid="_x0000_s52235"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35">
                                            <p:subSp spid="_x0000_s52235"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>
                                            <p:subSp spid="_x0000_s5223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36">
                                            <p:subSp spid="_x0000_s52236"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36">
                                            <p:subSp spid="_x0000_s52236"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>
                                            <p:subSp spid="_x0000_s5223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2237">
                                            <p:subSp spid="_x0000_s52237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2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28596" y="642918"/>
            <a:ext cx="612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3.      </a:t>
            </a:r>
            <a:r>
              <a:rPr lang="zh-CN" altLang="en-US" sz="2400" b="1" dirty="0" smtClean="0"/>
              <a:t>求</a:t>
            </a:r>
            <a:r>
              <a:rPr lang="zh-CN" altLang="en-US" sz="2400" b="1" dirty="0"/>
              <a:t>适合下列条件的椭圆的标准</a:t>
            </a:r>
            <a:r>
              <a:rPr lang="zh-CN" altLang="en-US" sz="2400" b="1" dirty="0" smtClean="0"/>
              <a:t>方程</a:t>
            </a:r>
            <a:endParaRPr lang="en-US" altLang="zh-CN" sz="2400" b="1" dirty="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71472" y="1428736"/>
            <a:ext cx="821537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 smtClean="0"/>
              <a:t>）焦距为</a:t>
            </a:r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，</a:t>
            </a:r>
            <a:r>
              <a:rPr lang="zh-CN" altLang="en-US" sz="2400" b="1" dirty="0"/>
              <a:t>椭圆上</a:t>
            </a:r>
            <a:r>
              <a:rPr lang="zh-CN" altLang="en-US" sz="2400" b="1" dirty="0" smtClean="0"/>
              <a:t>一点</a:t>
            </a:r>
            <a:r>
              <a:rPr lang="en-US" altLang="zh-CN" sz="2400" b="1" dirty="0" smtClean="0"/>
              <a:t>M</a:t>
            </a:r>
            <a:r>
              <a:rPr lang="zh-CN" altLang="en-US" sz="2400" b="1" dirty="0" smtClean="0"/>
              <a:t>到两</a:t>
            </a:r>
            <a:r>
              <a:rPr lang="zh-CN" altLang="en-US" sz="2400" b="1" dirty="0"/>
              <a:t>焦 点的</a:t>
            </a:r>
            <a:r>
              <a:rPr lang="zh-CN" altLang="en-US" sz="2400" b="1" dirty="0" smtClean="0"/>
              <a:t>距离之和为</a:t>
            </a:r>
            <a:r>
              <a:rPr lang="en-US" altLang="zh-CN" sz="2400" b="1" dirty="0" smtClean="0"/>
              <a:t>10</a:t>
            </a:r>
            <a:endParaRPr lang="zh-CN" altLang="en-US" sz="2000" dirty="0"/>
          </a:p>
          <a:p>
            <a:endParaRPr lang="en-US" altLang="zh-CN" dirty="0"/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3571868" y="2928934"/>
          <a:ext cx="1285884" cy="747231"/>
        </p:xfrm>
        <a:graphic>
          <a:graphicData uri="http://schemas.openxmlformats.org/presentationml/2006/ole">
            <p:oleObj spid="_x0000_s54274" name="Equation" r:id="rId3" imgW="406080" imgH="342720" progId="Equation.DSMT4">
              <p:embed/>
            </p:oleObj>
          </a:graphicData>
        </a:graphic>
      </p:graphicFrame>
      <p:sp>
        <p:nvSpPr>
          <p:cNvPr id="4115" name="Text Box 17"/>
          <p:cNvSpPr txBox="1">
            <a:spLocks noChangeArrowheads="1"/>
          </p:cNvSpPr>
          <p:nvPr/>
        </p:nvSpPr>
        <p:spPr bwMode="auto">
          <a:xfrm>
            <a:off x="2608263" y="5321300"/>
            <a:ext cx="456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                                                                   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414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6.</a:t>
            </a:r>
            <a:r>
              <a:rPr lang="zh-CN" altLang="en-US" sz="2800" b="1" dirty="0" smtClean="0"/>
              <a:t>例题讲解：</a:t>
            </a:r>
            <a:endParaRPr lang="zh-CN" altLang="en-US" sz="2800" b="1" dirty="0"/>
          </a:p>
        </p:txBody>
      </p:sp>
      <p:sp>
        <p:nvSpPr>
          <p:cNvPr id="22" name="矩形 21"/>
          <p:cNvSpPr/>
          <p:nvPr/>
        </p:nvSpPr>
        <p:spPr>
          <a:xfrm>
            <a:off x="714348" y="2285992"/>
            <a:ext cx="71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 smtClean="0">
                <a:solidFill>
                  <a:prstClr val="black"/>
                </a:solidFill>
              </a:rPr>
              <a:t>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2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）两个焦点的坐标分别是（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0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，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-2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），（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0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，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2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），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lvl="0"/>
            <a:r>
              <a:rPr lang="en-US" altLang="zh-CN" sz="2400" b="1" dirty="0" smtClean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zh-CN" sz="2400" b="1" dirty="0" smtClean="0">
                <a:solidFill>
                  <a:prstClr val="black"/>
                </a:solidFill>
              </a:rPr>
              <a:t>      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并且椭圆经过点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146050" y="3714750"/>
          <a:ext cx="7096125" cy="2816225"/>
        </p:xfrm>
        <a:graphic>
          <a:graphicData uri="http://schemas.openxmlformats.org/presentationml/2006/ole">
            <p:oleObj spid="_x0000_s54275" name="Equation" r:id="rId4" imgW="3898800" imgH="1549080" progId="Equation.DSMT4">
              <p:embed/>
            </p:oleObj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669</Words>
  <Application>Microsoft Office PowerPoint</Application>
  <PresentationFormat>全屏显示(4:3)</PresentationFormat>
  <Paragraphs>116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Office 主题</vt:lpstr>
      <vt:lpstr>公式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>DELL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178</cp:revision>
  <dcterms:created xsi:type="dcterms:W3CDTF">2010-10-14T07:01:49Z</dcterms:created>
  <dcterms:modified xsi:type="dcterms:W3CDTF">2016-11-01T02:54:01Z</dcterms:modified>
</cp:coreProperties>
</file>