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0B92040-9808-441C-861D-5A518D807C38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7AD3BA6-1D36-4290-8AB0-13F4BDF9E0D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06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2040-9808-441C-861D-5A518D807C38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3BA6-1D36-4290-8AB0-13F4BDF9E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3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2040-9808-441C-861D-5A518D807C38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3BA6-1D36-4290-8AB0-13F4BDF9E0D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56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2040-9808-441C-861D-5A518D807C38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3BA6-1D36-4290-8AB0-13F4BDF9E0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306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2040-9808-441C-861D-5A518D807C38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3BA6-1D36-4290-8AB0-13F4BDF9E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26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2040-9808-441C-861D-5A518D807C38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3BA6-1D36-4290-8AB0-13F4BDF9E0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69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2040-9808-441C-861D-5A518D807C38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3BA6-1D36-4290-8AB0-13F4BDF9E0D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44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2040-9808-441C-861D-5A518D807C38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3BA6-1D36-4290-8AB0-13F4BDF9E0D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608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2040-9808-441C-861D-5A518D807C38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3BA6-1D36-4290-8AB0-13F4BDF9E0D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93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2040-9808-441C-861D-5A518D807C38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3BA6-1D36-4290-8AB0-13F4BDF9E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5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2040-9808-441C-861D-5A518D807C38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3BA6-1D36-4290-8AB0-13F4BDF9E0D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1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2040-9808-441C-861D-5A518D807C38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3BA6-1D36-4290-8AB0-13F4BDF9E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2040-9808-441C-861D-5A518D807C38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3BA6-1D36-4290-8AB0-13F4BDF9E0D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6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2040-9808-441C-861D-5A518D807C38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3BA6-1D36-4290-8AB0-13F4BDF9E0D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2040-9808-441C-861D-5A518D807C38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3BA6-1D36-4290-8AB0-13F4BDF9E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80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2040-9808-441C-861D-5A518D807C38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3BA6-1D36-4290-8AB0-13F4BDF9E0D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46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2040-9808-441C-861D-5A518D807C38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3BA6-1D36-4290-8AB0-13F4BDF9E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5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B92040-9808-441C-861D-5A518D807C38}" type="datetimeFigureOut">
              <a:rPr lang="zh-CN" altLang="en-US" smtClean="0"/>
              <a:t>2017-03-28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AD3BA6-1D36-4290-8AB0-13F4BDF9E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7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ovie.mtime.com/movie/search/section/?year=2003" TargetMode="External"/><Relationship Id="rId2" Type="http://schemas.openxmlformats.org/officeDocument/2006/relationships/hyperlink" Target="http://movie.mtime.com/10745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video.mtime.com/38905/?mid=107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2836" y="3980486"/>
            <a:ext cx="10386481" cy="1515533"/>
          </a:xfrm>
        </p:spPr>
        <p:txBody>
          <a:bodyPr>
            <a:noAutofit/>
          </a:bodyPr>
          <a:lstStyle/>
          <a:p>
            <a:r>
              <a:rPr lang="en-US" altLang="zh-CN" sz="13800" dirty="0" smtClean="0"/>
              <a:t>Unit 3 </a:t>
            </a:r>
            <a:br>
              <a:rPr lang="en-US" altLang="zh-CN" sz="13800" dirty="0" smtClean="0"/>
            </a:br>
            <a:r>
              <a:rPr lang="en-US" altLang="zh-CN" sz="13800" dirty="0" smtClean="0"/>
              <a:t>Under the sea </a:t>
            </a:r>
            <a:endParaRPr lang="zh-CN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206670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 Why do you think the killer whales behaved like this?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2" y="2816704"/>
            <a:ext cx="9601196" cy="3318936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They want to have a good feed on the dead whale’s lips and tongue. 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1778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 Why did George think that the killer whales worked as a team?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3282" y="2702405"/>
            <a:ext cx="10446327" cy="33189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zh-CN" sz="3200" dirty="0" smtClean="0"/>
              <a:t>     A pack of about six other killers attack one whale. </a:t>
            </a:r>
          </a:p>
          <a:p>
            <a:pPr marL="0" indent="0" algn="just">
              <a:buNone/>
            </a:pPr>
            <a:r>
              <a:rPr lang="en-US" altLang="zh-CN" sz="3200" dirty="0" smtClean="0"/>
              <a:t>     The killers over there threw themselves on top of the whale’s blow-hole to stop it breathing, and those others stopped it diving or fleeing out to sea. </a:t>
            </a:r>
          </a:p>
          <a:p>
            <a:pPr marL="0" indent="0" algn="just">
              <a:buNone/>
            </a:pPr>
            <a:r>
              <a:rPr lang="en-US" altLang="zh-CN" sz="3200" dirty="0" smtClean="0"/>
              <a:t>     Then the killers started racing between whalers and the harpoon was aimed at the whale.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0744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5793" y="145473"/>
            <a:ext cx="9601196" cy="971360"/>
          </a:xfrm>
        </p:spPr>
        <p:txBody>
          <a:bodyPr/>
          <a:lstStyle/>
          <a:p>
            <a:r>
              <a:rPr lang="en-US" altLang="zh-CN" u="sng" dirty="0" smtClean="0"/>
              <a:t>Fill out the blanks in exercise 1.</a:t>
            </a:r>
            <a:endParaRPr lang="zh-CN" altLang="en-US" u="sn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691" y="971360"/>
            <a:ext cx="12209318" cy="3318936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1. Clancy arrived at the </a:t>
            </a:r>
            <a:r>
              <a:rPr lang="en-US" altLang="zh-CN" sz="3600" dirty="0" smtClean="0"/>
              <a:t>whaling</a:t>
            </a:r>
            <a:r>
              <a:rPr lang="en-US" altLang="zh-CN" sz="3200" dirty="0" smtClean="0"/>
              <a:t> station. </a:t>
            </a:r>
          </a:p>
          <a:p>
            <a:r>
              <a:rPr lang="en-US" altLang="zh-CN" sz="3200" dirty="0" smtClean="0"/>
              <a:t>2. He heard a noise coming from the bay.</a:t>
            </a:r>
          </a:p>
          <a:p>
            <a:r>
              <a:rPr lang="en-US" altLang="zh-CN" sz="3200" dirty="0" smtClean="0"/>
              <a:t>3. He saw a huge animal in the water, which was old Tom, the killer whale. </a:t>
            </a:r>
          </a:p>
          <a:p>
            <a:r>
              <a:rPr lang="en-US" altLang="zh-CN" sz="3200" dirty="0" smtClean="0"/>
              <a:t>4. The men went to the boat and headed out for a whale hunt. </a:t>
            </a:r>
          </a:p>
          <a:p>
            <a:r>
              <a:rPr lang="en-US" altLang="zh-CN" sz="3200" dirty="0" smtClean="0"/>
              <a:t>5. The killer whale guided the team to the hunt.</a:t>
            </a:r>
          </a:p>
          <a:p>
            <a:r>
              <a:rPr lang="en-US" altLang="zh-CN" sz="3200" dirty="0" smtClean="0"/>
              <a:t>6. Clancy and his men killed the baleen whale with the help of the killers.</a:t>
            </a:r>
          </a:p>
          <a:p>
            <a:r>
              <a:rPr lang="en-US" altLang="zh-CN" sz="3200" dirty="0" smtClean="0"/>
              <a:t>7. The killers ate the lips and tongue of the baleen whale. </a:t>
            </a:r>
          </a:p>
          <a:p>
            <a:r>
              <a:rPr lang="en-US" altLang="zh-CN" sz="3200" dirty="0" smtClean="0"/>
              <a:t>8. The men returned for the baleen whale the next day.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41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55226" y="3480584"/>
            <a:ext cx="6826828" cy="1303867"/>
          </a:xfrm>
        </p:spPr>
        <p:txBody>
          <a:bodyPr>
            <a:noAutofit/>
          </a:bodyPr>
          <a:lstStyle/>
          <a:p>
            <a:r>
              <a:rPr lang="zh-CN" altLang="en-US" sz="9600" b="1" dirty="0">
                <a:hlinkClick r:id="rId2"/>
              </a:rPr>
              <a:t>海底总动员</a:t>
            </a:r>
            <a:r>
              <a:rPr lang="zh-CN" altLang="en-US" sz="9600" b="1" dirty="0"/>
              <a:t/>
            </a:r>
            <a:br>
              <a:rPr lang="zh-CN" altLang="en-US" sz="9600" b="1" dirty="0"/>
            </a:br>
            <a:r>
              <a:rPr lang="zh-CN" altLang="en-US" sz="9600" b="1" dirty="0"/>
              <a:t> </a:t>
            </a:r>
            <a:r>
              <a:rPr lang="en-US" altLang="zh-CN" sz="9600" b="1" dirty="0"/>
              <a:t>(</a:t>
            </a:r>
            <a:r>
              <a:rPr lang="en-US" altLang="zh-CN" sz="9600" b="1" dirty="0">
                <a:hlinkClick r:id="rId3"/>
              </a:rPr>
              <a:t>2003</a:t>
            </a:r>
            <a:r>
              <a:rPr lang="en-US" altLang="zh-CN" sz="9600" b="1" dirty="0"/>
              <a:t>)</a:t>
            </a:r>
            <a:br>
              <a:rPr lang="en-US" altLang="zh-CN" sz="9600" b="1" dirty="0"/>
            </a:br>
            <a:r>
              <a:rPr lang="en-US" altLang="zh-CN" sz="9600" b="1" u="sng" dirty="0">
                <a:hlinkClick r:id="rId2"/>
              </a:rPr>
              <a:t>Finding Nemo</a:t>
            </a:r>
            <a:r>
              <a:rPr lang="en-US" altLang="zh-CN" sz="9600" b="1" dirty="0"/>
              <a:t/>
            </a:r>
            <a:br>
              <a:rPr lang="en-US" altLang="zh-CN" sz="9600" b="1" dirty="0"/>
            </a:br>
            <a:endParaRPr lang="zh-CN" altLang="en-US" sz="96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4382" cy="6961169"/>
          </a:xfrm>
        </p:spPr>
      </p:pic>
    </p:spTree>
    <p:extLst>
      <p:ext uri="{BB962C8B-B14F-4D97-AF65-F5344CB8AC3E}">
        <p14:creationId xmlns:p14="http://schemas.microsoft.com/office/powerpoint/2010/main" val="16730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08" y="1163782"/>
            <a:ext cx="4658591" cy="4760954"/>
          </a:xfrm>
        </p:spPr>
      </p:pic>
      <p:sp>
        <p:nvSpPr>
          <p:cNvPr id="5" name="文本框 4"/>
          <p:cNvSpPr txBox="1"/>
          <p:nvPr/>
        </p:nvSpPr>
        <p:spPr>
          <a:xfrm>
            <a:off x="737753" y="50995"/>
            <a:ext cx="679565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chemeClr val="accent3"/>
                </a:solidFill>
              </a:rPr>
              <a:t>    A </a:t>
            </a:r>
            <a:r>
              <a:rPr lang="en-US" altLang="zh-CN" sz="2800" b="1" dirty="0">
                <a:solidFill>
                  <a:schemeClr val="accent3"/>
                </a:solidFill>
              </a:rPr>
              <a:t>clown fish </a:t>
            </a:r>
            <a:r>
              <a:rPr lang="en-US" altLang="zh-CN" sz="2800" b="1" dirty="0" smtClean="0">
                <a:solidFill>
                  <a:schemeClr val="accent3"/>
                </a:solidFill>
              </a:rPr>
              <a:t>lives </a:t>
            </a:r>
            <a:r>
              <a:rPr lang="en-US" altLang="zh-CN" sz="2800" b="1" dirty="0">
                <a:solidFill>
                  <a:schemeClr val="accent3"/>
                </a:solidFill>
              </a:rPr>
              <a:t>in the Great Barrier Reef loses his son, </a:t>
            </a:r>
            <a:r>
              <a:rPr lang="en-US" altLang="zh-CN" sz="2800" b="1" dirty="0" smtClean="0">
                <a:solidFill>
                  <a:schemeClr val="accent3"/>
                </a:solidFill>
              </a:rPr>
              <a:t>Nemo. He ventures </a:t>
            </a:r>
            <a:r>
              <a:rPr lang="en-US" altLang="zh-CN" sz="2800" b="1" dirty="0">
                <a:solidFill>
                  <a:schemeClr val="accent3"/>
                </a:solidFill>
              </a:rPr>
              <a:t>into the open sea, despite his father's constant warnings about </a:t>
            </a:r>
            <a:r>
              <a:rPr lang="en-US" altLang="zh-CN" sz="2800" b="1" dirty="0" smtClean="0">
                <a:solidFill>
                  <a:schemeClr val="accent3"/>
                </a:solidFill>
              </a:rPr>
              <a:t>the </a:t>
            </a:r>
            <a:r>
              <a:rPr lang="en-US" altLang="zh-CN" sz="2800" b="1" dirty="0">
                <a:solidFill>
                  <a:schemeClr val="accent3"/>
                </a:solidFill>
              </a:rPr>
              <a:t>ocean's dangers. </a:t>
            </a:r>
            <a:endParaRPr lang="en-US" altLang="zh-CN" sz="2800" b="1" dirty="0" smtClean="0">
              <a:solidFill>
                <a:schemeClr val="accent3"/>
              </a:solidFill>
            </a:endParaRPr>
          </a:p>
          <a:p>
            <a:pPr algn="just"/>
            <a:r>
              <a:rPr lang="en-US" altLang="zh-CN" sz="2800" b="1" dirty="0" smtClean="0">
                <a:solidFill>
                  <a:schemeClr val="accent3"/>
                </a:solidFill>
              </a:rPr>
              <a:t>    Nemo </a:t>
            </a:r>
            <a:r>
              <a:rPr lang="en-US" altLang="zh-CN" sz="2800" b="1" dirty="0">
                <a:solidFill>
                  <a:schemeClr val="accent3"/>
                </a:solidFill>
              </a:rPr>
              <a:t>is </a:t>
            </a:r>
            <a:r>
              <a:rPr lang="en-US" altLang="zh-CN" sz="2800" b="1" dirty="0" smtClean="0">
                <a:solidFill>
                  <a:schemeClr val="accent3"/>
                </a:solidFill>
              </a:rPr>
              <a:t>caught </a:t>
            </a:r>
            <a:r>
              <a:rPr lang="en-US" altLang="zh-CN" sz="2800" b="1" dirty="0">
                <a:solidFill>
                  <a:schemeClr val="accent3"/>
                </a:solidFill>
              </a:rPr>
              <a:t>by a boat and netted up and sent to a dentist's office in Sydney. </a:t>
            </a:r>
            <a:endParaRPr lang="en-US" altLang="zh-CN" sz="2800" b="1" dirty="0" smtClean="0">
              <a:solidFill>
                <a:schemeClr val="accent3"/>
              </a:solidFill>
            </a:endParaRPr>
          </a:p>
          <a:p>
            <a:pPr algn="just"/>
            <a:r>
              <a:rPr lang="en-US" altLang="zh-CN" sz="2800" b="1" dirty="0" smtClean="0">
                <a:solidFill>
                  <a:schemeClr val="accent3"/>
                </a:solidFill>
              </a:rPr>
              <a:t>    While Marlin </a:t>
            </a:r>
            <a:r>
              <a:rPr lang="en-US" altLang="zh-CN" sz="2800" b="1" dirty="0">
                <a:solidFill>
                  <a:schemeClr val="accent3"/>
                </a:solidFill>
              </a:rPr>
              <a:t>ventures off to try to retrieve Nemo, Marlin meets a fish named </a:t>
            </a:r>
            <a:r>
              <a:rPr lang="en-US" altLang="zh-CN" sz="2800" b="1" dirty="0" smtClean="0">
                <a:solidFill>
                  <a:schemeClr val="accent3"/>
                </a:solidFill>
              </a:rPr>
              <a:t>Dory. </a:t>
            </a:r>
            <a:r>
              <a:rPr lang="en-US" altLang="zh-CN" sz="2800" b="1" dirty="0">
                <a:solidFill>
                  <a:schemeClr val="accent3"/>
                </a:solidFill>
              </a:rPr>
              <a:t>The companions travel a great distance, encountering various dangerous sea creatures such as sharks, anglerfish and </a:t>
            </a:r>
            <a:r>
              <a:rPr lang="en-US" altLang="zh-CN" sz="2800" b="1" dirty="0" smtClean="0">
                <a:solidFill>
                  <a:schemeClr val="accent3"/>
                </a:solidFill>
              </a:rPr>
              <a:t>jellyfish. </a:t>
            </a:r>
          </a:p>
          <a:p>
            <a:pPr algn="just"/>
            <a:r>
              <a:rPr lang="en-US" altLang="zh-CN" sz="2800" b="1" dirty="0" smtClean="0">
                <a:solidFill>
                  <a:schemeClr val="accent3"/>
                </a:solidFill>
              </a:rPr>
              <a:t>    While </a:t>
            </a:r>
            <a:r>
              <a:rPr lang="en-US" altLang="zh-CN" sz="2800" b="1" dirty="0">
                <a:solidFill>
                  <a:schemeClr val="accent3"/>
                </a:solidFill>
              </a:rPr>
              <a:t>the two are doing this, Nemo and the other sea animals in the dentist's fish tank plot a way to return to </a:t>
            </a:r>
            <a:r>
              <a:rPr lang="en-US" altLang="zh-CN" sz="2800" b="1" dirty="0" smtClean="0">
                <a:solidFill>
                  <a:schemeClr val="accent3"/>
                </a:solidFill>
              </a:rPr>
              <a:t>Harbor </a:t>
            </a:r>
            <a:r>
              <a:rPr lang="en-US" altLang="zh-CN" sz="2800" b="1" dirty="0">
                <a:solidFill>
                  <a:schemeClr val="accent3"/>
                </a:solidFill>
              </a:rPr>
              <a:t>to live their lives free again. </a:t>
            </a:r>
            <a:endParaRPr lang="zh-CN" altLang="en-US" sz="2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60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323" y="462587"/>
            <a:ext cx="10325098" cy="1303867"/>
          </a:xfrm>
        </p:spPr>
        <p:txBody>
          <a:bodyPr>
            <a:noAutofit/>
          </a:bodyPr>
          <a:lstStyle/>
          <a:p>
            <a:r>
              <a:rPr lang="en-US" altLang="zh-CN" dirty="0">
                <a:hlinkClick r:id="rId2"/>
              </a:rPr>
              <a:t>http://video.mtime.com/38905/?mid=10745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335" y="2273275"/>
            <a:ext cx="5822373" cy="33189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zh-CN" sz="4000" dirty="0" smtClean="0"/>
              <a:t>   After </a:t>
            </a:r>
            <a:r>
              <a:rPr lang="en-US" altLang="zh-CN" sz="4000" dirty="0"/>
              <a:t>his son is captured in the Great Barrier Reef and taken to Sydney, a timid clownfish sets out on a journey to bring him home.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08" y="1485467"/>
            <a:ext cx="5361710" cy="46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9600" dirty="0" smtClean="0"/>
              <a:t>Pre-reading </a:t>
            </a:r>
            <a:endParaRPr lang="zh-CN" altLang="en-US" sz="9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882" y="2556163"/>
            <a:ext cx="11284527" cy="3318936"/>
          </a:xfrm>
        </p:spPr>
        <p:txBody>
          <a:bodyPr>
            <a:noAutofit/>
          </a:bodyPr>
          <a:lstStyle/>
          <a:p>
            <a:r>
              <a:rPr lang="en-US" altLang="zh-CN" sz="5400" dirty="0" smtClean="0"/>
              <a:t>According to the picture on P19, </a:t>
            </a:r>
          </a:p>
          <a:p>
            <a:r>
              <a:rPr lang="en-US" altLang="zh-CN" sz="5400" dirty="0" smtClean="0"/>
              <a:t>can you predict what is going to happen? </a:t>
            </a:r>
          </a:p>
          <a:p>
            <a:r>
              <a:rPr lang="en-US" altLang="zh-CN" sz="6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Who, where, what, when, how    </a:t>
            </a:r>
            <a:endParaRPr lang="zh-CN" altLang="en-US" sz="6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15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8757" y="-267156"/>
            <a:ext cx="9601196" cy="1303867"/>
          </a:xfrm>
        </p:spPr>
        <p:txBody>
          <a:bodyPr/>
          <a:lstStyle/>
          <a:p>
            <a:r>
              <a:rPr lang="en-US" altLang="zh-CN" dirty="0" smtClean="0"/>
              <a:t>Words and phrases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590" y="656873"/>
            <a:ext cx="4357254" cy="1213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whaler </a:t>
            </a:r>
            <a:r>
              <a:rPr lang="en-US" altLang="zh-CN" sz="3200" dirty="0"/>
              <a:t>['</a:t>
            </a:r>
            <a:r>
              <a:rPr lang="en-US" altLang="zh-CN" sz="3200" dirty="0" err="1"/>
              <a:t>weɪlə</a:t>
            </a:r>
            <a:r>
              <a:rPr lang="en-US" altLang="zh-CN" sz="3200" dirty="0"/>
              <a:t>]</a:t>
            </a:r>
          </a:p>
          <a:p>
            <a:r>
              <a:rPr lang="en-US" altLang="zh-CN" sz="3200" dirty="0" smtClean="0"/>
              <a:t>n</a:t>
            </a:r>
            <a:r>
              <a:rPr lang="en-US" altLang="zh-CN" sz="3200" dirty="0"/>
              <a:t>. </a:t>
            </a:r>
            <a:r>
              <a:rPr lang="zh-CN" altLang="en-US" sz="3200" dirty="0"/>
              <a:t>捕鲸船；捕鲸者</a:t>
            </a:r>
          </a:p>
          <a:p>
            <a:endParaRPr lang="en-US" altLang="zh-CN" sz="3200" dirty="0" smtClean="0"/>
          </a:p>
          <a:p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705153" y="1848059"/>
            <a:ext cx="427412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anecdote ['ænɪkdəʊt]</a:t>
            </a:r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n. 轶事；奇闻；秘史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en-US" altLang="zh-CN" sz="3200" dirty="0" smtClean="0"/>
              <a:t>Killer whale  </a:t>
            </a:r>
          </a:p>
          <a:p>
            <a:r>
              <a:rPr lang="en-US" altLang="zh-CN" sz="3200" dirty="0" smtClean="0"/>
              <a:t>n. </a:t>
            </a:r>
            <a:r>
              <a:rPr lang="zh-CN" altLang="en-US" sz="3200" dirty="0" smtClean="0"/>
              <a:t>虎鲸</a:t>
            </a:r>
          </a:p>
        </p:txBody>
      </p:sp>
      <p:sp>
        <p:nvSpPr>
          <p:cNvPr id="5" name="矩形 4"/>
          <p:cNvSpPr/>
          <p:nvPr/>
        </p:nvSpPr>
        <p:spPr>
          <a:xfrm>
            <a:off x="5997099" y="663119"/>
            <a:ext cx="5178021" cy="6494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pause [</a:t>
            </a:r>
            <a:r>
              <a:rPr lang="en-US" altLang="zh-CN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pɔːz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n.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暂停；间歇</a:t>
            </a:r>
          </a:p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vi.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暂停，停顿，中止；踌躇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telescope ['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telɪskəʊp</a:t>
            </a:r>
            <a:r>
              <a:rPr lang="en-US" altLang="zh-CN" sz="3200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n. </a:t>
            </a:r>
            <a:r>
              <a:rPr lang="zh-CN" altLang="en-US" sz="3200" dirty="0" smtClean="0">
                <a:solidFill>
                  <a:srgbClr val="FF0000"/>
                </a:solidFill>
              </a:rPr>
              <a:t>望远镜；缩叠式旅行袋</a:t>
            </a:r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vi. </a:t>
            </a:r>
            <a:r>
              <a:rPr lang="zh-CN" altLang="en-US" sz="3200" dirty="0" smtClean="0">
                <a:solidFill>
                  <a:srgbClr val="FF0000"/>
                </a:solidFill>
              </a:rPr>
              <a:t>套叠；变短</a:t>
            </a:r>
          </a:p>
          <a:p>
            <a:r>
              <a:rPr lang="en-US" altLang="zh-CN" sz="3200" dirty="0" err="1" smtClean="0">
                <a:solidFill>
                  <a:srgbClr val="FF0000"/>
                </a:solidFill>
              </a:rPr>
              <a:t>vt.</a:t>
            </a:r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</a:rPr>
              <a:t>压缩；使套叠</a:t>
            </a:r>
            <a:endParaRPr lang="en-US" altLang="zh-CN" sz="3200" dirty="0"/>
          </a:p>
          <a:p>
            <a:r>
              <a:rPr lang="en-US" altLang="zh-CN" sz="3200" dirty="0" smtClean="0"/>
              <a:t>flee [</a:t>
            </a:r>
            <a:r>
              <a:rPr lang="en-US" altLang="zh-CN" sz="3200" dirty="0" err="1" smtClean="0"/>
              <a:t>fli</a:t>
            </a:r>
            <a:r>
              <a:rPr lang="en-US" altLang="zh-CN" sz="3200" dirty="0" smtClean="0"/>
              <a:t>ː]</a:t>
            </a:r>
          </a:p>
          <a:p>
            <a:r>
              <a:rPr lang="en-US" altLang="zh-CN" sz="3200" dirty="0" err="1" smtClean="0"/>
              <a:t>vt.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逃跑，逃走；逃避</a:t>
            </a:r>
          </a:p>
          <a:p>
            <a:r>
              <a:rPr lang="en-US" altLang="zh-CN" sz="3200" dirty="0" smtClean="0"/>
              <a:t>vi. </a:t>
            </a:r>
            <a:r>
              <a:rPr lang="zh-CN" altLang="en-US" sz="3200" dirty="0" smtClean="0"/>
              <a:t>逃走；消失，消散</a:t>
            </a:r>
            <a:endParaRPr lang="en-US" altLang="zh-CN" sz="3200" dirty="0" smtClean="0"/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baleen whale</a:t>
            </a:r>
            <a:r>
              <a:rPr lang="zh-CN" altLang="en-US" sz="3200" dirty="0" smtClean="0">
                <a:solidFill>
                  <a:srgbClr val="FF0000"/>
                </a:solidFill>
              </a:rPr>
              <a:t>须鲸</a:t>
            </a:r>
          </a:p>
          <a:p>
            <a:endParaRPr lang="zh-CN" altLang="en-US" sz="3200" dirty="0" smtClean="0"/>
          </a:p>
          <a:p>
            <a:endParaRPr lang="zh-CN" alt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3590" y="3811012"/>
            <a:ext cx="50721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 smtClean="0">
                <a:solidFill>
                  <a:srgbClr val="FF0000"/>
                </a:solidFill>
                <a:latin typeface="Arial" panose="020B0604020202020204" pitchFamily="34" charset="0"/>
              </a:rPr>
              <a:t>Accommodation </a:t>
            </a:r>
          </a:p>
          <a:p>
            <a:r>
              <a:rPr lang="en-US" altLang="zh-CN" sz="3200" b="0" i="0" dirty="0" smtClean="0">
                <a:solidFill>
                  <a:srgbClr val="FF0000"/>
                </a:solidFill>
                <a:latin typeface="Arial" panose="020B0604020202020204" pitchFamily="34" charset="0"/>
              </a:rPr>
              <a:t>n. </a:t>
            </a:r>
            <a:r>
              <a:rPr lang="zh-CN" altLang="en-US" sz="3200" b="0" i="0" dirty="0" smtClean="0">
                <a:solidFill>
                  <a:srgbClr val="FF0000"/>
                </a:solidFill>
                <a:latin typeface="Arial" panose="020B0604020202020204" pitchFamily="34" charset="0"/>
              </a:rPr>
              <a:t>住处，膳宿</a:t>
            </a:r>
            <a:endParaRPr lang="en-US" altLang="zh-CN" sz="3200" b="0" i="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3200" b="1" dirty="0" smtClean="0"/>
              <a:t>harpoon</a:t>
            </a:r>
            <a:r>
              <a:rPr lang="zh-CN" altLang="en-US" sz="3200" dirty="0"/>
              <a:t> </a:t>
            </a:r>
            <a:r>
              <a:rPr lang="en-US" altLang="zh-CN" sz="3200" dirty="0"/>
              <a:t>[</a:t>
            </a:r>
            <a:r>
              <a:rPr lang="en-US" altLang="zh-CN" sz="3200" dirty="0" err="1"/>
              <a:t>hɑ</a:t>
            </a:r>
            <a:r>
              <a:rPr lang="en-US" altLang="zh-CN" sz="3200" dirty="0"/>
              <a:t>ː'</a:t>
            </a:r>
            <a:r>
              <a:rPr lang="en-US" altLang="zh-CN" sz="3200" dirty="0" err="1"/>
              <a:t>puːn</a:t>
            </a:r>
            <a:r>
              <a:rPr lang="en-US" altLang="zh-CN" sz="3200" dirty="0"/>
              <a:t>]</a:t>
            </a:r>
          </a:p>
          <a:p>
            <a:r>
              <a:rPr lang="en-US" altLang="zh-CN" sz="3200" dirty="0" err="1" smtClean="0"/>
              <a:t>vt</a:t>
            </a:r>
            <a:r>
              <a:rPr lang="en-US" altLang="zh-CN" sz="3200" dirty="0" err="1"/>
              <a:t>.</a:t>
            </a:r>
            <a:r>
              <a:rPr lang="en-US" altLang="zh-CN" sz="3200" dirty="0"/>
              <a:t> </a:t>
            </a:r>
            <a:r>
              <a:rPr lang="zh-CN" altLang="en-US" sz="3200" dirty="0"/>
              <a:t>用鱼叉叉；用鱼叉捕获</a:t>
            </a:r>
          </a:p>
          <a:p>
            <a:r>
              <a:rPr lang="en-US" altLang="zh-CN" sz="3200" dirty="0"/>
              <a:t>n. </a:t>
            </a:r>
            <a:r>
              <a:rPr lang="zh-CN" altLang="en-US" sz="3200" dirty="0"/>
              <a:t>鱼叉</a:t>
            </a:r>
          </a:p>
          <a:p>
            <a:endParaRPr lang="en-US" altLang="zh-CN" sz="3200" b="0" i="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3448" y="535322"/>
            <a:ext cx="9601196" cy="1303867"/>
          </a:xfrm>
        </p:spPr>
        <p:txBody>
          <a:bodyPr>
            <a:noAutofit/>
          </a:bodyPr>
          <a:lstStyle/>
          <a:p>
            <a:r>
              <a:rPr lang="en-US" altLang="zh-CN" sz="4800" dirty="0" smtClean="0"/>
              <a:t>1. How many names appear in the text? </a:t>
            </a:r>
            <a:br>
              <a:rPr lang="en-US" altLang="zh-CN" sz="4800" dirty="0" smtClean="0"/>
            </a:br>
            <a:r>
              <a:rPr lang="en-US" altLang="zh-CN" sz="4800" dirty="0" smtClean="0">
                <a:solidFill>
                  <a:srgbClr val="FF0000"/>
                </a:solidFill>
              </a:rPr>
              <a:t>Who are they? 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299" y="1859972"/>
            <a:ext cx="11416145" cy="3318936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Clancy --- the narrator of this story </a:t>
            </a:r>
          </a:p>
          <a:p>
            <a:r>
              <a:rPr lang="en-US" altLang="zh-CN" sz="4000" dirty="0" smtClean="0"/>
              <a:t>Old Tom --- the killer whale </a:t>
            </a:r>
          </a:p>
          <a:p>
            <a:r>
              <a:rPr lang="en-US" altLang="zh-CN" sz="4000" dirty="0" smtClean="0"/>
              <a:t>George --- one of the whalers</a:t>
            </a:r>
          </a:p>
          <a:p>
            <a:r>
              <a:rPr lang="en-US" altLang="zh-CN" sz="4000" dirty="0" smtClean="0"/>
              <a:t>Jack --- the man in the bow with a harpoon of the boat </a:t>
            </a:r>
          </a:p>
          <a:p>
            <a:r>
              <a:rPr lang="en-US" altLang="zh-CN" sz="4000" dirty="0" smtClean="0"/>
              <a:t>Red --- whale hunter</a:t>
            </a:r>
          </a:p>
          <a:p>
            <a:r>
              <a:rPr lang="en-US" altLang="zh-CN" sz="4000" dirty="0" smtClean="0"/>
              <a:t>James ---whale hunter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3928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 smtClean="0"/>
              <a:t>2. Why did old Tom throw itself out of the water and then crash down again?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To tell the hunters there’s a whale our there. 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1886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3. Why did the men start turning the boat around to go home after the whale died?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8138" y="2733577"/>
            <a:ext cx="9601196" cy="3318936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They would return tomorrow to bring in the body. It won’t float up to the surface for around 24 hours.  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596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141</TotalTime>
  <Words>637</Words>
  <Application>Microsoft Office PowerPoint</Application>
  <PresentationFormat>宽屏</PresentationFormat>
  <Paragraphs>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方正舒体</vt:lpstr>
      <vt:lpstr>Arial</vt:lpstr>
      <vt:lpstr>Garamond</vt:lpstr>
      <vt:lpstr>环保</vt:lpstr>
      <vt:lpstr>Unit 3  Under the sea </vt:lpstr>
      <vt:lpstr>海底总动员  (2003) Finding Nemo </vt:lpstr>
      <vt:lpstr>PowerPoint 演示文稿</vt:lpstr>
      <vt:lpstr>http://video.mtime.com/38905/?mid=10745</vt:lpstr>
      <vt:lpstr>Pre-reading </vt:lpstr>
      <vt:lpstr>Words and phrases </vt:lpstr>
      <vt:lpstr>1. How many names appear in the text?  Who are they? </vt:lpstr>
      <vt:lpstr>2. Why did old Tom throw itself out of the water and then crash down again?</vt:lpstr>
      <vt:lpstr>3. Why did the men start turning the boat around to go home after the whale died?</vt:lpstr>
      <vt:lpstr>4. Why do you think the killer whales behaved like this? </vt:lpstr>
      <vt:lpstr>5. Why did George think that the killer whales worked as a team? </vt:lpstr>
      <vt:lpstr>Fill out the blanks in exercise 1.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 Under the sea</dc:title>
  <dc:creator>USER</dc:creator>
  <cp:lastModifiedBy>USER</cp:lastModifiedBy>
  <cp:revision>9</cp:revision>
  <dcterms:created xsi:type="dcterms:W3CDTF">2017-03-28T00:04:45Z</dcterms:created>
  <dcterms:modified xsi:type="dcterms:W3CDTF">2017-03-28T02:26:34Z</dcterms:modified>
</cp:coreProperties>
</file>