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4" r:id="rId2"/>
    <p:sldId id="265" r:id="rId3"/>
    <p:sldId id="257" r:id="rId4"/>
    <p:sldId id="258" r:id="rId5"/>
    <p:sldId id="259" r:id="rId6"/>
    <p:sldId id="266" r:id="rId7"/>
    <p:sldId id="267" r:id="rId8"/>
    <p:sldId id="268" r:id="rId9"/>
    <p:sldId id="260" r:id="rId10"/>
    <p:sldId id="261" r:id="rId11"/>
    <p:sldId id="262" r:id="rId12"/>
    <p:sldId id="263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2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B6732-352A-44B1-8F29-17AAF2CF7E05}" type="datetimeFigureOut">
              <a:rPr lang="zh-CN" altLang="en-US" smtClean="0"/>
              <a:t>2016-10-31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285F54D5-6F95-485A-8DAA-83EC8BFE63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799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B6732-352A-44B1-8F29-17AAF2CF7E05}" type="datetimeFigureOut">
              <a:rPr lang="zh-CN" altLang="en-US" smtClean="0"/>
              <a:t>2016-10-31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285F54D5-6F95-485A-8DAA-83EC8BFE63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963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B6732-352A-44B1-8F29-17AAF2CF7E05}" type="datetimeFigureOut">
              <a:rPr lang="zh-CN" altLang="en-US" smtClean="0"/>
              <a:t>2016-10-31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285F54D5-6F95-485A-8DAA-83EC8BFE63F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2875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B6732-352A-44B1-8F29-17AAF2CF7E05}" type="datetimeFigureOut">
              <a:rPr lang="zh-CN" altLang="en-US" smtClean="0"/>
              <a:t>2016-10-31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285F54D5-6F95-485A-8DAA-83EC8BFE63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291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B6732-352A-44B1-8F29-17AAF2CF7E05}" type="datetimeFigureOut">
              <a:rPr lang="zh-CN" altLang="en-US" smtClean="0"/>
              <a:t>2016-10-31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285F54D5-6F95-485A-8DAA-83EC8BFE63F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2944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B6732-352A-44B1-8F29-17AAF2CF7E05}" type="datetimeFigureOut">
              <a:rPr lang="zh-CN" altLang="en-US" smtClean="0"/>
              <a:t>2016-10-31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285F54D5-6F95-485A-8DAA-83EC8BFE63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922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B6732-352A-44B1-8F29-17AAF2CF7E05}" type="datetimeFigureOut">
              <a:rPr lang="zh-CN" altLang="en-US" smtClean="0"/>
              <a:t>2016-10-31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F54D5-6F95-485A-8DAA-83EC8BFE63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931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B6732-352A-44B1-8F29-17AAF2CF7E05}" type="datetimeFigureOut">
              <a:rPr lang="zh-CN" altLang="en-US" smtClean="0"/>
              <a:t>2016-10-31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F54D5-6F95-485A-8DAA-83EC8BFE63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989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过度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2348880"/>
            <a:ext cx="2123728" cy="1512168"/>
          </a:xfrm>
          <a:prstGeom prst="rect">
            <a:avLst/>
          </a:prstGeom>
          <a:solidFill>
            <a:srgbClr val="D8B6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2144510" y="2348880"/>
            <a:ext cx="7020272" cy="1512168"/>
          </a:xfrm>
          <a:prstGeom prst="rect">
            <a:avLst/>
          </a:prstGeom>
          <a:solidFill>
            <a:srgbClr val="A71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2483768" y="2492896"/>
            <a:ext cx="6552728" cy="1224136"/>
          </a:xfrm>
          <a:prstGeom prst="rect">
            <a:avLst/>
          </a:prstGeom>
        </p:spPr>
        <p:txBody>
          <a:bodyPr anchor="ctr"/>
          <a:lstStyle>
            <a:lvl1pPr algn="l">
              <a:defRPr sz="320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7296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4AFA48-6D51-4190-A587-C3B471DD3A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6721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B6732-352A-44B1-8F29-17AAF2CF7E05}" type="datetimeFigureOut">
              <a:rPr lang="zh-CN" altLang="en-US" smtClean="0"/>
              <a:t>2016-10-31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F54D5-6F95-485A-8DAA-83EC8BFE63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242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B6732-352A-44B1-8F29-17AAF2CF7E05}" type="datetimeFigureOut">
              <a:rPr lang="zh-CN" altLang="en-US" smtClean="0"/>
              <a:t>2016-10-31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285F54D5-6F95-485A-8DAA-83EC8BFE63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928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B6732-352A-44B1-8F29-17AAF2CF7E05}" type="datetimeFigureOut">
              <a:rPr lang="zh-CN" altLang="en-US" smtClean="0"/>
              <a:t>2016-10-31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285F54D5-6F95-485A-8DAA-83EC8BFE63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451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B6732-352A-44B1-8F29-17AAF2CF7E05}" type="datetimeFigureOut">
              <a:rPr lang="zh-CN" altLang="en-US" smtClean="0"/>
              <a:t>2016-10-31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285F54D5-6F95-485A-8DAA-83EC8BFE63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6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B6732-352A-44B1-8F29-17AAF2CF7E05}" type="datetimeFigureOut">
              <a:rPr lang="zh-CN" altLang="en-US" smtClean="0"/>
              <a:t>2016-10-31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F54D5-6F95-485A-8DAA-83EC8BFE63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601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B6732-352A-44B1-8F29-17AAF2CF7E05}" type="datetimeFigureOut">
              <a:rPr lang="zh-CN" altLang="en-US" smtClean="0"/>
              <a:t>2016-10-31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F54D5-6F95-485A-8DAA-83EC8BFE63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453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B6732-352A-44B1-8F29-17AAF2CF7E05}" type="datetimeFigureOut">
              <a:rPr lang="zh-CN" altLang="en-US" smtClean="0"/>
              <a:t>2016-10-31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F54D5-6F95-485A-8DAA-83EC8BFE63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448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B6732-352A-44B1-8F29-17AAF2CF7E05}" type="datetimeFigureOut">
              <a:rPr lang="zh-CN" altLang="en-US" smtClean="0"/>
              <a:t>2016-10-31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285F54D5-6F95-485A-8DAA-83EC8BFE63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019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B6732-352A-44B1-8F29-17AAF2CF7E05}" type="datetimeFigureOut">
              <a:rPr lang="zh-CN" altLang="en-US" smtClean="0"/>
              <a:t>2016-10-31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85F54D5-6F95-485A-8DAA-83EC8BFE63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300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3.wmf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2372008" y="2803757"/>
            <a:ext cx="648072" cy="648072"/>
          </a:xfrm>
          <a:prstGeom prst="ellipse">
            <a:avLst/>
          </a:prstGeom>
          <a:solidFill>
            <a:srgbClr val="D8B6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2   </a:t>
            </a:r>
            <a:r>
              <a:rPr lang="zh-CN" altLang="en-US" b="1" dirty="0" smtClean="0">
                <a:solidFill>
                  <a:srgbClr val="FF0000"/>
                </a:solidFill>
              </a:rPr>
              <a:t>化学反应与能量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30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642938" y="547699"/>
            <a:ext cx="7643812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在密闭容器中进行如下反应：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(g)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(g)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2HI(g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，在温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度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时，产物的量与反应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时间的关系如右图所示．符合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图示的正确判断是                  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　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A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＞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Δ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＞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         B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＞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Δ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＜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C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＜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Δ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＞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          D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＜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Δ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＜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806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7838" y="904887"/>
            <a:ext cx="2371725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80343" y="1376956"/>
            <a:ext cx="595312" cy="185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264798" y="2833700"/>
            <a:ext cx="914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</a:rPr>
              <a:t>D </a:t>
            </a:r>
            <a:endParaRPr lang="en-US" altLang="zh-CN" sz="32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72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8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8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62471" y="155575"/>
            <a:ext cx="7681913" cy="1130300"/>
          </a:xfrm>
        </p:spPr>
        <p:txBody>
          <a:bodyPr>
            <a:normAutofit lnSpcReduction="10000"/>
          </a:bodyPr>
          <a:lstStyle/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3】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对于反应：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baseline="-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(g)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3B</a:t>
            </a:r>
            <a:r>
              <a:rPr lang="en-US" altLang="zh-CN" sz="2400" b="1" baseline="-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(g)  2AB</a:t>
            </a:r>
            <a:r>
              <a:rPr lang="en-US" altLang="zh-CN" sz="2400" b="1" baseline="-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(g)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Δ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&lt;0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下图中正确的是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　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	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1949"/>
          <a:stretch>
            <a:fillRect/>
          </a:stretch>
        </p:blipFill>
        <p:spPr bwMode="auto">
          <a:xfrm>
            <a:off x="5429250" y="392113"/>
            <a:ext cx="463550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/>
          <a:srcRect r="48996"/>
          <a:stretch>
            <a:fillRect/>
          </a:stretch>
        </p:blipFill>
        <p:spPr bwMode="auto">
          <a:xfrm>
            <a:off x="1143000" y="1211265"/>
            <a:ext cx="6858000" cy="264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4"/>
          <a:srcRect l="54727"/>
          <a:stretch>
            <a:fillRect/>
          </a:stretch>
        </p:blipFill>
        <p:spPr bwMode="auto">
          <a:xfrm>
            <a:off x="1214438" y="3786208"/>
            <a:ext cx="6081712" cy="264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3090475" y="767151"/>
            <a:ext cx="4079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dirty="0">
              <a:solidFill>
                <a:srgbClr val="FF0000"/>
              </a:solidFill>
              <a:ea typeface="方正书宋_GBK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2262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ext Box 2"/>
          <p:cNvSpPr txBox="1">
            <a:spLocks noChangeArrowheads="1"/>
          </p:cNvSpPr>
          <p:nvPr/>
        </p:nvSpPr>
        <p:spPr bwMode="auto">
          <a:xfrm>
            <a:off x="215900" y="500042"/>
            <a:ext cx="861060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练习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4.  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在某容积一定的密闭容器，可逆反应</a:t>
            </a:r>
          </a:p>
          <a:p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A(g)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B(g)        </a:t>
            </a:r>
            <a:r>
              <a:rPr lang="en-US" altLang="zh-CN" sz="28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(g)  △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 0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，符合下列图像（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）所示关系，由此推断对图（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II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）的正确说法是（         ）</a:t>
            </a:r>
          </a:p>
          <a:p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＞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轴表示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的转化率</a:t>
            </a:r>
          </a:p>
          <a:p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＜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轴表示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的百分含量</a:t>
            </a:r>
          </a:p>
          <a:p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＞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轴表示混合气体的密度</a:t>
            </a:r>
          </a:p>
          <a:p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＞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轴表示混合气体的平均摩尔质量</a:t>
            </a:r>
          </a:p>
        </p:txBody>
      </p:sp>
      <p:graphicFrame>
        <p:nvGraphicFramePr>
          <p:cNvPr id="10242" name="Object 1"/>
          <p:cNvGraphicFramePr>
            <a:graphicFrameLocks noChangeAspect="1"/>
          </p:cNvGraphicFramePr>
          <p:nvPr/>
        </p:nvGraphicFramePr>
        <p:xfrm>
          <a:off x="928688" y="3717905"/>
          <a:ext cx="6786562" cy="2640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位图图像" r:id="rId3" imgW="3734124" imgH="1340952" progId="PBrush">
                  <p:embed/>
                </p:oleObj>
              </mc:Choice>
              <mc:Fallback>
                <p:oleObj name="位图图像" r:id="rId3" imgW="3734124" imgH="1340952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3717905"/>
                        <a:ext cx="6786562" cy="2640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429500" y="1285855"/>
            <a:ext cx="914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</a:rPr>
              <a:t>AD 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954200" y="1071529"/>
            <a:ext cx="760412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16191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1691680" y="1988840"/>
            <a:ext cx="576064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第三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节 化学平衡</a:t>
            </a:r>
            <a:endParaRPr lang="zh-CN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 algn="ctr">
              <a:lnSpc>
                <a:spcPct val="200000"/>
              </a:lnSpc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（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课时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化学平衡图象）</a:t>
            </a:r>
            <a:endParaRPr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1441979"/>
      </p:ext>
    </p:extLst>
  </p:cSld>
  <p:clrMapOvr>
    <a:masterClrMapping/>
  </p:clrMapOvr>
  <p:transition spd="med">
    <p:newsfla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"/>
          <p:cNvGrpSpPr>
            <a:grpSpLocks/>
          </p:cNvGrpSpPr>
          <p:nvPr/>
        </p:nvGrpSpPr>
        <p:grpSpPr bwMode="auto">
          <a:xfrm>
            <a:off x="1357313" y="786285"/>
            <a:ext cx="6215062" cy="461962"/>
            <a:chOff x="714375" y="1762125"/>
            <a:chExt cx="6215079" cy="461665"/>
          </a:xfrm>
        </p:grpSpPr>
        <p:sp>
          <p:nvSpPr>
            <p:cNvPr id="12298" name="TextBox 1"/>
            <p:cNvSpPr txBox="1">
              <a:spLocks noChangeArrowheads="1"/>
            </p:cNvSpPr>
            <p:nvPr/>
          </p:nvSpPr>
          <p:spPr bwMode="auto">
            <a:xfrm>
              <a:off x="714375" y="1762125"/>
              <a:ext cx="621507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对于反应</a:t>
              </a:r>
              <a:r>
                <a:rPr lang="en-US" altLang="zh-CN" sz="2400" b="1" i="1" dirty="0" err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r>
                <a:rPr lang="en-US" altLang="zh-CN" sz="2400" b="1" dirty="0" err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(g)</a:t>
              </a: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＋</a:t>
              </a:r>
              <a:r>
                <a:rPr lang="en-US" altLang="zh-CN" sz="2400" b="1" i="1" dirty="0" err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b="1" dirty="0" err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(g)  </a:t>
              </a:r>
              <a:r>
                <a:rPr lang="en-US" altLang="zh-CN" sz="2400" b="1" i="1" dirty="0" err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</a:t>
              </a:r>
              <a:r>
                <a:rPr lang="en-US" altLang="zh-CN" sz="2400" b="1" dirty="0" err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(g)</a:t>
              </a: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＋</a:t>
              </a:r>
              <a:r>
                <a:rPr lang="en-US" altLang="zh-CN" sz="2400" b="1" i="1" dirty="0" err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q</a:t>
              </a:r>
              <a:r>
                <a:rPr lang="en-US" altLang="zh-CN" sz="2400" b="1" dirty="0" err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(g)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12299" name="Picture 4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969592" y="1928802"/>
              <a:ext cx="619125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292" name="矩形 4"/>
          <p:cNvSpPr>
            <a:spLocks noChangeArrowheads="1"/>
          </p:cNvSpPr>
          <p:nvPr/>
        </p:nvSpPr>
        <p:spPr bwMode="auto">
          <a:xfrm>
            <a:off x="571500" y="1538278"/>
            <a:ext cx="164339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①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－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图象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229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50" y="2000250"/>
            <a:ext cx="6203950" cy="435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1885367" y="3811699"/>
            <a:ext cx="1285875" cy="357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305015" y="3764903"/>
            <a:ext cx="1285875" cy="357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702754" y="6000750"/>
            <a:ext cx="1285875" cy="357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001611" y="6000750"/>
            <a:ext cx="1285875" cy="357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623527" y="4179094"/>
            <a:ext cx="2841317" cy="20002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125557" y="3888851"/>
            <a:ext cx="110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浓度增加</a:t>
            </a:r>
            <a:endParaRPr lang="zh-CN" altLang="en-US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5013529" y="3888851"/>
            <a:ext cx="2255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升高温度或增大压强</a:t>
            </a:r>
            <a:endParaRPr lang="zh-CN" altLang="en-US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5075030" y="6000750"/>
            <a:ext cx="227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加催化剂或增大压强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692216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"/>
          <p:cNvSpPr txBox="1">
            <a:spLocks noChangeArrowheads="1"/>
          </p:cNvSpPr>
          <p:nvPr/>
        </p:nvSpPr>
        <p:spPr bwMode="auto">
          <a:xfrm>
            <a:off x="785813" y="142875"/>
            <a:ext cx="25003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②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t-P/T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图象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88" y="714375"/>
            <a:ext cx="5857875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50" y="4000500"/>
            <a:ext cx="6091238" cy="235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7" name="TextBox 6"/>
          <p:cNvSpPr txBox="1">
            <a:spLocks noChangeArrowheads="1"/>
          </p:cNvSpPr>
          <p:nvPr/>
        </p:nvSpPr>
        <p:spPr bwMode="auto">
          <a:xfrm>
            <a:off x="785813" y="3324225"/>
            <a:ext cx="443425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③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c-p(T)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图象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恒温图、恒压图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00313" y="2500313"/>
            <a:ext cx="1285875" cy="357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429250" y="2571750"/>
            <a:ext cx="1285875" cy="357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5"/>
          <p:cNvGrpSpPr>
            <a:grpSpLocks/>
          </p:cNvGrpSpPr>
          <p:nvPr/>
        </p:nvGrpSpPr>
        <p:grpSpPr bwMode="auto">
          <a:xfrm>
            <a:off x="2643188" y="142875"/>
            <a:ext cx="6215062" cy="461963"/>
            <a:chOff x="714375" y="1762125"/>
            <a:chExt cx="6215079" cy="461665"/>
          </a:xfrm>
        </p:grpSpPr>
        <p:sp>
          <p:nvSpPr>
            <p:cNvPr id="13323" name="TextBox 1"/>
            <p:cNvSpPr txBox="1">
              <a:spLocks noChangeArrowheads="1"/>
            </p:cNvSpPr>
            <p:nvPr/>
          </p:nvSpPr>
          <p:spPr bwMode="auto">
            <a:xfrm>
              <a:off x="714375" y="1762125"/>
              <a:ext cx="621507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对于反应</a:t>
              </a:r>
              <a:r>
                <a:rPr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A(g)</a:t>
              </a: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＋</a:t>
              </a:r>
              <a:r>
                <a:rPr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B(g)  </a:t>
              </a:r>
              <a:r>
                <a:rPr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</a:t>
              </a: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C(g)</a:t>
              </a: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＋</a:t>
              </a:r>
              <a:r>
                <a:rPr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q</a:t>
              </a: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D(g)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13324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960261" y="1928802"/>
              <a:ext cx="619125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 b="10544"/>
          <a:stretch>
            <a:fillRect/>
          </a:stretch>
        </p:blipFill>
        <p:spPr bwMode="auto">
          <a:xfrm>
            <a:off x="6661399" y="2000240"/>
            <a:ext cx="2463939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2688383" y="2495149"/>
            <a:ext cx="84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&gt;P</a:t>
            </a:r>
            <a:r>
              <a:rPr lang="en-US" altLang="zh-CN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00313" y="2797296"/>
            <a:ext cx="1660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m+n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p+q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621151" y="2488168"/>
            <a:ext cx="84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&gt;T</a:t>
            </a:r>
            <a:r>
              <a:rPr lang="en-US" altLang="zh-CN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507529" y="2791897"/>
            <a:ext cx="896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 &gt; 0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80726" y="5859622"/>
            <a:ext cx="67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已知：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068417" y="5868953"/>
            <a:ext cx="67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已知：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640277" y="6173272"/>
            <a:ext cx="896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 &gt; 0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544853" y="6149266"/>
            <a:ext cx="1660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m+n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p+q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699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/>
      <p:bldP spid="3" grpId="0"/>
      <p:bldP spid="4" grpId="0"/>
      <p:bldP spid="16" grpId="0"/>
      <p:bldP spid="17" grpId="0"/>
      <p:bldP spid="5" grpId="0"/>
      <p:bldP spid="19" grpId="0"/>
      <p:bldP spid="20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1"/>
          <p:cNvSpPr txBox="1">
            <a:spLocks noChangeArrowheads="1"/>
          </p:cNvSpPr>
          <p:nvPr/>
        </p:nvSpPr>
        <p:spPr bwMode="auto">
          <a:xfrm>
            <a:off x="785813" y="928688"/>
            <a:ext cx="27860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④其他图象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75" y="1604963"/>
            <a:ext cx="7626350" cy="235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000625" y="3892550"/>
            <a:ext cx="33401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2C(g)   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2A(g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)+3B(g)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500188" y="3917950"/>
            <a:ext cx="2500312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是在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的基础上加入正催化剂</a:t>
            </a:r>
            <a:endParaRPr lang="en-US" altLang="zh-CN" sz="24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06768" y="4308048"/>
            <a:ext cx="61912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03487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5657" y="600810"/>
            <a:ext cx="5256584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2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5657" y="2577051"/>
            <a:ext cx="5256584" cy="1837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3" descr="010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59067" y="4590638"/>
            <a:ext cx="2167498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 descr="学科网(www.zxxk.com)--教育资源门户，提供试卷、教案、课件、论文、素材及各类教学资源下载，还有大量而丰富的教学相关资讯！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83968" y="4590638"/>
            <a:ext cx="1949058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5119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7730"/>
            <a:ext cx="9108504" cy="2017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06002"/>
            <a:ext cx="9108504" cy="2063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5619673" y="1135637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6228184" y="3454074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51293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1773"/>
            <a:ext cx="9144000" cy="3627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51520" y="3933056"/>
            <a:ext cx="864096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670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解析　在恒容状态下，在五个相同的容器中同时通入等量的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kumimoji="0" lang="en-US" altLang="zh-CN" sz="2000" b="1" i="0" u="none" strike="noStrike" cap="none" normalizeH="0" baseline="-3000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，反应相同时间。那么则有两种可能，一是已达到平衡状态，二是还没有达到平衡状态，仍然在向正反应方向移动。假若，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个容器在反应相同时间下，均已达到平衡，因为该反应是放热反应，温度升高，平衡向逆反应方向移动，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kumimoji="0" lang="en-US" altLang="zh-CN" sz="2000" b="1" i="0" u="none" strike="noStrike" cap="none" normalizeH="0" baseline="-3000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的百分含量随温度</a:t>
            </a:r>
            <a:r>
              <a:rPr lang="zh-CN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升高而升高，所以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正确；假若，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个容器中有未达到平衡状态的，那么温度越高，反应速率越大，会出现温度高的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US" altLang="zh-CN" sz="2000" b="1" baseline="-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转化得快，导致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US" altLang="zh-CN" sz="2000" b="1" baseline="-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的百分含量少的情况。在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中，图中的转折点为平衡状态，转折点左侧为未平衡状态，右侧为平衡状态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，正确。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3" name="图片 196" descr="学科网(www.zxxk.com)--教育资源门户，提供试卷、教案、课件、论文、素材及各类教学资源下载，还有大量而丰富的教学相关资讯！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19050" cy="1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5517127" y="1408608"/>
            <a:ext cx="6126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BD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7873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571500" y="500042"/>
            <a:ext cx="7929563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密闭容器中发生如下反应：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A(g)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3B(g)     2C(g)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      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Δ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＜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，根据下列速率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—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时间图象，回答下列问题：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1921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60575" y="769917"/>
            <a:ext cx="595312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75" y="1857364"/>
            <a:ext cx="6305550" cy="324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1329080" y="5357826"/>
            <a:ext cx="445827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/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时外界改变的条件？</a:t>
            </a:r>
            <a:endParaRPr lang="en-US" altLang="zh-CN" sz="2400" b="1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/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何时间段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的体积分数最大？</a:t>
            </a:r>
            <a:endParaRPr lang="en-US" altLang="zh-CN" sz="2400" b="1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/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 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何时反应速率最快？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872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187</TotalTime>
  <Words>331</Words>
  <Application>Microsoft Office PowerPoint</Application>
  <PresentationFormat>全屏显示(4:3)</PresentationFormat>
  <Paragraphs>48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方正书宋_GBK</vt:lpstr>
      <vt:lpstr>黑体</vt:lpstr>
      <vt:lpstr>宋体</vt:lpstr>
      <vt:lpstr>幼圆</vt:lpstr>
      <vt:lpstr>Arial</vt:lpstr>
      <vt:lpstr>Century Gothic</vt:lpstr>
      <vt:lpstr>Times New Roman</vt:lpstr>
      <vt:lpstr>Wingdings 3</vt:lpstr>
      <vt:lpstr>丝状</vt:lpstr>
      <vt:lpstr>位图图像</vt:lpstr>
      <vt:lpstr>2   化学反应与能量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21</cp:revision>
  <dcterms:created xsi:type="dcterms:W3CDTF">2016-10-30T13:39:34Z</dcterms:created>
  <dcterms:modified xsi:type="dcterms:W3CDTF">2016-10-31T10:48:53Z</dcterms:modified>
</cp:coreProperties>
</file>