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75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8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40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3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31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48880"/>
            <a:ext cx="2123728" cy="1512168"/>
          </a:xfrm>
          <a:prstGeom prst="rect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4510" y="2348880"/>
            <a:ext cx="7020272" cy="1512168"/>
          </a:xfrm>
          <a:prstGeom prst="rect">
            <a:avLst/>
          </a:prstGeom>
          <a:solidFill>
            <a:srgbClr val="A7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552728" cy="122413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A48-6D51-4190-A587-C3B471DD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4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9C77-8B9F-4DC9-BC72-1D8A276209B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D0775E-6CE3-45A4-8B35-2B327487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008" y="2803757"/>
            <a:ext cx="648072" cy="648072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  </a:t>
            </a:r>
            <a:r>
              <a:rPr lang="zh-CN" altLang="en-US" b="1" dirty="0" smtClean="0">
                <a:solidFill>
                  <a:srgbClr val="FF0000"/>
                </a:solidFill>
              </a:rPr>
              <a:t>化学反应与能量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39750" y="1000108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）利用</a:t>
            </a:r>
            <a:r>
              <a:rPr kumimoji="1"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值可判断某状态是否处于平衡状态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23850" y="1658921"/>
            <a:ext cx="877676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如某温度下，可逆反应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A(g) +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B(g)         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C(g) +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D(g)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平衡常数为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，若某时刻时，反应物和生成物的浓度关系如下：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5474736" y="1851237"/>
            <a:ext cx="715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4934" name="Object 2"/>
          <p:cNvGraphicFramePr>
            <a:graphicFrameLocks noChangeAspect="1"/>
          </p:cNvGraphicFramePr>
          <p:nvPr/>
        </p:nvGraphicFramePr>
        <p:xfrm>
          <a:off x="2882900" y="2887646"/>
          <a:ext cx="2946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4" imgW="1180800" imgH="444240" progId="Equation.DSMT4">
                  <p:embed/>
                </p:oleObj>
              </mc:Choice>
              <mc:Fallback>
                <p:oleObj name="Equation" r:id="rId4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887646"/>
                        <a:ext cx="29464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143000" y="4868846"/>
            <a:ext cx="6165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反应向正方向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160463" y="4317983"/>
            <a:ext cx="6075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平衡状态，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160463" y="5397483"/>
            <a:ext cx="5976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反应向逆方向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72575" y="3838558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则：</a:t>
            </a:r>
          </a:p>
        </p:txBody>
      </p:sp>
    </p:spTree>
    <p:extLst>
      <p:ext uri="{BB962C8B-B14F-4D97-AF65-F5344CB8AC3E}">
        <p14:creationId xmlns:p14="http://schemas.microsoft.com/office/powerpoint/2010/main" val="19278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5" grpId="0"/>
      <p:bldP spid="124936" grpId="0"/>
      <p:bldP spid="124937" grpId="0"/>
      <p:bldP spid="1249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750" y="642938"/>
            <a:ext cx="4318002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四、平衡常数的应用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55650" y="1481138"/>
            <a:ext cx="73168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）从定量的角度解释浓度、压强对化学平衡</a:t>
            </a:r>
            <a:endParaRPr kumimoji="1"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移动的影响</a:t>
            </a:r>
            <a:endParaRPr kumimoji="1"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650" y="2501907"/>
            <a:ext cx="745968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）判断反应是放热反应还是吸热反应</a:t>
            </a:r>
            <a:endParaRPr kumimoji="1"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升高温度，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值增大，则正反应为吸热反应</a:t>
            </a:r>
            <a:endParaRPr kumimoji="1"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9931" y="3522676"/>
            <a:ext cx="753112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）用“三段式”分析法计算平衡浓度、物质的</a:t>
            </a:r>
            <a:endParaRPr kumimoji="1"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量分数、转化率等等</a:t>
            </a:r>
            <a:endParaRPr kumimoji="1"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26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" descr="Image11.jpg"/>
          <p:cNvPicPr>
            <a:picLocks noChangeAspect="1"/>
          </p:cNvPicPr>
          <p:nvPr/>
        </p:nvPicPr>
        <p:blipFill>
          <a:blip r:embed="rId2"/>
          <a:srcRect b="40625"/>
          <a:stretch>
            <a:fillRect/>
          </a:stretch>
        </p:blipFill>
        <p:spPr bwMode="auto">
          <a:xfrm>
            <a:off x="39074" y="186612"/>
            <a:ext cx="9061513" cy="65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6551613" y="642918"/>
            <a:ext cx="2306667" cy="138499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用此题解释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极限转化法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和等效平衡</a:t>
            </a:r>
            <a:endParaRPr lang="en-US" altLang="zh-CN" sz="2800" b="1" baseline="30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2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1" descr="Image11.jpg"/>
          <p:cNvPicPr>
            <a:picLocks noChangeAspect="1"/>
          </p:cNvPicPr>
          <p:nvPr/>
        </p:nvPicPr>
        <p:blipFill>
          <a:blip r:embed="rId2"/>
          <a:srcRect t="59375"/>
          <a:stretch>
            <a:fillRect/>
          </a:stretch>
        </p:blipFill>
        <p:spPr bwMode="auto">
          <a:xfrm>
            <a:off x="93306" y="858415"/>
            <a:ext cx="8966718" cy="455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4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1000" y="625475"/>
            <a:ext cx="83677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例：高炉炼铁中发生的基本反应如下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FeO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(s)+CO(g)       Fe(s)+CO</a:t>
            </a:r>
            <a:r>
              <a:rPr kumimoji="1" lang="en-US" altLang="zh-CN" sz="26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  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△H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其平衡常数可表达为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K=c(CO</a:t>
            </a:r>
            <a:r>
              <a:rPr kumimoji="1" lang="en-US" altLang="zh-CN" sz="26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)/c(CO)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1100℃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K=0.263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(1)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温度升高，高炉内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1" lang="en-US" altLang="zh-CN" sz="26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的体积比值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，平衡常数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________(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填“增大”“减小”或“不变”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(2)1100℃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时，测得高炉中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c(CO</a:t>
            </a:r>
            <a:r>
              <a:rPr kumimoji="1" lang="en-US" altLang="zh-CN" sz="26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)=0.025mol/L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c(CO)=0.1mol/L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，在这种情况下该反应是否处于平衡状态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_______(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填“是”或“否”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，此时化学反应速率是     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6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______V</a:t>
            </a:r>
            <a:r>
              <a:rPr kumimoji="1" lang="zh-CN" altLang="en-US" sz="26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，其原因是</a:t>
            </a:r>
            <a:endParaRPr kumimoji="1"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1683" name="Picture 3" descr="j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1385291"/>
            <a:ext cx="55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224519" y="223876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602653" y="2642606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增大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16013" y="4024701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43570" y="4419794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838588" y="4890700"/>
            <a:ext cx="5572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c(CO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)/c(CO)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0.25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0.263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，说明不是平衡状态，且向正反应方向进行</a:t>
            </a:r>
          </a:p>
        </p:txBody>
      </p:sp>
    </p:spTree>
    <p:extLst>
      <p:ext uri="{BB962C8B-B14F-4D97-AF65-F5344CB8AC3E}">
        <p14:creationId xmlns:p14="http://schemas.microsoft.com/office/powerpoint/2010/main" val="391204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58" grpId="0"/>
      <p:bldP spid="125959" grpId="0"/>
      <p:bldP spid="1259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691680" y="1988840"/>
            <a:ext cx="576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节 化学平衡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化学平衡常数）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94858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图片 3" descr="Image1.jpg"/>
          <p:cNvPicPr>
            <a:picLocks noChangeAspect="1"/>
          </p:cNvPicPr>
          <p:nvPr/>
        </p:nvPicPr>
        <p:blipFill>
          <a:blip r:embed="rId2"/>
          <a:srcRect l="2344" t="1253" b="1102"/>
          <a:stretch>
            <a:fillRect/>
          </a:stretch>
        </p:blipFill>
        <p:spPr bwMode="auto">
          <a:xfrm>
            <a:off x="0" y="1152525"/>
            <a:ext cx="9144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2" name="矩形 1"/>
          <p:cNvSpPr/>
          <p:nvPr/>
        </p:nvSpPr>
        <p:spPr>
          <a:xfrm>
            <a:off x="785786" y="142852"/>
            <a:ext cx="800105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第三节</a:t>
            </a:r>
            <a:r>
              <a:rPr lang="en-US" altLang="zh-CN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</a:t>
            </a:r>
          </a:p>
        </p:txBody>
      </p:sp>
      <p:sp>
        <p:nvSpPr>
          <p:cNvPr id="82948" name="Text Box 13"/>
          <p:cNvSpPr txBox="1">
            <a:spLocks noChangeArrowheads="1"/>
          </p:cNvSpPr>
          <p:nvPr/>
        </p:nvSpPr>
        <p:spPr bwMode="auto">
          <a:xfrm>
            <a:off x="1071563" y="1639888"/>
            <a:ext cx="5724525" cy="646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化学平衡常数 </a:t>
            </a:r>
          </a:p>
        </p:txBody>
      </p:sp>
      <p:sp>
        <p:nvSpPr>
          <p:cNvPr id="5" name="矩形 4"/>
          <p:cNvSpPr/>
          <p:nvPr/>
        </p:nvSpPr>
        <p:spPr>
          <a:xfrm>
            <a:off x="7786710" y="1285860"/>
            <a:ext cx="1357290" cy="857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179" y="241300"/>
            <a:ext cx="3571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化学平衡常数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31803" y="1256963"/>
            <a:ext cx="82089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    一定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温度下，生成物浓度的系数次方的乘积与反应物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浓度的系数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次方的乘积之比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为化学平衡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常数</a:t>
            </a: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2643188" y="4410075"/>
          <a:ext cx="31686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410075"/>
                        <a:ext cx="316865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1214438" y="3619499"/>
            <a:ext cx="7358062" cy="523220"/>
            <a:chOff x="1357290" y="2523460"/>
            <a:chExt cx="7358114" cy="522566"/>
          </a:xfrm>
        </p:grpSpPr>
        <p:sp>
          <p:nvSpPr>
            <p:cNvPr id="3080" name="矩形 41"/>
            <p:cNvSpPr>
              <a:spLocks noChangeArrowheads="1"/>
            </p:cNvSpPr>
            <p:nvPr/>
          </p:nvSpPr>
          <p:spPr bwMode="auto">
            <a:xfrm>
              <a:off x="1357290" y="2523460"/>
              <a:ext cx="7358114" cy="522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 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A(g)+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B(g)          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C(g)+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D(g)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36"/>
            <p:cNvGrpSpPr>
              <a:grpSpLocks/>
            </p:cNvGrpSpPr>
            <p:nvPr/>
          </p:nvGrpSpPr>
          <p:grpSpPr bwMode="auto">
            <a:xfrm>
              <a:off x="4572005" y="2643182"/>
              <a:ext cx="642937" cy="285750"/>
              <a:chOff x="2643174" y="714357"/>
              <a:chExt cx="428627" cy="214285"/>
            </a:xfrm>
          </p:grpSpPr>
          <p:cxnSp>
            <p:nvCxnSpPr>
              <p:cNvPr id="308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31802" y="5829495"/>
            <a:ext cx="820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组分平衡时的浓度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温度一定，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值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39750" y="2714625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一、表达式</a:t>
            </a:r>
          </a:p>
        </p:txBody>
      </p:sp>
    </p:spTree>
    <p:extLst>
      <p:ext uri="{BB962C8B-B14F-4D97-AF65-F5344CB8AC3E}">
        <p14:creationId xmlns:p14="http://schemas.microsoft.com/office/powerpoint/2010/main" val="23981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864086" y="2073156"/>
            <a:ext cx="770413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值的大小，表示在一定温度下，反应达到平衡时该反应进行的程度（反应的限度）。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914872" y="3349506"/>
            <a:ext cx="7602564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值越大，正反应程度增大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，反应物转化率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越高；反之则转化率越低。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30419" y="1068112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二、意义</a:t>
            </a:r>
          </a:p>
        </p:txBody>
      </p:sp>
      <p:graphicFrame>
        <p:nvGraphicFramePr>
          <p:cNvPr id="1208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131378"/>
              </p:ext>
            </p:extLst>
          </p:nvPr>
        </p:nvGraphicFramePr>
        <p:xfrm>
          <a:off x="1210939" y="4589500"/>
          <a:ext cx="66325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939" y="4589500"/>
                        <a:ext cx="663257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5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2659" y="614012"/>
            <a:ext cx="76851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一般来说，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值大于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6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时，该反应基本上反应完全</a:t>
            </a:r>
            <a:endParaRPr kumimoji="1"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6367" y="2127380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+Cl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2HCl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365" y="3133531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+Br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2HBr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6366" y="4139682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2HI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246443" y="4317960"/>
            <a:ext cx="863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557459" y="3311324"/>
            <a:ext cx="863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557459" y="2278926"/>
            <a:ext cx="863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5327780" y="2127380"/>
            <a:ext cx="295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K=5.3×10</a:t>
            </a:r>
            <a:r>
              <a:rPr lang="en-US" altLang="zh-CN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27780" y="3088916"/>
            <a:ext cx="295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K=2.2×10</a:t>
            </a:r>
            <a:r>
              <a:rPr lang="en-US" altLang="zh-CN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7780" y="4095067"/>
            <a:ext cx="295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K=4.8×10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633730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三、使用平衡常数应注意的问题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55650" y="1266804"/>
            <a:ext cx="727233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）对于给定的可逆反应，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只受温度的影响，</a:t>
            </a:r>
            <a:endParaRPr kumimoji="1" lang="en-US" altLang="zh-CN" sz="2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与其他因素无关。</a:t>
            </a:r>
            <a:endParaRPr kumimoji="1"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55650" y="2328861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）平衡常数表示反应进行的程度，不表示反</a:t>
            </a:r>
          </a:p>
          <a:p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应的快慢，即速率大，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值不一定大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55650" y="3328993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）在进行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值的计算时，固体不作考虑，表达</a:t>
            </a:r>
          </a:p>
          <a:p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式中不需表达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6719" y="4286256"/>
            <a:ext cx="7299777" cy="776287"/>
            <a:chOff x="406" y="2568"/>
            <a:chExt cx="4557" cy="489"/>
          </a:xfrm>
        </p:grpSpPr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902" y="2707"/>
              <a:ext cx="18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Fe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(s) + 4H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(g)</a:t>
              </a:r>
              <a:r>
                <a:rPr lang="en-US" altLang="zh-CN" sz="2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5131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603" y="2750"/>
              <a:ext cx="6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2655" y="256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高温</a:t>
              </a:r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3169" y="2704"/>
              <a:ext cx="17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3Fe(s) + 4H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O(g) </a:t>
              </a:r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406" y="2658"/>
              <a:ext cx="6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如：</a:t>
              </a:r>
            </a:p>
          </p:txBody>
        </p:sp>
      </p:grpSp>
      <p:graphicFrame>
        <p:nvGraphicFramePr>
          <p:cNvPr id="1218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84834"/>
              </p:ext>
            </p:extLst>
          </p:nvPr>
        </p:nvGraphicFramePr>
        <p:xfrm>
          <a:off x="3595697" y="5214950"/>
          <a:ext cx="22621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876240" imgH="457200" progId="Equation.DSMT4">
                  <p:embed/>
                </p:oleObj>
              </mc:Choice>
              <mc:Fallback>
                <p:oleObj name="Equation" r:id="rId4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7" y="5214950"/>
                        <a:ext cx="22621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352559" y="5410213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一定温度下</a:t>
            </a:r>
          </a:p>
        </p:txBody>
      </p:sp>
    </p:spTree>
    <p:extLst>
      <p:ext uri="{BB962C8B-B14F-4D97-AF65-F5344CB8AC3E}">
        <p14:creationId xmlns:p14="http://schemas.microsoft.com/office/powerpoint/2010/main" val="407717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  <p:bldP spid="1218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750" y="1149360"/>
            <a:ext cx="7272338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）在进行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值的计算时，稀溶液中的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的浓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度可不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表达（纯液体）</a:t>
            </a:r>
            <a:endParaRPr kumimoji="1"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4738" y="2635267"/>
            <a:ext cx="6397625" cy="584201"/>
            <a:chOff x="396" y="1866"/>
            <a:chExt cx="4030" cy="368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926" y="1891"/>
              <a:ext cx="155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Cr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6152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386" y="1955"/>
              <a:ext cx="5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848" y="1896"/>
              <a:ext cx="15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2CrO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2-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+ 2H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396" y="1866"/>
              <a:ext cx="6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如：</a:t>
              </a:r>
            </a:p>
          </p:txBody>
        </p:sp>
      </p:grpSp>
      <p:graphicFrame>
        <p:nvGraphicFramePr>
          <p:cNvPr id="1228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539409"/>
              </p:ext>
            </p:extLst>
          </p:nvPr>
        </p:nvGraphicFramePr>
        <p:xfrm>
          <a:off x="2755874" y="3597611"/>
          <a:ext cx="4318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874" y="3597611"/>
                        <a:ext cx="4318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85786" y="391776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一定温度下</a:t>
            </a:r>
          </a:p>
        </p:txBody>
      </p:sp>
    </p:spTree>
    <p:extLst>
      <p:ext uri="{BB962C8B-B14F-4D97-AF65-F5344CB8AC3E}">
        <p14:creationId xmlns:p14="http://schemas.microsoft.com/office/powerpoint/2010/main" val="20021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539750" y="785794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）平衡常数的表达式与方程式的书写有关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49363" y="2072703"/>
            <a:ext cx="3263900" cy="523874"/>
            <a:chOff x="1156" y="1570"/>
            <a:chExt cx="2056" cy="330"/>
          </a:xfrm>
        </p:grpSpPr>
        <p:sp>
          <p:nvSpPr>
            <p:cNvPr id="7184" name="Rectangle 4"/>
            <p:cNvSpPr>
              <a:spLocks noChangeArrowheads="1"/>
            </p:cNvSpPr>
            <p:nvPr/>
          </p:nvSpPr>
          <p:spPr bwMode="auto">
            <a:xfrm>
              <a:off x="1156" y="1570"/>
              <a:ext cx="2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+3H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2NH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pic>
          <p:nvPicPr>
            <p:cNvPr id="7185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016" y="1640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49362" y="3218897"/>
            <a:ext cx="3263900" cy="523874"/>
            <a:chOff x="2608" y="2160"/>
            <a:chExt cx="2056" cy="330"/>
          </a:xfrm>
        </p:grpSpPr>
        <p:sp>
          <p:nvSpPr>
            <p:cNvPr id="7182" name="Rectangle 7"/>
            <p:cNvSpPr>
              <a:spLocks noChangeArrowheads="1"/>
            </p:cNvSpPr>
            <p:nvPr/>
          </p:nvSpPr>
          <p:spPr bwMode="auto">
            <a:xfrm>
              <a:off x="2608" y="2160"/>
              <a:ext cx="2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2NH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N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+3H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pic>
          <p:nvPicPr>
            <p:cNvPr id="7183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3294" y="2219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70756" y="4452918"/>
            <a:ext cx="3821113" cy="523876"/>
            <a:chOff x="884" y="2962"/>
            <a:chExt cx="2407" cy="330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884" y="2962"/>
              <a:ext cx="24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1/2N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+3/2H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NH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pic>
          <p:nvPicPr>
            <p:cNvPr id="7181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195" y="3022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239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5018"/>
              </p:ext>
            </p:extLst>
          </p:nvPr>
        </p:nvGraphicFramePr>
        <p:xfrm>
          <a:off x="5168900" y="1831402"/>
          <a:ext cx="29606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831402"/>
                        <a:ext cx="2960687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5057"/>
              </p:ext>
            </p:extLst>
          </p:nvPr>
        </p:nvGraphicFramePr>
        <p:xfrm>
          <a:off x="5161755" y="2997679"/>
          <a:ext cx="2974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6" imgW="1257120" imgH="457200" progId="Equation.DSMT4">
                  <p:embed/>
                </p:oleObj>
              </mc:Choice>
              <mc:Fallback>
                <p:oleObj name="Equation" r:id="rId6" imgW="1257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755" y="2997679"/>
                        <a:ext cx="29749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174096"/>
              </p:ext>
            </p:extLst>
          </p:nvPr>
        </p:nvGraphicFramePr>
        <p:xfrm>
          <a:off x="5168900" y="4287828"/>
          <a:ext cx="3384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287828"/>
                        <a:ext cx="33845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2800416" y="5599112"/>
            <a:ext cx="3235329" cy="588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itchFamily="18" charset="0"/>
              </a:rPr>
              <a:t>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1/K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539750" y="148032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某温度下</a:t>
            </a:r>
          </a:p>
        </p:txBody>
      </p:sp>
    </p:spTree>
    <p:extLst>
      <p:ext uri="{BB962C8B-B14F-4D97-AF65-F5344CB8AC3E}">
        <p14:creationId xmlns:p14="http://schemas.microsoft.com/office/powerpoint/2010/main" val="11764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animBg="1"/>
      <p:bldP spid="123921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616</Words>
  <Application>Microsoft Office PowerPoint</Application>
  <PresentationFormat>全屏显示(4:3)</PresentationFormat>
  <Paragraphs>72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仿宋_GB2312</vt:lpstr>
      <vt:lpstr>黑体</vt:lpstr>
      <vt:lpstr>楷体_GB2312</vt:lpstr>
      <vt:lpstr>隶书</vt:lpstr>
      <vt:lpstr>宋体</vt:lpstr>
      <vt:lpstr>幼圆</vt:lpstr>
      <vt:lpstr>Arial</vt:lpstr>
      <vt:lpstr>Century Gothic</vt:lpstr>
      <vt:lpstr>Times New Roman</vt:lpstr>
      <vt:lpstr>Wingdings 3</vt:lpstr>
      <vt:lpstr>丝状</vt:lpstr>
      <vt:lpstr>Equation</vt:lpstr>
      <vt:lpstr>2   化学反应与能量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</cp:revision>
  <dcterms:created xsi:type="dcterms:W3CDTF">2016-10-19T23:48:20Z</dcterms:created>
  <dcterms:modified xsi:type="dcterms:W3CDTF">2016-10-31T00:43:31Z</dcterms:modified>
</cp:coreProperties>
</file>