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60" r:id="rId5"/>
    <p:sldId id="261" r:id="rId6"/>
    <p:sldId id="266" r:id="rId7"/>
    <p:sldId id="263" r:id="rId8"/>
    <p:sldId id="262" r:id="rId9"/>
    <p:sldId id="264" r:id="rId10"/>
    <p:sldId id="265" r:id="rId11"/>
    <p:sldId id="268" r:id="rId12"/>
    <p:sldId id="269" r:id="rId13"/>
    <p:sldId id="271" r:id="rId1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96" autoAdjust="0"/>
  </p:normalViewPr>
  <p:slideViewPr>
    <p:cSldViewPr>
      <p:cViewPr varScale="1">
        <p:scale>
          <a:sx n="90" d="100"/>
          <a:sy n="90" d="100"/>
        </p:scale>
        <p:origin x="-1002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F8A60-F890-4A11-A101-DD4C661EE1F6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8D9F-C870-45D7-BE8B-2F745A0679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0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中考查</a:t>
            </a:r>
            <a:r>
              <a:rPr lang="en-US" altLang="zh-CN" dirty="0" smtClean="0"/>
              <a:t>PH</a:t>
            </a:r>
            <a:r>
              <a:rPr lang="zh-CN" altLang="en-US" dirty="0" smtClean="0"/>
              <a:t>试纸的使用可能存在的问题！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8D9F-C870-45D7-BE8B-2F745A0679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8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化学实验中，五防中的“防火”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8D9F-C870-45D7-BE8B-2F745A0679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9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BF6E4-8391-411A-8647-FCF61ADF2A0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补充</a:t>
            </a:r>
            <a:r>
              <a:rPr lang="en-US" altLang="zh-CN" dirty="0" smtClean="0"/>
              <a:t>【</a:t>
            </a:r>
            <a:r>
              <a:rPr lang="zh-CN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隶书" pitchFamily="2" charset="-122"/>
              </a:rPr>
              <a:t>硫酸铜晶体里结晶水含量的测定</a:t>
            </a:r>
            <a:r>
              <a:rPr lang="en-US" altLang="zh-CN" dirty="0" smtClean="0"/>
              <a:t>】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A40A8-E2D3-46E7-9FFE-776DA08D82F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8F722-A211-49BD-BF59-D3740789AAE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海水中提碘实验中探究碘单质和四氯化碳分离问题。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8D9F-C870-45D7-BE8B-2F745A0679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5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装置连接问题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8D9F-C870-45D7-BE8B-2F745A0679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7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8D9F-C870-45D7-BE8B-2F745A0679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7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8D9F-C870-45D7-BE8B-2F745A0679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9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2016-06-13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blog.sina.com.cn/showpic.html#blogid=587bce050102wgf3&amp;url=http://album.sina.com.cn/pic/001CsQwlgy72ltjmEZd9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.blog.sina.com.cn/showpic.html#blogid=587bce050102wgf3&amp;url=http://album.sina.com.cn/pic/001CsQwlgy72ltrQVG8c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98498"/>
              </p:ext>
            </p:extLst>
          </p:nvPr>
        </p:nvGraphicFramePr>
        <p:xfrm>
          <a:off x="35496" y="553244"/>
          <a:ext cx="8928993" cy="5165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/>
                <a:gridCol w="5400600"/>
                <a:gridCol w="2808313"/>
              </a:tblGrid>
              <a:tr h="486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编号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实验内容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实验目的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</a:tr>
              <a:tr h="1460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室温下，用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试纸分别测定浓度</a:t>
                      </a:r>
                      <a:r>
                        <a:rPr lang="zh-CN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</a:t>
                      </a:r>
                      <a:r>
                        <a:rPr lang="en-US" altLang="zh-CN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</a:t>
                      </a:r>
                      <a:r>
                        <a:rPr lang="en-US" sz="2400" kern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mol·L</a:t>
                      </a:r>
                      <a:r>
                        <a:rPr lang="zh-CN" sz="2400" kern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400" kern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NaClO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溶液和</a:t>
                      </a:r>
                      <a:r>
                        <a:rPr 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</a:t>
                      </a:r>
                      <a:r>
                        <a:rPr lang="en-US" sz="2400" kern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mol·L</a:t>
                      </a:r>
                      <a:r>
                        <a:rPr lang="zh-CN" sz="2400" kern="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－</a:t>
                      </a:r>
                      <a:r>
                        <a:rPr lang="en-US" sz="2400" kern="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2400" kern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COONa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溶液的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比较</a:t>
                      </a:r>
                      <a:r>
                        <a:rPr lang="en-US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HClO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sz="2400" kern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COOH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的酸性强弱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</a:tr>
              <a:tr h="709912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向含有酚酞的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400" kern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2400" kern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溶液中加入少量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BaC1</a:t>
                      </a:r>
                      <a:r>
                        <a:rPr lang="en-US" sz="2400" kern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固体，溶液红色变浅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证明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400" kern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2400" kern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溶液中存在水解平衡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</a:tr>
              <a:tr h="141982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向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10mL 0.2 mol/L NaOH</a:t>
                      </a: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溶液中滴入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滴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mol/L MgCl</a:t>
                      </a:r>
                      <a:r>
                        <a:rPr lang="en-US" sz="2400" kern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溶液，产生白色沉淀后，再滴加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滴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 mol/LFeCl</a:t>
                      </a:r>
                      <a:r>
                        <a:rPr lang="en-US" sz="2400" kern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溶液，又生成红褐色沉淀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证明在相同温度下的</a:t>
                      </a:r>
                      <a:r>
                        <a:rPr lang="en-US" sz="24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Ksp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Mg(OH)</a:t>
                      </a:r>
                      <a:r>
                        <a:rPr lang="en-US" sz="2400" kern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2 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Fe(OH)</a:t>
                      </a:r>
                      <a:r>
                        <a:rPr lang="en-US" sz="2400" kern="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</a:tr>
              <a:tr h="709912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分别测定室温下等物质的量浓度的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400" kern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</a:t>
                      </a:r>
                      <a:r>
                        <a:rPr lang="en-US" sz="2400" kern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US" sz="2400" kern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lang="en-US" sz="2400" kern="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溶液的</a:t>
                      </a:r>
                      <a:r>
                        <a:rPr lang="en-US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zh-CN" sz="2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，后者较大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证明非金属性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zh-CN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lang="en-US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5496" y="49188"/>
            <a:ext cx="5307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下列实验能达到预期目的的是</a:t>
            </a:r>
            <a:r>
              <a:rPr lang="en-US" altLang="zh-CN" sz="2400" b="1" dirty="0"/>
              <a:t>     </a:t>
            </a:r>
            <a:r>
              <a:rPr lang="zh-CN" altLang="zh-CN" sz="2400" b="1" dirty="0"/>
              <a:t>（</a:t>
            </a:r>
            <a:r>
              <a:rPr lang="en-US" altLang="zh-CN" sz="2400" b="1" dirty="0"/>
              <a:t>  </a:t>
            </a:r>
            <a:r>
              <a:rPr lang="zh-CN" altLang="zh-CN" sz="2400" b="1" dirty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86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540"/>
            <a:ext cx="7776864" cy="537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75201"/>
            <a:ext cx="90364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1.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2011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全国课标卷）氢化钙固体登山运动员常用的能源提供剂。某兴趣小组长拟选用如下装置制备氢化钙。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025" name="Picture 1" descr="高考资源网( www.ks5u.com)，中国最大的高考网站，您身边的高考专家。"/>
          <p:cNvPicPr>
            <a:picLocks noChangeAspect="1" noChangeArrowheads="1"/>
          </p:cNvPicPr>
          <p:nvPr/>
        </p:nvPicPr>
        <p:blipFill>
          <a:blip r:embed="rId3">
            <a:lum bright="-36000" contrast="7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97834"/>
            <a:ext cx="9073008" cy="29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5496" y="4369668"/>
            <a:ext cx="90364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1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619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）请选择必要的装置，按气流方向连接顺序为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_________(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填仪器接口的字母编号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)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5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63704"/>
            <a:ext cx="8892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全国</a:t>
            </a:r>
            <a:r>
              <a:rPr lang="en-US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卷</a:t>
            </a:r>
            <a:r>
              <a:rPr lang="en-US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.11</a:t>
            </a:r>
            <a:r>
              <a:rPr lang="zh-CN" altLang="en-US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三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室式电渗析法处理含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Na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废水的原理如图所示，采用惰性电极，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ab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cd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均为离子交换膜，在直流电场的作用下，两膜中间的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Na</a:t>
            </a:r>
            <a:r>
              <a:rPr lang="zh-CN" altLang="zh-CN" sz="2400" baseline="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baseline="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baseline="300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－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可通过离子交换膜，而两端隔室中离子被阻挡不能进入中间隔室</a:t>
            </a:r>
            <a:r>
              <a:rPr lang="zh-CN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下列叙述正确的</a:t>
            </a:r>
            <a:r>
              <a:rPr lang="zh-CN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是</a:t>
            </a:r>
            <a:endParaRPr lang="zh-CN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3808120"/>
            <a:ext cx="8892480" cy="18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．通电后中间隔室的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baseline="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baseline="300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－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离子向正极迁移，正极区溶液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增大</a:t>
            </a:r>
            <a:endParaRPr lang="zh-CN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．该法在处理含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Na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废水时可以得到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NaOH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SO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产品</a:t>
            </a:r>
            <a:endParaRPr lang="zh-CN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．负极反应为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 H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O–4e</a:t>
            </a:r>
            <a:r>
              <a:rPr lang="zh-CN" altLang="zh-CN" sz="2400" baseline="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–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=O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+4H</a:t>
            </a:r>
            <a:r>
              <a:rPr lang="zh-CN" altLang="zh-CN" sz="2400" baseline="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，负极区溶液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pH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降低</a:t>
            </a:r>
            <a:endParaRPr lang="zh-CN" altLang="zh-CN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．当电路中通过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1mol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电子的电量时，会有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0.5mol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</a:t>
            </a:r>
            <a:r>
              <a:rPr lang="zh-CN" altLang="zh-CN" sz="2400" baseline="-30000" dirty="0">
                <a:solidFill>
                  <a:srgbClr val="323E32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生成</a:t>
            </a:r>
            <a:endParaRPr lang="zh-CN" altLang="zh-CN" sz="2400" dirty="0">
              <a:solidFill>
                <a:srgbClr val="0091F5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 descr="2016高考全国新课标Ⅰ卷理科综合化学试题及参考答案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r="7476"/>
          <a:stretch/>
        </p:blipFill>
        <p:spPr bwMode="auto">
          <a:xfrm>
            <a:off x="2187886" y="1597515"/>
            <a:ext cx="4256322" cy="226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47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2016高考全国新课标Ⅰ卷理科综合化学试题及参考答案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84094"/>
            <a:ext cx="3672408" cy="24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12457" y="3073524"/>
            <a:ext cx="86520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．原子半径的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r>
              <a:rPr lang="en-US" altLang="zh-CN" sz="24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W&lt;X&lt;Y</a:t>
            </a:r>
            <a:r>
              <a:rPr lang="en-US" altLang="zh-CN" sz="24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．元素的非金属性Z&gt;X&gt;Y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C．Y的氢化物常温常压下为</a:t>
            </a:r>
            <a:r>
              <a:rPr lang="zh-CN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液态</a:t>
            </a:r>
            <a:r>
              <a:rPr lang="en-US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．X的最高价氧化物的水化物为强酸</a:t>
            </a:r>
            <a:endParaRPr lang="zh-CN" altLang="zh-CN" sz="2400" dirty="0">
              <a:solidFill>
                <a:srgbClr val="0091F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93204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全国</a:t>
            </a:r>
            <a:r>
              <a:rPr lang="en-US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卷</a:t>
            </a:r>
            <a:r>
              <a:rPr lang="en-US" altLang="zh-CN" sz="2400" dirty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400" dirty="0" smtClean="0">
                <a:solidFill>
                  <a:srgbClr val="323E3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周期元素W、X、Y、Z的原子序数依次增加。m、p、r是由这些元素组成的二元化合物，n是元素Z的单质，通常为黄绿色气体，q的水溶液具有漂白性，0.01 mol·L</a:t>
            </a:r>
            <a:r>
              <a:rPr lang="zh-CN" altLang="zh-CN" sz="2400" baseline="300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zh-CN" altLang="zh-CN" sz="2400" dirty="0">
                <a:solidFill>
                  <a:srgbClr val="323E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r溶液的pH为2，s通常是难溶于水的混合物。上述物质的转化关系如图所示。下列说法正确的是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74040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1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" y="1777380"/>
            <a:ext cx="901074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38"/>
          <p:cNvSpPr/>
          <p:nvPr/>
        </p:nvSpPr>
        <p:spPr>
          <a:xfrm>
            <a:off x="179512" y="4136801"/>
            <a:ext cx="86534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latin typeface="+mn-ea"/>
                <a:cs typeface="Times New Roman" pitchFamily="18" charset="0"/>
              </a:rPr>
              <a:t>回答</a:t>
            </a:r>
            <a:r>
              <a:rPr lang="zh-CN" altLang="zh-CN" sz="2800" b="1" dirty="0">
                <a:latin typeface="+mn-ea"/>
                <a:cs typeface="Times New Roman" pitchFamily="18" charset="0"/>
              </a:rPr>
              <a:t>下列问题：</a:t>
            </a:r>
            <a:endParaRPr lang="zh-CN" altLang="zh-CN" sz="28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H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AsO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（亚砷酸）中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As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元素的化合价是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_______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。</a:t>
            </a:r>
            <a:endParaRPr lang="zh-CN" altLang="en-US" sz="2800" dirty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）“浸出”时反应池应远离火源，原因是</a:t>
            </a:r>
            <a:r>
              <a:rPr lang="en-US" altLang="zh-CN" sz="2800" b="1" dirty="0" smtClean="0">
                <a:latin typeface="+mn-ea"/>
                <a:cs typeface="Times New Roman" pitchFamily="18" charset="0"/>
              </a:rPr>
              <a:t>______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9512" y="121196"/>
            <a:ext cx="86534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latin typeface="+mn-ea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2016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广一模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27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）</a:t>
            </a:r>
            <a:r>
              <a:rPr lang="zh-CN" altLang="pt-BR" sz="2800" b="1" dirty="0">
                <a:latin typeface="+mn-ea"/>
                <a:cs typeface="Times New Roman" pitchFamily="18" charset="0"/>
              </a:rPr>
              <a:t>（</a:t>
            </a:r>
            <a:r>
              <a:rPr lang="pt-BR" altLang="zh-CN" sz="2800" b="1" dirty="0">
                <a:latin typeface="+mn-ea"/>
                <a:cs typeface="Times New Roman" pitchFamily="18" charset="0"/>
              </a:rPr>
              <a:t>14</a:t>
            </a:r>
            <a:r>
              <a:rPr lang="zh-CN" altLang="pt-BR" sz="2800" b="1" dirty="0">
                <a:latin typeface="+mn-ea"/>
                <a:cs typeface="Times New Roman" pitchFamily="18" charset="0"/>
              </a:rPr>
              <a:t>分</a:t>
            </a:r>
            <a:r>
              <a:rPr lang="zh-CN" altLang="pt-BR" sz="2800" b="1" dirty="0" smtClean="0">
                <a:latin typeface="+mn-ea"/>
                <a:cs typeface="Times New Roman" pitchFamily="18" charset="0"/>
              </a:rPr>
              <a:t>）以</a:t>
            </a:r>
            <a:r>
              <a:rPr lang="zh-CN" altLang="pt-BR" sz="2800" b="1" dirty="0">
                <a:latin typeface="+mn-ea"/>
                <a:cs typeface="Times New Roman" pitchFamily="18" charset="0"/>
              </a:rPr>
              <a:t>某冶炼厂排放的废酸（主要成分为盐酸，含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Fe</a:t>
            </a:r>
            <a:r>
              <a:rPr lang="en-US" altLang="zh-CN" sz="2800" b="1" baseline="30000" dirty="0">
                <a:latin typeface="+mn-ea"/>
                <a:cs typeface="Times New Roman" pitchFamily="18" charset="0"/>
              </a:rPr>
              <a:t>2+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Pb</a:t>
            </a:r>
            <a:r>
              <a:rPr lang="en-US" altLang="zh-CN" sz="2800" b="1" baseline="30000" dirty="0">
                <a:latin typeface="+mn-ea"/>
                <a:cs typeface="Times New Roman" pitchFamily="18" charset="0"/>
              </a:rPr>
              <a:t>2+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Cu</a:t>
            </a:r>
            <a:r>
              <a:rPr lang="en-US" altLang="zh-CN" sz="2800" b="1" baseline="30000" dirty="0">
                <a:latin typeface="+mn-ea"/>
                <a:cs typeface="Times New Roman" pitchFamily="18" charset="0"/>
              </a:rPr>
              <a:t>2+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H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AsO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3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等杂质）和锌渣（含</a:t>
            </a:r>
            <a:r>
              <a:rPr lang="en-US" altLang="zh-CN" sz="2800" b="1" dirty="0" err="1">
                <a:latin typeface="+mn-ea"/>
                <a:cs typeface="Times New Roman" pitchFamily="18" charset="0"/>
              </a:rPr>
              <a:t>ZnO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、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Zn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及其他酸不溶物）为原料制备电池级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ZnCl</a:t>
            </a:r>
            <a:r>
              <a:rPr lang="en-US" altLang="zh-CN" sz="2800" b="1" baseline="-30000" dirty="0">
                <a:latin typeface="+mn-ea"/>
                <a:cs typeface="Times New Roman" pitchFamily="18" charset="0"/>
              </a:rPr>
              <a:t>2</a:t>
            </a:r>
            <a:r>
              <a:rPr lang="zh-CN" altLang="en-US" sz="2800" b="1" dirty="0">
                <a:latin typeface="+mn-ea"/>
                <a:cs typeface="Times New Roman" pitchFamily="18" charset="0"/>
              </a:rPr>
              <a:t>溶液的工艺流程如下</a:t>
            </a:r>
            <a:r>
              <a:rPr lang="zh-CN" altLang="en-US" sz="2800" b="1" dirty="0" smtClean="0">
                <a:latin typeface="+mn-ea"/>
                <a:cs typeface="Times New Roman" pitchFamily="18" charset="0"/>
              </a:rPr>
              <a:t>：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3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957" y="481236"/>
            <a:ext cx="75592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．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研磨</a:t>
            </a:r>
            <a:r>
              <a:rPr lang="zh-CN" altLang="en-US" sz="2800" b="1" u="sng" dirty="0">
                <a:latin typeface="+mn-ea"/>
              </a:rPr>
              <a:t> </a:t>
            </a:r>
            <a:r>
              <a:rPr lang="zh-CN" altLang="en-US" sz="2800" b="1" dirty="0">
                <a:latin typeface="+mn-ea"/>
              </a:rPr>
              <a:t> 在研钵中将硫酸铜晶体研碎。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68957" y="985292"/>
            <a:ext cx="835151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latin typeface="+mn-ea"/>
              </a:rPr>
              <a:t>    加热</a:t>
            </a:r>
            <a:r>
              <a:rPr lang="zh-CN" altLang="en-US" sz="2800" b="1" dirty="0">
                <a:latin typeface="+mn-ea"/>
              </a:rPr>
              <a:t>前</a:t>
            </a:r>
            <a:r>
              <a:rPr lang="zh-CN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一定要把硫酸铜晶体表面的水用滤纸吸干</a:t>
            </a:r>
            <a:r>
              <a:rPr lang="zh-CN" altLang="zh-CN" sz="2800" b="1" dirty="0">
                <a:latin typeface="+mn-ea"/>
              </a:rPr>
              <a:t>;</a:t>
            </a:r>
            <a:r>
              <a:rPr lang="zh-CN" altLang="en-US" sz="2800" b="1" dirty="0">
                <a:latin typeface="+mn-ea"/>
              </a:rPr>
              <a:t>在研钵中将硫酸铜晶体研碎</a:t>
            </a:r>
            <a:r>
              <a:rPr lang="zh-CN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以防止加热时硫酸铜晶体发生崩溅</a:t>
            </a:r>
            <a:r>
              <a:rPr lang="zh-CN" altLang="zh-CN" sz="2800" b="1" dirty="0">
                <a:latin typeface="+mn-ea"/>
              </a:rPr>
              <a:t>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8957" y="2353444"/>
            <a:ext cx="835010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．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称量</a:t>
            </a:r>
            <a:r>
              <a:rPr lang="zh-CN" altLang="en-US" sz="2800" b="1" dirty="0">
                <a:latin typeface="+mn-ea"/>
              </a:rPr>
              <a:t>  用坩埚准确称取</a:t>
            </a:r>
            <a:r>
              <a:rPr lang="zh-CN" altLang="zh-CN" sz="2800" b="1" dirty="0">
                <a:latin typeface="+mn-ea"/>
              </a:rPr>
              <a:t>2.0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g</a:t>
            </a:r>
            <a:r>
              <a:rPr lang="zh-CN" altLang="en-US" sz="2800" b="1" dirty="0">
                <a:latin typeface="+mn-ea"/>
              </a:rPr>
              <a:t>已经研碎的硫酸铜晶体，记下坩埚和硫酸铜晶体的总质量（</a:t>
            </a:r>
            <a:r>
              <a:rPr lang="zh-CN" altLang="zh-CN" sz="2800" b="1" dirty="0">
                <a:latin typeface="+mn-ea"/>
              </a:rPr>
              <a:t>m</a:t>
            </a:r>
            <a:r>
              <a:rPr lang="zh-CN" altLang="zh-CN" sz="2800" b="1" baseline="-25000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）。 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5496" y="30024"/>
            <a:ext cx="369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实验过程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8957" y="3361556"/>
            <a:ext cx="835010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zh-CN" sz="2800" b="1" dirty="0">
                <a:latin typeface="+mj-ea"/>
                <a:ea typeface="+mj-ea"/>
              </a:rPr>
              <a:t>3</a:t>
            </a:r>
            <a:r>
              <a:rPr lang="zh-CN" altLang="en-US" sz="2800" b="1" dirty="0">
                <a:latin typeface="+mj-ea"/>
                <a:ea typeface="+mj-ea"/>
              </a:rPr>
              <a:t>．</a:t>
            </a:r>
            <a:r>
              <a:rPr lang="zh-CN" altLang="en-US" sz="2800" b="1" u="sng" dirty="0">
                <a:solidFill>
                  <a:srgbClr val="FF0000"/>
                </a:solidFill>
                <a:latin typeface="+mj-ea"/>
                <a:ea typeface="+mj-ea"/>
              </a:rPr>
              <a:t>加热</a:t>
            </a:r>
            <a:r>
              <a:rPr lang="zh-CN" altLang="en-US" sz="2800" b="1" dirty="0">
                <a:solidFill>
                  <a:srgbClr val="FF0000"/>
                </a:solidFill>
                <a:latin typeface="+mj-ea"/>
                <a:ea typeface="+mj-ea"/>
              </a:rPr>
              <a:t> </a:t>
            </a:r>
            <a:r>
              <a:rPr lang="zh-CN" altLang="en-US" sz="2800" b="1" dirty="0">
                <a:latin typeface="+mj-ea"/>
                <a:ea typeface="+mj-ea"/>
              </a:rPr>
              <a:t> 将盛有硫酸铜晶体的坩埚放在三脚架上面的泥三角上，用酒精灯缓慢加热，同时用玻璃棒轻轻搅拌硫酸铜晶体，直到蓝色硫酸铜晶体完全变成白色粉末，</a:t>
            </a:r>
            <a:r>
              <a:rPr lang="zh-CN" altLang="zh-CN" sz="2800" b="1" dirty="0">
                <a:latin typeface="+mj-ea"/>
                <a:ea typeface="+mj-ea"/>
              </a:rPr>
              <a:t>且不再有水蒸气逸出</a:t>
            </a:r>
            <a:r>
              <a:rPr lang="zh-CN" altLang="en-US" sz="2800" b="1" dirty="0">
                <a:latin typeface="+mj-ea"/>
                <a:ea typeface="+mj-ea"/>
              </a:rPr>
              <a:t>。</a:t>
            </a:r>
            <a:r>
              <a:rPr lang="zh-CN" altLang="zh-CN" sz="2800" b="1" dirty="0">
                <a:latin typeface="+mj-ea"/>
                <a:ea typeface="+mj-ea"/>
              </a:rPr>
              <a:t>然后将坩埚放在干燥器里冷却</a:t>
            </a:r>
            <a:r>
              <a:rPr lang="en-US" altLang="zh-CN" sz="2800" b="1" dirty="0">
                <a:latin typeface="+mj-ea"/>
                <a:ea typeface="+mj-ea"/>
              </a:rPr>
              <a:t>。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946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171" grpId="0" autoUpdateAnimBg="0"/>
      <p:bldP spid="7172" grpId="0" autoUpdateAnimBg="0"/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512" y="319217"/>
            <a:ext cx="86409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．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称量</a:t>
            </a:r>
            <a:r>
              <a:rPr lang="zh-CN" altLang="en-US" sz="2800" b="1" dirty="0">
                <a:latin typeface="+mn-ea"/>
              </a:rPr>
              <a:t>  待坩埚在干燥器里冷却后，将坩埚放在天平上称量，记下坩埚和无水硫酸铜的总质量（</a:t>
            </a:r>
            <a:r>
              <a:rPr lang="zh-CN" altLang="zh-CN" sz="2800" b="1" dirty="0">
                <a:latin typeface="+mn-ea"/>
              </a:rPr>
              <a:t>m</a:t>
            </a:r>
            <a:r>
              <a:rPr lang="zh-CN" altLang="zh-CN" sz="2800" b="1" baseline="-25000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）。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9512" y="1400497"/>
            <a:ext cx="8640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．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</a:rPr>
              <a:t>再加热称量</a:t>
            </a:r>
            <a:r>
              <a:rPr lang="zh-CN" altLang="en-US" sz="2800" b="1" dirty="0">
                <a:latin typeface="+mn-ea"/>
              </a:rPr>
              <a:t>  </a:t>
            </a:r>
            <a:r>
              <a:rPr lang="zh-CN" altLang="zh-CN" sz="2800" b="1" dirty="0">
                <a:latin typeface="+mn-ea"/>
              </a:rPr>
              <a:t>把盛有无水硫酸铜的坩埚再加热</a:t>
            </a:r>
            <a:r>
              <a:rPr lang="zh-CN" altLang="en-US" sz="2800" b="1" dirty="0">
                <a:latin typeface="+mn-ea"/>
              </a:rPr>
              <a:t>，</a:t>
            </a:r>
            <a:r>
              <a:rPr lang="zh-CN" altLang="zh-CN" sz="2800" b="1" dirty="0">
                <a:latin typeface="+mn-ea"/>
              </a:rPr>
              <a:t>然后放在干燥器里冷却后再称量</a:t>
            </a:r>
            <a:r>
              <a:rPr lang="en-US" altLang="zh-CN" sz="2800" b="1" dirty="0">
                <a:latin typeface="+mn-ea"/>
              </a:rPr>
              <a:t>，</a:t>
            </a:r>
            <a:r>
              <a:rPr lang="en-US" altLang="zh-CN" sz="2800" b="1" dirty="0" err="1">
                <a:latin typeface="+mn-ea"/>
              </a:rPr>
              <a:t>记下质量，到连续两次称量的质量差不超过</a:t>
            </a:r>
            <a:r>
              <a:rPr lang="zh-CN" altLang="zh-CN" sz="2800" b="1" dirty="0">
                <a:latin typeface="+mn-ea"/>
              </a:rPr>
              <a:t>0.1g</a:t>
            </a:r>
            <a:r>
              <a:rPr lang="zh-CN" altLang="en-US" sz="2800" b="1" dirty="0">
                <a:latin typeface="+mn-ea"/>
              </a:rPr>
              <a:t>为止</a:t>
            </a:r>
            <a:r>
              <a:rPr lang="zh-CN" altLang="en-US" sz="2800" b="1" dirty="0" smtClean="0">
                <a:latin typeface="+mn-ea"/>
              </a:rPr>
              <a:t>。</a:t>
            </a:r>
            <a:r>
              <a:rPr lang="zh-CN" altLang="en-US" sz="2800" b="1" dirty="0">
                <a:solidFill>
                  <a:srgbClr val="3366FF"/>
                </a:solidFill>
                <a:ea typeface="华文中宋" pitchFamily="2" charset="-122"/>
              </a:rPr>
              <a:t>称量操作要</a:t>
            </a:r>
            <a:r>
              <a:rPr lang="zh-CN" altLang="en-US" sz="2800" b="1" dirty="0" smtClean="0">
                <a:solidFill>
                  <a:srgbClr val="3366FF"/>
                </a:solidFill>
                <a:ea typeface="华文中宋" pitchFamily="2" charset="-122"/>
              </a:rPr>
              <a:t>快！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51520" y="2863884"/>
            <a:ext cx="864096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latin typeface="+mn-ea"/>
              </a:rPr>
              <a:t>   </a:t>
            </a:r>
            <a:r>
              <a:rPr lang="zh-CN" altLang="en-US" sz="2400" b="1" dirty="0" smtClean="0">
                <a:latin typeface="+mn-ea"/>
              </a:rPr>
              <a:t>用</a:t>
            </a:r>
            <a:r>
              <a:rPr lang="zh-CN" altLang="en-US" sz="2400" b="1" dirty="0">
                <a:latin typeface="+mn-ea"/>
              </a:rPr>
              <a:t>加热的方法除去</a:t>
            </a:r>
            <a:r>
              <a:rPr lang="zh-CN" altLang="zh-CN" sz="2400" b="1" dirty="0">
                <a:latin typeface="+mn-ea"/>
              </a:rPr>
              <a:t>CuS0</a:t>
            </a:r>
            <a:r>
              <a:rPr lang="zh-CN" altLang="zh-CN" sz="2400" b="1" baseline="-25000" dirty="0">
                <a:latin typeface="+mn-ea"/>
              </a:rPr>
              <a:t>4</a:t>
            </a:r>
            <a:r>
              <a:rPr lang="zh-CN" altLang="zh-CN" sz="2400" b="1" dirty="0">
                <a:latin typeface="+mn-ea"/>
              </a:rPr>
              <a:t>·5H</a:t>
            </a:r>
            <a:r>
              <a:rPr lang="zh-CN" altLang="zh-CN" sz="2400" b="1" baseline="-25000" dirty="0">
                <a:latin typeface="+mn-ea"/>
              </a:rPr>
              <a:t>2</a:t>
            </a:r>
            <a:r>
              <a:rPr lang="zh-CN" altLang="zh-CN" sz="2400" b="1" dirty="0">
                <a:latin typeface="+mn-ea"/>
              </a:rPr>
              <a:t>0</a:t>
            </a:r>
            <a:r>
              <a:rPr lang="zh-CN" altLang="en-US" sz="2400" b="1" dirty="0">
                <a:latin typeface="+mn-ea"/>
              </a:rPr>
              <a:t>中的结晶水，为了避免加热时间过长或温度过高造成的</a:t>
            </a:r>
            <a:r>
              <a:rPr lang="zh-CN" altLang="zh-CN" sz="2400" b="1" dirty="0">
                <a:latin typeface="+mn-ea"/>
              </a:rPr>
              <a:t>CuS0</a:t>
            </a:r>
            <a:r>
              <a:rPr lang="zh-CN" altLang="zh-CN" sz="2400" b="1" baseline="-25000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分解，就不可避免的没有使</a:t>
            </a:r>
            <a:r>
              <a:rPr lang="zh-CN" altLang="zh-CN" sz="2400" b="1" dirty="0">
                <a:latin typeface="+mn-ea"/>
              </a:rPr>
              <a:t>CuSO</a:t>
            </a:r>
            <a:r>
              <a:rPr lang="zh-CN" altLang="zh-CN" sz="2400" b="1" baseline="-25000" dirty="0">
                <a:latin typeface="+mn-ea"/>
              </a:rPr>
              <a:t>4</a:t>
            </a:r>
            <a:r>
              <a:rPr lang="zh-CN" altLang="zh-CN" sz="2400" b="1" dirty="0">
                <a:latin typeface="+mn-ea"/>
              </a:rPr>
              <a:t>·5H</a:t>
            </a:r>
            <a:r>
              <a:rPr lang="zh-CN" altLang="zh-CN" sz="2400" b="1" baseline="-25000" dirty="0">
                <a:latin typeface="+mn-ea"/>
              </a:rPr>
              <a:t>2</a:t>
            </a:r>
            <a:r>
              <a:rPr lang="zh-CN" altLang="zh-CN" sz="2400" b="1" dirty="0">
                <a:latin typeface="+mn-ea"/>
              </a:rPr>
              <a:t>O</a:t>
            </a:r>
            <a:r>
              <a:rPr lang="zh-CN" altLang="en-US" sz="2400" b="1" dirty="0">
                <a:latin typeface="+mn-ea"/>
              </a:rPr>
              <a:t>中结晶水全部失去，这势必会造成新的误差。为此，本实验采取了多次加热的方法，以尽可能的使晶体中的结晶水全部失去。</a:t>
            </a:r>
            <a:r>
              <a:rPr lang="zh-CN" altLang="zh-CN" sz="2400" b="1" dirty="0">
                <a:latin typeface="+mn-ea"/>
              </a:rPr>
              <a:t>0.1 g</a:t>
            </a:r>
            <a:r>
              <a:rPr lang="zh-CN" altLang="en-US" sz="2400" b="1" dirty="0">
                <a:latin typeface="+mn-ea"/>
              </a:rPr>
              <a:t>是托盘天平的感量，两次称量误差不超过</a:t>
            </a:r>
            <a:r>
              <a:rPr lang="zh-CN" altLang="zh-CN" sz="2400" b="1" dirty="0">
                <a:latin typeface="+mn-ea"/>
              </a:rPr>
              <a:t>0.1 g</a:t>
            </a:r>
            <a:r>
              <a:rPr lang="zh-CN" altLang="en-US" sz="2400" b="1" dirty="0">
                <a:latin typeface="+mn-ea"/>
              </a:rPr>
              <a:t>，完全可以说明晶体中的结晶水已全部失去。</a:t>
            </a:r>
          </a:p>
        </p:txBody>
      </p:sp>
    </p:spTree>
    <p:extLst>
      <p:ext uri="{BB962C8B-B14F-4D97-AF65-F5344CB8AC3E}">
        <p14:creationId xmlns:p14="http://schemas.microsoft.com/office/powerpoint/2010/main" val="11067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23528" y="265212"/>
            <a:ext cx="84969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zh-CN" altLang="en-US" sz="28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  根据实验数据计算硫酸铜晶体里结晶水的质量分数和化学式中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的实验值。</a:t>
            </a:r>
          </a:p>
        </p:txBody>
      </p:sp>
      <p:pic>
        <p:nvPicPr>
          <p:cNvPr id="10243" name="Picture 3" descr="2005012121382623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7340"/>
            <a:ext cx="691276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188194" y="2820459"/>
            <a:ext cx="4679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dirty="0"/>
              <a:t>[m</a:t>
            </a:r>
            <a:r>
              <a:rPr lang="zh-CN" altLang="en-US" sz="2800" b="1" dirty="0"/>
              <a:t>（结晶水）</a:t>
            </a:r>
            <a:r>
              <a:rPr lang="zh-CN" altLang="zh-CN" sz="2800" b="1" dirty="0"/>
              <a:t>=m</a:t>
            </a:r>
            <a:r>
              <a:rPr lang="zh-CN" altLang="zh-CN" sz="2800" b="1" baseline="-25000" dirty="0"/>
              <a:t>1</a:t>
            </a:r>
            <a:r>
              <a:rPr lang="zh-CN" altLang="en-US" sz="2800" b="1" dirty="0"/>
              <a:t>－</a:t>
            </a:r>
            <a:r>
              <a:rPr lang="zh-CN" altLang="zh-CN" sz="2800" b="1" dirty="0"/>
              <a:t>m</a:t>
            </a:r>
            <a:r>
              <a:rPr lang="zh-CN" altLang="zh-CN" sz="2800" b="1" baseline="-25000" dirty="0"/>
              <a:t>2</a:t>
            </a:r>
            <a:r>
              <a:rPr lang="zh-CN" altLang="zh-CN" sz="2800" b="1" dirty="0"/>
              <a:t>]</a:t>
            </a:r>
            <a:endParaRPr lang="en-US" altLang="zh-CN" sz="2800" b="1" dirty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23528" y="3649588"/>
            <a:ext cx="84969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zh-CN" altLang="en-US" sz="28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实验结果分析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根据硫酸铜晶体的化学式计算结晶水的质量分数。将实验测定的结果与根据化学式计算的结果进行对比，并计算实验误差。</a:t>
            </a:r>
          </a:p>
        </p:txBody>
      </p:sp>
    </p:spTree>
    <p:extLst>
      <p:ext uri="{BB962C8B-B14F-4D97-AF65-F5344CB8AC3E}">
        <p14:creationId xmlns:p14="http://schemas.microsoft.com/office/powerpoint/2010/main" val="423700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" y="913284"/>
            <a:ext cx="9132340" cy="455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504" y="174040"/>
            <a:ext cx="84969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话说坩埚为什么不能加热液体呢？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81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49188"/>
            <a:ext cx="8892480" cy="564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9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628" y="2780890"/>
            <a:ext cx="7780312" cy="436650"/>
            <a:chOff x="3511803" y="5710397"/>
            <a:chExt cx="7780312" cy="4366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283" r="16811"/>
            <a:stretch/>
          </p:blipFill>
          <p:spPr bwMode="auto">
            <a:xfrm>
              <a:off x="5004049" y="5710397"/>
              <a:ext cx="6288066" cy="43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41" t="74566" r="35824" b="12717"/>
            <a:stretch/>
          </p:blipFill>
          <p:spPr bwMode="auto">
            <a:xfrm>
              <a:off x="3511803" y="5710397"/>
              <a:ext cx="2119087" cy="436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5"/>
          <a:stretch/>
        </p:blipFill>
        <p:spPr bwMode="auto">
          <a:xfrm>
            <a:off x="385127" y="0"/>
            <a:ext cx="8363337" cy="2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30681" y="3203438"/>
            <a:ext cx="8833807" cy="1310246"/>
            <a:chOff x="-3780928" y="-1823020"/>
            <a:chExt cx="14810878" cy="195637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57650"/>
            <a:stretch/>
          </p:blipFill>
          <p:spPr bwMode="auto">
            <a:xfrm>
              <a:off x="-3780928" y="-1823020"/>
              <a:ext cx="9048750" cy="195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729" r="11124" b="28969"/>
            <a:stretch/>
          </p:blipFill>
          <p:spPr bwMode="auto">
            <a:xfrm>
              <a:off x="2987824" y="-1174080"/>
              <a:ext cx="8042126" cy="1307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5692"/>
            <a:ext cx="5332231" cy="8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608" y="4788166"/>
            <a:ext cx="3563888" cy="589614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2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196"/>
            <a:ext cx="7776864" cy="544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4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833</Words>
  <Application>Microsoft Office PowerPoint</Application>
  <PresentationFormat>全屏显示(16:10)</PresentationFormat>
  <Paragraphs>58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16</cp:revision>
  <dcterms:created xsi:type="dcterms:W3CDTF">2016-05-12T01:26:09Z</dcterms:created>
  <dcterms:modified xsi:type="dcterms:W3CDTF">2016-06-13T01:35:48Z</dcterms:modified>
</cp:coreProperties>
</file>