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79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4E7554-3D34-42BD-8F27-104572A3D8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3AC8C-441D-42FE-B39C-D367AC6C86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6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FB507-8DC4-4203-B58E-552BA5409F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5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24B6D-82EE-448E-B75B-B69327B17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30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BA094-B724-40C6-9E39-14C6736731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55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1011B-5CB9-4835-B4FC-387C2EC7F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3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AB477-88C2-4F53-A4CB-66F66BCBD2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09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8C281-4566-4ACB-8C05-A2F0604A31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09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E4BCA-407A-495E-B046-46E995336F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4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48541-97DC-4A4B-882D-0BE3949CBF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7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03873-D139-459A-A21A-9399EC4112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04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F89AC2-6DBB-40BF-B9DC-B90E7872D5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07062202d09efce031ed9cae17d93d2e.flv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hyperlink" Target="http://laojoke.fotolog.com.cn/1569744.html" TargetMode="Externa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E:\&#36164;&#28304;&#23457;&#26680;\5.1&#26354;&#32447;&#36816;&#21160;\&#22312;&#30722;&#36718;&#19978;&#30952;&#20992;&#20855;1.WMV" TargetMode="External"/><Relationship Id="rId1" Type="http://schemas.openxmlformats.org/officeDocument/2006/relationships/video" Target="file:///C:\Documents%20and%20Settings\Administrator\&#26700;&#38754;\&#26354;&#32447;&#36816;&#21160;2\&#20999;&#21521;&#36895;&#24230;.asf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E:\&#36164;&#28304;&#23457;&#26680;\5.1&#26354;&#32447;&#36816;&#21160;\&#38632;&#27700;&#22312;&#38632;&#20254;&#19978;&#38543;&#20254;&#36716;&#65292;&#38632;&#28404;&#20174;&#20254;&#36793;&#39134;&#20986;&#20998;&#26512;.WMV" TargetMode="External"/><Relationship Id="rId1" Type="http://schemas.openxmlformats.org/officeDocument/2006/relationships/video" Target="file:///E:\&#36164;&#28304;&#23457;&#26680;\5.1&#26354;&#32447;&#36816;&#21160;\&#38632;&#27700;&#22312;&#38632;&#20254;&#19978;&#38543;&#20254;&#36716;&#65292;&#38632;&#28404;&#20174;&#20254;&#36793;&#39134;&#20986;&#20998;&#26512;.asf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yanshi.swf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981200" y="4924425"/>
            <a:ext cx="53149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第五章  曲线运动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第一节  曲线运动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曲线运动有什么</a:t>
            </a:r>
            <a:r>
              <a:rPr lang="zh-CN" altLang="en-US" sz="2800" b="1">
                <a:solidFill>
                  <a:srgbClr val="0000FF"/>
                </a:solidFill>
              </a:rPr>
              <a:t>特点</a:t>
            </a:r>
            <a:r>
              <a:rPr lang="zh-CN" altLang="en-US" sz="2800" b="1"/>
              <a:t>呢</a:t>
            </a:r>
            <a:r>
              <a:rPr lang="en-US" altLang="zh-CN" sz="2800" b="1"/>
              <a:t>?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423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a</a:t>
            </a:r>
            <a:r>
              <a:rPr lang="en-US" altLang="zh-CN" sz="2800" b="1"/>
              <a:t>. </a:t>
            </a:r>
            <a:r>
              <a:rPr lang="zh-CN" altLang="en-US" sz="2800" b="1"/>
              <a:t>曲线运动的</a:t>
            </a:r>
            <a:r>
              <a:rPr lang="zh-CN" altLang="en-US" sz="2800" b="1">
                <a:solidFill>
                  <a:srgbClr val="0000FF"/>
                </a:solidFill>
              </a:rPr>
              <a:t>轨迹是曲线</a:t>
            </a:r>
            <a:r>
              <a:rPr lang="en-US" altLang="zh-CN" sz="2800" b="1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567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b</a:t>
            </a:r>
            <a:r>
              <a:rPr lang="en-US" altLang="zh-CN" sz="2800" b="1"/>
              <a:t>. </a:t>
            </a:r>
            <a:r>
              <a:rPr lang="zh-CN" altLang="en-US" sz="2800" b="1"/>
              <a:t>曲线运动的</a:t>
            </a:r>
            <a:r>
              <a:rPr lang="zh-CN" altLang="en-US" sz="2800" b="1">
                <a:solidFill>
                  <a:srgbClr val="0000FF"/>
                </a:solidFill>
              </a:rPr>
              <a:t>运动方向</a:t>
            </a:r>
            <a:r>
              <a:rPr lang="zh-CN" altLang="en-US" sz="2800" b="1"/>
              <a:t>时刻在改变</a:t>
            </a:r>
            <a:r>
              <a:rPr lang="en-US" altLang="zh-CN" sz="2800" b="1"/>
              <a:t>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7058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latin typeface="宋体" pitchFamily="2" charset="-122"/>
              </a:rPr>
              <a:t>c</a:t>
            </a:r>
            <a:r>
              <a:rPr lang="en-US" altLang="zh-CN" sz="2800" b="1">
                <a:latin typeface="宋体" pitchFamily="2" charset="-122"/>
              </a:rPr>
              <a:t>. </a:t>
            </a:r>
            <a:r>
              <a:rPr lang="zh-CN" altLang="en-US" sz="2800" b="1">
                <a:latin typeface="宋体" pitchFamily="2" charset="-122"/>
              </a:rPr>
              <a:t>曲线运动是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变速运动</a:t>
            </a:r>
            <a:r>
              <a:rPr lang="zh-CN" altLang="en-US" sz="2800" b="1">
                <a:latin typeface="宋体" pitchFamily="2" charset="-122"/>
              </a:rPr>
              <a:t>，故必然要有加速                             度即一定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受到外力作用</a:t>
            </a:r>
            <a:r>
              <a:rPr lang="en-US" altLang="zh-CN" sz="2800" b="1">
                <a:latin typeface="宋体" pitchFamily="2" charset="-122"/>
              </a:rPr>
              <a:t>.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38200" y="45720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或者说做曲线运动物体的</a:t>
            </a:r>
            <a:r>
              <a:rPr lang="zh-CN" altLang="en-US" sz="2800" b="1">
                <a:solidFill>
                  <a:srgbClr val="FF0000"/>
                </a:solidFill>
              </a:rPr>
              <a:t>合外力一定不为零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/>
      <p:bldP spid="14341" grpId="0"/>
      <p:bldP spid="14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2289175"/>
            <a:ext cx="8718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当运动物体所受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合外力方向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跟它的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速度方向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不在</a:t>
            </a:r>
          </a:p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同一直线上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时，物体就做曲线运动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52400" y="7620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实验结论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】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76250" y="12954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物体做曲线运动的条件：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68313" y="4114800"/>
            <a:ext cx="82184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曲线运动中速度方向与加速度方向的关系如何呢？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52400" y="35814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结论延伸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】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5486400"/>
            <a:ext cx="800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18588334" algn="ctr" rotWithShape="0">
                    <a:srgbClr val="FFFF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做曲线运动的物体的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加速度方向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跟它的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速度方向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不在同一直线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895600" y="17526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（动力学条件）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971800" y="4906963"/>
            <a:ext cx="365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（运动学条件）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025650" y="228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三、物体做曲线运动的条件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8" grpId="0" autoUpdateAnimBg="0"/>
      <p:bldP spid="16389" grpId="0" autoUpdateAnimBg="0"/>
      <p:bldP spid="16390" grpId="0" autoUpdateAnimBg="0"/>
      <p:bldP spid="16391" grpId="0" autoUpdateAnimBg="0"/>
      <p:bldP spid="16392" grpId="0" autoUpdateAnimBg="0"/>
      <p:bldP spid="1639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66800" y="990600"/>
            <a:ext cx="609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物体作曲线运动原因：</a:t>
            </a:r>
          </a:p>
        </p:txBody>
      </p:sp>
      <p:sp>
        <p:nvSpPr>
          <p:cNvPr id="17411" name="Arc 3"/>
          <p:cNvSpPr>
            <a:spLocks/>
          </p:cNvSpPr>
          <p:nvPr/>
        </p:nvSpPr>
        <p:spPr bwMode="auto">
          <a:xfrm>
            <a:off x="1866900" y="2874963"/>
            <a:ext cx="3657600" cy="2971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981200" y="2874963"/>
            <a:ext cx="1828800" cy="1943100"/>
            <a:chOff x="1536" y="1968"/>
            <a:chExt cx="768" cy="816"/>
          </a:xfrm>
        </p:grpSpPr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1536" y="1968"/>
              <a:ext cx="67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968" y="259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</p:grp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1981200" y="1981200"/>
            <a:ext cx="3657600" cy="893763"/>
            <a:chOff x="1488" y="1593"/>
            <a:chExt cx="1536" cy="375"/>
          </a:xfrm>
        </p:grpSpPr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1488" y="1968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2592" y="1593"/>
              <a:ext cx="432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800" baseline="-25000">
                  <a:latin typeface="黑体" pitchFamily="2" charset="-122"/>
                  <a:ea typeface="黑体" pitchFamily="2" charset="-122"/>
                </a:rPr>
                <a:t>0</a:t>
              </a:r>
            </a:p>
          </p:txBody>
        </p:sp>
      </p:grp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1752600" y="2874963"/>
            <a:ext cx="914400" cy="862012"/>
            <a:chOff x="1440" y="1968"/>
            <a:chExt cx="384" cy="362"/>
          </a:xfrm>
        </p:grpSpPr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1536" y="1968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1440" y="2112"/>
              <a:ext cx="28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6225"/>
            <a:ext cx="579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卫星的曲线运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2400" y="32766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、做曲线运动的物体运动轨迹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速度方向与其所受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合外力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方向三者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位置关系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如何？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6200" y="27432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【</a:t>
            </a:r>
            <a:r>
              <a:rPr kumimoji="1" lang="zh-CN" altLang="en-US" sz="2800" b="1">
                <a:solidFill>
                  <a:srgbClr val="FF0000"/>
                </a:solidFill>
              </a:rPr>
              <a:t>思考</a:t>
            </a:r>
            <a:r>
              <a:rPr lang="en-US" altLang="zh-CN" sz="2800" b="1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98438" y="414655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物体运动轨迹夹在速度方向和合外力方向之间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28600" y="48006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、做曲线运动的物体运动轨迹弯曲方向与其所受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合外力方向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有什么关系呢？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96850" y="5751513"/>
            <a:ext cx="871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做曲线运动的物体所受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合外力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必指向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运动轨迹凹的一侧</a:t>
            </a:r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5715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  <p:bldP spid="18439" grpId="0"/>
      <p:bldP spid="184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四、曲线运动的分类：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52400" y="1600200"/>
            <a:ext cx="8763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28600" y="2895600"/>
            <a:ext cx="473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zh-CN" altLang="en-US" sz="2400" b="1">
                <a:latin typeface="宋体" pitchFamily="2" charset="-122"/>
              </a:rPr>
              <a:t>（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 b="1">
                <a:latin typeface="宋体" pitchFamily="2" charset="-122"/>
              </a:rPr>
              <a:t>）跟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zh-CN" altLang="en-US" sz="2400" b="1">
                <a:latin typeface="宋体" pitchFamily="2" charset="-122"/>
              </a:rPr>
              <a:t>在一直线上→直线运动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800600" y="2514600"/>
          <a:ext cx="41576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1993680" imgH="482400" progId="Equation.3">
                  <p:embed/>
                </p:oleObj>
              </mc:Choice>
              <mc:Fallback>
                <p:oleObj name="Equation" r:id="rId3" imgW="19936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14600"/>
                        <a:ext cx="4157663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0" y="3962400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zh-CN" altLang="en-US" sz="2400" b="1">
                <a:latin typeface="宋体" pitchFamily="2" charset="-122"/>
              </a:rPr>
              <a:t>（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 b="1">
                <a:latin typeface="宋体" pitchFamily="2" charset="-122"/>
              </a:rPr>
              <a:t>）跟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zh-CN" altLang="en-US" sz="2400" b="1">
                <a:latin typeface="宋体" pitchFamily="2" charset="-122"/>
              </a:rPr>
              <a:t>不在一直线上→曲线运动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876800" y="3686175"/>
          <a:ext cx="39893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1993680" imgH="482400" progId="Equation.3">
                  <p:embed/>
                </p:oleObj>
              </mc:Choice>
              <mc:Fallback>
                <p:oleObj name="Equation" r:id="rId5" imgW="19936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686175"/>
                        <a:ext cx="3989388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1185863"/>
            <a:ext cx="8569325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1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 如图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物体在恒力</a:t>
            </a:r>
            <a:r>
              <a:rPr kumimoji="1" lang="en-US" altLang="zh-CN" sz="3200" b="1" i="1">
                <a:latin typeface="黑体" pitchFamily="2" charset="-122"/>
                <a:ea typeface="黑体" pitchFamily="2" charset="-122"/>
              </a:rPr>
              <a:t>F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作用下沿曲线从</a:t>
            </a:r>
            <a:r>
              <a:rPr kumimoji="1" lang="en-US" altLang="zh-CN" sz="3200" b="1" i="1"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运动到</a:t>
            </a:r>
            <a:r>
              <a:rPr kumimoji="1" lang="en-US" altLang="zh-CN" sz="3200" b="1" i="1">
                <a:latin typeface="黑体" pitchFamily="2" charset="-122"/>
                <a:ea typeface="黑体" pitchFamily="2" charset="-122"/>
              </a:rPr>
              <a:t>B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,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这时突然使它所受力反向（大小不变），则物体以后的运动情况： （          ）</a:t>
            </a:r>
          </a:p>
          <a:p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A.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能沿曲线</a:t>
            </a:r>
            <a:r>
              <a:rPr kumimoji="1" lang="en-US" altLang="zh-CN" sz="3200" b="1" i="1">
                <a:latin typeface="黑体" pitchFamily="2" charset="-122"/>
                <a:ea typeface="黑体" pitchFamily="2" charset="-122"/>
              </a:rPr>
              <a:t>Ba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运动</a:t>
            </a:r>
          </a:p>
          <a:p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B.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能沿直线</a:t>
            </a:r>
            <a:r>
              <a:rPr kumimoji="1" lang="en-US" altLang="zh-CN" sz="3200" b="1" i="1">
                <a:latin typeface="黑体" pitchFamily="2" charset="-122"/>
                <a:ea typeface="黑体" pitchFamily="2" charset="-122"/>
              </a:rPr>
              <a:t>Bb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运动</a:t>
            </a:r>
          </a:p>
          <a:p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C.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能沿曲线</a:t>
            </a:r>
            <a:r>
              <a:rPr kumimoji="1" lang="en-US" altLang="zh-CN" sz="3200" b="1" i="1">
                <a:latin typeface="黑体" pitchFamily="2" charset="-122"/>
                <a:ea typeface="黑体" pitchFamily="2" charset="-122"/>
              </a:rPr>
              <a:t>Bc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运动</a:t>
            </a:r>
          </a:p>
          <a:p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D.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能沿原曲线由</a:t>
            </a:r>
            <a:r>
              <a:rPr kumimoji="1" lang="en-US" altLang="zh-CN" sz="3200" b="1" i="1">
                <a:latin typeface="黑体" pitchFamily="2" charset="-122"/>
                <a:ea typeface="黑体" pitchFamily="2" charset="-122"/>
              </a:rPr>
              <a:t>B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返回</a:t>
            </a:r>
            <a:r>
              <a:rPr kumimoji="1" lang="en-US" altLang="zh-CN" sz="3200" b="1" i="1">
                <a:latin typeface="黑体" pitchFamily="2" charset="-122"/>
                <a:ea typeface="黑体" pitchFamily="2" charset="-122"/>
              </a:rPr>
              <a:t>A</a:t>
            </a:r>
          </a:p>
        </p:txBody>
      </p:sp>
      <p:sp>
        <p:nvSpPr>
          <p:cNvPr id="20483" name="Freeform 3"/>
          <p:cNvSpPr>
            <a:spLocks/>
          </p:cNvSpPr>
          <p:nvPr/>
        </p:nvSpPr>
        <p:spPr bwMode="auto">
          <a:xfrm>
            <a:off x="4767263" y="4867275"/>
            <a:ext cx="1352550" cy="1520825"/>
          </a:xfrm>
          <a:custGeom>
            <a:avLst/>
            <a:gdLst>
              <a:gd name="T0" fmla="*/ 0 w 771"/>
              <a:gd name="T1" fmla="*/ 590 h 590"/>
              <a:gd name="T2" fmla="*/ 226 w 771"/>
              <a:gd name="T3" fmla="*/ 181 h 590"/>
              <a:gd name="T4" fmla="*/ 771 w 771"/>
              <a:gd name="T5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1" h="590">
                <a:moveTo>
                  <a:pt x="0" y="590"/>
                </a:moveTo>
                <a:cubicBezTo>
                  <a:pt x="49" y="434"/>
                  <a:pt x="98" y="279"/>
                  <a:pt x="226" y="181"/>
                </a:cubicBezTo>
                <a:cubicBezTo>
                  <a:pt x="354" y="83"/>
                  <a:pt x="562" y="41"/>
                  <a:pt x="771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6083300" y="4359275"/>
            <a:ext cx="2124075" cy="50800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5" name="Freeform 5"/>
          <p:cNvSpPr>
            <a:spLocks/>
          </p:cNvSpPr>
          <p:nvPr/>
        </p:nvSpPr>
        <p:spPr bwMode="auto">
          <a:xfrm>
            <a:off x="6180138" y="3598863"/>
            <a:ext cx="965200" cy="1268412"/>
          </a:xfrm>
          <a:custGeom>
            <a:avLst/>
            <a:gdLst>
              <a:gd name="T0" fmla="*/ 0 w 726"/>
              <a:gd name="T1" fmla="*/ 545 h 545"/>
              <a:gd name="T2" fmla="*/ 499 w 726"/>
              <a:gd name="T3" fmla="*/ 318 h 545"/>
              <a:gd name="T4" fmla="*/ 726 w 726"/>
              <a:gd name="T5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6" h="545">
                <a:moveTo>
                  <a:pt x="0" y="545"/>
                </a:moveTo>
                <a:cubicBezTo>
                  <a:pt x="189" y="477"/>
                  <a:pt x="378" y="409"/>
                  <a:pt x="499" y="318"/>
                </a:cubicBezTo>
                <a:cubicBezTo>
                  <a:pt x="620" y="227"/>
                  <a:pt x="673" y="113"/>
                  <a:pt x="726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343400" y="5962650"/>
            <a:ext cx="6778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</a:rPr>
              <a:t>A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781800" y="3581400"/>
            <a:ext cx="6778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</a:rPr>
              <a:t>c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696200" y="4038600"/>
            <a:ext cx="677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</a:rPr>
              <a:t>b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010400" y="5181600"/>
            <a:ext cx="677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</a:rPr>
              <a:t>a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019800" y="4800600"/>
            <a:ext cx="6762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</a:rPr>
              <a:t>B</a:t>
            </a:r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 rot="20299248" flipV="1">
            <a:off x="6392863" y="4560888"/>
            <a:ext cx="965200" cy="1268412"/>
          </a:xfrm>
          <a:custGeom>
            <a:avLst/>
            <a:gdLst>
              <a:gd name="T0" fmla="*/ 0 w 726"/>
              <a:gd name="T1" fmla="*/ 545 h 545"/>
              <a:gd name="T2" fmla="*/ 499 w 726"/>
              <a:gd name="T3" fmla="*/ 318 h 545"/>
              <a:gd name="T4" fmla="*/ 726 w 726"/>
              <a:gd name="T5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6" h="545">
                <a:moveTo>
                  <a:pt x="0" y="545"/>
                </a:moveTo>
                <a:cubicBezTo>
                  <a:pt x="189" y="477"/>
                  <a:pt x="378" y="409"/>
                  <a:pt x="499" y="318"/>
                </a:cubicBezTo>
                <a:cubicBezTo>
                  <a:pt x="620" y="227"/>
                  <a:pt x="673" y="113"/>
                  <a:pt x="726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676900" y="2209800"/>
            <a:ext cx="125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C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743200" y="3810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 b="1">
                <a:solidFill>
                  <a:srgbClr val="FF0000"/>
                </a:solidFill>
              </a:rPr>
              <a:t>课堂练习</a:t>
            </a:r>
          </a:p>
        </p:txBody>
      </p: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6248400" y="4648200"/>
            <a:ext cx="1135063" cy="398463"/>
            <a:chOff x="3936" y="2928"/>
            <a:chExt cx="715" cy="251"/>
          </a:xfrm>
        </p:grpSpPr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V="1">
              <a:off x="3936" y="2928"/>
              <a:ext cx="486" cy="1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4315" y="294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V</a:t>
              </a:r>
              <a:r>
                <a:rPr lang="en-US" altLang="zh-CN" baseline="-250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4419600" y="5653088"/>
            <a:ext cx="457200" cy="684212"/>
            <a:chOff x="2784" y="3561"/>
            <a:chExt cx="288" cy="431"/>
          </a:xfrm>
        </p:grpSpPr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 flipV="1">
              <a:off x="3008" y="3608"/>
              <a:ext cx="48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2784" y="3561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V</a:t>
              </a:r>
              <a:r>
                <a:rPr lang="en-US" altLang="zh-CN" baseline="-25000">
                  <a:solidFill>
                    <a:srgbClr val="FF0000"/>
                  </a:solidFill>
                </a:rPr>
                <a:t>A</a:t>
              </a:r>
            </a:p>
          </p:txBody>
        </p:sp>
      </p:grp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4749800" y="3810000"/>
            <a:ext cx="3810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H="1">
            <a:off x="3810000" y="4838700"/>
            <a:ext cx="24384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Freeform 22"/>
          <p:cNvSpPr>
            <a:spLocks/>
          </p:cNvSpPr>
          <p:nvPr/>
        </p:nvSpPr>
        <p:spPr bwMode="auto">
          <a:xfrm>
            <a:off x="4876800" y="4953000"/>
            <a:ext cx="914400" cy="685800"/>
          </a:xfrm>
          <a:custGeom>
            <a:avLst/>
            <a:gdLst>
              <a:gd name="T0" fmla="*/ 0 w 480"/>
              <a:gd name="T1" fmla="*/ 288 h 304"/>
              <a:gd name="T2" fmla="*/ 192 w 480"/>
              <a:gd name="T3" fmla="*/ 288 h 304"/>
              <a:gd name="T4" fmla="*/ 384 w 480"/>
              <a:gd name="T5" fmla="*/ 192 h 304"/>
              <a:gd name="T6" fmla="*/ 480 w 480"/>
              <a:gd name="T7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304">
                <a:moveTo>
                  <a:pt x="0" y="288"/>
                </a:moveTo>
                <a:cubicBezTo>
                  <a:pt x="64" y="296"/>
                  <a:pt x="128" y="304"/>
                  <a:pt x="192" y="288"/>
                </a:cubicBezTo>
                <a:cubicBezTo>
                  <a:pt x="256" y="272"/>
                  <a:pt x="336" y="240"/>
                  <a:pt x="384" y="192"/>
                </a:cubicBezTo>
                <a:cubicBezTo>
                  <a:pt x="432" y="144"/>
                  <a:pt x="464" y="32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03" name="Group 23"/>
          <p:cNvGrpSpPr>
            <a:grpSpLocks/>
          </p:cNvGrpSpPr>
          <p:nvPr/>
        </p:nvGrpSpPr>
        <p:grpSpPr bwMode="auto">
          <a:xfrm>
            <a:off x="5181600" y="5334000"/>
            <a:ext cx="1066800" cy="685800"/>
            <a:chOff x="3264" y="3360"/>
            <a:chExt cx="672" cy="432"/>
          </a:xfrm>
        </p:grpSpPr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rot="3291080">
              <a:off x="3264" y="3552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 flipV="1">
              <a:off x="3408" y="3360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3504" y="355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 autoUpdateAnimBg="0"/>
      <p:bldP spid="20500" grpId="0" animBg="1"/>
      <p:bldP spid="20501" grpId="0" animBg="1"/>
      <p:bldP spid="205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4688" y="1727200"/>
            <a:ext cx="8005762" cy="34163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CC99FF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/>
              <a:t>2</a:t>
            </a:r>
            <a:r>
              <a:rPr lang="zh-CN" altLang="en-US" sz="2800"/>
              <a:t>、关于曲线运动，下列说法正确的是</a:t>
            </a:r>
            <a:r>
              <a:rPr lang="zh-CN" altLang="en-US" sz="2800" u="sng"/>
              <a:t>    </a:t>
            </a:r>
            <a:r>
              <a:rPr lang="zh-CN" altLang="en-US" sz="2800"/>
              <a:t>。</a:t>
            </a:r>
          </a:p>
          <a:p>
            <a:r>
              <a:rPr lang="en-US" altLang="zh-CN" sz="2800"/>
              <a:t>A</a:t>
            </a:r>
            <a:r>
              <a:rPr lang="zh-CN" altLang="en-US" sz="2800"/>
              <a:t>：曲线运动一定是变速运动；</a:t>
            </a:r>
          </a:p>
          <a:p>
            <a:r>
              <a:rPr lang="en-US" altLang="zh-CN" sz="2800"/>
              <a:t>B</a:t>
            </a:r>
            <a:r>
              <a:rPr lang="zh-CN" altLang="en-US" sz="2800"/>
              <a:t>：曲线运动速度的方向不断的变化，但速度的大小可以不变；</a:t>
            </a:r>
          </a:p>
          <a:p>
            <a:r>
              <a:rPr lang="en-US" altLang="zh-CN" sz="2800"/>
              <a:t>C</a:t>
            </a:r>
            <a:r>
              <a:rPr lang="zh-CN" altLang="en-US" sz="2800"/>
              <a:t>：曲线运动的速度方向可能不变；</a:t>
            </a:r>
          </a:p>
          <a:p>
            <a:r>
              <a:rPr lang="en-US" altLang="zh-CN" sz="2800"/>
              <a:t>D</a:t>
            </a:r>
            <a:r>
              <a:rPr lang="zh-CN" altLang="en-US" sz="2800"/>
              <a:t>：曲线运动的速度大小和方向一定同时改变。</a:t>
            </a:r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971550" y="2205038"/>
            <a:ext cx="1008063" cy="660400"/>
          </a:xfrm>
          <a:custGeom>
            <a:avLst/>
            <a:gdLst>
              <a:gd name="T0" fmla="*/ 0 w 1134"/>
              <a:gd name="T1" fmla="*/ 318 h 688"/>
              <a:gd name="T2" fmla="*/ 318 w 1134"/>
              <a:gd name="T3" fmla="*/ 635 h 688"/>
              <a:gd name="T4" fmla="*/ 1134 w 1134"/>
              <a:gd name="T5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688">
                <a:moveTo>
                  <a:pt x="0" y="318"/>
                </a:moveTo>
                <a:cubicBezTo>
                  <a:pt x="64" y="503"/>
                  <a:pt x="129" y="688"/>
                  <a:pt x="318" y="635"/>
                </a:cubicBezTo>
                <a:cubicBezTo>
                  <a:pt x="507" y="582"/>
                  <a:pt x="998" y="106"/>
                  <a:pt x="1134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Freeform 5"/>
          <p:cNvSpPr>
            <a:spLocks/>
          </p:cNvSpPr>
          <p:nvPr/>
        </p:nvSpPr>
        <p:spPr bwMode="auto">
          <a:xfrm>
            <a:off x="971550" y="2708275"/>
            <a:ext cx="1008063" cy="660400"/>
          </a:xfrm>
          <a:custGeom>
            <a:avLst/>
            <a:gdLst>
              <a:gd name="T0" fmla="*/ 0 w 1134"/>
              <a:gd name="T1" fmla="*/ 318 h 688"/>
              <a:gd name="T2" fmla="*/ 318 w 1134"/>
              <a:gd name="T3" fmla="*/ 635 h 688"/>
              <a:gd name="T4" fmla="*/ 1134 w 1134"/>
              <a:gd name="T5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688">
                <a:moveTo>
                  <a:pt x="0" y="318"/>
                </a:moveTo>
                <a:cubicBezTo>
                  <a:pt x="64" y="503"/>
                  <a:pt x="129" y="688"/>
                  <a:pt x="318" y="635"/>
                </a:cubicBezTo>
                <a:cubicBezTo>
                  <a:pt x="507" y="582"/>
                  <a:pt x="998" y="106"/>
                  <a:pt x="1134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框 3"/>
          <p:cNvSpPr txBox="1">
            <a:spLocks noChangeArrowheads="1"/>
          </p:cNvSpPr>
          <p:nvPr/>
        </p:nvSpPr>
        <p:spPr bwMode="auto">
          <a:xfrm>
            <a:off x="228600" y="1219200"/>
            <a:ext cx="89154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sz="3200" b="1">
                <a:latin typeface="Times New Roman" pitchFamily="18" charset="0"/>
              </a:rPr>
              <a:t> 以下说法正确的是</a:t>
            </a:r>
            <a:r>
              <a:rPr kumimoji="1" lang="en-US" altLang="zh-CN" sz="3200" b="1">
                <a:latin typeface="Times New Roman" pitchFamily="18" charset="0"/>
                <a:sym typeface="Wingdings" pitchFamily="2" charset="2"/>
              </a:rPr>
              <a:t>:               (          )</a:t>
            </a:r>
            <a:endParaRPr kumimoji="1" lang="en-US" altLang="zh-CN" sz="32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A</a:t>
            </a:r>
            <a:r>
              <a:rPr kumimoji="1" lang="zh-CN" altLang="en-US" sz="3200" b="1">
                <a:latin typeface="Times New Roman" pitchFamily="18" charset="0"/>
              </a:rPr>
              <a:t>．物体在恒力作用下不可能做曲线运动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．物体在变力的作用下不可能做直线运动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C</a:t>
            </a:r>
            <a:r>
              <a:rPr kumimoji="1" lang="zh-CN" altLang="en-US" sz="3200" b="1">
                <a:latin typeface="Times New Roman" pitchFamily="18" charset="0"/>
              </a:rPr>
              <a:t>．物体在恒力作用下可能做曲线运动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D</a:t>
            </a:r>
            <a:r>
              <a:rPr kumimoji="1" lang="zh-CN" altLang="en-US" sz="3200" b="1">
                <a:latin typeface="Times New Roman" pitchFamily="18" charset="0"/>
              </a:rPr>
              <a:t>．物体在变力的作用下可能做直线运动 </a:t>
            </a:r>
          </a:p>
          <a:p>
            <a:pPr>
              <a:spcBef>
                <a:spcPct val="50000"/>
              </a:spcBef>
            </a:pP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8068" name="文本框 4"/>
          <p:cNvSpPr txBox="1">
            <a:spLocks noChangeArrowheads="1"/>
          </p:cNvSpPr>
          <p:nvPr/>
        </p:nvSpPr>
        <p:spPr bwMode="auto">
          <a:xfrm>
            <a:off x="6248400" y="12954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CD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2"/>
          <p:cNvSpPr>
            <a:spLocks noGrp="1" noChangeArrowheads="1"/>
          </p:cNvSpPr>
          <p:nvPr>
            <p:ph idx="4294967295"/>
          </p:nvPr>
        </p:nvSpPr>
        <p:spPr>
          <a:xfrm>
            <a:off x="304800" y="838200"/>
            <a:ext cx="8229600" cy="3657600"/>
          </a:xfrm>
        </p:spPr>
        <p:txBody>
          <a:bodyPr lIns="45720" rIns="4572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/>
              <a:t>如图所示</a:t>
            </a:r>
            <a:r>
              <a:rPr lang="en-US" altLang="zh-CN"/>
              <a:t>,</a:t>
            </a:r>
            <a:r>
              <a:rPr lang="zh-CN" altLang="en-US"/>
              <a:t>物体在恒力的作用下沿从</a:t>
            </a:r>
            <a:r>
              <a:rPr lang="en-US" altLang="zh-CN"/>
              <a:t>A</a:t>
            </a:r>
            <a:r>
              <a:rPr lang="zh-CN" altLang="en-US"/>
              <a:t>曲线运动到</a:t>
            </a:r>
            <a:r>
              <a:rPr lang="en-US" altLang="zh-CN"/>
              <a:t>B,</a:t>
            </a:r>
            <a:r>
              <a:rPr lang="zh-CN" altLang="en-US"/>
              <a:t>此时突然使力反向</a:t>
            </a:r>
            <a:r>
              <a:rPr lang="en-US" altLang="zh-CN"/>
              <a:t>,</a:t>
            </a:r>
            <a:r>
              <a:rPr lang="zh-CN" altLang="en-US"/>
              <a:t>物体 的运动情况是                        </a:t>
            </a:r>
            <a:r>
              <a:rPr lang="en-US" altLang="zh-CN"/>
              <a:t>(        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   A </a:t>
            </a:r>
            <a:r>
              <a:rPr lang="zh-CN" altLang="en-US"/>
              <a:t>物体可能沿曲线</a:t>
            </a:r>
            <a:r>
              <a:rPr lang="en-US" altLang="zh-CN"/>
              <a:t>Ba</a:t>
            </a:r>
            <a:r>
              <a:rPr lang="zh-CN" altLang="en-US"/>
              <a:t>运动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   </a:t>
            </a:r>
            <a:r>
              <a:rPr lang="en-US" altLang="zh-CN"/>
              <a:t>B  </a:t>
            </a:r>
            <a:r>
              <a:rPr lang="zh-CN" altLang="en-US"/>
              <a:t>物体可能沿直线</a:t>
            </a:r>
            <a:r>
              <a:rPr lang="en-US" altLang="zh-CN"/>
              <a:t>Bb</a:t>
            </a:r>
            <a:r>
              <a:rPr lang="zh-CN" altLang="en-US"/>
              <a:t>运动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   </a:t>
            </a:r>
            <a:r>
              <a:rPr lang="en-US" altLang="zh-CN"/>
              <a:t>C  </a:t>
            </a:r>
            <a:r>
              <a:rPr lang="zh-CN" altLang="en-US"/>
              <a:t>物体可能沿曲线</a:t>
            </a:r>
            <a:r>
              <a:rPr lang="en-US" altLang="zh-CN"/>
              <a:t>Bc</a:t>
            </a:r>
            <a:r>
              <a:rPr lang="zh-CN" altLang="en-US"/>
              <a:t>运动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   </a:t>
            </a:r>
            <a:r>
              <a:rPr lang="en-US" altLang="zh-CN"/>
              <a:t>D </a:t>
            </a:r>
            <a:r>
              <a:rPr lang="zh-CN" altLang="en-US"/>
              <a:t>物体可能沿曲线</a:t>
            </a:r>
            <a:r>
              <a:rPr lang="en-US" altLang="zh-CN"/>
              <a:t>B</a:t>
            </a:r>
            <a:r>
              <a:rPr lang="zh-CN" altLang="en-US"/>
              <a:t>返回</a:t>
            </a:r>
            <a:r>
              <a:rPr lang="en-US" altLang="zh-CN"/>
              <a:t>A</a:t>
            </a:r>
          </a:p>
        </p:txBody>
      </p:sp>
      <p:pic>
        <p:nvPicPr>
          <p:cNvPr id="32771" name="图片 3" descr="曲线运动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8956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文本框 4"/>
          <p:cNvSpPr txBox="1">
            <a:spLocks noChangeArrowheads="1"/>
          </p:cNvSpPr>
          <p:nvPr/>
        </p:nvSpPr>
        <p:spPr bwMode="auto">
          <a:xfrm>
            <a:off x="4572000" y="1828800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7488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曲线运动是一种轨迹为曲线的运动</a:t>
            </a:r>
            <a:r>
              <a:rPr kumimoji="1" lang="en-US" alt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2549525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8F8F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2.</a:t>
            </a:r>
            <a:r>
              <a:rPr kumimoji="1"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曲线运动的特点</a:t>
            </a:r>
            <a:r>
              <a:rPr kumimoji="1"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>
            <a:off x="3521075" y="2060575"/>
            <a:ext cx="187325" cy="1655763"/>
          </a:xfrm>
          <a:prstGeom prst="leftBrace">
            <a:avLst>
              <a:gd name="adj1" fmla="val 73658"/>
              <a:gd name="adj2" fmla="val 50000"/>
            </a:avLst>
          </a:prstGeom>
          <a:noFill/>
          <a:ln w="41275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36988" y="180181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8F8F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轨迹是曲线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779838" y="2405063"/>
            <a:ext cx="4608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运动方向时刻在改变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779838" y="2987675"/>
            <a:ext cx="4895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变速运动</a:t>
            </a:r>
            <a:r>
              <a:rPr kumimoji="1" lang="en-US" alt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一定具有加速度</a:t>
            </a:r>
            <a:r>
              <a:rPr kumimoji="1" lang="en-US" alt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合外力不为零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57200" y="393065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做曲线运动的物体在某点速度方向是曲线在该   的切线方向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57200" y="5149850"/>
            <a:ext cx="8066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8F8F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4.</a:t>
            </a:r>
            <a:r>
              <a:rPr kumimoji="1"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曲线运动的条件</a:t>
            </a:r>
            <a:r>
              <a:rPr kumimoji="1"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kumimoji="1"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运动物体所受合外力方向跟它的速度方向不在同一直线上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3048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【</a:t>
            </a:r>
            <a:r>
              <a:rPr kumimoji="1" lang="zh-CN" altLang="en-US" sz="2800" b="1">
                <a:solidFill>
                  <a:srgbClr val="FF0000"/>
                </a:solidFill>
              </a:rPr>
              <a:t>小结</a:t>
            </a:r>
            <a:r>
              <a:rPr lang="en-US" altLang="zh-CN" sz="2800" b="1">
                <a:solidFill>
                  <a:srgbClr val="FF0000"/>
                </a:solidFill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2.13873E-6 L 0 -0.07214 " pathEditMode="relative" rAng="0" ptsTypes="AA">
                                      <p:cBhvr>
                                        <p:cTn id="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7"/>
                                    </p:animMotion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23556" grpId="0" animBg="1"/>
      <p:bldP spid="23557" grpId="0"/>
      <p:bldP spid="23558" grpId="0"/>
      <p:bldP spid="23559" grpId="0"/>
      <p:bldP spid="23560" grpId="0"/>
      <p:bldP spid="23561" grpId="0"/>
      <p:bldP spid="2356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00691711432539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0322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0015580f77470b85f13e09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40322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852613"/>
            <a:ext cx="620713" cy="2273300"/>
          </a:xfrm>
          <a:prstGeom prst="rect">
            <a:avLst/>
          </a:prstGeom>
          <a:solidFill>
            <a:srgbClr val="FDDCA1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华文新魏" pitchFamily="2" charset="-122"/>
              </a:rPr>
              <a:t>物体运动性质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692650" y="1752600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8F8F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华文新魏" pitchFamily="2" charset="-122"/>
              </a:rPr>
              <a:t>物体做匀速直线运动或静止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920750" y="1828800"/>
            <a:ext cx="3924300" cy="2286000"/>
            <a:chOff x="696" y="1488"/>
            <a:chExt cx="2472" cy="1440"/>
          </a:xfrm>
        </p:grpSpPr>
        <p:sp>
          <p:nvSpPr>
            <p:cNvPr id="24581" name="AutoShape 5"/>
            <p:cNvSpPr>
              <a:spLocks/>
            </p:cNvSpPr>
            <p:nvPr/>
          </p:nvSpPr>
          <p:spPr bwMode="auto">
            <a:xfrm>
              <a:off x="696" y="1582"/>
              <a:ext cx="227" cy="1298"/>
            </a:xfrm>
            <a:prstGeom prst="leftBrace">
              <a:avLst>
                <a:gd name="adj1" fmla="val 47651"/>
                <a:gd name="adj2" fmla="val 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966" y="1488"/>
              <a:ext cx="2202" cy="314"/>
            </a:xfrm>
            <a:prstGeom prst="rect">
              <a:avLst/>
            </a:prstGeom>
            <a:solidFill>
              <a:srgbClr val="FDDCA1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0000"/>
                  </a:solidFill>
                  <a:ea typeface="华文新魏" pitchFamily="2" charset="-122"/>
                </a:rPr>
                <a:t>合外力为零或不受外力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969" y="2614"/>
              <a:ext cx="1370" cy="314"/>
            </a:xfrm>
            <a:prstGeom prst="rect">
              <a:avLst/>
            </a:prstGeom>
            <a:solidFill>
              <a:srgbClr val="FDDCA1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0000"/>
                  </a:solidFill>
                  <a:ea typeface="华文新魏" pitchFamily="2" charset="-122"/>
                </a:rPr>
                <a:t>合外力不为零</a:t>
              </a:r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3419475" y="2976563"/>
            <a:ext cx="2143125" cy="1655762"/>
            <a:chOff x="2245" y="3205"/>
            <a:chExt cx="1563" cy="1043"/>
          </a:xfrm>
        </p:grpSpPr>
        <p:grpSp>
          <p:nvGrpSpPr>
            <p:cNvPr id="24585" name="Group 9"/>
            <p:cNvGrpSpPr>
              <a:grpSpLocks/>
            </p:cNvGrpSpPr>
            <p:nvPr/>
          </p:nvGrpSpPr>
          <p:grpSpPr bwMode="auto">
            <a:xfrm>
              <a:off x="2245" y="3328"/>
              <a:ext cx="1563" cy="741"/>
              <a:chOff x="594" y="2787"/>
              <a:chExt cx="1563" cy="741"/>
            </a:xfrm>
          </p:grpSpPr>
          <p:sp>
            <p:nvSpPr>
              <p:cNvPr id="24586" name="AutoShape 10"/>
              <p:cNvSpPr>
                <a:spLocks noChangeArrowheads="1"/>
              </p:cNvSpPr>
              <p:nvPr/>
            </p:nvSpPr>
            <p:spPr bwMode="auto">
              <a:xfrm>
                <a:off x="594" y="3113"/>
                <a:ext cx="1288" cy="136"/>
              </a:xfrm>
              <a:prstGeom prst="notchedRightArrow">
                <a:avLst>
                  <a:gd name="adj1" fmla="val 50000"/>
                  <a:gd name="adj2" fmla="val 236765"/>
                </a:avLst>
              </a:prstGeom>
              <a:solidFill>
                <a:srgbClr val="6699FF"/>
              </a:solidFill>
              <a:ln w="9525">
                <a:solidFill>
                  <a:srgbClr val="F8F8F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7" name="Text Box 11"/>
              <p:cNvSpPr txBox="1">
                <a:spLocks noChangeArrowheads="1"/>
              </p:cNvSpPr>
              <p:nvPr/>
            </p:nvSpPr>
            <p:spPr bwMode="auto">
              <a:xfrm>
                <a:off x="726" y="2787"/>
                <a:ext cx="143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99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8F8F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solidFill>
                      <a:srgbClr val="0000FF"/>
                    </a:solidFill>
                    <a:ea typeface="华文新魏" pitchFamily="2" charset="-122"/>
                  </a:rPr>
                  <a:t>合外力方向</a:t>
                </a:r>
              </a:p>
            </p:txBody>
          </p:sp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775" y="3201"/>
                <a:ext cx="117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99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8F8F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solidFill>
                      <a:srgbClr val="0000FF"/>
                    </a:solidFill>
                    <a:ea typeface="华文新魏" pitchFamily="2" charset="-122"/>
                  </a:rPr>
                  <a:t>速度方向</a:t>
                </a:r>
              </a:p>
            </p:txBody>
          </p:sp>
        </p:grpSp>
        <p:sp>
          <p:nvSpPr>
            <p:cNvPr id="24589" name="AutoShape 13"/>
            <p:cNvSpPr>
              <a:spLocks/>
            </p:cNvSpPr>
            <p:nvPr/>
          </p:nvSpPr>
          <p:spPr bwMode="auto">
            <a:xfrm>
              <a:off x="3533" y="3205"/>
              <a:ext cx="182" cy="1043"/>
            </a:xfrm>
            <a:prstGeom prst="leftBrace">
              <a:avLst>
                <a:gd name="adj1" fmla="val 47756"/>
                <a:gd name="adj2" fmla="val 5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90" name="Group 14"/>
          <p:cNvGrpSpPr>
            <a:grpSpLocks/>
          </p:cNvGrpSpPr>
          <p:nvPr/>
        </p:nvGrpSpPr>
        <p:grpSpPr bwMode="auto">
          <a:xfrm>
            <a:off x="5535613" y="2687638"/>
            <a:ext cx="2360612" cy="2049462"/>
            <a:chOff x="3703" y="2803"/>
            <a:chExt cx="1487" cy="1291"/>
          </a:xfrm>
        </p:grpSpPr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3703" y="2803"/>
              <a:ext cx="1082" cy="29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ea typeface="华文新魏" pitchFamily="2" charset="-122"/>
                </a:rPr>
                <a:t>同一直线上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3724" y="3800"/>
              <a:ext cx="1466" cy="29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ea typeface="华文新魏" pitchFamily="2" charset="-122"/>
                </a:rPr>
                <a:t>不在同一直线上</a:t>
              </a:r>
            </a:p>
          </p:txBody>
        </p:sp>
      </p:grp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835650" y="32591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8F8F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华文新魏" pitchFamily="2" charset="-122"/>
              </a:rPr>
              <a:t>变速直线运动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216650" y="49815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8F8F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华文新魏" pitchFamily="2" charset="-122"/>
              </a:rPr>
              <a:t>曲线运动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2457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/>
      <p:bldP spid="24593" grpId="0"/>
      <p:bldP spid="245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505200" cy="25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496142_81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35052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2004102809413100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388620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52400" y="179388"/>
            <a:ext cx="441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一、曲线运动的概念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066800" y="792163"/>
            <a:ext cx="7127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曲线运动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轨迹是曲线的运动</a:t>
            </a:r>
          </a:p>
        </p:txBody>
      </p:sp>
      <p:pic>
        <p:nvPicPr>
          <p:cNvPr id="6151" name="Picture 7" descr="500_I58h9HFx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3873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二、曲线运动的速度方向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1012825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【</a:t>
            </a:r>
            <a:r>
              <a:rPr lang="zh-CN" altLang="en-US" sz="2800" b="1">
                <a:solidFill>
                  <a:srgbClr val="0000FF"/>
                </a:solidFill>
              </a:rPr>
              <a:t>实验探究</a:t>
            </a:r>
            <a:r>
              <a:rPr lang="en-US" altLang="zh-CN" sz="2800" b="1">
                <a:solidFill>
                  <a:srgbClr val="0000FF"/>
                </a:solidFill>
              </a:rPr>
              <a:t>】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819400" y="9906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砂轮与火星</a:t>
            </a:r>
          </a:p>
        </p:txBody>
      </p:sp>
      <p:pic>
        <p:nvPicPr>
          <p:cNvPr id="7174" name="切向速度.asf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5943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5791200" y="609600"/>
            <a:ext cx="3352800" cy="5181600"/>
          </a:xfrm>
          <a:prstGeom prst="wedgeRoundRectCallout">
            <a:avLst>
              <a:gd name="adj1" fmla="val -69176"/>
              <a:gd name="adj2" fmla="val -1319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火星由于惯性，以脱离砂轮时的速度沿切线方向飞出，切线方向即为火星飞出时的速度方向</a:t>
            </a:r>
            <a:endParaRPr kumimoji="1" lang="zh-CN" altLang="en-US" sz="4000" b="1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7176" name="在砂轮上磨刀具1.WMV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105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8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7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74"/>
                  </p:tgtEl>
                </p:cond>
              </p:nextCondLst>
            </p:seq>
            <p:video>
              <p:cMediaNode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174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7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71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76"/>
                  </p:tgtEl>
                </p:cond>
              </p:nextCondLst>
            </p:seq>
            <p:video>
              <p:cMediaNode>
                <p:cTn id="3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176"/>
                </p:tgtEl>
              </p:cMediaNode>
            </p:video>
          </p:childTnLst>
        </p:cTn>
      </p:par>
    </p:tnLst>
    <p:bldLst>
      <p:bldP spid="71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雨水在雨伞上随伞转，雨滴从伞边飞出分析.asf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248400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981200" y="7620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   </a:t>
            </a:r>
            <a:r>
              <a:rPr lang="zh-CN" altLang="en-US" sz="2800" b="1">
                <a:solidFill>
                  <a:srgbClr val="FF0000"/>
                </a:solidFill>
              </a:rPr>
              <a:t>雨伞与雨滴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867400" y="381000"/>
            <a:ext cx="2971800" cy="1981200"/>
          </a:xfrm>
          <a:prstGeom prst="wedgeRoundRectCallout">
            <a:avLst>
              <a:gd name="adj1" fmla="val -55769"/>
              <a:gd name="adj2" fmla="val 91829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4000" b="1">
                <a:solidFill>
                  <a:srgbClr val="FF0000"/>
                </a:solidFill>
                <a:ea typeface="黑体" pitchFamily="2" charset="-122"/>
              </a:rPr>
              <a:t>水滴沿伞边缘的切线方向飞出</a:t>
            </a:r>
          </a:p>
        </p:txBody>
      </p:sp>
      <p:pic>
        <p:nvPicPr>
          <p:cNvPr id="8198" name="雨水在雨伞上随伞转，雨滴从伞边飞出分析.WMV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8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81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81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4"/>
                  </p:tgtEl>
                </p:cond>
              </p:nextCondLst>
            </p:seq>
            <p:video>
              <p:cMediaNode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194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1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8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8"/>
                  </p:tgtEl>
                </p:cond>
              </p:nextCondLst>
            </p:seq>
            <p:video>
              <p:cMediaNode>
                <p:cTn id="3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198"/>
                </p:tgtEl>
              </p:cMediaNode>
            </p:video>
          </p:childTnLst>
        </p:cTn>
      </p:par>
    </p:tnLst>
    <p:bldLst>
      <p:bldP spid="8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6200" y="904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实验分析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】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6858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、砂轮边缘的沙粒的运动轨迹是什么？火星飞出方向是怎样的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38200" y="3124200"/>
            <a:ext cx="716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、水滴运动的轨迹是什么？飞出方向是怎样的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371600" y="24384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火星从砂轮边缘的切线方向飞出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219200" y="44196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水滴随雨伞一起转动，它的轨迹是个圆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066800" y="16764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砂轮边缘的沙粒的轨迹是个圆 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219200" y="53340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水滴从雨伞边缘的切线方向飞出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  <p:bldP spid="9223" grpId="0"/>
      <p:bldP spid="92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0" y="4572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【</a:t>
            </a:r>
            <a:r>
              <a:rPr lang="zh-CN" altLang="en-US" sz="2800" b="1">
                <a:solidFill>
                  <a:srgbClr val="FF0000"/>
                </a:solidFill>
              </a:rPr>
              <a:t>理论探究</a:t>
            </a:r>
            <a:r>
              <a:rPr lang="en-US" altLang="zh-CN" sz="2800" b="1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10243" name="Freeform 3"/>
          <p:cNvSpPr>
            <a:spLocks/>
          </p:cNvSpPr>
          <p:nvPr/>
        </p:nvSpPr>
        <p:spPr bwMode="auto">
          <a:xfrm>
            <a:off x="2176463" y="2505075"/>
            <a:ext cx="5672137" cy="2006600"/>
          </a:xfrm>
          <a:custGeom>
            <a:avLst/>
            <a:gdLst>
              <a:gd name="T0" fmla="*/ 0 w 1824"/>
              <a:gd name="T1" fmla="*/ 784 h 784"/>
              <a:gd name="T2" fmla="*/ 576 w 1824"/>
              <a:gd name="T3" fmla="*/ 64 h 784"/>
              <a:gd name="T4" fmla="*/ 1824 w 1824"/>
              <a:gd name="T5" fmla="*/ 40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4" h="784">
                <a:moveTo>
                  <a:pt x="0" y="784"/>
                </a:moveTo>
                <a:cubicBezTo>
                  <a:pt x="136" y="456"/>
                  <a:pt x="272" y="128"/>
                  <a:pt x="576" y="64"/>
                </a:cubicBezTo>
                <a:cubicBezTo>
                  <a:pt x="880" y="0"/>
                  <a:pt x="1616" y="344"/>
                  <a:pt x="1824" y="40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V="1">
            <a:off x="2524125" y="2774950"/>
            <a:ext cx="2546350" cy="1041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2524125" y="2774950"/>
            <a:ext cx="1157288" cy="1041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2524125" y="2659063"/>
            <a:ext cx="1966913" cy="1157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2484438" y="1752600"/>
            <a:ext cx="1157287" cy="20843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828800" y="3354388"/>
            <a:ext cx="104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333750" y="21971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B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259263" y="1965325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C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186363" y="2081213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85800" y="10668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运动的物体的速度</a:t>
            </a:r>
          </a:p>
        </p:txBody>
      </p: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3886200" y="817563"/>
            <a:ext cx="2286000" cy="996950"/>
            <a:chOff x="1840" y="2904"/>
            <a:chExt cx="888" cy="561"/>
          </a:xfrm>
        </p:grpSpPr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1840" y="3032"/>
              <a:ext cx="4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016" y="3120"/>
              <a:ext cx="19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2208" y="323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2208" y="3072"/>
              <a:ext cx="96" cy="96"/>
              <a:chOff x="4560" y="2880"/>
              <a:chExt cx="96" cy="96"/>
            </a:xfrm>
          </p:grpSpPr>
          <p:sp>
            <p:nvSpPr>
              <p:cNvPr id="10258" name="Line 18"/>
              <p:cNvSpPr>
                <a:spLocks noChangeShapeType="1"/>
              </p:cNvSpPr>
              <p:nvPr/>
            </p:nvSpPr>
            <p:spPr bwMode="auto">
              <a:xfrm flipH="1">
                <a:off x="4560" y="288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9" name="Line 19"/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0" name="Line 20"/>
              <p:cNvSpPr>
                <a:spLocks noChangeShapeType="1"/>
              </p:cNvSpPr>
              <p:nvPr/>
            </p:nvSpPr>
            <p:spPr bwMode="auto">
              <a:xfrm>
                <a:off x="456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2280" y="2904"/>
              <a:ext cx="4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2296" y="3139"/>
              <a:ext cx="4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latin typeface="Times New Roman" pitchFamily="18" charset="0"/>
                </a:rPr>
                <a:t>t</a:t>
              </a:r>
            </a:p>
          </p:txBody>
        </p:sp>
        <p:grpSp>
          <p:nvGrpSpPr>
            <p:cNvPr id="10263" name="Group 23"/>
            <p:cNvGrpSpPr>
              <a:grpSpLocks/>
            </p:cNvGrpSpPr>
            <p:nvPr/>
          </p:nvGrpSpPr>
          <p:grpSpPr bwMode="auto">
            <a:xfrm>
              <a:off x="2224" y="3280"/>
              <a:ext cx="96" cy="96"/>
              <a:chOff x="4560" y="2880"/>
              <a:chExt cx="96" cy="96"/>
            </a:xfrm>
          </p:grpSpPr>
          <p:sp>
            <p:nvSpPr>
              <p:cNvPr id="10264" name="Line 24"/>
              <p:cNvSpPr>
                <a:spLocks noChangeShapeType="1"/>
              </p:cNvSpPr>
              <p:nvPr/>
            </p:nvSpPr>
            <p:spPr bwMode="auto">
              <a:xfrm flipH="1">
                <a:off x="4560" y="288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>
                <a:off x="456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152400" y="47386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【</a:t>
            </a:r>
            <a:r>
              <a:rPr lang="zh-CN" altLang="en-US" sz="2800" b="1">
                <a:solidFill>
                  <a:srgbClr val="FF0000"/>
                </a:solidFill>
              </a:rPr>
              <a:t>结论</a:t>
            </a:r>
            <a:r>
              <a:rPr lang="en-US" altLang="zh-CN" sz="2800" b="1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09600" y="5410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      </a:t>
            </a:r>
            <a:r>
              <a:rPr lang="zh-CN" altLang="en-US" sz="3200" b="1">
                <a:ea typeface="黑体" pitchFamily="2" charset="-122"/>
              </a:rPr>
              <a:t>做曲线运动物体的速度方向是曲线上的某一点切线方向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animBg="1"/>
      <p:bldP spid="10244" grpId="0" animBg="1"/>
      <p:bldP spid="10245" grpId="0" animBg="1"/>
      <p:bldP spid="10246" grpId="0" animBg="1"/>
      <p:bldP spid="10247" grpId="0" animBg="1"/>
      <p:bldP spid="10248" grpId="0"/>
      <p:bldP spid="10249" grpId="0"/>
      <p:bldP spid="10250" grpId="0"/>
      <p:bldP spid="10251" grpId="0"/>
      <p:bldP spid="10252" grpId="0"/>
      <p:bldP spid="10267" grpId="0"/>
      <p:bldP spid="102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1074738" y="3602038"/>
            <a:ext cx="6697662" cy="1381125"/>
            <a:chOff x="884" y="2288"/>
            <a:chExt cx="4219" cy="870"/>
          </a:xfrm>
        </p:grpSpPr>
        <p:sp>
          <p:nvSpPr>
            <p:cNvPr id="12291" name="Freeform 3"/>
            <p:cNvSpPr>
              <a:spLocks/>
            </p:cNvSpPr>
            <p:nvPr/>
          </p:nvSpPr>
          <p:spPr bwMode="auto">
            <a:xfrm>
              <a:off x="884" y="2288"/>
              <a:ext cx="4219" cy="870"/>
            </a:xfrm>
            <a:custGeom>
              <a:avLst/>
              <a:gdLst>
                <a:gd name="T0" fmla="*/ 0 w 1688"/>
                <a:gd name="T1" fmla="*/ 192 h 432"/>
                <a:gd name="T2" fmla="*/ 336 w 1688"/>
                <a:gd name="T3" fmla="*/ 336 h 432"/>
                <a:gd name="T4" fmla="*/ 528 w 1688"/>
                <a:gd name="T5" fmla="*/ 96 h 432"/>
                <a:gd name="T6" fmla="*/ 768 w 1688"/>
                <a:gd name="T7" fmla="*/ 0 h 432"/>
                <a:gd name="T8" fmla="*/ 1056 w 1688"/>
                <a:gd name="T9" fmla="*/ 96 h 432"/>
                <a:gd name="T10" fmla="*/ 1200 w 1688"/>
                <a:gd name="T11" fmla="*/ 288 h 432"/>
                <a:gd name="T12" fmla="*/ 1344 w 1688"/>
                <a:gd name="T13" fmla="*/ 384 h 432"/>
                <a:gd name="T14" fmla="*/ 1632 w 1688"/>
                <a:gd name="T15" fmla="*/ 432 h 432"/>
                <a:gd name="T16" fmla="*/ 1680 w 1688"/>
                <a:gd name="T17" fmla="*/ 384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8" h="432">
                  <a:moveTo>
                    <a:pt x="0" y="192"/>
                  </a:moveTo>
                  <a:cubicBezTo>
                    <a:pt x="124" y="272"/>
                    <a:pt x="248" y="352"/>
                    <a:pt x="336" y="336"/>
                  </a:cubicBezTo>
                  <a:cubicBezTo>
                    <a:pt x="424" y="320"/>
                    <a:pt x="456" y="152"/>
                    <a:pt x="528" y="96"/>
                  </a:cubicBezTo>
                  <a:cubicBezTo>
                    <a:pt x="600" y="40"/>
                    <a:pt x="680" y="0"/>
                    <a:pt x="768" y="0"/>
                  </a:cubicBezTo>
                  <a:cubicBezTo>
                    <a:pt x="856" y="0"/>
                    <a:pt x="984" y="48"/>
                    <a:pt x="1056" y="96"/>
                  </a:cubicBezTo>
                  <a:cubicBezTo>
                    <a:pt x="1128" y="144"/>
                    <a:pt x="1152" y="240"/>
                    <a:pt x="1200" y="288"/>
                  </a:cubicBezTo>
                  <a:cubicBezTo>
                    <a:pt x="1248" y="336"/>
                    <a:pt x="1272" y="360"/>
                    <a:pt x="1344" y="384"/>
                  </a:cubicBezTo>
                  <a:cubicBezTo>
                    <a:pt x="1416" y="408"/>
                    <a:pt x="1576" y="432"/>
                    <a:pt x="1632" y="432"/>
                  </a:cubicBezTo>
                  <a:cubicBezTo>
                    <a:pt x="1688" y="432"/>
                    <a:pt x="1684" y="408"/>
                    <a:pt x="1680" y="384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902" y="2686"/>
              <a:ext cx="371" cy="19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2968625" y="3898900"/>
            <a:ext cx="3074988" cy="1123950"/>
            <a:chOff x="2096" y="2472"/>
            <a:chExt cx="1937" cy="708"/>
          </a:xfrm>
        </p:grpSpPr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2109" y="2472"/>
              <a:ext cx="1924" cy="538"/>
              <a:chOff x="2109" y="2472"/>
              <a:chExt cx="1924" cy="538"/>
            </a:xfrm>
          </p:grpSpPr>
          <p:sp>
            <p:nvSpPr>
              <p:cNvPr id="12295" name="AutoShape 7"/>
              <p:cNvSpPr>
                <a:spLocks noChangeArrowheads="1"/>
              </p:cNvSpPr>
              <p:nvPr/>
            </p:nvSpPr>
            <p:spPr bwMode="auto">
              <a:xfrm>
                <a:off x="2109" y="2472"/>
                <a:ext cx="91" cy="96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6" name="AutoShape 8"/>
              <p:cNvSpPr>
                <a:spLocks noChangeArrowheads="1"/>
              </p:cNvSpPr>
              <p:nvPr/>
            </p:nvSpPr>
            <p:spPr bwMode="auto">
              <a:xfrm>
                <a:off x="3605" y="2517"/>
                <a:ext cx="91" cy="97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7" name="AutoShape 9"/>
              <p:cNvSpPr>
                <a:spLocks noChangeArrowheads="1"/>
              </p:cNvSpPr>
              <p:nvPr/>
            </p:nvSpPr>
            <p:spPr bwMode="auto">
              <a:xfrm>
                <a:off x="3942" y="2913"/>
                <a:ext cx="91" cy="97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2096" y="258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3424" y="2568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3769" y="294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i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3048000" y="3200400"/>
            <a:ext cx="519113" cy="709613"/>
            <a:chOff x="1920" y="2016"/>
            <a:chExt cx="327" cy="447"/>
          </a:xfrm>
        </p:grpSpPr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rot="21211207" flipV="1">
              <a:off x="1940" y="2202"/>
              <a:ext cx="307" cy="26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1920" y="2016"/>
              <a:ext cx="2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sz="2000" b="1" i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12304" name="Group 16"/>
          <p:cNvGrpSpPr>
            <a:grpSpLocks/>
          </p:cNvGrpSpPr>
          <p:nvPr/>
        </p:nvGrpSpPr>
        <p:grpSpPr bwMode="auto">
          <a:xfrm>
            <a:off x="5476875" y="4079875"/>
            <a:ext cx="720725" cy="415925"/>
            <a:chOff x="3450" y="2570"/>
            <a:chExt cx="454" cy="262"/>
          </a:xfrm>
        </p:grpSpPr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rot="249955">
              <a:off x="3450" y="2570"/>
              <a:ext cx="247" cy="258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3648" y="2582"/>
              <a:ext cx="2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sz="2000" b="1" i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6011863" y="4699000"/>
            <a:ext cx="642937" cy="561975"/>
            <a:chOff x="3787" y="2968"/>
            <a:chExt cx="405" cy="354"/>
          </a:xfrm>
        </p:grpSpPr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3787" y="2968"/>
              <a:ext cx="397" cy="20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3936" y="3072"/>
              <a:ext cx="2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sz="2000" b="1" i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47688" y="1050925"/>
            <a:ext cx="80629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画出质点沿曲线从左向右运动时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在</a:t>
            </a:r>
            <a:r>
              <a:rPr kumimoji="1" lang="en-US" altLang="zh-CN" sz="3200" b="1" i="1"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3200" b="1" i="1">
                <a:latin typeface="黑体" pitchFamily="2" charset="-122"/>
                <a:ea typeface="黑体" pitchFamily="2" charset="-122"/>
              </a:rPr>
              <a:t>、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i="1"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3200" b="1" i="1">
                <a:latin typeface="黑体" pitchFamily="2" charset="-122"/>
                <a:ea typeface="黑体" pitchFamily="2" charset="-122"/>
              </a:rPr>
              <a:t>B</a:t>
            </a:r>
            <a:r>
              <a:rPr kumimoji="1" lang="zh-CN" altLang="en-US" sz="3200" b="1" i="1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en-US" altLang="zh-CN" sz="3200" b="1" i="1">
                <a:latin typeface="黑体" pitchFamily="2" charset="-122"/>
                <a:ea typeface="黑体" pitchFamily="2" charset="-122"/>
              </a:rPr>
              <a:t>C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三点的速度方向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228600" y="3190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【</a:t>
            </a:r>
            <a:r>
              <a:rPr kumimoji="1" lang="zh-CN" altLang="en-US" sz="2800" b="1">
                <a:solidFill>
                  <a:srgbClr val="FF0000"/>
                </a:solidFill>
              </a:rPr>
              <a:t>例题</a:t>
            </a:r>
            <a:r>
              <a:rPr lang="en-US" altLang="zh-CN" sz="2800" b="1">
                <a:solidFill>
                  <a:srgbClr val="FF0000"/>
                </a:solidFill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228600"/>
            <a:ext cx="9144000" cy="6477000"/>
            <a:chOff x="1973" y="2614"/>
            <a:chExt cx="3318" cy="1296"/>
          </a:xfrm>
        </p:grpSpPr>
        <p:graphicFrame>
          <p:nvGraphicFramePr>
            <p:cNvPr id="13315" name="Object 3"/>
            <p:cNvGraphicFramePr>
              <a:graphicFrameLocks noChangeAspect="1"/>
            </p:cNvGraphicFramePr>
            <p:nvPr/>
          </p:nvGraphicFramePr>
          <p:xfrm>
            <a:off x="1973" y="2614"/>
            <a:ext cx="3318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位图图像" r:id="rId3" imgW="6058746" imgH="2362530" progId="Paint.Picture">
                    <p:embed/>
                  </p:oleObj>
                </mc:Choice>
                <mc:Fallback>
                  <p:oleObj name="位图图像" r:id="rId3" imgW="6058746" imgH="2362530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614"/>
                          <a:ext cx="3318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2018" y="2659"/>
              <a:ext cx="1769" cy="9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5334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思考：</a:t>
            </a:r>
          </a:p>
          <a:p>
            <a:pPr>
              <a:spcBef>
                <a:spcPct val="50000"/>
              </a:spcBef>
            </a:pPr>
            <a:r>
              <a:rPr lang="zh-CN" altLang="en-US" sz="3600" b="1"/>
              <a:t>曲线运动有什么特点呢？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40</TotalTime>
  <Words>857</Words>
  <Application>Microsoft Office PowerPoint</Application>
  <PresentationFormat>全屏显示(4:3)</PresentationFormat>
  <Paragraphs>118</Paragraphs>
  <Slides>21</Slides>
  <Notes>0</Notes>
  <HiddenSlides>0</HiddenSlides>
  <MMClips>4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仿宋_GB2312</vt:lpstr>
      <vt:lpstr>华文行楷</vt:lpstr>
      <vt:lpstr>黑体</vt:lpstr>
      <vt:lpstr>Times New Roman</vt:lpstr>
      <vt:lpstr>华文楷体</vt:lpstr>
      <vt:lpstr>华文新魏</vt:lpstr>
      <vt:lpstr>Wingdings 2</vt:lpstr>
      <vt:lpstr>Wingdings</vt:lpstr>
      <vt:lpstr>隶书</vt:lpstr>
      <vt:lpstr>砖雕艺术</vt:lpstr>
      <vt:lpstr>位图图像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22</cp:revision>
  <cp:lastPrinted>1601-01-01T00:00:00Z</cp:lastPrinted>
  <dcterms:created xsi:type="dcterms:W3CDTF">1601-01-01T00:00:00Z</dcterms:created>
  <dcterms:modified xsi:type="dcterms:W3CDTF">2014-09-18T05:51:41Z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