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407" r:id="rId6"/>
    <p:sldId id="434" r:id="rId7"/>
    <p:sldId id="435" r:id="rId8"/>
    <p:sldId id="360" r:id="rId9"/>
    <p:sldId id="361" r:id="rId10"/>
    <p:sldId id="413" r:id="rId11"/>
    <p:sldId id="414" r:id="rId12"/>
    <p:sldId id="436" r:id="rId13"/>
    <p:sldId id="438" r:id="rId14"/>
    <p:sldId id="439" r:id="rId15"/>
    <p:sldId id="437" r:id="rId16"/>
    <p:sldId id="428" r:id="rId17"/>
    <p:sldId id="292" r:id="rId18"/>
    <p:sldId id="440" r:id="rId19"/>
    <p:sldId id="332" r:id="rId20"/>
    <p:sldId id="403" r:id="rId21"/>
    <p:sldId id="429" r:id="rId22"/>
    <p:sldId id="333" r:id="rId23"/>
    <p:sldId id="441" r:id="rId24"/>
    <p:sldId id="334" r:id="rId25"/>
    <p:sldId id="399" r:id="rId26"/>
    <p:sldId id="264" r:id="rId27"/>
    <p:sldId id="432" r:id="rId28"/>
    <p:sldId id="442" r:id="rId29"/>
    <p:sldId id="340" r:id="rId30"/>
    <p:sldId id="425" r:id="rId31"/>
    <p:sldId id="271" r:id="rId32"/>
    <p:sldId id="433" r:id="rId33"/>
    <p:sldId id="274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>
      <p:cViewPr>
        <p:scale>
          <a:sx n="100" d="100"/>
          <a:sy n="100" d="100"/>
        </p:scale>
        <p:origin x="-1968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4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__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7.docx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tiff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8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__9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1.docx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tiff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10.docx"/><Relationship Id="rId9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__13.docx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__12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3.bin"/><Relationship Id="rId7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__14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__16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9.docx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png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__18.docx"/><Relationship Id="rId9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__20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slide" Target="slide3.x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__2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oleObject" Target="../embeddings/oleObject21.bin"/><Relationship Id="rId7" Type="http://schemas.openxmlformats.org/officeDocument/2006/relationships/slide" Target="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slide" Target="slide24.xml"/><Relationship Id="rId5" Type="http://schemas.openxmlformats.org/officeDocument/2006/relationships/image" Target="../media/image34.emf"/><Relationship Id="rId10" Type="http://schemas.openxmlformats.org/officeDocument/2006/relationships/image" Target="../media/image35.png"/><Relationship Id="rId4" Type="http://schemas.openxmlformats.org/officeDocument/2006/relationships/package" Target="../embeddings/Microsoft_Word___22.docx"/><Relationship Id="rId9" Type="http://schemas.openxmlformats.org/officeDocument/2006/relationships/slide" Target="slid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oleObject" Target="../embeddings/oleObject22.bin"/><Relationship Id="rId7" Type="http://schemas.openxmlformats.org/officeDocument/2006/relationships/slide" Target="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slide" Target="slide24.x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__23.docx"/><Relationship Id="rId9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26.xml"/><Relationship Id="rId7" Type="http://schemas.openxmlformats.org/officeDocument/2006/relationships/slide" Target="slide3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1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__3.docx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第五章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4984" y="2050618"/>
            <a:ext cx="4859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曲线运动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1412" y="123478"/>
            <a:ext cx="88569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转速与周期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转速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：做圆周运动的物体单位时间所转过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常用符号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周期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：做匀速圆周运动的物体，转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过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用的时间叫做周期，用符号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转速与周期的关系：若转速的单位是转每秒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(r/s)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则转速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与周期的关系为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068558"/>
              </p:ext>
            </p:extLst>
          </p:nvPr>
        </p:nvGraphicFramePr>
        <p:xfrm>
          <a:off x="4030216" y="3907532"/>
          <a:ext cx="68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5" name="文档" r:id="rId4" imgW="692467" imgH="993742" progId="Word.Document.12">
                  <p:embed/>
                </p:oleObj>
              </mc:Choice>
              <mc:Fallback>
                <p:oleObj name="文档" r:id="rId4" imgW="692467" imgH="9937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216" y="3907532"/>
                        <a:ext cx="68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525741" y="2118395"/>
            <a:ext cx="12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一周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15386" y="82747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圈数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06788" y="4778499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69987" y="608484"/>
            <a:ext cx="7689998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三、描述圆周运动的各物理量之间的关系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987" y="1804903"/>
            <a:ext cx="8784976" cy="242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线速度与周期的关系：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9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8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角速度与周期的关系：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线速度与角速度的关系：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u="sng" kern="100" dirty="0" smtClean="0">
                <a:latin typeface="Times New Roman"/>
                <a:ea typeface="微软雅黑"/>
                <a:cs typeface="Courier New"/>
              </a:rPr>
              <a:t>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6707" y="3594263"/>
            <a:ext cx="577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ωr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42873"/>
              </p:ext>
            </p:extLst>
          </p:nvPr>
        </p:nvGraphicFramePr>
        <p:xfrm>
          <a:off x="4634855" y="1486589"/>
          <a:ext cx="68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6" name="文档" r:id="rId4" imgW="692467" imgH="995185" progId="Word.Document.12">
                  <p:embed/>
                </p:oleObj>
              </mc:Choice>
              <mc:Fallback>
                <p:oleObj name="文档" r:id="rId4" imgW="692467" imgH="995185" progId="Word.Document.12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855" y="1486589"/>
                        <a:ext cx="68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716255"/>
              </p:ext>
            </p:extLst>
          </p:nvPr>
        </p:nvGraphicFramePr>
        <p:xfrm>
          <a:off x="4792216" y="2523668"/>
          <a:ext cx="68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7" name="文档" r:id="rId7" imgW="692467" imgH="996988" progId="Word.Document.12">
                  <p:embed/>
                </p:oleObj>
              </mc:Choice>
              <mc:Fallback>
                <p:oleObj name="文档" r:id="rId7" imgW="692467" imgH="99698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216" y="2523668"/>
                        <a:ext cx="68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5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56269" y="-20538"/>
            <a:ext cx="492931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四、同轴转动和皮带传动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3421" y="752500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412" y="1299989"/>
            <a:ext cx="6600353" cy="2477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同轴转动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两点在同一个圆盘上，当圆盘转动时，它们的半径分别为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此传动方式有什么特点，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两点的角速度、线速度有什么关系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02842" y="326221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3</a:t>
            </a:r>
            <a:endParaRPr lang="zh-CN" altLang="en-US" dirty="0"/>
          </a:p>
        </p:txBody>
      </p:sp>
      <p:pic>
        <p:nvPicPr>
          <p:cNvPr id="188418" name="Picture 2" descr="F:\2015赵瑊\源文件！\物理 人教必修2\a92.t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618" y="892324"/>
            <a:ext cx="2152303" cy="226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961"/>
              </p:ext>
            </p:extLst>
          </p:nvPr>
        </p:nvGraphicFramePr>
        <p:xfrm>
          <a:off x="232470" y="4271367"/>
          <a:ext cx="37147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5" name="文档" r:id="rId5" imgW="3720753" imgH="782085" progId="Word.Document.12">
                  <p:embed/>
                </p:oleObj>
              </mc:Choice>
              <mc:Fallback>
                <p:oleObj name="文档" r:id="rId5" imgW="3720753" imgH="78208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70" y="4271367"/>
                        <a:ext cx="37147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41412" y="3685778"/>
            <a:ext cx="8535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同轴传动的物体上各点的角速度相同，即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39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887" y="113953"/>
            <a:ext cx="56547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皮带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齿轮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传动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皮带传动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点分别是两个轮子边缘上的点，两个轮子用皮带连起来，并且皮带不打滑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408273"/>
              </p:ext>
            </p:extLst>
          </p:nvPr>
        </p:nvGraphicFramePr>
        <p:xfrm>
          <a:off x="219075" y="3576067"/>
          <a:ext cx="88868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1" name="文档" r:id="rId4" imgW="8897487" imgH="1338892" progId="Word.Document.12">
                  <p:embed/>
                </p:oleObj>
              </mc:Choice>
              <mc:Fallback>
                <p:oleObj name="文档" r:id="rId4" imgW="8897487" imgH="1338892" progId="Word.Document.12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576067"/>
                        <a:ext cx="888682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236296" y="240764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1887" y="2922265"/>
            <a:ext cx="8895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此传动方式有什么特点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？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两点的线速度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角速度有什么关系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400" kern="100" spc="-500" dirty="0">
              <a:effectLst/>
              <a:latin typeface="宋体"/>
              <a:cs typeface="Courier New"/>
            </a:endParaRPr>
          </a:p>
        </p:txBody>
      </p:sp>
      <p:pic>
        <p:nvPicPr>
          <p:cNvPr id="190467" name="Picture 3" descr="F:\2015赵瑊\源文件！\物理 人教必修2\a93.ti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77" y="896082"/>
            <a:ext cx="3096344" cy="145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361" y="142528"/>
            <a:ext cx="60242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齿轮传动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点分别是两个齿轮边缘上的点，两个齿轮的轮齿啮合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两个齿轮在同一时间内转过的齿数相等，但它们的转动方向恰好相反，即当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顺时针转动时，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逆时针转动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分别表示两齿轮的半径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两点的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有什么关系？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395533"/>
              </p:ext>
            </p:extLst>
          </p:nvPr>
        </p:nvGraphicFramePr>
        <p:xfrm>
          <a:off x="209550" y="4067175"/>
          <a:ext cx="7162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1" name="文档" r:id="rId4" imgW="7167328" imgH="743547" progId="Word.Document.12">
                  <p:embed/>
                </p:oleObj>
              </mc:Choice>
              <mc:Fallback>
                <p:oleObj name="文档" r:id="rId4" imgW="7167328" imgH="74354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4067175"/>
                        <a:ext cx="71628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353478" y="285874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5</a:t>
            </a:r>
            <a:endParaRPr lang="zh-CN" altLang="en-US" dirty="0"/>
          </a:p>
        </p:txBody>
      </p:sp>
      <p:pic>
        <p:nvPicPr>
          <p:cNvPr id="8" name="图片 7" descr="F:\2015赵瑊\同步\物理\人教必修2\word\A94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17" y="934616"/>
            <a:ext cx="2736304" cy="1786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93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2967" y="584101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8190" y="1353048"/>
            <a:ext cx="5794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同轴转动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角速度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周期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的关系：</a:t>
            </a:r>
            <a:r>
              <a:rPr lang="en-US" altLang="zh-CN" sz="2800" i="1" kern="100" dirty="0" err="1" smtClean="0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800" i="1" kern="100" baseline="-25000" dirty="0" err="1" smtClean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800" i="1" kern="100" dirty="0" err="1" smtClean="0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800" i="1" kern="100" baseline="-25000" dirty="0" err="1" smtClean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 smtClean="0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800" i="1" kern="100" baseline="-25000" dirty="0" smtClean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800" i="1" kern="100" dirty="0" smtClean="0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800" i="1" kern="100" baseline="-25000" dirty="0" smtClean="0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73085"/>
              </p:ext>
            </p:extLst>
          </p:nvPr>
        </p:nvGraphicFramePr>
        <p:xfrm>
          <a:off x="481187" y="3413715"/>
          <a:ext cx="4752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3" name="文档" r:id="rId4" imgW="4758734" imgH="915858" progId="Word.Document.12">
                  <p:embed/>
                </p:oleObj>
              </mc:Choice>
              <mc:Fallback>
                <p:oleObj name="文档" r:id="rId4" imgW="4758734" imgH="91585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87" y="3413715"/>
                        <a:ext cx="47529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217246" y="3805297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6</a:t>
            </a:r>
            <a:endParaRPr lang="zh-CN" altLang="en-US" dirty="0"/>
          </a:p>
        </p:txBody>
      </p:sp>
      <p:pic>
        <p:nvPicPr>
          <p:cNvPr id="189444" name="Picture 4" descr="F:\2015赵瑊\源文件！\物理 人教必修2\a95.tif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55" y="1176817"/>
            <a:ext cx="2383134" cy="250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602788" y="214023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＝</a:t>
            </a:r>
          </a:p>
        </p:txBody>
      </p:sp>
      <p:sp>
        <p:nvSpPr>
          <p:cNvPr id="19" name="矩形 18"/>
          <p:cNvSpPr/>
          <p:nvPr/>
        </p:nvSpPr>
        <p:spPr>
          <a:xfrm>
            <a:off x="701081" y="278024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＝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65595"/>
              </p:ext>
            </p:extLst>
          </p:nvPr>
        </p:nvGraphicFramePr>
        <p:xfrm>
          <a:off x="4176515" y="3269674"/>
          <a:ext cx="523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4" name="文档" r:id="rId8" imgW="530868" imgH="925233" progId="Word.Document.12">
                  <p:embed/>
                </p:oleObj>
              </mc:Choice>
              <mc:Fallback>
                <p:oleObj name="文档" r:id="rId8" imgW="530868" imgH="9252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515" y="3269674"/>
                        <a:ext cx="5238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1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2641" y="1309615"/>
            <a:ext cx="53354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皮带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齿轮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传动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线速度的关系：</a:t>
            </a:r>
            <a:r>
              <a:rPr lang="en-US" altLang="zh-CN" sz="2800" i="1" kern="100" dirty="0" err="1" smtClean="0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i="1" kern="100" baseline="-25000" dirty="0" err="1" smtClean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en-US" altLang="zh-CN" sz="2800" i="1" kern="100" dirty="0" err="1" smtClean="0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i="1" kern="100" baseline="-25000" dirty="0" err="1" smtClean="0"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071204"/>
              </p:ext>
            </p:extLst>
          </p:nvPr>
        </p:nvGraphicFramePr>
        <p:xfrm>
          <a:off x="260226" y="2914253"/>
          <a:ext cx="71151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93" name="文档" r:id="rId4" imgW="7119824" imgH="867532" progId="Word.Document.12">
                  <p:embed/>
                </p:oleObj>
              </mc:Choice>
              <mc:Fallback>
                <p:oleObj name="文档" r:id="rId4" imgW="7119824" imgH="8675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26" y="2914253"/>
                        <a:ext cx="71151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166868" y="2427620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7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06894"/>
              </p:ext>
            </p:extLst>
          </p:nvPr>
        </p:nvGraphicFramePr>
        <p:xfrm>
          <a:off x="4943475" y="2743200"/>
          <a:ext cx="22955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94" name="文档" r:id="rId6" imgW="2301494" imgH="886403" progId="Word.Document.12">
                  <p:embed/>
                </p:oleObj>
              </mc:Choice>
              <mc:Fallback>
                <p:oleObj name="文档" r:id="rId6" imgW="2301494" imgH="88640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743200"/>
                        <a:ext cx="22955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7264" name="Picture 112" descr="F:\2015赵瑊\源文件！\物理 人教必修2\a96.t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872133"/>
            <a:ext cx="3252465" cy="153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404572" y="211531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＝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861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645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51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319" y="867941"/>
            <a:ext cx="6043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一、圆周运动的各物理量的关系</a:t>
            </a:r>
            <a:endParaRPr lang="zh-CN" altLang="zh-CN" sz="24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318" y="1300090"/>
            <a:ext cx="87796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做匀速圆周运动的物体，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内沿半径为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20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的圆周运动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100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，试求物体做匀速圆周运动时：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线速度的大小；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883715"/>
              </p:ext>
            </p:extLst>
          </p:nvPr>
        </p:nvGraphicFramePr>
        <p:xfrm>
          <a:off x="272034" y="2991594"/>
          <a:ext cx="71151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2" name="文档" r:id="rId4" imgW="7119824" imgH="867892" progId="Word.Document.12">
                  <p:embed/>
                </p:oleObj>
              </mc:Choice>
              <mc:Fallback>
                <p:oleObj name="文档" r:id="rId4" imgW="7119824" imgH="86789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4" y="2991594"/>
                        <a:ext cx="71151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86445"/>
              </p:ext>
            </p:extLst>
          </p:nvPr>
        </p:nvGraphicFramePr>
        <p:xfrm>
          <a:off x="272034" y="3783682"/>
          <a:ext cx="71151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3" name="文档" r:id="rId7" imgW="7119824" imgH="869334" progId="Word.Document.12">
                  <p:embed/>
                </p:oleObj>
              </mc:Choice>
              <mc:Fallback>
                <p:oleObj name="文档" r:id="rId7" imgW="7119824" imgH="86933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4" y="3783682"/>
                        <a:ext cx="71151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75318" y="4438709"/>
            <a:ext cx="8779645" cy="581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 m</a:t>
            </a:r>
            <a:r>
              <a:rPr lang="en-US" altLang="zh-CN" sz="2400" kern="100" dirty="0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/s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5318" y="276002"/>
            <a:ext cx="877964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角速度的大小；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281723"/>
              </p:ext>
            </p:extLst>
          </p:nvPr>
        </p:nvGraphicFramePr>
        <p:xfrm>
          <a:off x="272034" y="1106190"/>
          <a:ext cx="71151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6" name="文档" r:id="rId4" imgW="7119824" imgH="869334" progId="Word.Document.12">
                  <p:embed/>
                </p:oleObj>
              </mc:Choice>
              <mc:Fallback>
                <p:oleObj name="文档" r:id="rId4" imgW="7119824" imgH="86933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4" y="1106190"/>
                        <a:ext cx="71151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75318" y="1948481"/>
            <a:ext cx="877964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0.5 rad/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s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周期的大小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813464"/>
              </p:ext>
            </p:extLst>
          </p:nvPr>
        </p:nvGraphicFramePr>
        <p:xfrm>
          <a:off x="272034" y="3288134"/>
          <a:ext cx="71151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7" name="文档" r:id="rId7" imgW="7119824" imgH="871136" progId="Word.Document.12">
                  <p:embed/>
                </p:oleObj>
              </mc:Choice>
              <mc:Fallback>
                <p:oleObj name="文档" r:id="rId7" imgW="7119824" imgH="87113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4" y="3288134"/>
                        <a:ext cx="71151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75318" y="4101951"/>
            <a:ext cx="877964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4π 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0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6554" y="94903"/>
            <a:ext cx="6884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二、同轴转动与皮带传动问题</a:t>
            </a:r>
            <a:endParaRPr lang="zh-CN" altLang="zh-CN" sz="28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553" y="593626"/>
            <a:ext cx="8892000" cy="4479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所示的传动装置中，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两轮固定在一起绕同一轴转动，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两轮用皮带传动，三个轮的半径关系是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若皮带不打滑，则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三轮边缘上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三点的角速度之比和线速度之比为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8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角速度之比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 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角速度之比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线速度之比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 	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线速度之比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F:\2015赵瑊\同步\物理\人教必修2\word\A106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18983"/>
            <a:ext cx="3062064" cy="1355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2362" y="881658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4834" y="1584085"/>
            <a:ext cx="8609071" cy="3244296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4001" y="1527746"/>
            <a:ext cx="84874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知道什么是匀速圆周运动，知道它是变加速运动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掌握线速度的定义式，理解线速度的大小、方向的特点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掌握角速度的定义式，知道周期、转速的概念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理解掌握公式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ωr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2π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302384"/>
            <a:ext cx="9001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圆周运动</a:t>
            </a: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6554" y="-1488"/>
            <a:ext cx="88920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两轮通过皮带传动，皮带不打滑，则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两轮边缘的线速度大小相等，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两轮固定在一起绕同一轴转动，则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两轮的角速度相等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比较：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得：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比较：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得：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所以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AD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2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7028" y="-1488"/>
            <a:ext cx="730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一个圆环，以竖直直径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为轴匀速转动，如图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9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所示，求环上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两点的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：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线速度的大小之比；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角速度之比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18537"/>
              </p:ext>
            </p:extLst>
          </p:nvPr>
        </p:nvGraphicFramePr>
        <p:xfrm>
          <a:off x="219075" y="3416796"/>
          <a:ext cx="87820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35" name="文档" r:id="rId4" imgW="8792684" imgH="617867" progId="Word.Document.12">
                  <p:embed/>
                </p:oleObj>
              </mc:Choice>
              <mc:Fallback>
                <p:oleObj name="文档" r:id="rId4" imgW="8792684" imgH="61786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416796"/>
                        <a:ext cx="87820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F:\2015赵瑊\同步\物理\人教必修2\word\A98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95" y="102127"/>
            <a:ext cx="1512168" cy="19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8102133" y="200950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9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028" y="2216467"/>
            <a:ext cx="8914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i="1" kern="100" spc="-13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spc="-130" dirty="0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是同一环上的两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点，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它们与环具有相同的角速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度，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即</a:t>
            </a:r>
            <a:endParaRPr lang="zh-CN" altLang="zh-CN" sz="2400" kern="100" spc="-13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4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，两点做圆周运动的半径之比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373675"/>
              </p:ext>
            </p:extLst>
          </p:nvPr>
        </p:nvGraphicFramePr>
        <p:xfrm>
          <a:off x="219075" y="4017243"/>
          <a:ext cx="3829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36" name="文档" r:id="rId8" imgW="3835204" imgH="619827" progId="Word.Document.12">
                  <p:embed/>
                </p:oleObj>
              </mc:Choice>
              <mc:Fallback>
                <p:oleObj name="文档" r:id="rId8" imgW="3835204" imgH="61982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4017243"/>
                        <a:ext cx="38290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17028" y="4468341"/>
            <a:ext cx="891413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(2)1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622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5974" y="99095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7033" y="610637"/>
            <a:ext cx="8136000" cy="4356000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14646"/>
              </p:ext>
            </p:extLst>
          </p:nvPr>
        </p:nvGraphicFramePr>
        <p:xfrm>
          <a:off x="425499" y="494700"/>
          <a:ext cx="9791700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62" name="文档" r:id="rId4" imgW="9802903" imgH="4745247" progId="Word.Document.12">
                  <p:embed/>
                </p:oleObj>
              </mc:Choice>
              <mc:Fallback>
                <p:oleObj name="文档" r:id="rId4" imgW="9802903" imgH="4745247" progId="Word.Document.12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99" y="494700"/>
                        <a:ext cx="9791700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5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6909" y="796404"/>
            <a:ext cx="8640960" cy="3302347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644721"/>
              </p:ext>
            </p:extLst>
          </p:nvPr>
        </p:nvGraphicFramePr>
        <p:xfrm>
          <a:off x="136326" y="798934"/>
          <a:ext cx="961072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6" name="文档" r:id="rId4" imgW="9621747" imgH="3366458" progId="Word.Document.12">
                  <p:embed/>
                </p:oleObj>
              </mc:Choice>
              <mc:Fallback>
                <p:oleObj name="文档" r:id="rId4" imgW="9621747" imgH="336645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26" y="798934"/>
                        <a:ext cx="96107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3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1414" y="1246598"/>
            <a:ext cx="8866507" cy="3716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对匀速圆周运动的理解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关于匀速圆周运动，下列说法正确的是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匀速圆周运动是变速运动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匀速圆周运动的速率不变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任意相等时间内通过的位移相等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任意相等时间内通过的路程相等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058" y="1131590"/>
            <a:ext cx="89359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由线速度定义</a:t>
            </a:r>
            <a:r>
              <a:rPr lang="zh-CN" altLang="zh-CN" sz="2800" kern="100" spc="-600" dirty="0">
                <a:latin typeface="Times New Roman"/>
                <a:ea typeface="微软雅黑"/>
                <a:cs typeface="Times New Roman"/>
              </a:rPr>
              <a:t>知，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匀速圆周运动的速度大小不</a:t>
            </a:r>
            <a:r>
              <a:rPr lang="zh-CN" altLang="zh-CN" sz="2800" kern="100" spc="-600" dirty="0">
                <a:latin typeface="Times New Roman"/>
                <a:ea typeface="微软雅黑"/>
                <a:cs typeface="Times New Roman"/>
              </a:rPr>
              <a:t>变，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也就是速率不变，但速度方向时刻改变，故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匀速圆周运动的物体在任意相等时间内通过的弧长即路程相等，但位移不一定相等，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错，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ABD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55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1887" y="819175"/>
            <a:ext cx="8892000" cy="428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皮带传动问题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自行车的大齿轮、小齿轮、后轮的半径不一样，它们的边缘有三个点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在自行车正常骑行时，下列说法正确的是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9" name="图片 8" descr="F:\2015赵瑊\同步\物理\人教必修2\word\A97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42" y="2268860"/>
            <a:ext cx="5160146" cy="2303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334254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两点的线速度大小相等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两点的角速度大小相等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两点的角速度与其半径成反比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两点的角速度与其半径成正比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1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412" y="800125"/>
            <a:ext cx="8856984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大齿轮与小齿轮类似于皮带传动，所以两轮边缘的点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的线速度大小相等，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小齿轮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与后轮类似于同轴传动，所以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的角速度大小相等，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i="1" kern="100" dirty="0" smtClean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两点的线速度大小相等，由</a:t>
            </a:r>
            <a:r>
              <a:rPr lang="en-US" altLang="zh-CN" sz="26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ωr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知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两点的角速度与半径成反比，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ABC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54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5074" y="800125"/>
            <a:ext cx="86669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某变速箱中有甲、乙、丙三个齿轮，如图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所示，其半径分别为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，若甲轮的角速度为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，则丙轮边缘上某点的向心加速度为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11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287844"/>
              </p:ext>
            </p:extLst>
          </p:nvPr>
        </p:nvGraphicFramePr>
        <p:xfrm>
          <a:off x="333375" y="4252317"/>
          <a:ext cx="811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20" name="文档" r:id="rId4" imgW="8120285" imgH="753279" progId="Word.Document.12">
                  <p:embed/>
                </p:oleObj>
              </mc:Choice>
              <mc:Fallback>
                <p:oleObj name="文档" r:id="rId4" imgW="8120285" imgH="75327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252317"/>
                        <a:ext cx="811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9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9" name="图片 8" descr="F:\2015赵瑊\同步\物理\人教必修2\word\S37.TIF"/>
          <p:cNvPicPr/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57" y="2139702"/>
            <a:ext cx="2913678" cy="1395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546" y="3315097"/>
            <a:ext cx="8630645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0487"/>
              </p:ext>
            </p:extLst>
          </p:nvPr>
        </p:nvGraphicFramePr>
        <p:xfrm>
          <a:off x="152400" y="1491630"/>
          <a:ext cx="8839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83" name="文档" r:id="rId4" imgW="8850668" imgH="1901765" progId="Word.Document.12">
                  <p:embed/>
                </p:oleObj>
              </mc:Choice>
              <mc:Fallback>
                <p:oleObj name="文档" r:id="rId4" imgW="8850668" imgH="190176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91630"/>
                        <a:ext cx="8839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8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5129" y="814983"/>
            <a:ext cx="8818884" cy="431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圆周运动各物理量的关系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所示，站在地球赤道上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点的人和站在北纬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60°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点的人随地球转动的角速度之比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，线速度之比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12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1" name="图片 10" descr="F:\2015赵瑊\同步\物理\人教必修2\word\S20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05075"/>
            <a:ext cx="1800200" cy="2032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5604" y="900222"/>
            <a:ext cx="644262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如图所示，作出地球自转示意图，地球自转角速度固定不变，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两点的角速度相同，角速度之比为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20" name="图片 19" descr="F:\2015赵瑊\同步\物理\人教必修2\word\S21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07" y="134268"/>
            <a:ext cx="2232248" cy="256889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0"/>
          <p:cNvSpPr/>
          <p:nvPr/>
        </p:nvSpPr>
        <p:spPr>
          <a:xfrm>
            <a:off x="145604" y="2649215"/>
            <a:ext cx="88490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依题意可知，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两处站立的人随地球自转做匀速圆周运动的半径分别为：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500" i="1" kern="100" baseline="-250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 60°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，则由</a:t>
            </a:r>
            <a:r>
              <a:rPr lang="en-US" altLang="zh-CN" sz="25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ωr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可知，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两点的线速度之比为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5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5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3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8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36079" y="339502"/>
            <a:ext cx="5228009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一、线速度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3230" y="1072713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603" y="1619061"/>
            <a:ext cx="8856000" cy="3504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所示为自行车的车轮，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为辐条上的两点，当它们随轮一起转动时，回答下列问题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：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" name="图片 11" descr="F:\2015赵瑊\同步\物理\人教必修2\word\s19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95" y="2643758"/>
            <a:ext cx="2153017" cy="1917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7095" y="8037"/>
            <a:ext cx="8880351" cy="5000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在图上标出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两点的线速度方向；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两点的线速度方向均沿各自圆周的切线方向</a:t>
            </a:r>
            <a:r>
              <a:rPr lang="en-US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图略</a:t>
            </a:r>
            <a:r>
              <a:rPr lang="en-US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沿圆弧运动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两点哪个快？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在相同的时间内，</a:t>
            </a:r>
            <a:r>
              <a:rPr lang="en-US" altLang="zh-CN" sz="27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运动的轨迹长，</a:t>
            </a:r>
            <a:r>
              <a:rPr lang="en-US" altLang="zh-CN" sz="27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运动得快</a:t>
            </a:r>
            <a:r>
              <a:rPr lang="en-US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如果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点在任意相等的时间内转过的弧长相等，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做匀速运动吗？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运动的速率不变，但</a:t>
            </a:r>
            <a:r>
              <a:rPr lang="en-US" altLang="zh-CN" sz="27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运动的方向时刻变化，故</a:t>
            </a:r>
            <a:r>
              <a:rPr lang="en-US" altLang="zh-CN" sz="27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做非匀速运动</a:t>
            </a:r>
            <a:r>
              <a:rPr lang="en-US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60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5196" y="2096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37" y="716912"/>
            <a:ext cx="8971409" cy="431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线速度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定义：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物体做圆周运动通过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与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所用时间的比值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即</a:t>
            </a:r>
            <a:r>
              <a:rPr lang="en-US" altLang="zh-CN" sz="2400" i="1" kern="100" spc="-9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400" kern="100" spc="-7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单位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Courier New"/>
              </a:rPr>
              <a:t>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定义式：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如果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取的足够小，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就为瞬时线速度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方向：</a:t>
            </a:r>
            <a:r>
              <a:rPr lang="zh-CN" altLang="zh-CN" sz="2400" kern="100" spc="-80" dirty="0">
                <a:latin typeface="Times New Roman"/>
                <a:ea typeface="微软雅黑"/>
                <a:cs typeface="Times New Roman"/>
              </a:rPr>
              <a:t>质点在圆周某点的线速度方向沿圆周上该点</a:t>
            </a:r>
            <a:r>
              <a:rPr lang="zh-CN" altLang="zh-CN" sz="2400" kern="100" spc="-8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400" kern="100" spc="-80" dirty="0" smtClean="0">
                <a:latin typeface="Times New Roman"/>
                <a:ea typeface="微软雅黑"/>
                <a:cs typeface="Times New Roman"/>
              </a:rPr>
              <a:t>方向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与半径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方向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物理意义：描述质点沿圆周运动的快慢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1812" y="3963243"/>
            <a:ext cx="1056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垂直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5026" y="129465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弧长</a:t>
            </a:r>
          </a:p>
        </p:txBody>
      </p:sp>
      <p:sp>
        <p:nvSpPr>
          <p:cNvPr id="7" name="矩形 6"/>
          <p:cNvSpPr/>
          <p:nvPr/>
        </p:nvSpPr>
        <p:spPr>
          <a:xfrm>
            <a:off x="1067991" y="1851670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m/s</a:t>
            </a:r>
          </a:p>
        </p:txBody>
      </p:sp>
      <p:sp>
        <p:nvSpPr>
          <p:cNvPr id="8" name="矩形 7"/>
          <p:cNvSpPr/>
          <p:nvPr/>
        </p:nvSpPr>
        <p:spPr>
          <a:xfrm>
            <a:off x="7300173" y="340727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切线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76121"/>
              </p:ext>
            </p:extLst>
          </p:nvPr>
        </p:nvGraphicFramePr>
        <p:xfrm>
          <a:off x="8373938" y="997868"/>
          <a:ext cx="619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2" name="文档" r:id="rId4" imgW="625884" imgH="820306" progId="Word.Document.12">
                  <p:embed/>
                </p:oleObj>
              </mc:Choice>
              <mc:Fallback>
                <p:oleObj name="文档" r:id="rId4" imgW="625884" imgH="820306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938" y="997868"/>
                        <a:ext cx="619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28495"/>
              </p:ext>
            </p:extLst>
          </p:nvPr>
        </p:nvGraphicFramePr>
        <p:xfrm>
          <a:off x="2296319" y="2058169"/>
          <a:ext cx="619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3" name="文档" r:id="rId7" imgW="625884" imgH="820306" progId="Word.Document.12">
                  <p:embed/>
                </p:oleObj>
              </mc:Choice>
              <mc:Fallback>
                <p:oleObj name="文档" r:id="rId7" imgW="625884" imgH="820306" progId="Word.Document.12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319" y="2058169"/>
                        <a:ext cx="619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4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195" y="716912"/>
            <a:ext cx="88083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匀速圆周运动的特点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线速度的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大小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由于匀速圆周运动的线速度方向时刻在改变，所以它是一种变速运动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这里的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匀速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实质上指的是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匀速率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而不是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匀速度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9985" y="143867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处处相等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218753" y="118145"/>
            <a:ext cx="415627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二、角速度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75904" y="968837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3895" y="1550408"/>
            <a:ext cx="87171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中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两个质点转一周的时间相同吗？它们绕圆心转动的快慢相同吗？只用线速度描述圆周运动能全面说明问题吗？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两个质点转一周的时间相同，绕圆心转动得一样快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不能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0380" y="178971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3" y="830134"/>
            <a:ext cx="8856000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角速度：半径转过的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角度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Courier New"/>
              </a:rPr>
              <a:t> 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与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所用时间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的比值，即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b="1" kern="100" dirty="0" smtClean="0">
                <a:latin typeface="Times New Roman"/>
                <a:cs typeface="Courier New"/>
              </a:rPr>
              <a:t>__ 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国际单位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，符号</a:t>
            </a:r>
            <a:r>
              <a:rPr lang="en-US" altLang="zh-CN" sz="2500" u="sng" kern="100" dirty="0" smtClean="0">
                <a:latin typeface="Times New Roman"/>
                <a:ea typeface="微软雅黑"/>
                <a:cs typeface="Courier New"/>
              </a:rPr>
              <a:t>          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5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4" name="图片 13" descr="F:\2015赵瑊\同步\物理\人教必修2\word\A91.TIF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30" y="2198449"/>
            <a:ext cx="2027738" cy="21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5829647" y="1571590"/>
            <a:ext cx="1143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500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rad/s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6411" y="961618"/>
            <a:ext cx="5485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500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5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θ</a:t>
            </a:r>
            <a:endParaRPr lang="en-US" altLang="zh-CN" sz="2500" i="1" kern="100" dirty="0">
              <a:solidFill>
                <a:srgbClr val="0070C0"/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82355" y="1535063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弧度每秒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688086"/>
              </p:ext>
            </p:extLst>
          </p:nvPr>
        </p:nvGraphicFramePr>
        <p:xfrm>
          <a:off x="8542337" y="682005"/>
          <a:ext cx="619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50" name="文档" r:id="rId5" imgW="625884" imgH="822109" progId="Word.Document.12">
                  <p:embed/>
                </p:oleObj>
              </mc:Choice>
              <mc:Fallback>
                <p:oleObj name="文档" r:id="rId5" imgW="625884" imgH="822109" progId="Word.Document.12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337" y="682005"/>
                        <a:ext cx="619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</TotalTime>
  <Words>1119</Words>
  <Application>Microsoft Office PowerPoint</Application>
  <PresentationFormat>全屏显示(16:9)</PresentationFormat>
  <Paragraphs>198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Office 主题​​</vt:lpstr>
      <vt:lpstr>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1703</cp:revision>
  <dcterms:created xsi:type="dcterms:W3CDTF">2015-03-06T01:52:29Z</dcterms:created>
  <dcterms:modified xsi:type="dcterms:W3CDTF">2015-09-01T08:11:55Z</dcterms:modified>
</cp:coreProperties>
</file>