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407" r:id="rId6"/>
    <p:sldId id="434" r:id="rId7"/>
    <p:sldId id="450" r:id="rId8"/>
    <p:sldId id="360" r:id="rId9"/>
    <p:sldId id="445" r:id="rId10"/>
    <p:sldId id="361" r:id="rId11"/>
    <p:sldId id="451" r:id="rId12"/>
    <p:sldId id="453" r:id="rId13"/>
    <p:sldId id="452" r:id="rId14"/>
    <p:sldId id="413" r:id="rId15"/>
    <p:sldId id="454" r:id="rId16"/>
    <p:sldId id="292" r:id="rId17"/>
    <p:sldId id="455" r:id="rId18"/>
    <p:sldId id="332" r:id="rId19"/>
    <p:sldId id="403" r:id="rId20"/>
    <p:sldId id="456" r:id="rId21"/>
    <p:sldId id="457" r:id="rId22"/>
    <p:sldId id="447" r:id="rId23"/>
    <p:sldId id="429" r:id="rId24"/>
    <p:sldId id="448" r:id="rId25"/>
    <p:sldId id="458" r:id="rId26"/>
    <p:sldId id="449" r:id="rId27"/>
    <p:sldId id="333" r:id="rId28"/>
    <p:sldId id="334" r:id="rId29"/>
    <p:sldId id="459" r:id="rId30"/>
    <p:sldId id="264" r:id="rId31"/>
    <p:sldId id="432" r:id="rId32"/>
    <p:sldId id="460" r:id="rId33"/>
    <p:sldId id="340" r:id="rId34"/>
    <p:sldId id="271" r:id="rId35"/>
    <p:sldId id="433" r:id="rId36"/>
    <p:sldId id="461" r:id="rId37"/>
    <p:sldId id="274" r:id="rId3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49" autoAdjust="0"/>
    <p:restoredTop sz="94660"/>
  </p:normalViewPr>
  <p:slideViewPr>
    <p:cSldViewPr>
      <p:cViewPr>
        <p:scale>
          <a:sx n="100" d="100"/>
          <a:sy n="100" d="100"/>
        </p:scale>
        <p:origin x="-1416" y="-9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image" Target="../media/image3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www.91taoke.com/" TargetMode="Externa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4" name="矩形 3"/>
          <p:cNvSpPr/>
          <p:nvPr userDrawn="1"/>
        </p:nvSpPr>
        <p:spPr>
          <a:xfrm>
            <a:off x="-46038" y="1488"/>
            <a:ext cx="3681933"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形标注 4"/>
          <p:cNvSpPr/>
          <p:nvPr userDrawn="1"/>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矩形 5"/>
          <p:cNvSpPr/>
          <p:nvPr userDrawn="1"/>
        </p:nvSpPr>
        <p:spPr>
          <a:xfrm>
            <a:off x="3635895" y="1660029"/>
            <a:ext cx="5508103"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09225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68181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6" name="矩形 5"/>
          <p:cNvSpPr/>
          <p:nvPr userDrawn="1"/>
        </p:nvSpPr>
        <p:spPr>
          <a:xfrm>
            <a:off x="3589859" y="1655728"/>
            <a:ext cx="5554140"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46038" y="1488"/>
            <a:ext cx="3681933"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形标注 7"/>
          <p:cNvSpPr/>
          <p:nvPr userDrawn="1"/>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矩形 11"/>
          <p:cNvSpPr/>
          <p:nvPr userDrawn="1"/>
        </p:nvSpPr>
        <p:spPr>
          <a:xfrm>
            <a:off x="3880495" y="1851670"/>
            <a:ext cx="4224233" cy="1599349"/>
          </a:xfrm>
          <a:prstGeom prst="rect">
            <a:avLst/>
          </a:prstGeom>
        </p:spPr>
        <p:txBody>
          <a:bodyPr wrap="none">
            <a:spAutoFit/>
          </a:bodyPr>
          <a:lstStyle/>
          <a:p>
            <a:pPr>
              <a:lnSpc>
                <a:spcPct val="150000"/>
              </a:lnSpc>
              <a:defRPr/>
            </a:pPr>
            <a:r>
              <a:rPr lang="zh-CN" altLang="en-US" sz="3500" b="1" dirty="0" smtClean="0">
                <a:solidFill>
                  <a:schemeClr val="bg1">
                    <a:lumMod val="50000"/>
                  </a:schemeClr>
                </a:solidFill>
                <a:latin typeface="Impact" panose="020B0806030902050204" pitchFamily="34" charset="0"/>
                <a:ea typeface="微软雅黑" pitchFamily="34" charset="-122"/>
              </a:rPr>
              <a:t>更多精彩内容请登录</a:t>
            </a:r>
            <a:endParaRPr lang="en-US" altLang="zh-CN" sz="3500" b="1" dirty="0">
              <a:solidFill>
                <a:schemeClr val="bg1">
                  <a:lumMod val="50000"/>
                </a:schemeClr>
              </a:solidFill>
              <a:latin typeface="Impact" panose="020B0806030902050204" pitchFamily="34" charset="0"/>
              <a:ea typeface="微软雅黑" pitchFamily="34" charset="-122"/>
            </a:endParaRPr>
          </a:p>
          <a:p>
            <a:pPr>
              <a:lnSpc>
                <a:spcPct val="150000"/>
              </a:lnSpc>
              <a:defRPr/>
            </a:pPr>
            <a:endParaRPr lang="zh-CN" altLang="en-US" sz="3500" b="1" dirty="0" smtClean="0">
              <a:solidFill>
                <a:schemeClr val="bg1">
                  <a:lumMod val="50000"/>
                </a:schemeClr>
              </a:solidFill>
              <a:latin typeface="Impact" panose="020B0806030902050204" pitchFamily="34" charset="0"/>
              <a:ea typeface="微软雅黑" pitchFamily="34" charset="-122"/>
            </a:endParaRPr>
          </a:p>
        </p:txBody>
      </p:sp>
      <p:sp>
        <p:nvSpPr>
          <p:cNvPr id="13" name="标题 1">
            <a:hlinkClick r:id="rId3"/>
          </p:cNvPr>
          <p:cNvSpPr txBox="1">
            <a:spLocks/>
          </p:cNvSpPr>
          <p:nvPr userDrawn="1"/>
        </p:nvSpPr>
        <p:spPr>
          <a:xfrm>
            <a:off x="3962028" y="2490217"/>
            <a:ext cx="4968552" cy="911246"/>
          </a:xfrm>
          <a:prstGeom prst="rect">
            <a:avLst/>
          </a:prstGeom>
        </p:spPr>
        <p:txBody>
          <a:bodyPr vert="horz" lIns="68572" tIns="34286" rIns="68572" bIns="3428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000" b="1" dirty="0" smtClean="0">
                <a:solidFill>
                  <a:srgbClr val="0070C0"/>
                </a:solidFill>
                <a:latin typeface="Times New Roman" pitchFamily="18" charset="0"/>
                <a:ea typeface="微软雅黑" pitchFamily="34" charset="-122"/>
                <a:cs typeface="Times New Roman" pitchFamily="18" charset="0"/>
              </a:rPr>
              <a:t>www.91taoke.com</a:t>
            </a:r>
            <a:endParaRPr lang="zh-CN" altLang="en-US" sz="3000" b="1" dirty="0">
              <a:solidFill>
                <a:srgbClr val="0070C0"/>
              </a:solidFill>
              <a:latin typeface="Times New Roman" pitchFamily="18" charset="0"/>
              <a:ea typeface="微软雅黑" pitchFamily="34" charset="-122"/>
              <a:cs typeface="Times New Roman" pitchFamily="18" charset="0"/>
            </a:endParaRPr>
          </a:p>
        </p:txBody>
      </p:sp>
      <p:sp>
        <p:nvSpPr>
          <p:cNvPr id="14" name="矩形 13"/>
          <p:cNvSpPr/>
          <p:nvPr userDrawn="1"/>
        </p:nvSpPr>
        <p:spPr>
          <a:xfrm>
            <a:off x="638547" y="2074401"/>
            <a:ext cx="2843808" cy="849463"/>
          </a:xfrm>
          <a:prstGeom prst="rect">
            <a:avLst/>
          </a:prstGeom>
        </p:spPr>
        <p:txBody>
          <a:bodyPr wrap="square">
            <a:spAutoFit/>
          </a:bodyPr>
          <a:lstStyle/>
          <a:p>
            <a:pPr>
              <a:lnSpc>
                <a:spcPct val="120000"/>
              </a:lnSpc>
              <a:defRPr/>
            </a:pPr>
            <a:r>
              <a:rPr lang="zh-CN" altLang="en-US" sz="4500" b="1" dirty="0" smtClean="0">
                <a:solidFill>
                  <a:srgbClr val="0070C0"/>
                </a:solidFill>
                <a:latin typeface="Impact" panose="020B0806030902050204" pitchFamily="34" charset="0"/>
                <a:ea typeface="微软雅黑" pitchFamily="34" charset="-122"/>
              </a:rPr>
              <a:t>谢谢观看   </a:t>
            </a:r>
            <a:endParaRPr lang="en-US" altLang="zh-CN" sz="4500" b="1" dirty="0">
              <a:solidFill>
                <a:srgbClr val="0070C0"/>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2026753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435">
                                          <p:stCondLst>
                                            <p:cond delay="0"/>
                                          </p:stCondLst>
                                        </p:cTn>
                                        <p:tgtEl>
                                          <p:spTgt spid="13"/>
                                        </p:tgtEl>
                                      </p:cBhvr>
                                    </p:animEffect>
                                    <p:anim calcmode="lin" valueType="num">
                                      <p:cBhvr>
                                        <p:cTn id="8" dur="1367"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3"/>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3"/>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3"/>
                                        </p:tgtEl>
                                        <p:attrNameLst>
                                          <p:attrName>ppt_y</p:attrName>
                                        </p:attrNameLst>
                                      </p:cBhvr>
                                      <p:tavLst>
                                        <p:tav tm="0" fmla="#ppt_y-sin(pi*$)/81">
                                          <p:val>
                                            <p:fltVal val="0"/>
                                          </p:val>
                                        </p:tav>
                                        <p:tav tm="100000">
                                          <p:val>
                                            <p:fltVal val="1"/>
                                          </p:val>
                                        </p:tav>
                                      </p:tavLst>
                                    </p:anim>
                                    <p:animScale>
                                      <p:cBhvr>
                                        <p:cTn id="13" dur="20">
                                          <p:stCondLst>
                                            <p:cond delay="487"/>
                                          </p:stCondLst>
                                        </p:cTn>
                                        <p:tgtEl>
                                          <p:spTgt spid="13"/>
                                        </p:tgtEl>
                                      </p:cBhvr>
                                      <p:to x="100000" y="60000"/>
                                    </p:animScale>
                                    <p:animScale>
                                      <p:cBhvr>
                                        <p:cTn id="14" dur="124" decel="50000">
                                          <p:stCondLst>
                                            <p:cond delay="507"/>
                                          </p:stCondLst>
                                        </p:cTn>
                                        <p:tgtEl>
                                          <p:spTgt spid="13"/>
                                        </p:tgtEl>
                                      </p:cBhvr>
                                      <p:to x="100000" y="100000"/>
                                    </p:animScale>
                                    <p:animScale>
                                      <p:cBhvr>
                                        <p:cTn id="15" dur="20">
                                          <p:stCondLst>
                                            <p:cond delay="984"/>
                                          </p:stCondLst>
                                        </p:cTn>
                                        <p:tgtEl>
                                          <p:spTgt spid="13"/>
                                        </p:tgtEl>
                                      </p:cBhvr>
                                      <p:to x="100000" y="80000"/>
                                    </p:animScale>
                                    <p:animScale>
                                      <p:cBhvr>
                                        <p:cTn id="16" dur="124" decel="50000">
                                          <p:stCondLst>
                                            <p:cond delay="1004"/>
                                          </p:stCondLst>
                                        </p:cTn>
                                        <p:tgtEl>
                                          <p:spTgt spid="13"/>
                                        </p:tgtEl>
                                      </p:cBhvr>
                                      <p:to x="100000" y="100000"/>
                                    </p:animScale>
                                    <p:animScale>
                                      <p:cBhvr>
                                        <p:cTn id="17" dur="20">
                                          <p:stCondLst>
                                            <p:cond delay="1231"/>
                                          </p:stCondLst>
                                        </p:cTn>
                                        <p:tgtEl>
                                          <p:spTgt spid="13"/>
                                        </p:tgtEl>
                                      </p:cBhvr>
                                      <p:to x="100000" y="90000"/>
                                    </p:animScale>
                                    <p:animScale>
                                      <p:cBhvr>
                                        <p:cTn id="18" dur="124" decel="50000">
                                          <p:stCondLst>
                                            <p:cond delay="1251"/>
                                          </p:stCondLst>
                                        </p:cTn>
                                        <p:tgtEl>
                                          <p:spTgt spid="13"/>
                                        </p:tgtEl>
                                      </p:cBhvr>
                                      <p:to x="100000" y="100000"/>
                                    </p:animScale>
                                    <p:animScale>
                                      <p:cBhvr>
                                        <p:cTn id="19" dur="20">
                                          <p:stCondLst>
                                            <p:cond delay="1356"/>
                                          </p:stCondLst>
                                        </p:cTn>
                                        <p:tgtEl>
                                          <p:spTgt spid="13"/>
                                        </p:tgtEl>
                                      </p:cBhvr>
                                      <p:to x="100000" y="95000"/>
                                    </p:animScale>
                                    <p:animScale>
                                      <p:cBhvr>
                                        <p:cTn id="20" dur="124" decel="50000">
                                          <p:stCondLst>
                                            <p:cond delay="1376"/>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620627"/>
      </p:ext>
    </p:extLst>
  </p:cSld>
  <p:clrMap bg1="lt1" tx1="dk1" bg2="lt2" tx2="dk2" accent1="accent1" accent2="accent2" accent3="accent3" accent4="accent4" accent5="accent5" accent6="accent6" hlink="hlink" folHlink="folHlink"/>
  <p:sldLayoutIdLst>
    <p:sldLayoutId id="2147483657" r:id="rId1"/>
    <p:sldLayoutId id="2147483649" r:id="rId2"/>
    <p:sldLayoutId id="2147483662"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file:///F:\2015&#36213;&#29770;\&#21516;&#27493;\&#29289;&#29702;\&#20154;&#25945;&#24517;&#20462;2\word\A136.TIF" TargetMode="External"/><Relationship Id="rId3" Type="http://schemas.openxmlformats.org/officeDocument/2006/relationships/package" Target="../embeddings/Microsoft_Word_Document6.docx"/><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5.emf"/><Relationship Id="rId5" Type="http://schemas.openxmlformats.org/officeDocument/2006/relationships/package" Target="../embeddings/Microsoft_Word_Document7.docx"/><Relationship Id="rId4" Type="http://schemas.openxmlformats.org/officeDocument/2006/relationships/image" Target="../media/image14.emf"/></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file:///F:\2015&#36213;&#29770;\&#21516;&#27493;\&#29289;&#29702;\&#20154;&#25945;&#24517;&#20462;2\word\A138.TIF"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Word_Document8.doc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9.emf"/></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Word_Document9.docx"/><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1.png"/><Relationship Id="rId5" Type="http://schemas.openxmlformats.org/officeDocument/2006/relationships/slide" Target="slide3.xml"/><Relationship Id="rId4" Type="http://schemas.openxmlformats.org/officeDocument/2006/relationships/image" Target="../media/image20.emf"/></Relationships>
</file>

<file path=ppt/slides/_rels/slide28.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28.xml"/><Relationship Id="rId1" Type="http://schemas.openxmlformats.org/officeDocument/2006/relationships/slideLayout" Target="../slideLayouts/slideLayout2.xml"/><Relationship Id="rId5" Type="http://schemas.openxmlformats.org/officeDocument/2006/relationships/slide" Target="slide34.xml"/><Relationship Id="rId4" Type="http://schemas.openxmlformats.org/officeDocument/2006/relationships/slide" Target="slide33.xml"/></Relationships>
</file>

<file path=ppt/slides/_rels/slide29.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28.xml"/><Relationship Id="rId1" Type="http://schemas.openxmlformats.org/officeDocument/2006/relationships/slideLayout" Target="../slideLayouts/slideLayout2.xml"/><Relationship Id="rId5" Type="http://schemas.openxmlformats.org/officeDocument/2006/relationships/slide" Target="slide34.xml"/><Relationship Id="rId4" Type="http://schemas.openxmlformats.org/officeDocument/2006/relationships/slide" Target="slide33.xml"/></Relationships>
</file>

<file path=ppt/slides/_rels/slide3.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slide" Target="slide34.xml"/><Relationship Id="rId4" Type="http://schemas.openxmlformats.org/officeDocument/2006/relationships/slide" Target="slide33.xml"/></Relationships>
</file>

<file path=ppt/slides/_rels/slide31.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slide" Target="slide28.xml"/><Relationship Id="rId7" Type="http://schemas.openxmlformats.org/officeDocument/2006/relationships/package" Target="../embeddings/Microsoft_Word_Document10.docx"/><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slide" Target="slide34.xml"/><Relationship Id="rId5" Type="http://schemas.openxmlformats.org/officeDocument/2006/relationships/slide" Target="slide33.xml"/><Relationship Id="rId4" Type="http://schemas.openxmlformats.org/officeDocument/2006/relationships/slide" Target="slide30.xml"/></Relationships>
</file>

<file path=ppt/slides/_rels/slide32.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slide" Target="slide28.xml"/><Relationship Id="rId7" Type="http://schemas.openxmlformats.org/officeDocument/2006/relationships/package" Target="../embeddings/Microsoft_Word_Document11.docx"/><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slide" Target="slide34.xml"/><Relationship Id="rId5" Type="http://schemas.openxmlformats.org/officeDocument/2006/relationships/slide" Target="slide33.xml"/><Relationship Id="rId10" Type="http://schemas.openxmlformats.org/officeDocument/2006/relationships/image" Target="../media/image25.emf"/><Relationship Id="rId4" Type="http://schemas.openxmlformats.org/officeDocument/2006/relationships/slide" Target="slide30.xml"/><Relationship Id="rId9" Type="http://schemas.openxmlformats.org/officeDocument/2006/relationships/package" Target="../embeddings/Microsoft_Word_Document12.docx"/></Relationships>
</file>

<file path=ppt/slides/_rels/slide33.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slide" Target="slide28.xml"/><Relationship Id="rId7" Type="http://schemas.openxmlformats.org/officeDocument/2006/relationships/package" Target="../embeddings/Microsoft_Word_Document13.docx"/><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slide" Target="slide34.xml"/><Relationship Id="rId5" Type="http://schemas.openxmlformats.org/officeDocument/2006/relationships/slide" Target="slide33.xml"/><Relationship Id="rId4" Type="http://schemas.openxmlformats.org/officeDocument/2006/relationships/slide" Target="slide30.xml"/><Relationship Id="rId9"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slide" Target="slide34.xml"/><Relationship Id="rId4" Type="http://schemas.openxmlformats.org/officeDocument/2006/relationships/slide" Target="slide33.xml"/></Relationships>
</file>

<file path=ppt/slides/_rels/slide35.xml.rels><?xml version="1.0" encoding="UTF-8" standalone="yes"?>
<Relationships xmlns="http://schemas.openxmlformats.org/package/2006/relationships"><Relationship Id="rId8" Type="http://schemas.openxmlformats.org/officeDocument/2006/relationships/image" Target="file:///F:\2015&#36213;&#29770;\&#21516;&#27493;\&#29289;&#29702;\&#20154;&#25945;&#24517;&#20462;2\word\S29.TIF" TargetMode="External"/><Relationship Id="rId3" Type="http://schemas.openxmlformats.org/officeDocument/2006/relationships/package" Target="../embeddings/Microsoft_Word_Document14.docx"/><Relationship Id="rId7" Type="http://schemas.openxmlformats.org/officeDocument/2006/relationships/image" Target="../media/image31.png"/><Relationship Id="rId12" Type="http://schemas.openxmlformats.org/officeDocument/2006/relationships/slide" Target="slide34.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0.emf"/><Relationship Id="rId11" Type="http://schemas.openxmlformats.org/officeDocument/2006/relationships/slide" Target="slide33.xml"/><Relationship Id="rId5" Type="http://schemas.openxmlformats.org/officeDocument/2006/relationships/package" Target="../embeddings/Microsoft_Word_Document15.docx"/><Relationship Id="rId10" Type="http://schemas.openxmlformats.org/officeDocument/2006/relationships/slide" Target="slide30.xml"/><Relationship Id="rId4" Type="http://schemas.openxmlformats.org/officeDocument/2006/relationships/image" Target="../media/image29.emf"/><Relationship Id="rId9" Type="http://schemas.openxmlformats.org/officeDocument/2006/relationships/slide" Target="slide28.xml"/></Relationships>
</file>

<file path=ppt/slides/_rels/slide36.xml.rels><?xml version="1.0" encoding="UTF-8" standalone="yes"?>
<Relationships xmlns="http://schemas.openxmlformats.org/package/2006/relationships"><Relationship Id="rId8" Type="http://schemas.openxmlformats.org/officeDocument/2006/relationships/image" Target="../media/image32.emf"/><Relationship Id="rId13" Type="http://schemas.openxmlformats.org/officeDocument/2006/relationships/slide" Target="slide3.xml"/><Relationship Id="rId3" Type="http://schemas.openxmlformats.org/officeDocument/2006/relationships/slide" Target="slide28.xml"/><Relationship Id="rId7" Type="http://schemas.openxmlformats.org/officeDocument/2006/relationships/package" Target="../embeddings/Microsoft_Word_Document16.docx"/><Relationship Id="rId12" Type="http://schemas.openxmlformats.org/officeDocument/2006/relationships/image" Target="../media/image34.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slide" Target="slide34.xml"/><Relationship Id="rId11" Type="http://schemas.openxmlformats.org/officeDocument/2006/relationships/package" Target="../embeddings/Microsoft_Word_Document18.docx"/><Relationship Id="rId5" Type="http://schemas.openxmlformats.org/officeDocument/2006/relationships/slide" Target="slide33.xml"/><Relationship Id="rId10" Type="http://schemas.openxmlformats.org/officeDocument/2006/relationships/image" Target="../media/image33.emf"/><Relationship Id="rId4" Type="http://schemas.openxmlformats.org/officeDocument/2006/relationships/slide" Target="slide30.xml"/><Relationship Id="rId9" Type="http://schemas.openxmlformats.org/officeDocument/2006/relationships/package" Target="../embeddings/Microsoft_Word_Document17.docx"/><Relationship Id="rId14"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package" Target="../embeddings/Microsoft_Word_Document1.docx"/></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package" Target="../embeddings/Microsoft_Word_Document3.docx"/><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5468" y="2050618"/>
            <a:ext cx="2733700" cy="1015663"/>
          </a:xfrm>
          <a:prstGeom prst="rect">
            <a:avLst/>
          </a:prstGeom>
        </p:spPr>
        <p:txBody>
          <a:bodyPr wrap="square">
            <a:spAutoFit/>
          </a:bodyPr>
          <a:lstStyle/>
          <a:p>
            <a:pPr>
              <a:defRPr/>
            </a:pPr>
            <a:r>
              <a:rPr lang="zh-CN" altLang="en-US" sz="6000" b="1" dirty="0" smtClean="0">
                <a:solidFill>
                  <a:srgbClr val="0070C0"/>
                </a:solidFill>
                <a:latin typeface="Times New Roman" panose="02020603050405020304" pitchFamily="18" charset="0"/>
                <a:ea typeface="微软雅黑" pitchFamily="34" charset="-122"/>
                <a:cs typeface="Times New Roman" panose="02020603050405020304" pitchFamily="18" charset="0"/>
              </a:rPr>
              <a:t>第五章</a:t>
            </a:r>
            <a:endParaRPr lang="en-US" altLang="zh-CN" sz="60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矩形 6"/>
          <p:cNvSpPr/>
          <p:nvPr/>
        </p:nvSpPr>
        <p:spPr>
          <a:xfrm>
            <a:off x="4284984" y="2050618"/>
            <a:ext cx="4859016" cy="1015663"/>
          </a:xfrm>
          <a:prstGeom prst="rect">
            <a:avLst/>
          </a:prstGeom>
        </p:spPr>
        <p:txBody>
          <a:bodyPr wrap="square">
            <a:spAutoFit/>
          </a:bodyPr>
          <a:lstStyle/>
          <a:p>
            <a:pPr>
              <a:defRPr/>
            </a:pPr>
            <a:r>
              <a:rPr lang="zh-CN" altLang="en-US" sz="6000" b="1" dirty="0" smtClean="0">
                <a:solidFill>
                  <a:schemeClr val="tx1">
                    <a:lumMod val="85000"/>
                    <a:lumOff val="15000"/>
                  </a:schemeClr>
                </a:solidFill>
                <a:latin typeface="Impact" panose="020B0806030902050204" pitchFamily="34" charset="0"/>
                <a:ea typeface="微软雅黑" pitchFamily="34" charset="-122"/>
              </a:rPr>
              <a:t>曲线运动</a:t>
            </a:r>
            <a:endParaRPr lang="zh-CN" altLang="en-US" sz="6000" b="1" dirty="0">
              <a:solidFill>
                <a:schemeClr val="tx1">
                  <a:lumMod val="85000"/>
                  <a:lumOff val="15000"/>
                </a:schemeClr>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3164096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87897" y="205011"/>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1" name="矩形 10"/>
          <p:cNvSpPr/>
          <p:nvPr/>
        </p:nvSpPr>
        <p:spPr>
          <a:xfrm>
            <a:off x="131887" y="711085"/>
            <a:ext cx="8876034" cy="4367991"/>
          </a:xfrm>
          <a:prstGeom prst="rect">
            <a:avLst/>
          </a:prstGeom>
        </p:spPr>
        <p:txBody>
          <a:bodyPr wrap="square">
            <a:spAutoFit/>
          </a:bodyPr>
          <a:lstStyle/>
          <a:p>
            <a:pPr algn="just">
              <a:lnSpc>
                <a:spcPct val="147000"/>
              </a:lnSpc>
              <a:spcAft>
                <a:spcPts val="0"/>
              </a:spcAft>
              <a:tabLst>
                <a:tab pos="2070735" algn="l"/>
              </a:tabLst>
            </a:pPr>
            <a:r>
              <a:rPr lang="en-US" altLang="zh-CN" sz="2700" kern="100" dirty="0">
                <a:latin typeface="Times New Roman"/>
                <a:ea typeface="微软雅黑"/>
                <a:cs typeface="Courier New"/>
              </a:rPr>
              <a:t>1.</a:t>
            </a:r>
            <a:r>
              <a:rPr lang="zh-CN" altLang="zh-CN" sz="2700" kern="100" dirty="0">
                <a:latin typeface="Times New Roman"/>
                <a:ea typeface="微软雅黑"/>
                <a:cs typeface="Times New Roman"/>
              </a:rPr>
              <a:t>向心力是根据力</a:t>
            </a:r>
            <a:r>
              <a:rPr lang="zh-CN" altLang="zh-CN" sz="2700" kern="100" dirty="0" smtClean="0">
                <a:latin typeface="Times New Roman"/>
                <a:ea typeface="微软雅黑"/>
                <a:cs typeface="Times New Roman"/>
              </a:rPr>
              <a:t>的</a:t>
            </a:r>
            <a:r>
              <a:rPr lang="en-US" altLang="zh-CN" sz="2700" u="sng" kern="100" dirty="0" smtClean="0">
                <a:latin typeface="Times New Roman"/>
                <a:ea typeface="微软雅黑"/>
                <a:cs typeface="Times New Roman"/>
              </a:rPr>
              <a:t>                  </a:t>
            </a:r>
            <a:r>
              <a:rPr lang="zh-CN" altLang="zh-CN" sz="2700" kern="100" dirty="0" smtClean="0">
                <a:latin typeface="Times New Roman"/>
                <a:ea typeface="微软雅黑"/>
                <a:cs typeface="Times New Roman"/>
              </a:rPr>
              <a:t>命名</a:t>
            </a:r>
            <a:r>
              <a:rPr lang="zh-CN" altLang="zh-CN" sz="2700" kern="100" dirty="0">
                <a:latin typeface="Times New Roman"/>
                <a:ea typeface="微软雅黑"/>
                <a:cs typeface="Times New Roman"/>
              </a:rPr>
              <a:t>的，它可以是重力、弹力、摩擦力等各种性质的力，也可以是它们</a:t>
            </a:r>
            <a:r>
              <a:rPr lang="zh-CN" altLang="zh-CN" sz="2700" kern="100" dirty="0" smtClean="0">
                <a:latin typeface="Times New Roman"/>
                <a:ea typeface="微软雅黑"/>
                <a:cs typeface="Times New Roman"/>
              </a:rPr>
              <a:t>的</a:t>
            </a:r>
            <a:r>
              <a:rPr lang="en-US" altLang="zh-CN" sz="2700" u="sng" kern="100" dirty="0" smtClean="0">
                <a:latin typeface="Times New Roman"/>
                <a:ea typeface="微软雅黑"/>
                <a:cs typeface="Times New Roman"/>
              </a:rPr>
              <a:t>        </a:t>
            </a:r>
            <a:r>
              <a:rPr lang="zh-CN" altLang="zh-CN" sz="2700" kern="100" dirty="0" smtClean="0">
                <a:latin typeface="Times New Roman"/>
                <a:ea typeface="微软雅黑"/>
                <a:cs typeface="Times New Roman"/>
              </a:rPr>
              <a:t>，</a:t>
            </a:r>
            <a:r>
              <a:rPr lang="zh-CN" altLang="zh-CN" sz="2700" kern="100" dirty="0">
                <a:latin typeface="Times New Roman"/>
                <a:ea typeface="微软雅黑"/>
                <a:cs typeface="Times New Roman"/>
              </a:rPr>
              <a:t>还可以是某个力的分力</a:t>
            </a:r>
            <a:r>
              <a:rPr lang="en-US" altLang="zh-CN" sz="2700" kern="100" dirty="0">
                <a:latin typeface="Times New Roman"/>
                <a:ea typeface="微软雅黑"/>
                <a:cs typeface="Courier New"/>
              </a:rPr>
              <a:t>.</a:t>
            </a:r>
            <a:endParaRPr lang="zh-CN" altLang="zh-CN" sz="2700" kern="100" dirty="0">
              <a:latin typeface="宋体"/>
              <a:cs typeface="Courier New"/>
            </a:endParaRPr>
          </a:p>
          <a:p>
            <a:pPr algn="just">
              <a:lnSpc>
                <a:spcPct val="147000"/>
              </a:lnSpc>
              <a:spcAft>
                <a:spcPts val="0"/>
              </a:spcAft>
              <a:tabLst>
                <a:tab pos="2070735" algn="l"/>
              </a:tabLst>
            </a:pPr>
            <a:r>
              <a:rPr lang="zh-CN" altLang="zh-CN" sz="2700" b="1" kern="100" dirty="0">
                <a:solidFill>
                  <a:srgbClr val="00B0F0"/>
                </a:solidFill>
                <a:latin typeface="Times New Roman"/>
                <a:ea typeface="微软雅黑"/>
                <a:cs typeface="Times New Roman"/>
              </a:rPr>
              <a:t>注意</a:t>
            </a:r>
            <a:r>
              <a:rPr lang="zh-CN" altLang="zh-CN" sz="2700" kern="100" dirty="0">
                <a:latin typeface="Times New Roman"/>
                <a:ea typeface="微软雅黑"/>
                <a:cs typeface="Times New Roman"/>
              </a:rPr>
              <a:t>　向心力不是具有特定性质的某种力，任何性质的力都可以作为向心力，受力分析时不能添加向心力</a:t>
            </a:r>
            <a:r>
              <a:rPr lang="en-US" altLang="zh-CN" sz="2700" kern="100" dirty="0">
                <a:latin typeface="Times New Roman"/>
                <a:ea typeface="微软雅黑"/>
                <a:cs typeface="Courier New"/>
              </a:rPr>
              <a:t>.</a:t>
            </a:r>
            <a:endParaRPr lang="zh-CN" altLang="zh-CN" sz="2700" kern="100" dirty="0">
              <a:latin typeface="宋体"/>
              <a:cs typeface="Courier New"/>
            </a:endParaRPr>
          </a:p>
          <a:p>
            <a:pPr algn="just">
              <a:lnSpc>
                <a:spcPct val="147000"/>
              </a:lnSpc>
              <a:spcAft>
                <a:spcPts val="0"/>
              </a:spcAft>
              <a:tabLst>
                <a:tab pos="2070735" algn="l"/>
              </a:tabLst>
            </a:pPr>
            <a:r>
              <a:rPr lang="en-US" altLang="zh-CN" sz="2700" kern="100" dirty="0">
                <a:latin typeface="Times New Roman"/>
                <a:ea typeface="微软雅黑"/>
                <a:cs typeface="Courier New"/>
              </a:rPr>
              <a:t>2.</a:t>
            </a:r>
            <a:r>
              <a:rPr lang="zh-CN" altLang="zh-CN" sz="2700" kern="100" dirty="0">
                <a:latin typeface="Times New Roman"/>
                <a:ea typeface="微软雅黑"/>
                <a:cs typeface="Times New Roman"/>
              </a:rPr>
              <a:t>物体做匀速圆周运动的条件：合外力</a:t>
            </a:r>
            <a:r>
              <a:rPr lang="zh-CN" altLang="zh-CN" sz="2700" kern="100" dirty="0" smtClean="0">
                <a:latin typeface="Times New Roman"/>
                <a:ea typeface="微软雅黑"/>
                <a:cs typeface="Times New Roman"/>
              </a:rPr>
              <a:t>大小</a:t>
            </a:r>
            <a:r>
              <a:rPr lang="en-US" altLang="zh-CN" sz="2700" u="sng" kern="100" dirty="0" smtClean="0">
                <a:latin typeface="Times New Roman"/>
                <a:ea typeface="微软雅黑"/>
                <a:cs typeface="Times New Roman"/>
              </a:rPr>
              <a:t>       </a:t>
            </a:r>
            <a:r>
              <a:rPr lang="zh-CN" altLang="zh-CN" sz="2700" kern="100" dirty="0" smtClean="0">
                <a:latin typeface="Times New Roman"/>
                <a:ea typeface="微软雅黑"/>
                <a:cs typeface="Times New Roman"/>
              </a:rPr>
              <a:t>，</a:t>
            </a:r>
            <a:r>
              <a:rPr lang="zh-CN" altLang="zh-CN" sz="2700" kern="100" dirty="0">
                <a:latin typeface="Times New Roman"/>
                <a:ea typeface="微软雅黑"/>
                <a:cs typeface="Times New Roman"/>
              </a:rPr>
              <a:t>方向始终</a:t>
            </a:r>
            <a:r>
              <a:rPr lang="zh-CN" altLang="zh-CN" sz="2700" kern="100" dirty="0" smtClean="0">
                <a:latin typeface="Times New Roman"/>
                <a:ea typeface="微软雅黑"/>
                <a:cs typeface="Times New Roman"/>
              </a:rPr>
              <a:t>与</a:t>
            </a:r>
            <a:r>
              <a:rPr lang="en-US" altLang="zh-CN" sz="2700" u="sng" kern="100" dirty="0" smtClean="0">
                <a:latin typeface="Times New Roman"/>
                <a:ea typeface="微软雅黑"/>
                <a:cs typeface="Times New Roman"/>
              </a:rPr>
              <a:t>              </a:t>
            </a:r>
            <a:r>
              <a:rPr lang="zh-CN" altLang="zh-CN" sz="2700" kern="100" dirty="0" smtClean="0">
                <a:latin typeface="Times New Roman"/>
                <a:ea typeface="微软雅黑"/>
                <a:cs typeface="Times New Roman"/>
              </a:rPr>
              <a:t>方向</a:t>
            </a:r>
            <a:r>
              <a:rPr lang="zh-CN" altLang="zh-CN" sz="2700" kern="100" dirty="0">
                <a:latin typeface="Times New Roman"/>
                <a:ea typeface="微软雅黑"/>
                <a:cs typeface="Times New Roman"/>
              </a:rPr>
              <a:t>垂直且</a:t>
            </a:r>
            <a:r>
              <a:rPr lang="zh-CN" altLang="zh-CN" sz="2700" kern="100" dirty="0" smtClean="0">
                <a:latin typeface="Times New Roman"/>
                <a:ea typeface="微软雅黑"/>
                <a:cs typeface="Times New Roman"/>
              </a:rPr>
              <a:t>指向</a:t>
            </a:r>
            <a:r>
              <a:rPr lang="en-US" altLang="zh-CN" sz="2700" u="sng" kern="100" dirty="0" smtClean="0">
                <a:latin typeface="Times New Roman"/>
                <a:ea typeface="微软雅黑"/>
                <a:cs typeface="Times New Roman"/>
              </a:rPr>
              <a:t>          </a:t>
            </a:r>
            <a:r>
              <a:rPr lang="en-US" altLang="zh-CN" sz="2700" kern="100" dirty="0" smtClean="0">
                <a:latin typeface="Times New Roman"/>
                <a:ea typeface="微软雅黑"/>
                <a:cs typeface="Courier New"/>
              </a:rPr>
              <a:t>.</a:t>
            </a:r>
            <a:endParaRPr lang="zh-CN" altLang="zh-CN" sz="2700" kern="100" dirty="0">
              <a:effectLst/>
              <a:latin typeface="宋体"/>
              <a:cs typeface="Courier New"/>
            </a:endParaRPr>
          </a:p>
        </p:txBody>
      </p:sp>
      <p:sp>
        <p:nvSpPr>
          <p:cNvPr id="3" name="矩形 2"/>
          <p:cNvSpPr/>
          <p:nvPr/>
        </p:nvSpPr>
        <p:spPr>
          <a:xfrm>
            <a:off x="4499992" y="4406056"/>
            <a:ext cx="1143000" cy="507831"/>
          </a:xfrm>
          <a:prstGeom prst="rect">
            <a:avLst/>
          </a:prstGeom>
        </p:spPr>
        <p:txBody>
          <a:bodyPr wrap="square">
            <a:spAutoFit/>
          </a:bodyPr>
          <a:lstStyle/>
          <a:p>
            <a:pPr lvl="0"/>
            <a:r>
              <a:rPr lang="zh-CN" altLang="zh-CN" sz="2700" kern="100" dirty="0" smtClean="0">
                <a:solidFill>
                  <a:srgbClr val="0070C0"/>
                </a:solidFill>
                <a:latin typeface="Times New Roman"/>
                <a:ea typeface="微软雅黑"/>
                <a:cs typeface="Times New Roman"/>
              </a:rPr>
              <a:t>圆心</a:t>
            </a:r>
            <a:endParaRPr lang="zh-CN" altLang="en-US" dirty="0">
              <a:solidFill>
                <a:srgbClr val="0070C0"/>
              </a:solidFill>
            </a:endParaRPr>
          </a:p>
        </p:txBody>
      </p:sp>
      <p:sp>
        <p:nvSpPr>
          <p:cNvPr id="6" name="矩形 5"/>
          <p:cNvSpPr/>
          <p:nvPr/>
        </p:nvSpPr>
        <p:spPr>
          <a:xfrm>
            <a:off x="3208839" y="767775"/>
            <a:ext cx="1569660" cy="507831"/>
          </a:xfrm>
          <a:prstGeom prst="rect">
            <a:avLst/>
          </a:prstGeom>
        </p:spPr>
        <p:txBody>
          <a:bodyPr wrap="none">
            <a:spAutoFit/>
          </a:bodyPr>
          <a:lstStyle/>
          <a:p>
            <a:pPr lvl="0"/>
            <a:r>
              <a:rPr lang="zh-CN" altLang="zh-CN" sz="2700" kern="100" dirty="0">
                <a:solidFill>
                  <a:srgbClr val="0070C0"/>
                </a:solidFill>
                <a:latin typeface="Times New Roman"/>
                <a:ea typeface="微软雅黑"/>
                <a:cs typeface="Times New Roman"/>
              </a:rPr>
              <a:t>作用效果</a:t>
            </a:r>
            <a:endParaRPr lang="zh-CN" altLang="zh-CN" sz="2700" kern="100" dirty="0">
              <a:solidFill>
                <a:srgbClr val="0070C0"/>
              </a:solidFill>
              <a:latin typeface="Times New Roman"/>
              <a:ea typeface="微软雅黑"/>
              <a:cs typeface="Times New Roman"/>
            </a:endParaRPr>
          </a:p>
        </p:txBody>
      </p:sp>
      <p:sp>
        <p:nvSpPr>
          <p:cNvPr id="7" name="矩形 6"/>
          <p:cNvSpPr/>
          <p:nvPr/>
        </p:nvSpPr>
        <p:spPr>
          <a:xfrm>
            <a:off x="7029797" y="1371997"/>
            <a:ext cx="877163" cy="507831"/>
          </a:xfrm>
          <a:prstGeom prst="rect">
            <a:avLst/>
          </a:prstGeom>
        </p:spPr>
        <p:txBody>
          <a:bodyPr wrap="none">
            <a:spAutoFit/>
          </a:bodyPr>
          <a:lstStyle/>
          <a:p>
            <a:pPr lvl="0"/>
            <a:r>
              <a:rPr lang="zh-CN" altLang="zh-CN" sz="2700" kern="100" dirty="0">
                <a:solidFill>
                  <a:srgbClr val="0070C0"/>
                </a:solidFill>
                <a:latin typeface="Times New Roman"/>
                <a:ea typeface="微软雅黑"/>
                <a:cs typeface="Times New Roman"/>
              </a:rPr>
              <a:t>合力</a:t>
            </a:r>
            <a:endParaRPr lang="zh-CN" altLang="zh-CN" sz="2700" kern="100" dirty="0">
              <a:solidFill>
                <a:srgbClr val="0070C0"/>
              </a:solidFill>
              <a:latin typeface="Times New Roman"/>
              <a:ea typeface="微软雅黑"/>
              <a:cs typeface="Times New Roman"/>
            </a:endParaRPr>
          </a:p>
        </p:txBody>
      </p:sp>
      <p:sp>
        <p:nvSpPr>
          <p:cNvPr id="8" name="矩形 7"/>
          <p:cNvSpPr/>
          <p:nvPr/>
        </p:nvSpPr>
        <p:spPr>
          <a:xfrm>
            <a:off x="6647165" y="3786361"/>
            <a:ext cx="877163" cy="507831"/>
          </a:xfrm>
          <a:prstGeom prst="rect">
            <a:avLst/>
          </a:prstGeom>
        </p:spPr>
        <p:txBody>
          <a:bodyPr wrap="none">
            <a:spAutoFit/>
          </a:bodyPr>
          <a:lstStyle/>
          <a:p>
            <a:pPr lvl="0"/>
            <a:r>
              <a:rPr lang="zh-CN" altLang="zh-CN" sz="2700" kern="100" dirty="0">
                <a:solidFill>
                  <a:srgbClr val="0070C0"/>
                </a:solidFill>
                <a:latin typeface="Times New Roman"/>
                <a:ea typeface="微软雅黑"/>
                <a:cs typeface="Times New Roman"/>
              </a:rPr>
              <a:t>不变</a:t>
            </a:r>
            <a:endParaRPr lang="zh-CN" altLang="zh-CN" sz="2700" kern="100" dirty="0">
              <a:solidFill>
                <a:srgbClr val="0070C0"/>
              </a:solidFill>
              <a:latin typeface="Times New Roman"/>
              <a:ea typeface="微软雅黑"/>
              <a:cs typeface="Times New Roman"/>
            </a:endParaRPr>
          </a:p>
        </p:txBody>
      </p:sp>
      <p:sp>
        <p:nvSpPr>
          <p:cNvPr id="10" name="矩形 9"/>
          <p:cNvSpPr/>
          <p:nvPr/>
        </p:nvSpPr>
        <p:spPr>
          <a:xfrm>
            <a:off x="901578" y="4391000"/>
            <a:ext cx="1223412" cy="507831"/>
          </a:xfrm>
          <a:prstGeom prst="rect">
            <a:avLst/>
          </a:prstGeom>
        </p:spPr>
        <p:txBody>
          <a:bodyPr wrap="none">
            <a:spAutoFit/>
          </a:bodyPr>
          <a:lstStyle/>
          <a:p>
            <a:pPr lvl="0"/>
            <a:r>
              <a:rPr lang="zh-CN" altLang="zh-CN" sz="2700" kern="100" dirty="0">
                <a:solidFill>
                  <a:srgbClr val="0070C0"/>
                </a:solidFill>
                <a:latin typeface="Times New Roman"/>
                <a:ea typeface="微软雅黑"/>
                <a:cs typeface="Times New Roman"/>
              </a:rPr>
              <a:t>线速度</a:t>
            </a:r>
            <a:endParaRPr lang="zh-CN" altLang="zh-CN" sz="2700" kern="100" dirty="0">
              <a:solidFill>
                <a:srgbClr val="0070C0"/>
              </a:solidFill>
              <a:latin typeface="Times New Roman"/>
              <a:ea typeface="微软雅黑"/>
              <a:cs typeface="Times New Roman"/>
            </a:endParaRPr>
          </a:p>
        </p:txBody>
      </p:sp>
    </p:spTree>
    <p:extLst>
      <p:ext uri="{BB962C8B-B14F-4D97-AF65-F5344CB8AC3E}">
        <p14:creationId xmlns:p14="http://schemas.microsoft.com/office/powerpoint/2010/main" val="1447313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4"/>
          <p:cNvSpPr txBox="1">
            <a:spLocks noChangeArrowheads="1"/>
          </p:cNvSpPr>
          <p:nvPr/>
        </p:nvSpPr>
        <p:spPr bwMode="auto">
          <a:xfrm>
            <a:off x="122362" y="-39588"/>
            <a:ext cx="6393854" cy="73866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spcAft>
                <a:spcPts val="0"/>
              </a:spcAft>
            </a:pPr>
            <a:r>
              <a:rPr lang="zh-CN" altLang="en-US" sz="2800" b="1" kern="100" dirty="0">
                <a:solidFill>
                  <a:schemeClr val="tx1"/>
                </a:solidFill>
                <a:cs typeface="Times New Roman"/>
              </a:rPr>
              <a:t>三、变速圆周运动和一般的曲线运动</a:t>
            </a:r>
            <a:endParaRPr lang="zh-CN" altLang="zh-CN" sz="2800" b="1" kern="100" dirty="0">
              <a:solidFill>
                <a:schemeClr val="tx1"/>
              </a:solidFill>
              <a:effectLst/>
              <a:cs typeface="Courier New"/>
            </a:endParaRPr>
          </a:p>
        </p:txBody>
      </p:sp>
      <p:sp>
        <p:nvSpPr>
          <p:cNvPr id="3" name="圆角矩形 2"/>
          <p:cNvSpPr/>
          <p:nvPr/>
        </p:nvSpPr>
        <p:spPr>
          <a:xfrm>
            <a:off x="179513" y="73452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4" name="矩形 3"/>
          <p:cNvSpPr/>
          <p:nvPr/>
        </p:nvSpPr>
        <p:spPr>
          <a:xfrm>
            <a:off x="107504" y="1249424"/>
            <a:ext cx="6876000" cy="2169825"/>
          </a:xfrm>
          <a:prstGeom prst="rect">
            <a:avLst/>
          </a:prstGeom>
        </p:spPr>
        <p:txBody>
          <a:bodyPr wrap="square">
            <a:spAutoFit/>
          </a:bodyPr>
          <a:lstStyle/>
          <a:p>
            <a:pPr algn="just">
              <a:lnSpc>
                <a:spcPct val="145000"/>
              </a:lnSpc>
              <a:spcAft>
                <a:spcPts val="0"/>
              </a:spcAft>
              <a:tabLst>
                <a:tab pos="2070735" algn="l"/>
              </a:tabLst>
            </a:pPr>
            <a:r>
              <a:rPr lang="zh-CN" altLang="zh-CN" sz="2400" kern="100" dirty="0">
                <a:latin typeface="Times New Roman"/>
                <a:ea typeface="微软雅黑"/>
                <a:cs typeface="Times New Roman"/>
              </a:rPr>
              <a:t>用绳拴一沙袋，使沙袋在光滑水平面上做变速圆周运动，思考以下问题：</a:t>
            </a:r>
            <a:endParaRPr lang="zh-CN" altLang="zh-CN" sz="2400" kern="100" dirty="0">
              <a:latin typeface="宋体"/>
              <a:cs typeface="Courier New"/>
            </a:endParaRPr>
          </a:p>
          <a:p>
            <a:pPr algn="just">
              <a:lnSpc>
                <a:spcPct val="145000"/>
              </a:lnSpc>
              <a:spcAft>
                <a:spcPts val="0"/>
              </a:spcAft>
              <a:tabLst>
                <a:tab pos="2070735" algn="l"/>
              </a:tabLst>
            </a:pPr>
            <a:r>
              <a:rPr lang="en-US" altLang="zh-CN" sz="2400" kern="100" dirty="0">
                <a:latin typeface="Times New Roman"/>
                <a:ea typeface="微软雅黑"/>
                <a:cs typeface="Courier New"/>
              </a:rPr>
              <a:t>(1)</a:t>
            </a:r>
            <a:r>
              <a:rPr lang="zh-CN" altLang="zh-CN" sz="2400" kern="100" spc="-100" dirty="0">
                <a:latin typeface="Times New Roman"/>
                <a:ea typeface="微软雅黑"/>
                <a:cs typeface="Times New Roman"/>
              </a:rPr>
              <a:t>图</a:t>
            </a:r>
            <a:r>
              <a:rPr lang="en-US" altLang="zh-CN" sz="2400" kern="100" spc="-100" dirty="0">
                <a:latin typeface="Times New Roman"/>
                <a:ea typeface="微软雅黑"/>
                <a:cs typeface="Courier New"/>
              </a:rPr>
              <a:t>3</a:t>
            </a:r>
            <a:r>
              <a:rPr lang="zh-CN" altLang="zh-CN" sz="2400" kern="100" spc="-100" dirty="0">
                <a:latin typeface="Times New Roman"/>
                <a:ea typeface="微软雅黑"/>
                <a:cs typeface="Times New Roman"/>
              </a:rPr>
              <a:t>表示做圆周运动的沙袋正在加速运动的情况，分析绳对沙袋的拉力方向并讨论拉力的作用效果</a:t>
            </a:r>
            <a:r>
              <a:rPr lang="en-US" altLang="zh-CN" sz="2400" kern="100" spc="-100" dirty="0" smtClean="0">
                <a:latin typeface="Times New Roman"/>
                <a:ea typeface="微软雅黑"/>
                <a:cs typeface="Courier New"/>
              </a:rPr>
              <a:t>.</a:t>
            </a:r>
            <a:endParaRPr lang="zh-CN" altLang="zh-CN" sz="2400" kern="100" spc="-100" dirty="0">
              <a:latin typeface="宋体"/>
              <a:cs typeface="Courier New"/>
            </a:endParaRPr>
          </a:p>
        </p:txBody>
      </p:sp>
      <p:sp>
        <p:nvSpPr>
          <p:cNvPr id="5" name="矩形 4"/>
          <p:cNvSpPr/>
          <p:nvPr/>
        </p:nvSpPr>
        <p:spPr>
          <a:xfrm>
            <a:off x="7865318" y="2955131"/>
            <a:ext cx="646331" cy="461665"/>
          </a:xfrm>
          <a:prstGeom prst="rect">
            <a:avLst/>
          </a:prstGeom>
        </p:spPr>
        <p:txBody>
          <a:bodyPr wrap="none">
            <a:spAutoFit/>
          </a:bodyPr>
          <a:lstStyle/>
          <a:p>
            <a:r>
              <a:rPr lang="zh-CN" altLang="zh-CN" sz="2400" kern="100" dirty="0">
                <a:solidFill>
                  <a:prstClr val="black"/>
                </a:solidFill>
                <a:latin typeface="Times New Roman"/>
                <a:ea typeface="微软雅黑"/>
                <a:cs typeface="Times New Roman"/>
              </a:rPr>
              <a:t>图</a:t>
            </a:r>
            <a:r>
              <a:rPr lang="en-US" altLang="zh-CN" sz="2400" kern="100" dirty="0">
                <a:solidFill>
                  <a:prstClr val="black"/>
                </a:solidFill>
                <a:latin typeface="Times New Roman"/>
                <a:ea typeface="微软雅黑"/>
                <a:cs typeface="Courier New"/>
              </a:rPr>
              <a:t>3</a:t>
            </a:r>
            <a:endParaRPr lang="zh-CN" altLang="en-US" dirty="0"/>
          </a:p>
        </p:txBody>
      </p:sp>
      <p:pic>
        <p:nvPicPr>
          <p:cNvPr id="10" name="图片 9" descr="F:\2015赵瑊\同步\物理\人教必修2\word\A130.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56333" y="464468"/>
            <a:ext cx="1989688" cy="2416995"/>
          </a:xfrm>
          <a:prstGeom prst="rect">
            <a:avLst/>
          </a:prstGeom>
          <a:noFill/>
          <a:ln>
            <a:noFill/>
          </a:ln>
        </p:spPr>
      </p:pic>
      <p:sp>
        <p:nvSpPr>
          <p:cNvPr id="11" name="矩形 10"/>
          <p:cNvSpPr/>
          <p:nvPr/>
        </p:nvSpPr>
        <p:spPr>
          <a:xfrm>
            <a:off x="107504" y="3390662"/>
            <a:ext cx="8928992" cy="1634294"/>
          </a:xfrm>
          <a:prstGeom prst="rect">
            <a:avLst/>
          </a:prstGeom>
        </p:spPr>
        <p:txBody>
          <a:bodyPr wrap="square">
            <a:spAutoFit/>
          </a:bodyPr>
          <a:lstStyle/>
          <a:p>
            <a:pPr algn="just">
              <a:lnSpc>
                <a:spcPct val="145000"/>
              </a:lnSpc>
              <a:spcAft>
                <a:spcPts val="0"/>
              </a:spcAft>
              <a:tabLst>
                <a:tab pos="2070735" algn="l"/>
              </a:tabLst>
            </a:pPr>
            <a:r>
              <a:rPr lang="zh-CN" altLang="zh-CN" sz="2400" b="1" kern="100" dirty="0">
                <a:solidFill>
                  <a:srgbClr val="00B0F0"/>
                </a:solidFill>
                <a:latin typeface="Times New Roman"/>
                <a:ea typeface="微软雅黑"/>
                <a:cs typeface="Times New Roman"/>
              </a:rPr>
              <a:t>答案</a:t>
            </a:r>
            <a:r>
              <a:rPr lang="zh-CN" altLang="zh-CN" sz="2400" kern="100" dirty="0">
                <a:latin typeface="Times New Roman"/>
                <a:ea typeface="微软雅黑"/>
                <a:cs typeface="Times New Roman"/>
              </a:rPr>
              <a:t>　</a:t>
            </a:r>
            <a:r>
              <a:rPr lang="zh-CN" altLang="zh-CN" sz="2400" kern="100" dirty="0">
                <a:solidFill>
                  <a:srgbClr val="E36C0A"/>
                </a:solidFill>
                <a:latin typeface="Times New Roman"/>
                <a:ea typeface="微软雅黑"/>
                <a:cs typeface="Times New Roman"/>
              </a:rPr>
              <a:t>绳对沙袋的拉力方向不经过圆心，即不与沙袋的速度方向垂直，而是与沙袋的速度方向成一锐角</a:t>
            </a:r>
            <a:r>
              <a:rPr lang="en-US" altLang="zh-CN" sz="2400" i="1" kern="100" dirty="0">
                <a:solidFill>
                  <a:srgbClr val="E36C0A"/>
                </a:solidFill>
                <a:latin typeface="Times New Roman"/>
                <a:ea typeface="微软雅黑"/>
                <a:cs typeface="Courier New"/>
              </a:rPr>
              <a:t>θ</a:t>
            </a:r>
            <a:r>
              <a:rPr lang="zh-CN" altLang="zh-CN" sz="2400" kern="100" dirty="0">
                <a:solidFill>
                  <a:srgbClr val="E36C0A"/>
                </a:solidFill>
                <a:latin typeface="Times New Roman"/>
                <a:ea typeface="微软雅黑"/>
                <a:cs typeface="Times New Roman"/>
              </a:rPr>
              <a:t>，如题图，拉力</a:t>
            </a:r>
            <a:r>
              <a:rPr lang="en-US" altLang="zh-CN" sz="2400" i="1" kern="100" dirty="0">
                <a:solidFill>
                  <a:srgbClr val="E36C0A"/>
                </a:solidFill>
                <a:latin typeface="Times New Roman"/>
                <a:ea typeface="微软雅黑"/>
                <a:cs typeface="Courier New"/>
              </a:rPr>
              <a:t>F</a:t>
            </a:r>
            <a:r>
              <a:rPr lang="zh-CN" altLang="zh-CN" sz="2400" kern="100" dirty="0">
                <a:solidFill>
                  <a:srgbClr val="E36C0A"/>
                </a:solidFill>
                <a:latin typeface="Times New Roman"/>
                <a:ea typeface="微软雅黑"/>
                <a:cs typeface="Times New Roman"/>
              </a:rPr>
              <a:t>有两个作用效果，一是改变线速度的大小，二是改变线速度的方向</a:t>
            </a:r>
            <a:r>
              <a:rPr lang="en-US" altLang="zh-CN" sz="2400" kern="100" dirty="0">
                <a:solidFill>
                  <a:srgbClr val="E36C0A"/>
                </a:solidFill>
                <a:latin typeface="Times New Roman"/>
                <a:ea typeface="微软雅黑"/>
                <a:cs typeface="Courier New"/>
              </a:rPr>
              <a:t>.</a:t>
            </a:r>
            <a:endParaRPr lang="zh-CN" altLang="zh-CN" sz="2400" kern="100" dirty="0">
              <a:effectLst/>
              <a:latin typeface="宋体"/>
              <a:cs typeface="Courier New"/>
            </a:endParaRPr>
          </a:p>
        </p:txBody>
      </p:sp>
    </p:spTree>
    <p:extLst>
      <p:ext uri="{BB962C8B-B14F-4D97-AF65-F5344CB8AC3E}">
        <p14:creationId xmlns:p14="http://schemas.microsoft.com/office/powerpoint/2010/main" val="3854236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5604" y="464468"/>
            <a:ext cx="8856000" cy="3970318"/>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如果将拉力按照其作用效果进行分解，两个分力各产生了怎样的加速度？分加速度的效果如何？</a:t>
            </a:r>
            <a:endParaRPr lang="zh-CN" altLang="zh-CN" sz="2800" kern="100" dirty="0">
              <a:latin typeface="宋体"/>
              <a:cs typeface="Courier New"/>
            </a:endParaRPr>
          </a:p>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zh-CN" altLang="zh-CN" sz="2800" kern="100" dirty="0">
                <a:solidFill>
                  <a:srgbClr val="E36C0A"/>
                </a:solidFill>
                <a:latin typeface="Times New Roman"/>
                <a:ea typeface="微软雅黑"/>
                <a:cs typeface="Times New Roman"/>
              </a:rPr>
              <a:t>根据</a:t>
            </a:r>
            <a:r>
              <a:rPr lang="en-US" altLang="zh-CN" sz="2800" i="1" kern="100" dirty="0">
                <a:solidFill>
                  <a:srgbClr val="E36C0A"/>
                </a:solidFill>
                <a:latin typeface="Times New Roman"/>
                <a:ea typeface="微软雅黑"/>
                <a:cs typeface="Courier New"/>
              </a:rPr>
              <a:t>F</a:t>
            </a:r>
            <a:r>
              <a:rPr lang="zh-CN" altLang="zh-CN" sz="2800" kern="100" dirty="0">
                <a:solidFill>
                  <a:srgbClr val="E36C0A"/>
                </a:solidFill>
                <a:latin typeface="Times New Roman"/>
                <a:ea typeface="微软雅黑"/>
                <a:cs typeface="Times New Roman"/>
              </a:rPr>
              <a:t>产生的作用效果，可以把</a:t>
            </a:r>
            <a:r>
              <a:rPr lang="en-US" altLang="zh-CN" sz="2800" i="1" kern="100" dirty="0">
                <a:solidFill>
                  <a:srgbClr val="E36C0A"/>
                </a:solidFill>
                <a:latin typeface="Times New Roman"/>
                <a:ea typeface="微软雅黑"/>
                <a:cs typeface="Courier New"/>
              </a:rPr>
              <a:t>F</a:t>
            </a:r>
            <a:r>
              <a:rPr lang="zh-CN" altLang="zh-CN" sz="2800" kern="100" dirty="0">
                <a:solidFill>
                  <a:srgbClr val="E36C0A"/>
                </a:solidFill>
                <a:latin typeface="Times New Roman"/>
                <a:ea typeface="微软雅黑"/>
                <a:cs typeface="Times New Roman"/>
              </a:rPr>
              <a:t>分解为两个相互</a:t>
            </a:r>
            <a:r>
              <a:rPr lang="zh-CN" altLang="zh-CN" sz="2800" kern="100" spc="-70" dirty="0">
                <a:solidFill>
                  <a:srgbClr val="E36C0A"/>
                </a:solidFill>
                <a:latin typeface="Times New Roman"/>
                <a:ea typeface="微软雅黑"/>
                <a:cs typeface="Times New Roman"/>
              </a:rPr>
              <a:t>垂直的分力：跟圆周相切的分力</a:t>
            </a:r>
            <a:r>
              <a:rPr lang="en-US" altLang="zh-CN" sz="2800" i="1" kern="100" spc="-70" dirty="0">
                <a:solidFill>
                  <a:srgbClr val="E36C0A"/>
                </a:solidFill>
                <a:latin typeface="Times New Roman"/>
                <a:ea typeface="微软雅黑"/>
                <a:cs typeface="Courier New"/>
              </a:rPr>
              <a:t>F</a:t>
            </a:r>
            <a:r>
              <a:rPr lang="en-US" altLang="zh-CN" sz="2800" kern="100" spc="-70" baseline="-25000" dirty="0">
                <a:solidFill>
                  <a:srgbClr val="E36C0A"/>
                </a:solidFill>
                <a:latin typeface="Times New Roman"/>
                <a:ea typeface="微软雅黑"/>
                <a:cs typeface="Courier New"/>
              </a:rPr>
              <a:t>t</a:t>
            </a:r>
            <a:r>
              <a:rPr lang="zh-CN" altLang="zh-CN" sz="2800" kern="100" spc="-70" dirty="0">
                <a:solidFill>
                  <a:srgbClr val="E36C0A"/>
                </a:solidFill>
                <a:latin typeface="Times New Roman"/>
                <a:ea typeface="微软雅黑"/>
                <a:cs typeface="Times New Roman"/>
              </a:rPr>
              <a:t>和指向圆心的分力</a:t>
            </a:r>
            <a:r>
              <a:rPr lang="en-US" altLang="zh-CN" sz="2800" i="1" kern="100" spc="-70" dirty="0" err="1">
                <a:solidFill>
                  <a:srgbClr val="E36C0A"/>
                </a:solidFill>
                <a:latin typeface="Times New Roman"/>
                <a:ea typeface="微软雅黑"/>
                <a:cs typeface="Courier New"/>
              </a:rPr>
              <a:t>F</a:t>
            </a:r>
            <a:r>
              <a:rPr lang="en-US" altLang="zh-CN" sz="2800" kern="100" spc="-70" baseline="-25000" dirty="0" err="1">
                <a:solidFill>
                  <a:srgbClr val="E36C0A"/>
                </a:solidFill>
                <a:latin typeface="Times New Roman"/>
                <a:ea typeface="微软雅黑"/>
                <a:cs typeface="Courier New"/>
              </a:rPr>
              <a:t>n</a:t>
            </a:r>
            <a:r>
              <a:rPr lang="zh-CN" altLang="zh-CN" sz="2800" kern="100" spc="-70" dirty="0">
                <a:solidFill>
                  <a:srgbClr val="E36C0A"/>
                </a:solidFill>
                <a:latin typeface="Times New Roman"/>
                <a:ea typeface="微软雅黑"/>
                <a:cs typeface="Times New Roman"/>
              </a:rPr>
              <a:t>；</a:t>
            </a:r>
            <a:r>
              <a:rPr lang="en-US" altLang="zh-CN" sz="2800" i="1" kern="100" dirty="0">
                <a:solidFill>
                  <a:srgbClr val="E36C0A"/>
                </a:solidFill>
                <a:latin typeface="Times New Roman"/>
                <a:ea typeface="微软雅黑"/>
                <a:cs typeface="Courier New"/>
              </a:rPr>
              <a:t>F</a:t>
            </a:r>
            <a:r>
              <a:rPr lang="en-US" altLang="zh-CN" sz="2800" kern="100" baseline="-25000" dirty="0">
                <a:solidFill>
                  <a:srgbClr val="E36C0A"/>
                </a:solidFill>
                <a:latin typeface="Times New Roman"/>
                <a:ea typeface="微软雅黑"/>
                <a:cs typeface="Courier New"/>
              </a:rPr>
              <a:t>t</a:t>
            </a:r>
            <a:r>
              <a:rPr lang="zh-CN" altLang="zh-CN" sz="2800" kern="100" dirty="0">
                <a:solidFill>
                  <a:srgbClr val="E36C0A"/>
                </a:solidFill>
                <a:latin typeface="Times New Roman"/>
                <a:ea typeface="微软雅黑"/>
                <a:cs typeface="Times New Roman"/>
              </a:rPr>
              <a:t>产生切线方向的加速度，改变线速度的大小，</a:t>
            </a:r>
            <a:r>
              <a:rPr lang="en-US" altLang="zh-CN" sz="2800" i="1" kern="100" dirty="0" err="1">
                <a:solidFill>
                  <a:srgbClr val="E36C0A"/>
                </a:solidFill>
                <a:latin typeface="Times New Roman"/>
                <a:ea typeface="微软雅黑"/>
                <a:cs typeface="Courier New"/>
              </a:rPr>
              <a:t>F</a:t>
            </a:r>
            <a:r>
              <a:rPr lang="en-US" altLang="zh-CN" sz="2800" kern="100" baseline="-25000" dirty="0" err="1">
                <a:solidFill>
                  <a:srgbClr val="E36C0A"/>
                </a:solidFill>
                <a:latin typeface="Times New Roman"/>
                <a:ea typeface="微软雅黑"/>
                <a:cs typeface="Courier New"/>
              </a:rPr>
              <a:t>n</a:t>
            </a:r>
            <a:r>
              <a:rPr lang="zh-CN" altLang="zh-CN" sz="2800" kern="100" dirty="0">
                <a:solidFill>
                  <a:srgbClr val="E36C0A"/>
                </a:solidFill>
                <a:latin typeface="Times New Roman"/>
                <a:ea typeface="微软雅黑"/>
                <a:cs typeface="Times New Roman"/>
              </a:rPr>
              <a:t>产生向心加速度，改变线速度的方向</a:t>
            </a:r>
            <a:r>
              <a:rPr lang="en-US" altLang="zh-CN" sz="2800" kern="100" dirty="0">
                <a:solidFill>
                  <a:srgbClr val="E36C0A"/>
                </a:solidFill>
                <a:latin typeface="Times New Roman"/>
                <a:ea typeface="微软雅黑"/>
                <a:cs typeface="Courier New"/>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2191538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87897" y="404242"/>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1" name="矩形 10"/>
          <p:cNvSpPr/>
          <p:nvPr/>
        </p:nvSpPr>
        <p:spPr>
          <a:xfrm>
            <a:off x="131887" y="1015659"/>
            <a:ext cx="8876034" cy="1817805"/>
          </a:xfrm>
          <a:prstGeom prst="rect">
            <a:avLst/>
          </a:prstGeom>
        </p:spPr>
        <p:txBody>
          <a:bodyPr wrap="square">
            <a:spAutoFit/>
          </a:bodyPr>
          <a:lstStyle/>
          <a:p>
            <a:pPr algn="just">
              <a:lnSpc>
                <a:spcPct val="150000"/>
              </a:lnSpc>
              <a:spcAft>
                <a:spcPts val="0"/>
              </a:spcAft>
              <a:tabLst>
                <a:tab pos="2070735" algn="l"/>
              </a:tabLst>
            </a:pPr>
            <a:r>
              <a:rPr lang="en-US" altLang="zh-CN" sz="2600" kern="100" dirty="0">
                <a:latin typeface="Times New Roman"/>
                <a:ea typeface="微软雅黑"/>
                <a:cs typeface="Courier New"/>
              </a:rPr>
              <a:t>1.</a:t>
            </a:r>
            <a:r>
              <a:rPr lang="zh-CN" altLang="zh-CN" sz="2600" kern="100" dirty="0">
                <a:latin typeface="Times New Roman"/>
                <a:ea typeface="微软雅黑"/>
                <a:cs typeface="Times New Roman"/>
              </a:rPr>
              <a:t>变速圆周运动</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(1)</a:t>
            </a:r>
            <a:r>
              <a:rPr lang="zh-CN" altLang="zh-CN" sz="2600" kern="100" dirty="0">
                <a:latin typeface="Times New Roman"/>
                <a:ea typeface="微软雅黑"/>
                <a:cs typeface="Times New Roman"/>
              </a:rPr>
              <a:t>受力特点：变速圆周运动中合外力并不指向圆心，合力</a:t>
            </a:r>
            <a:r>
              <a:rPr lang="en-US" altLang="zh-CN" sz="2600" i="1" kern="100" dirty="0">
                <a:latin typeface="Times New Roman"/>
                <a:ea typeface="微软雅黑"/>
                <a:cs typeface="Courier New"/>
              </a:rPr>
              <a:t>F</a:t>
            </a:r>
            <a:r>
              <a:rPr lang="zh-CN" altLang="zh-CN" sz="2600" kern="100" dirty="0">
                <a:latin typeface="Times New Roman"/>
                <a:ea typeface="微软雅黑"/>
                <a:cs typeface="Times New Roman"/>
              </a:rPr>
              <a:t>产生改变速度大小和方向两个作用效果</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即</a:t>
            </a:r>
            <a:endParaRPr lang="zh-CN" altLang="zh-CN" sz="260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465698507"/>
              </p:ext>
            </p:extLst>
          </p:nvPr>
        </p:nvGraphicFramePr>
        <p:xfrm>
          <a:off x="737170" y="2999581"/>
          <a:ext cx="8496300" cy="1914525"/>
        </p:xfrm>
        <a:graphic>
          <a:graphicData uri="http://schemas.openxmlformats.org/presentationml/2006/ole">
            <mc:AlternateContent xmlns:mc="http://schemas.openxmlformats.org/markup-compatibility/2006">
              <mc:Choice xmlns:v="urn:schemas-microsoft-com:vml" Requires="v">
                <p:oleObj spid="_x0000_s206926" name="文档" r:id="rId3" imgW="8500316" imgH="1916716" progId="Word.Document.12">
                  <p:embed/>
                </p:oleObj>
              </mc:Choice>
              <mc:Fallback>
                <p:oleObj name="文档" r:id="rId3" imgW="8500316" imgH="1916716" progId="Word.Document.12">
                  <p:embed/>
                  <p:pic>
                    <p:nvPicPr>
                      <p:cNvPr id="0" name="对象 12"/>
                      <p:cNvPicPr>
                        <a:picLocks noChangeAspect="1" noChangeArrowheads="1"/>
                      </p:cNvPicPr>
                      <p:nvPr/>
                    </p:nvPicPr>
                    <p:blipFill>
                      <a:blip r:embed="rId4"/>
                      <a:srcRect/>
                      <a:stretch>
                        <a:fillRect/>
                      </a:stretch>
                    </p:blipFill>
                    <p:spPr bwMode="auto">
                      <a:xfrm>
                        <a:off x="737170" y="2999581"/>
                        <a:ext cx="849630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矩形 8"/>
          <p:cNvSpPr/>
          <p:nvPr/>
        </p:nvSpPr>
        <p:spPr>
          <a:xfrm>
            <a:off x="206499" y="3174048"/>
            <a:ext cx="504000" cy="1228734"/>
          </a:xfrm>
          <a:prstGeom prst="rect">
            <a:avLst/>
          </a:prstGeom>
          <a:ln w="12700">
            <a:solidFill>
              <a:schemeClr val="tx1"/>
            </a:solidFill>
          </a:ln>
        </p:spPr>
        <p:txBody>
          <a:bodyPr wrap="square">
            <a:spAutoFit/>
          </a:bodyPr>
          <a:lstStyle/>
          <a:p>
            <a:pPr>
              <a:lnSpc>
                <a:spcPct val="150000"/>
              </a:lnSpc>
            </a:pPr>
            <a:r>
              <a:rPr lang="zh-CN" altLang="zh-CN" sz="2600" dirty="0">
                <a:latin typeface="Times New Roman"/>
                <a:ea typeface="微软雅黑"/>
                <a:cs typeface="Times New Roman"/>
              </a:rPr>
              <a:t>合力</a:t>
            </a:r>
            <a:endParaRPr lang="zh-CN" altLang="en-US" sz="2600" dirty="0"/>
          </a:p>
        </p:txBody>
      </p:sp>
      <p:sp>
        <p:nvSpPr>
          <p:cNvPr id="12" name="矩形 11"/>
          <p:cNvSpPr/>
          <p:nvPr/>
        </p:nvSpPr>
        <p:spPr>
          <a:xfrm>
            <a:off x="8054974" y="3972822"/>
            <a:ext cx="1143000" cy="492443"/>
          </a:xfrm>
          <a:prstGeom prst="rect">
            <a:avLst/>
          </a:prstGeom>
        </p:spPr>
        <p:txBody>
          <a:bodyPr wrap="square">
            <a:spAutoFit/>
          </a:bodyPr>
          <a:lstStyle/>
          <a:p>
            <a:pPr algn="just">
              <a:spcAft>
                <a:spcPts val="0"/>
              </a:spcAft>
            </a:pPr>
            <a:r>
              <a:rPr lang="zh-CN" altLang="zh-CN" sz="2600" kern="100" dirty="0" smtClean="0">
                <a:solidFill>
                  <a:srgbClr val="0070C0"/>
                </a:solidFill>
                <a:latin typeface="Times New Roman"/>
                <a:ea typeface="微软雅黑"/>
                <a:cs typeface="Times New Roman"/>
              </a:rPr>
              <a:t>大小</a:t>
            </a:r>
            <a:endParaRPr lang="zh-CN" altLang="zh-CN" sz="1050" kern="100" dirty="0">
              <a:solidFill>
                <a:srgbClr val="0070C0"/>
              </a:solidFill>
              <a:cs typeface="Times New Roman"/>
            </a:endParaRPr>
          </a:p>
        </p:txBody>
      </p:sp>
      <p:sp>
        <p:nvSpPr>
          <p:cNvPr id="13" name="矩形 12"/>
          <p:cNvSpPr/>
          <p:nvPr/>
        </p:nvSpPr>
        <p:spPr>
          <a:xfrm>
            <a:off x="4157414" y="3055768"/>
            <a:ext cx="851515" cy="492443"/>
          </a:xfrm>
          <a:prstGeom prst="rect">
            <a:avLst/>
          </a:prstGeom>
        </p:spPr>
        <p:txBody>
          <a:bodyPr wrap="none">
            <a:spAutoFit/>
          </a:bodyPr>
          <a:lstStyle/>
          <a:p>
            <a:pPr lvl="0" algn="just"/>
            <a:r>
              <a:rPr lang="zh-CN" altLang="zh-CN" sz="2600" kern="100">
                <a:solidFill>
                  <a:srgbClr val="0070C0"/>
                </a:solidFill>
                <a:latin typeface="Times New Roman"/>
                <a:ea typeface="微软雅黑"/>
                <a:cs typeface="Times New Roman"/>
              </a:rPr>
              <a:t>向心</a:t>
            </a:r>
            <a:endParaRPr lang="zh-CN" altLang="zh-CN" sz="1050" kern="100" dirty="0">
              <a:solidFill>
                <a:srgbClr val="0070C0"/>
              </a:solidFill>
              <a:cs typeface="Times New Roman"/>
            </a:endParaRPr>
          </a:p>
        </p:txBody>
      </p:sp>
      <p:sp>
        <p:nvSpPr>
          <p:cNvPr id="14" name="矩形 13"/>
          <p:cNvSpPr/>
          <p:nvPr/>
        </p:nvSpPr>
        <p:spPr>
          <a:xfrm>
            <a:off x="8077477" y="3059013"/>
            <a:ext cx="851515" cy="492443"/>
          </a:xfrm>
          <a:prstGeom prst="rect">
            <a:avLst/>
          </a:prstGeom>
        </p:spPr>
        <p:txBody>
          <a:bodyPr wrap="none">
            <a:spAutoFit/>
          </a:bodyPr>
          <a:lstStyle/>
          <a:p>
            <a:pPr lvl="0" algn="just"/>
            <a:r>
              <a:rPr lang="zh-CN" altLang="zh-CN" sz="2600" kern="100" dirty="0">
                <a:solidFill>
                  <a:srgbClr val="0070C0"/>
                </a:solidFill>
                <a:latin typeface="Times New Roman"/>
                <a:ea typeface="微软雅黑"/>
                <a:cs typeface="Times New Roman"/>
              </a:rPr>
              <a:t>方向</a:t>
            </a:r>
            <a:endParaRPr lang="zh-CN" altLang="zh-CN" sz="1050" kern="100" dirty="0">
              <a:solidFill>
                <a:srgbClr val="0070C0"/>
              </a:solidFill>
              <a:cs typeface="Times New Roman"/>
            </a:endParaRPr>
          </a:p>
        </p:txBody>
      </p:sp>
      <p:sp>
        <p:nvSpPr>
          <p:cNvPr id="15" name="矩形 14"/>
          <p:cNvSpPr/>
          <p:nvPr/>
        </p:nvSpPr>
        <p:spPr>
          <a:xfrm>
            <a:off x="4160470" y="3972822"/>
            <a:ext cx="851515" cy="492443"/>
          </a:xfrm>
          <a:prstGeom prst="rect">
            <a:avLst/>
          </a:prstGeom>
        </p:spPr>
        <p:txBody>
          <a:bodyPr wrap="none">
            <a:spAutoFit/>
          </a:bodyPr>
          <a:lstStyle/>
          <a:p>
            <a:pPr lvl="0" algn="just"/>
            <a:r>
              <a:rPr lang="zh-CN" altLang="zh-CN" sz="2600" kern="100" dirty="0">
                <a:solidFill>
                  <a:srgbClr val="0070C0"/>
                </a:solidFill>
                <a:latin typeface="Times New Roman"/>
                <a:ea typeface="微软雅黑"/>
                <a:cs typeface="Times New Roman"/>
              </a:rPr>
              <a:t>切向</a:t>
            </a:r>
            <a:endParaRPr lang="zh-CN" altLang="zh-CN" sz="1050" kern="100" dirty="0">
              <a:solidFill>
                <a:srgbClr val="0070C0"/>
              </a:solidFill>
              <a:cs typeface="Times New Roman"/>
            </a:endParaRPr>
          </a:p>
        </p:txBody>
      </p:sp>
    </p:spTree>
    <p:extLst>
      <p:ext uri="{BB962C8B-B14F-4D97-AF65-F5344CB8AC3E}">
        <p14:creationId xmlns:p14="http://schemas.microsoft.com/office/powerpoint/2010/main" val="2690385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linds(horizontal)">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059747751"/>
              </p:ext>
            </p:extLst>
          </p:nvPr>
        </p:nvGraphicFramePr>
        <p:xfrm>
          <a:off x="323850" y="1066800"/>
          <a:ext cx="8496300" cy="2657475"/>
        </p:xfrm>
        <a:graphic>
          <a:graphicData uri="http://schemas.openxmlformats.org/presentationml/2006/ole">
            <mc:AlternateContent xmlns:mc="http://schemas.openxmlformats.org/markup-compatibility/2006">
              <mc:Choice xmlns:v="urn:schemas-microsoft-com:vml" Requires="v">
                <p:oleObj spid="_x0000_s174851" name="文档" r:id="rId3" imgW="8500316" imgH="2663147" progId="Word.Document.12">
                  <p:embed/>
                </p:oleObj>
              </mc:Choice>
              <mc:Fallback>
                <p:oleObj name="文档" r:id="rId3" imgW="8500316" imgH="2663147" progId="Word.Document.12">
                  <p:embed/>
                  <p:pic>
                    <p:nvPicPr>
                      <p:cNvPr id="0" name="对象 3"/>
                      <p:cNvPicPr>
                        <a:picLocks noChangeAspect="1" noChangeArrowheads="1"/>
                      </p:cNvPicPr>
                      <p:nvPr/>
                    </p:nvPicPr>
                    <p:blipFill>
                      <a:blip r:embed="rId4"/>
                      <a:srcRect/>
                      <a:stretch>
                        <a:fillRect/>
                      </a:stretch>
                    </p:blipFill>
                    <p:spPr bwMode="auto">
                      <a:xfrm>
                        <a:off x="323850" y="1066800"/>
                        <a:ext cx="849630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p:cNvSpPr/>
          <p:nvPr/>
        </p:nvSpPr>
        <p:spPr>
          <a:xfrm>
            <a:off x="5550922" y="2922151"/>
            <a:ext cx="902811" cy="523220"/>
          </a:xfrm>
          <a:prstGeom prst="rect">
            <a:avLst/>
          </a:prstGeom>
        </p:spPr>
        <p:txBody>
          <a:bodyPr wrap="none">
            <a:spAutoFit/>
          </a:bodyPr>
          <a:lstStyle/>
          <a:p>
            <a:r>
              <a:rPr lang="zh-CN" altLang="zh-CN" sz="2800" dirty="0">
                <a:solidFill>
                  <a:srgbClr val="0070C0"/>
                </a:solidFill>
                <a:latin typeface="Times New Roman"/>
                <a:ea typeface="微软雅黑"/>
                <a:cs typeface="Times New Roman"/>
              </a:rPr>
              <a:t>瞬时</a:t>
            </a:r>
            <a:endParaRPr lang="zh-CN" altLang="en-US" dirty="0">
              <a:solidFill>
                <a:srgbClr val="0070C0"/>
              </a:solidFill>
            </a:endParaRPr>
          </a:p>
        </p:txBody>
      </p:sp>
    </p:spTree>
    <p:extLst>
      <p:ext uri="{BB962C8B-B14F-4D97-AF65-F5344CB8AC3E}">
        <p14:creationId xmlns:p14="http://schemas.microsoft.com/office/powerpoint/2010/main" val="3258027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03895" y="454943"/>
            <a:ext cx="8760593" cy="3970318"/>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一般曲线运动的处理方法</a:t>
            </a:r>
            <a:endParaRPr lang="zh-CN" altLang="zh-CN" sz="280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微软雅黑"/>
                <a:cs typeface="Times New Roman"/>
              </a:rPr>
              <a:t>一般曲线运动，可以把曲线分割成许多极短的小段，每一小段的运动都可</a:t>
            </a:r>
            <a:r>
              <a:rPr lang="zh-CN" altLang="zh-CN" sz="2800" kern="100" dirty="0" smtClean="0">
                <a:latin typeface="Times New Roman"/>
                <a:ea typeface="微软雅黑"/>
                <a:cs typeface="Times New Roman"/>
              </a:rPr>
              <a:t>看作</a:t>
            </a:r>
            <a:r>
              <a:rPr lang="en-US" altLang="zh-CN" sz="2800" u="sng" kern="100" dirty="0" smtClean="0">
                <a:latin typeface="Times New Roman"/>
                <a:ea typeface="微软雅黑"/>
                <a:cs typeface="Times New Roman"/>
              </a:rPr>
              <a:t>                  </a:t>
            </a:r>
            <a:r>
              <a:rPr lang="zh-CN" altLang="zh-CN" sz="2800" kern="100" dirty="0" smtClean="0">
                <a:latin typeface="Times New Roman"/>
                <a:ea typeface="微软雅黑"/>
                <a:cs typeface="Times New Roman"/>
              </a:rPr>
              <a:t>的</a:t>
            </a:r>
            <a:r>
              <a:rPr lang="zh-CN" altLang="zh-CN" sz="2800" kern="100" dirty="0">
                <a:latin typeface="Times New Roman"/>
                <a:ea typeface="微软雅黑"/>
                <a:cs typeface="Times New Roman"/>
              </a:rPr>
              <a:t>一部分，圆弧弯曲程度不同，表明它们具有不同</a:t>
            </a:r>
            <a:r>
              <a:rPr lang="zh-CN" altLang="zh-CN" sz="2800" kern="100" dirty="0" smtClean="0">
                <a:latin typeface="Times New Roman"/>
                <a:ea typeface="微软雅黑"/>
                <a:cs typeface="Times New Roman"/>
              </a:rPr>
              <a:t>的</a:t>
            </a:r>
            <a:r>
              <a:rPr lang="en-US" altLang="zh-CN" sz="2800" u="sng" kern="100" dirty="0" smtClean="0">
                <a:latin typeface="Times New Roman"/>
                <a:ea typeface="微软雅黑"/>
                <a:cs typeface="Times New Roman"/>
              </a:rPr>
              <a:t>         </a:t>
            </a:r>
            <a:r>
              <a:rPr lang="en-US" altLang="zh-CN" sz="2800" kern="100" dirty="0" smtClean="0">
                <a:latin typeface="Times New Roman"/>
                <a:ea typeface="微软雅黑"/>
                <a:cs typeface="Courier New"/>
              </a:rPr>
              <a:t>.</a:t>
            </a:r>
            <a:r>
              <a:rPr lang="zh-CN" altLang="zh-CN" sz="2800" kern="100" dirty="0">
                <a:latin typeface="Times New Roman"/>
                <a:ea typeface="微软雅黑"/>
                <a:cs typeface="Times New Roman"/>
              </a:rPr>
              <a:t>这样，在分析质点经过曲线上某位置的运动时，可以采用圆周运动的分析方法进行处理</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sp>
        <p:nvSpPr>
          <p:cNvPr id="3" name="矩形 2"/>
          <p:cNvSpPr/>
          <p:nvPr/>
        </p:nvSpPr>
        <p:spPr>
          <a:xfrm>
            <a:off x="5301605" y="2461642"/>
            <a:ext cx="1219572" cy="523220"/>
          </a:xfrm>
          <a:prstGeom prst="rect">
            <a:avLst/>
          </a:prstGeom>
        </p:spPr>
        <p:txBody>
          <a:bodyPr wrap="square">
            <a:spAutoFit/>
          </a:bodyPr>
          <a:lstStyle/>
          <a:p>
            <a:pPr lvl="0"/>
            <a:r>
              <a:rPr lang="zh-CN" altLang="zh-CN" sz="2800" kern="100" dirty="0" smtClean="0">
                <a:solidFill>
                  <a:srgbClr val="0070C0"/>
                </a:solidFill>
                <a:latin typeface="Times New Roman"/>
                <a:ea typeface="微软雅黑"/>
                <a:cs typeface="Times New Roman"/>
              </a:rPr>
              <a:t>半径</a:t>
            </a:r>
            <a:endParaRPr lang="zh-CN" altLang="en-US" dirty="0">
              <a:solidFill>
                <a:srgbClr val="0070C0"/>
              </a:solidFill>
            </a:endParaRPr>
          </a:p>
        </p:txBody>
      </p:sp>
      <p:sp>
        <p:nvSpPr>
          <p:cNvPr id="5" name="矩形 4"/>
          <p:cNvSpPr/>
          <p:nvPr/>
        </p:nvSpPr>
        <p:spPr>
          <a:xfrm>
            <a:off x="3896672" y="1813456"/>
            <a:ext cx="1620957" cy="523220"/>
          </a:xfrm>
          <a:prstGeom prst="rect">
            <a:avLst/>
          </a:prstGeom>
        </p:spPr>
        <p:txBody>
          <a:bodyPr wrap="none">
            <a:spAutoFit/>
          </a:bodyPr>
          <a:lstStyle/>
          <a:p>
            <a:pPr lvl="0"/>
            <a:r>
              <a:rPr lang="zh-CN" altLang="zh-CN" sz="2800" kern="100" dirty="0">
                <a:solidFill>
                  <a:srgbClr val="0070C0"/>
                </a:solidFill>
                <a:latin typeface="Times New Roman"/>
                <a:ea typeface="微软雅黑"/>
                <a:cs typeface="Times New Roman"/>
              </a:rPr>
              <a:t>圆周运动</a:t>
            </a:r>
            <a:endParaRPr lang="zh-CN" altLang="zh-CN" sz="2800" kern="100" dirty="0">
              <a:solidFill>
                <a:srgbClr val="0070C0"/>
              </a:solidFill>
              <a:latin typeface="Times New Roman"/>
              <a:ea typeface="微软雅黑"/>
              <a:cs typeface="Times New Roman"/>
            </a:endParaRPr>
          </a:p>
        </p:txBody>
      </p:sp>
    </p:spTree>
    <p:extLst>
      <p:ext uri="{BB962C8B-B14F-4D97-AF65-F5344CB8AC3E}">
        <p14:creationId xmlns:p14="http://schemas.microsoft.com/office/powerpoint/2010/main" val="2874741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0861" y="-1488"/>
            <a:ext cx="189412" cy="7561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99645" y="254326"/>
            <a:ext cx="166256" cy="500882"/>
          </a:xfrm>
          <a:prstGeom prst="rect">
            <a:avLst/>
          </a:prstGeom>
          <a:solidFill>
            <a:srgbClr val="1D8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7" name="矩形 6"/>
          <p:cNvSpPr/>
          <p:nvPr/>
        </p:nvSpPr>
        <p:spPr>
          <a:xfrm>
            <a:off x="557851" y="298955"/>
            <a:ext cx="2003258" cy="482120"/>
          </a:xfrm>
          <a:prstGeom prst="rect">
            <a:avLst/>
          </a:prstGeom>
        </p:spPr>
        <p:txBody>
          <a:bodyPr wrap="square">
            <a:spAutoFit/>
          </a:bodyPr>
          <a:lstStyle/>
          <a:p>
            <a:pPr marL="0" marR="0" lvl="0" indent="0" defTabSz="914400" eaLnBrk="1" fontAlgn="auto" latinLnBrk="0" hangingPunct="1">
              <a:lnSpc>
                <a:spcPct val="112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rgbClr val="1D8DE5"/>
                </a:solidFill>
                <a:effectLst/>
                <a:uLnTx/>
                <a:uFillTx/>
                <a:latin typeface="微软雅黑" pitchFamily="34" charset="-122"/>
                <a:ea typeface="微软雅黑" pitchFamily="34" charset="-122"/>
              </a:rPr>
              <a:t>典例精析</a:t>
            </a:r>
            <a:endParaRPr kumimoji="0" lang="zh-CN" altLang="en-US" sz="1800" b="0" i="0" u="none" strike="noStrike" kern="0" cap="none" spc="0" normalizeH="0" baseline="0" noProof="0" dirty="0" smtClean="0">
              <a:ln>
                <a:noFill/>
              </a:ln>
              <a:solidFill>
                <a:schemeClr val="tx1">
                  <a:lumMod val="65000"/>
                  <a:lumOff val="35000"/>
                </a:schemeClr>
              </a:solidFill>
              <a:effectLst/>
              <a:uLnTx/>
              <a:uFillTx/>
            </a:endParaRPr>
          </a:p>
        </p:txBody>
      </p:sp>
      <p:sp>
        <p:nvSpPr>
          <p:cNvPr id="8" name="矩形 7"/>
          <p:cNvSpPr/>
          <p:nvPr/>
        </p:nvSpPr>
        <p:spPr>
          <a:xfrm>
            <a:off x="86865" y="844294"/>
            <a:ext cx="6043341" cy="461665"/>
          </a:xfrm>
          <a:prstGeom prst="rect">
            <a:avLst/>
          </a:prstGeom>
        </p:spPr>
        <p:txBody>
          <a:bodyPr wrap="square">
            <a:spAutoFit/>
          </a:bodyPr>
          <a:lstStyle/>
          <a:p>
            <a:pPr algn="just"/>
            <a:r>
              <a:rPr lang="zh-CN" altLang="en-US" sz="2400" b="1" kern="100" dirty="0">
                <a:latin typeface="Times New Roman" pitchFamily="18" charset="0"/>
                <a:ea typeface="微软雅黑" pitchFamily="34" charset="-122"/>
                <a:cs typeface="Times New Roman" pitchFamily="18" charset="0"/>
              </a:rPr>
              <a:t>一、对向心力的理解</a:t>
            </a:r>
            <a:endParaRPr lang="zh-CN" altLang="zh-CN" sz="2400" b="1" kern="100" dirty="0">
              <a:latin typeface="Times New Roman" pitchFamily="18" charset="0"/>
              <a:ea typeface="微软雅黑" pitchFamily="34" charset="-122"/>
              <a:cs typeface="Times New Roman" pitchFamily="18" charset="0"/>
            </a:endParaRPr>
          </a:p>
        </p:txBody>
      </p:sp>
      <p:sp>
        <p:nvSpPr>
          <p:cNvPr id="10" name="矩形 9"/>
          <p:cNvSpPr/>
          <p:nvPr/>
        </p:nvSpPr>
        <p:spPr>
          <a:xfrm>
            <a:off x="86864" y="1257393"/>
            <a:ext cx="8968682" cy="3776418"/>
          </a:xfrm>
          <a:prstGeom prst="rect">
            <a:avLst/>
          </a:prstGeom>
        </p:spPr>
        <p:txBody>
          <a:bodyPr wrap="square">
            <a:spAutoFit/>
          </a:bodyPr>
          <a:lstStyle/>
          <a:p>
            <a:pPr algn="just">
              <a:lnSpc>
                <a:spcPct val="145000"/>
              </a:lnSpc>
              <a:spcAft>
                <a:spcPts val="0"/>
              </a:spcAft>
              <a:tabLst>
                <a:tab pos="2070735" algn="l"/>
              </a:tabLst>
            </a:pPr>
            <a:r>
              <a:rPr lang="zh-CN" altLang="en-US" sz="2400" b="1" kern="100" dirty="0" smtClean="0">
                <a:solidFill>
                  <a:srgbClr val="00B050"/>
                </a:solidFill>
                <a:latin typeface="Times New Roman" pitchFamily="18" charset="0"/>
                <a:ea typeface="微软雅黑" pitchFamily="34" charset="-122"/>
                <a:cs typeface="Times New Roman" pitchFamily="18" charset="0"/>
              </a:rPr>
              <a:t>例</a:t>
            </a:r>
            <a:r>
              <a:rPr lang="en-US" altLang="zh-CN" sz="2400" b="1" kern="100" dirty="0" smtClean="0">
                <a:solidFill>
                  <a:srgbClr val="00B050"/>
                </a:solidFill>
                <a:latin typeface="Times New Roman" pitchFamily="18" charset="0"/>
                <a:ea typeface="微软雅黑" pitchFamily="34" charset="-122"/>
                <a:cs typeface="Times New Roman" pitchFamily="18" charset="0"/>
              </a:rPr>
              <a:t>1</a:t>
            </a:r>
            <a:r>
              <a:rPr lang="zh-CN" altLang="zh-CN" sz="2400" kern="100" dirty="0" smtClean="0">
                <a:solidFill>
                  <a:srgbClr val="404040"/>
                </a:solidFill>
                <a:latin typeface="Times New Roman"/>
                <a:ea typeface="微软雅黑"/>
                <a:cs typeface="Times New Roman"/>
              </a:rPr>
              <a:t>　</a:t>
            </a:r>
            <a:r>
              <a:rPr lang="zh-CN" altLang="zh-CN" sz="2400" kern="100" dirty="0">
                <a:latin typeface="Times New Roman"/>
                <a:ea typeface="微软雅黑"/>
                <a:cs typeface="Times New Roman"/>
              </a:rPr>
              <a:t>关于做匀速圆周运动的物体所受的向心力，下列说法正确的是</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　　</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45000"/>
              </a:lnSpc>
              <a:spcAft>
                <a:spcPts val="0"/>
              </a:spcAft>
              <a:tabLst>
                <a:tab pos="2070735" algn="l"/>
              </a:tabLst>
            </a:pPr>
            <a:r>
              <a:rPr lang="en-US" altLang="zh-CN" sz="2400" kern="100" dirty="0">
                <a:latin typeface="Times New Roman"/>
                <a:ea typeface="微软雅黑"/>
                <a:cs typeface="Courier New"/>
              </a:rPr>
              <a:t>A.</a:t>
            </a:r>
            <a:r>
              <a:rPr lang="zh-CN" altLang="zh-CN" sz="2400" kern="100" spc="-110" dirty="0">
                <a:latin typeface="Times New Roman"/>
                <a:ea typeface="微软雅黑"/>
                <a:cs typeface="Times New Roman"/>
              </a:rPr>
              <a:t>因向心力总是沿半径指向圆</a:t>
            </a:r>
            <a:r>
              <a:rPr lang="zh-CN" altLang="zh-CN" sz="2400" kern="100" spc="-370" dirty="0">
                <a:latin typeface="Times New Roman"/>
                <a:ea typeface="微软雅黑"/>
                <a:cs typeface="Times New Roman"/>
              </a:rPr>
              <a:t>心，</a:t>
            </a:r>
            <a:r>
              <a:rPr lang="zh-CN" altLang="zh-CN" sz="2400" kern="100" spc="-110" dirty="0">
                <a:latin typeface="Times New Roman"/>
                <a:ea typeface="微软雅黑"/>
                <a:cs typeface="Times New Roman"/>
              </a:rPr>
              <a:t>且大小不</a:t>
            </a:r>
            <a:r>
              <a:rPr lang="zh-CN" altLang="zh-CN" sz="2400" kern="100" spc="-370" dirty="0">
                <a:latin typeface="Times New Roman"/>
                <a:ea typeface="微软雅黑"/>
                <a:cs typeface="Times New Roman"/>
              </a:rPr>
              <a:t>变，</a:t>
            </a:r>
            <a:r>
              <a:rPr lang="zh-CN" altLang="zh-CN" sz="2400" kern="100" spc="-110" dirty="0">
                <a:latin typeface="Times New Roman"/>
                <a:ea typeface="微软雅黑"/>
                <a:cs typeface="Times New Roman"/>
              </a:rPr>
              <a:t>故向心力是一个恒力</a:t>
            </a:r>
            <a:endParaRPr lang="zh-CN" altLang="zh-CN" sz="2400" kern="100" spc="-110" dirty="0">
              <a:latin typeface="宋体"/>
              <a:cs typeface="Courier New"/>
            </a:endParaRPr>
          </a:p>
          <a:p>
            <a:pPr algn="just">
              <a:lnSpc>
                <a:spcPct val="145000"/>
              </a:lnSpc>
              <a:spcAft>
                <a:spcPts val="0"/>
              </a:spcAft>
              <a:tabLst>
                <a:tab pos="2070735" algn="l"/>
              </a:tabLst>
            </a:pPr>
            <a:r>
              <a:rPr lang="en-US" altLang="zh-CN" sz="2400" kern="100" dirty="0">
                <a:latin typeface="Times New Roman"/>
                <a:ea typeface="微软雅黑"/>
                <a:cs typeface="Courier New"/>
              </a:rPr>
              <a:t>B.</a:t>
            </a:r>
            <a:r>
              <a:rPr lang="zh-CN" altLang="zh-CN" sz="2400" kern="100" dirty="0">
                <a:latin typeface="Times New Roman"/>
                <a:ea typeface="微软雅黑"/>
                <a:cs typeface="Times New Roman"/>
              </a:rPr>
              <a:t>因向心力指向圆心，且与线速度方向垂直，所以它不能改变</a:t>
            </a:r>
            <a:r>
              <a:rPr lang="zh-CN" altLang="zh-CN" sz="2400" kern="100" dirty="0" smtClean="0">
                <a:latin typeface="Times New Roman"/>
                <a:ea typeface="微软雅黑"/>
                <a:cs typeface="Times New Roman"/>
              </a:rPr>
              <a:t>线</a:t>
            </a:r>
            <a:endParaRPr lang="en-US" altLang="zh-CN" sz="2400" kern="100" dirty="0" smtClean="0">
              <a:latin typeface="Times New Roman"/>
              <a:ea typeface="微软雅黑"/>
              <a:cs typeface="Times New Roman"/>
            </a:endParaRPr>
          </a:p>
          <a:p>
            <a:pPr algn="just">
              <a:lnSpc>
                <a:spcPct val="145000"/>
              </a:lnSpc>
              <a:spcAft>
                <a:spcPts val="0"/>
              </a:spcAft>
              <a:tabLst>
                <a:tab pos="2070735" algn="l"/>
              </a:tabLst>
            </a:pPr>
            <a:r>
              <a:rPr lang="en-US" altLang="zh-CN" sz="2400" kern="100" dirty="0">
                <a:latin typeface="Times New Roman"/>
                <a:ea typeface="微软雅黑"/>
                <a:cs typeface="Times New Roman"/>
              </a:rPr>
              <a:t> </a:t>
            </a:r>
            <a:r>
              <a:rPr lang="en-US" altLang="zh-CN" sz="2400" kern="100" dirty="0" smtClean="0">
                <a:latin typeface="Times New Roman"/>
                <a:ea typeface="微软雅黑"/>
                <a:cs typeface="Times New Roman"/>
              </a:rPr>
              <a:t>   </a:t>
            </a:r>
            <a:r>
              <a:rPr lang="zh-CN" altLang="zh-CN" sz="2400" kern="100" dirty="0" smtClean="0">
                <a:latin typeface="Times New Roman"/>
                <a:ea typeface="微软雅黑"/>
                <a:cs typeface="Times New Roman"/>
              </a:rPr>
              <a:t>速度</a:t>
            </a:r>
            <a:r>
              <a:rPr lang="zh-CN" altLang="zh-CN" sz="2400" kern="100" dirty="0">
                <a:latin typeface="Times New Roman"/>
                <a:ea typeface="微软雅黑"/>
                <a:cs typeface="Times New Roman"/>
              </a:rPr>
              <a:t>的大小</a:t>
            </a:r>
            <a:endParaRPr lang="zh-CN" altLang="zh-CN" sz="2400" kern="100" dirty="0">
              <a:latin typeface="宋体"/>
              <a:cs typeface="Courier New"/>
            </a:endParaRPr>
          </a:p>
          <a:p>
            <a:pPr algn="just">
              <a:lnSpc>
                <a:spcPct val="145000"/>
              </a:lnSpc>
              <a:spcAft>
                <a:spcPts val="0"/>
              </a:spcAft>
              <a:tabLst>
                <a:tab pos="2070735" algn="l"/>
              </a:tabLst>
            </a:pPr>
            <a:r>
              <a:rPr lang="en-US" altLang="zh-CN" sz="2400" kern="100" dirty="0">
                <a:latin typeface="Times New Roman"/>
                <a:ea typeface="微软雅黑"/>
                <a:cs typeface="Courier New"/>
              </a:rPr>
              <a:t>C.</a:t>
            </a:r>
            <a:r>
              <a:rPr lang="zh-CN" altLang="zh-CN" sz="2400" kern="100" dirty="0">
                <a:latin typeface="Times New Roman"/>
                <a:ea typeface="微软雅黑"/>
                <a:cs typeface="Times New Roman"/>
              </a:rPr>
              <a:t>它是物体所受的合外力</a:t>
            </a:r>
            <a:endParaRPr lang="zh-CN" altLang="zh-CN" sz="2400" kern="100" dirty="0">
              <a:latin typeface="宋体"/>
              <a:cs typeface="Courier New"/>
            </a:endParaRPr>
          </a:p>
          <a:p>
            <a:pPr algn="just">
              <a:lnSpc>
                <a:spcPct val="145000"/>
              </a:lnSpc>
              <a:spcAft>
                <a:spcPts val="0"/>
              </a:spcAft>
              <a:tabLst>
                <a:tab pos="2070735" algn="l"/>
              </a:tabLst>
            </a:pPr>
            <a:r>
              <a:rPr lang="en-US" altLang="zh-CN" sz="2400" kern="100" dirty="0">
                <a:latin typeface="Times New Roman"/>
                <a:ea typeface="微软雅黑"/>
                <a:cs typeface="Courier New"/>
              </a:rPr>
              <a:t>D.</a:t>
            </a:r>
            <a:r>
              <a:rPr lang="zh-CN" altLang="zh-CN" sz="2400" kern="100" dirty="0">
                <a:latin typeface="Times New Roman"/>
                <a:ea typeface="微软雅黑"/>
                <a:cs typeface="Times New Roman"/>
              </a:rPr>
              <a:t>向心力和向心加速度的方向都是不变的</a:t>
            </a:r>
            <a:endParaRPr lang="zh-CN" altLang="zh-CN" sz="2400" kern="100" dirty="0">
              <a:effectLst/>
              <a:latin typeface="宋体"/>
              <a:cs typeface="Courier New"/>
            </a:endParaRPr>
          </a:p>
        </p:txBody>
      </p:sp>
    </p:spTree>
    <p:extLst>
      <p:ext uri="{BB962C8B-B14F-4D97-AF65-F5344CB8AC3E}">
        <p14:creationId xmlns:p14="http://schemas.microsoft.com/office/powerpoint/2010/main" val="868428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25446" y="493043"/>
            <a:ext cx="8892000" cy="3889526"/>
          </a:xfrm>
          <a:prstGeom prst="rect">
            <a:avLst/>
          </a:prstGeom>
        </p:spPr>
        <p:txBody>
          <a:bodyPr wrap="square">
            <a:spAutoFit/>
          </a:bodyPr>
          <a:lstStyle/>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解析</a:t>
            </a:r>
            <a:r>
              <a:rPr lang="zh-CN" altLang="zh-CN" sz="2800" kern="100" dirty="0">
                <a:latin typeface="Times New Roman"/>
                <a:ea typeface="微软雅黑"/>
                <a:cs typeface="Times New Roman"/>
              </a:rPr>
              <a:t>　做匀速圆周运动的物体所受的向心力是物体所受的合外力，由于始终指向圆心，且与线速度垂直，故不能改变线速度的大小，只能改变线速度的方向，向心力虽大小不变，但方向时刻改变，不是恒力，由此产生的向心加速度也是变化的，所以</a:t>
            </a:r>
            <a:r>
              <a:rPr lang="en-US" altLang="zh-CN" sz="2800" kern="100" dirty="0">
                <a:latin typeface="Times New Roman"/>
                <a:ea typeface="微软雅黑"/>
                <a:cs typeface="Courier New"/>
              </a:rPr>
              <a:t>A</a:t>
            </a:r>
            <a:r>
              <a:rPr lang="zh-CN" altLang="zh-CN" sz="2800" kern="100" dirty="0">
                <a:latin typeface="Times New Roman"/>
                <a:ea typeface="微软雅黑"/>
                <a:cs typeface="Times New Roman"/>
              </a:rPr>
              <a:t>、</a:t>
            </a:r>
            <a:r>
              <a:rPr lang="en-US" altLang="zh-CN" sz="2800" kern="100" dirty="0">
                <a:latin typeface="Times New Roman"/>
                <a:ea typeface="微软雅黑"/>
                <a:cs typeface="Courier New"/>
              </a:rPr>
              <a:t>D</a:t>
            </a:r>
            <a:r>
              <a:rPr lang="zh-CN" altLang="zh-CN" sz="2800" kern="100" dirty="0">
                <a:latin typeface="Times New Roman"/>
                <a:ea typeface="微软雅黑"/>
                <a:cs typeface="Times New Roman"/>
              </a:rPr>
              <a:t>错误，</a:t>
            </a:r>
            <a:r>
              <a:rPr lang="en-US" altLang="zh-CN" sz="2800" kern="100" dirty="0">
                <a:latin typeface="Times New Roman"/>
                <a:ea typeface="微软雅黑"/>
                <a:cs typeface="Courier New"/>
              </a:rPr>
              <a:t>B</a:t>
            </a:r>
            <a:r>
              <a:rPr lang="zh-CN" altLang="zh-CN" sz="2800" kern="100" dirty="0">
                <a:latin typeface="Times New Roman"/>
                <a:ea typeface="微软雅黑"/>
                <a:cs typeface="Times New Roman"/>
              </a:rPr>
              <a:t>、</a:t>
            </a:r>
            <a:r>
              <a:rPr lang="en-US" altLang="zh-CN" sz="2800" kern="100" dirty="0">
                <a:latin typeface="Times New Roman"/>
                <a:ea typeface="微软雅黑"/>
                <a:cs typeface="Courier New"/>
              </a:rPr>
              <a:t>C</a:t>
            </a:r>
            <a:r>
              <a:rPr lang="zh-CN" altLang="zh-CN" sz="2800" kern="100" dirty="0">
                <a:latin typeface="Times New Roman"/>
                <a:ea typeface="微软雅黑"/>
                <a:cs typeface="Times New Roman"/>
              </a:rPr>
              <a:t>正确</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en-US" altLang="zh-CN" sz="2800" kern="100" dirty="0">
                <a:solidFill>
                  <a:srgbClr val="E36C0A"/>
                </a:solidFill>
                <a:latin typeface="Times New Roman"/>
                <a:ea typeface="微软雅黑"/>
                <a:cs typeface="Courier New"/>
              </a:rPr>
              <a:t>BC</a:t>
            </a:r>
            <a:endParaRPr lang="zh-CN" altLang="zh-CN" sz="2800" kern="100" dirty="0">
              <a:effectLst/>
              <a:latin typeface="宋体"/>
              <a:cs typeface="Courier New"/>
            </a:endParaRPr>
          </a:p>
        </p:txBody>
      </p:sp>
    </p:spTree>
    <p:extLst>
      <p:ext uri="{BB962C8B-B14F-4D97-AF65-F5344CB8AC3E}">
        <p14:creationId xmlns:p14="http://schemas.microsoft.com/office/powerpoint/2010/main" val="3036227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5922" y="154616"/>
            <a:ext cx="6043341" cy="477054"/>
          </a:xfrm>
          <a:prstGeom prst="rect">
            <a:avLst/>
          </a:prstGeom>
        </p:spPr>
        <p:txBody>
          <a:bodyPr wrap="square">
            <a:spAutoFit/>
          </a:bodyPr>
          <a:lstStyle/>
          <a:p>
            <a:pPr algn="just"/>
            <a:r>
              <a:rPr lang="zh-CN" altLang="en-US" sz="2500" b="1" kern="100" dirty="0">
                <a:latin typeface="Times New Roman" pitchFamily="18" charset="0"/>
                <a:ea typeface="微软雅黑" pitchFamily="34" charset="-122"/>
                <a:cs typeface="Times New Roman" pitchFamily="18" charset="0"/>
              </a:rPr>
              <a:t>二、向心力来源分析</a:t>
            </a:r>
            <a:endParaRPr lang="zh-CN" altLang="zh-CN" sz="2500" b="1" kern="100" dirty="0">
              <a:latin typeface="Times New Roman" pitchFamily="18" charset="0"/>
              <a:ea typeface="微软雅黑" pitchFamily="34" charset="-122"/>
              <a:cs typeface="Times New Roman" pitchFamily="18" charset="0"/>
            </a:endParaRPr>
          </a:p>
        </p:txBody>
      </p:sp>
      <p:sp>
        <p:nvSpPr>
          <p:cNvPr id="7" name="矩形 6"/>
          <p:cNvSpPr/>
          <p:nvPr/>
        </p:nvSpPr>
        <p:spPr>
          <a:xfrm>
            <a:off x="115921" y="586765"/>
            <a:ext cx="8892000" cy="4493538"/>
          </a:xfrm>
          <a:prstGeom prst="rect">
            <a:avLst/>
          </a:prstGeom>
        </p:spPr>
        <p:txBody>
          <a:bodyPr wrap="square">
            <a:spAutoFit/>
          </a:bodyPr>
          <a:lstStyle/>
          <a:p>
            <a:pPr algn="just">
              <a:lnSpc>
                <a:spcPct val="143000"/>
              </a:lnSpc>
              <a:spcAft>
                <a:spcPts val="0"/>
              </a:spcAft>
              <a:tabLst>
                <a:tab pos="2070735" algn="l"/>
              </a:tabLst>
            </a:pPr>
            <a:r>
              <a:rPr lang="zh-CN" altLang="en-US" sz="2500" b="1" kern="100" dirty="0" smtClean="0">
                <a:solidFill>
                  <a:srgbClr val="00B050"/>
                </a:solidFill>
                <a:latin typeface="Times New Roman" pitchFamily="18" charset="0"/>
                <a:ea typeface="微软雅黑" pitchFamily="34" charset="-122"/>
                <a:cs typeface="Times New Roman" pitchFamily="18" charset="0"/>
              </a:rPr>
              <a:t>例</a:t>
            </a:r>
            <a:r>
              <a:rPr lang="en-US" altLang="zh-CN" sz="2500" b="1" kern="100" dirty="0" smtClean="0">
                <a:solidFill>
                  <a:srgbClr val="00B050"/>
                </a:solidFill>
                <a:latin typeface="Times New Roman" pitchFamily="18" charset="0"/>
                <a:ea typeface="微软雅黑" pitchFamily="34" charset="-122"/>
                <a:cs typeface="Times New Roman" pitchFamily="18" charset="0"/>
              </a:rPr>
              <a:t>2</a:t>
            </a:r>
            <a:r>
              <a:rPr lang="zh-CN" altLang="zh-CN" sz="2500" kern="100" dirty="0" smtClean="0">
                <a:solidFill>
                  <a:srgbClr val="404040"/>
                </a:solidFill>
                <a:latin typeface="Times New Roman"/>
                <a:ea typeface="微软雅黑"/>
                <a:cs typeface="Times New Roman"/>
              </a:rPr>
              <a:t>　</a:t>
            </a:r>
            <a:r>
              <a:rPr lang="zh-CN" altLang="zh-CN" sz="2500" kern="100" dirty="0">
                <a:latin typeface="Times New Roman"/>
                <a:ea typeface="微软雅黑"/>
                <a:cs typeface="Times New Roman"/>
              </a:rPr>
              <a:t>如图</a:t>
            </a:r>
            <a:r>
              <a:rPr lang="en-US" altLang="zh-CN" sz="2500" kern="100" dirty="0">
                <a:latin typeface="Times New Roman"/>
                <a:ea typeface="微软雅黑"/>
                <a:cs typeface="Courier New"/>
              </a:rPr>
              <a:t>4</a:t>
            </a:r>
            <a:r>
              <a:rPr lang="zh-CN" altLang="zh-CN" sz="2500" kern="100" dirty="0">
                <a:latin typeface="Times New Roman"/>
                <a:ea typeface="微软雅黑"/>
                <a:cs typeface="Times New Roman"/>
              </a:rPr>
              <a:t>所示，有一个水平大圆盘绕过圆心的竖直轴匀速转</a:t>
            </a:r>
            <a:r>
              <a:rPr lang="zh-CN" altLang="zh-CN" sz="2500" kern="100" spc="-80" dirty="0">
                <a:latin typeface="Times New Roman"/>
                <a:ea typeface="微软雅黑"/>
                <a:cs typeface="Times New Roman"/>
              </a:rPr>
              <a:t>动，小强站在距圆心为</a:t>
            </a:r>
            <a:r>
              <a:rPr lang="en-US" altLang="zh-CN" sz="2500" i="1" kern="100" spc="-80" dirty="0">
                <a:latin typeface="Times New Roman"/>
                <a:ea typeface="微软雅黑"/>
                <a:cs typeface="Courier New"/>
              </a:rPr>
              <a:t>r</a:t>
            </a:r>
            <a:r>
              <a:rPr lang="zh-CN" altLang="zh-CN" sz="2500" kern="100" spc="-80" dirty="0">
                <a:latin typeface="Times New Roman"/>
                <a:ea typeface="微软雅黑"/>
                <a:cs typeface="Times New Roman"/>
              </a:rPr>
              <a:t>处的</a:t>
            </a:r>
            <a:r>
              <a:rPr lang="en-US" altLang="zh-CN" sz="2500" i="1" kern="100" spc="-80" dirty="0">
                <a:latin typeface="Times New Roman"/>
                <a:ea typeface="微软雅黑"/>
                <a:cs typeface="Courier New"/>
              </a:rPr>
              <a:t>P</a:t>
            </a:r>
            <a:r>
              <a:rPr lang="zh-CN" altLang="zh-CN" sz="2500" kern="100" spc="-80" dirty="0">
                <a:latin typeface="Times New Roman"/>
                <a:ea typeface="微软雅黑"/>
                <a:cs typeface="Times New Roman"/>
              </a:rPr>
              <a:t>点相对圆盘静止</a:t>
            </a:r>
            <a:r>
              <a:rPr lang="en-US" altLang="zh-CN" sz="2500" kern="100" spc="-80" dirty="0">
                <a:latin typeface="Times New Roman"/>
                <a:ea typeface="微软雅黑"/>
                <a:cs typeface="Courier New"/>
              </a:rPr>
              <a:t>.</a:t>
            </a:r>
            <a:r>
              <a:rPr lang="zh-CN" altLang="zh-CN" sz="2500" kern="100" spc="-80" dirty="0">
                <a:latin typeface="Times New Roman"/>
                <a:ea typeface="微软雅黑"/>
                <a:cs typeface="Times New Roman"/>
              </a:rPr>
              <a:t>关于小强的受力，</a:t>
            </a:r>
            <a:r>
              <a:rPr lang="zh-CN" altLang="zh-CN" sz="2500" kern="100" dirty="0">
                <a:latin typeface="Times New Roman"/>
                <a:ea typeface="微软雅黑"/>
                <a:cs typeface="Times New Roman"/>
              </a:rPr>
              <a:t>下列说法正确的是</a:t>
            </a:r>
            <a:r>
              <a:rPr lang="en-US" altLang="zh-CN" sz="2500" kern="100" dirty="0">
                <a:latin typeface="Times New Roman"/>
                <a:ea typeface="微软雅黑"/>
                <a:cs typeface="Courier New"/>
              </a:rPr>
              <a:t>(</a:t>
            </a:r>
            <a:r>
              <a:rPr lang="zh-CN" altLang="zh-CN" sz="2500" kern="100" dirty="0">
                <a:latin typeface="Times New Roman"/>
                <a:ea typeface="微软雅黑"/>
                <a:cs typeface="Times New Roman"/>
              </a:rPr>
              <a:t>　　</a:t>
            </a:r>
            <a:r>
              <a:rPr lang="en-US" altLang="zh-CN" sz="2500" kern="100" dirty="0" smtClean="0">
                <a:latin typeface="Times New Roman"/>
                <a:ea typeface="微软雅黑"/>
                <a:cs typeface="Courier New"/>
              </a:rPr>
              <a:t>)</a:t>
            </a:r>
          </a:p>
          <a:p>
            <a:pPr algn="just">
              <a:lnSpc>
                <a:spcPct val="143000"/>
              </a:lnSpc>
              <a:spcAft>
                <a:spcPts val="0"/>
              </a:spcAft>
              <a:tabLst>
                <a:tab pos="2070735" algn="l"/>
              </a:tabLst>
            </a:pPr>
            <a:endParaRPr lang="en-US" altLang="zh-CN" sz="2500" kern="100" dirty="0">
              <a:latin typeface="Times New Roman"/>
              <a:ea typeface="微软雅黑"/>
              <a:cs typeface="Courier New"/>
            </a:endParaRPr>
          </a:p>
          <a:p>
            <a:pPr algn="just">
              <a:lnSpc>
                <a:spcPct val="143000"/>
              </a:lnSpc>
              <a:spcAft>
                <a:spcPts val="0"/>
              </a:spcAft>
              <a:tabLst>
                <a:tab pos="2070735" algn="l"/>
              </a:tabLst>
            </a:pPr>
            <a:endParaRPr lang="en-US" altLang="zh-CN" sz="2500" kern="100" dirty="0" smtClean="0">
              <a:latin typeface="Times New Roman"/>
              <a:ea typeface="微软雅黑"/>
              <a:cs typeface="Courier New"/>
            </a:endParaRPr>
          </a:p>
          <a:p>
            <a:pPr algn="just">
              <a:lnSpc>
                <a:spcPct val="143000"/>
              </a:lnSpc>
              <a:spcAft>
                <a:spcPts val="0"/>
              </a:spcAft>
              <a:tabLst>
                <a:tab pos="2070735" algn="l"/>
              </a:tabLst>
            </a:pPr>
            <a:endParaRPr lang="en-US" altLang="zh-CN" sz="2500" kern="100" dirty="0" smtClean="0">
              <a:latin typeface="Times New Roman"/>
              <a:ea typeface="微软雅黑"/>
              <a:cs typeface="Courier New"/>
            </a:endParaRPr>
          </a:p>
          <a:p>
            <a:pPr algn="just">
              <a:lnSpc>
                <a:spcPct val="143000"/>
              </a:lnSpc>
              <a:spcAft>
                <a:spcPts val="0"/>
              </a:spcAft>
              <a:tabLst>
                <a:tab pos="2070735" algn="l"/>
              </a:tabLst>
            </a:pPr>
            <a:endParaRPr lang="zh-CN" altLang="zh-CN" sz="2500" kern="100" dirty="0">
              <a:latin typeface="宋体"/>
              <a:cs typeface="Courier New"/>
            </a:endParaRPr>
          </a:p>
          <a:p>
            <a:pPr algn="ctr">
              <a:lnSpc>
                <a:spcPct val="143000"/>
              </a:lnSpc>
              <a:spcAft>
                <a:spcPts val="0"/>
              </a:spcAft>
              <a:tabLst>
                <a:tab pos="2070735" algn="l"/>
              </a:tabLst>
            </a:pPr>
            <a:r>
              <a:rPr lang="zh-CN" altLang="zh-CN" sz="2500" kern="100" dirty="0">
                <a:latin typeface="Times New Roman"/>
                <a:ea typeface="微软雅黑"/>
                <a:cs typeface="Times New Roman"/>
              </a:rPr>
              <a:t>图</a:t>
            </a:r>
            <a:r>
              <a:rPr lang="en-US" altLang="zh-CN" sz="2500" kern="100" dirty="0">
                <a:latin typeface="Times New Roman"/>
                <a:ea typeface="微软雅黑"/>
                <a:cs typeface="Courier New"/>
              </a:rPr>
              <a:t>4</a:t>
            </a:r>
            <a:endParaRPr lang="zh-CN" altLang="zh-CN" sz="2500" kern="100" dirty="0">
              <a:effectLst/>
              <a:latin typeface="宋体"/>
              <a:cs typeface="Courier New"/>
            </a:endParaRPr>
          </a:p>
        </p:txBody>
      </p:sp>
      <p:pic>
        <p:nvPicPr>
          <p:cNvPr id="8" name="图片 7" descr="F:\2015赵瑊\同步\物理\人教必修2\word\A134.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30880" y="1999758"/>
            <a:ext cx="2781280" cy="2463250"/>
          </a:xfrm>
          <a:prstGeom prst="rect">
            <a:avLst/>
          </a:prstGeom>
          <a:noFill/>
          <a:ln>
            <a:noFill/>
          </a:ln>
        </p:spPr>
      </p:pic>
    </p:spTree>
    <p:extLst>
      <p:ext uri="{BB962C8B-B14F-4D97-AF65-F5344CB8AC3E}">
        <p14:creationId xmlns:p14="http://schemas.microsoft.com/office/powerpoint/2010/main" val="3277162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03" y="205011"/>
            <a:ext cx="8914135" cy="4535857"/>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A.</a:t>
            </a:r>
            <a:r>
              <a:rPr lang="zh-CN" altLang="zh-CN" sz="2800" kern="100" dirty="0">
                <a:latin typeface="Times New Roman"/>
                <a:ea typeface="微软雅黑"/>
                <a:cs typeface="Times New Roman"/>
              </a:rPr>
              <a:t>小强在</a:t>
            </a:r>
            <a:r>
              <a:rPr lang="en-US" altLang="zh-CN" sz="2800" i="1" kern="100" dirty="0">
                <a:latin typeface="Times New Roman"/>
                <a:ea typeface="微软雅黑"/>
                <a:cs typeface="Courier New"/>
              </a:rPr>
              <a:t>P</a:t>
            </a:r>
            <a:r>
              <a:rPr lang="zh-CN" altLang="zh-CN" sz="2800" kern="100" dirty="0">
                <a:latin typeface="Times New Roman"/>
                <a:ea typeface="微软雅黑"/>
                <a:cs typeface="Times New Roman"/>
              </a:rPr>
              <a:t>点不动，因此不受摩擦力作用</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B.</a:t>
            </a:r>
            <a:r>
              <a:rPr lang="zh-CN" altLang="zh-CN" sz="2800" kern="100" dirty="0">
                <a:latin typeface="Times New Roman"/>
                <a:ea typeface="微软雅黑"/>
                <a:cs typeface="Times New Roman"/>
              </a:rPr>
              <a:t>若使圆盘以较小的转速转动时，小强在</a:t>
            </a:r>
            <a:r>
              <a:rPr lang="en-US" altLang="zh-CN" sz="2800" i="1" kern="100" dirty="0">
                <a:latin typeface="Times New Roman"/>
                <a:ea typeface="微软雅黑"/>
                <a:cs typeface="Courier New"/>
              </a:rPr>
              <a:t>P</a:t>
            </a:r>
            <a:r>
              <a:rPr lang="zh-CN" altLang="zh-CN" sz="2800" kern="100" dirty="0">
                <a:latin typeface="Times New Roman"/>
                <a:ea typeface="微软雅黑"/>
                <a:cs typeface="Times New Roman"/>
              </a:rPr>
              <a:t>点受到的</a:t>
            </a:r>
            <a:r>
              <a:rPr lang="zh-CN" altLang="zh-CN" sz="2800" kern="100" dirty="0" smtClean="0">
                <a:latin typeface="Times New Roman"/>
                <a:ea typeface="微软雅黑"/>
                <a:cs typeface="Times New Roman"/>
              </a:rPr>
              <a:t>摩擦</a:t>
            </a:r>
            <a:endParaRPr lang="en-US" altLang="zh-CN" sz="2800" kern="100" dirty="0" smtClean="0">
              <a:latin typeface="Times New Roman"/>
              <a:ea typeface="微软雅黑"/>
              <a:cs typeface="Times New Roman"/>
            </a:endParaRPr>
          </a:p>
          <a:p>
            <a:pPr algn="just">
              <a:lnSpc>
                <a:spcPct val="150000"/>
              </a:lnSpc>
              <a:spcAft>
                <a:spcPts val="0"/>
              </a:spcAft>
              <a:tabLst>
                <a:tab pos="2070735" algn="l"/>
              </a:tabLst>
            </a:pPr>
            <a:r>
              <a:rPr lang="en-US"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力</a:t>
            </a:r>
            <a:r>
              <a:rPr lang="zh-CN" altLang="zh-CN" sz="2800" kern="100" dirty="0">
                <a:latin typeface="Times New Roman"/>
                <a:ea typeface="微软雅黑"/>
                <a:cs typeface="Times New Roman"/>
              </a:rPr>
              <a:t>为零</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C.</a:t>
            </a:r>
            <a:r>
              <a:rPr lang="zh-CN" altLang="zh-CN" sz="2800" kern="100" dirty="0">
                <a:latin typeface="Times New Roman"/>
                <a:ea typeface="微软雅黑"/>
                <a:cs typeface="Times New Roman"/>
              </a:rPr>
              <a:t>小强随圆盘做匀速圆周运动，圆盘对他的摩擦力</a:t>
            </a:r>
            <a:r>
              <a:rPr lang="zh-CN" altLang="zh-CN" sz="2800" kern="100" dirty="0" smtClean="0">
                <a:latin typeface="Times New Roman"/>
                <a:ea typeface="微软雅黑"/>
                <a:cs typeface="Times New Roman"/>
              </a:rPr>
              <a:t>充当</a:t>
            </a:r>
            <a:endParaRPr lang="en-US" altLang="zh-CN" sz="2800" kern="100" dirty="0" smtClean="0">
              <a:latin typeface="Times New Roman"/>
              <a:ea typeface="微软雅黑"/>
              <a:cs typeface="Times New Roman"/>
            </a:endParaRPr>
          </a:p>
          <a:p>
            <a:pPr algn="just">
              <a:lnSpc>
                <a:spcPct val="150000"/>
              </a:lnSpc>
              <a:spcAft>
                <a:spcPts val="0"/>
              </a:spcAft>
              <a:tabLst>
                <a:tab pos="2070735" algn="l"/>
              </a:tabLst>
            </a:pPr>
            <a:r>
              <a:rPr lang="en-US"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向心力</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D.</a:t>
            </a:r>
            <a:r>
              <a:rPr lang="zh-CN" altLang="zh-CN" sz="2800" kern="100" dirty="0">
                <a:latin typeface="Times New Roman"/>
                <a:ea typeface="微软雅黑"/>
                <a:cs typeface="Times New Roman"/>
              </a:rPr>
              <a:t>如果小强随圆盘一起做变速圆周运动，那么其所受</a:t>
            </a:r>
            <a:r>
              <a:rPr lang="zh-CN" altLang="zh-CN" sz="2800" kern="100" dirty="0" smtClean="0">
                <a:latin typeface="Times New Roman"/>
                <a:ea typeface="微软雅黑"/>
                <a:cs typeface="Times New Roman"/>
              </a:rPr>
              <a:t>摩</a:t>
            </a:r>
            <a:endParaRPr lang="en-US" altLang="zh-CN" sz="2800" kern="100" dirty="0" smtClean="0">
              <a:latin typeface="Times New Roman"/>
              <a:ea typeface="微软雅黑"/>
              <a:cs typeface="Times New Roman"/>
            </a:endParaRPr>
          </a:p>
          <a:p>
            <a:pPr algn="just">
              <a:lnSpc>
                <a:spcPct val="150000"/>
              </a:lnSpc>
              <a:spcAft>
                <a:spcPts val="0"/>
              </a:spcAft>
              <a:tabLst>
                <a:tab pos="2070735" algn="l"/>
              </a:tabLst>
            </a:pPr>
            <a:r>
              <a:rPr lang="en-US"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擦</a:t>
            </a:r>
            <a:r>
              <a:rPr lang="zh-CN" altLang="zh-CN" sz="2800" kern="100" dirty="0">
                <a:latin typeface="Times New Roman"/>
                <a:ea typeface="微软雅黑"/>
                <a:cs typeface="Times New Roman"/>
              </a:rPr>
              <a:t>力仍指向圆心</a:t>
            </a:r>
            <a:endParaRPr lang="zh-CN" altLang="zh-CN" sz="2800" kern="100" dirty="0">
              <a:effectLst/>
              <a:latin typeface="宋体"/>
              <a:cs typeface="Courier New"/>
            </a:endParaRPr>
          </a:p>
        </p:txBody>
      </p:sp>
    </p:spTree>
    <p:extLst>
      <p:ext uri="{BB962C8B-B14F-4D97-AF65-F5344CB8AC3E}">
        <p14:creationId xmlns:p14="http://schemas.microsoft.com/office/powerpoint/2010/main" val="228209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5903" y="1058600"/>
            <a:ext cx="2627784" cy="523220"/>
          </a:xfrm>
          <a:prstGeom prst="rect">
            <a:avLst/>
          </a:prstGeom>
        </p:spPr>
        <p:txBody>
          <a:bodyPr wrap="square">
            <a:spAutoFit/>
          </a:bodyPr>
          <a:lstStyle/>
          <a:p>
            <a:r>
              <a:rPr lang="zh-CN" altLang="zh-CN" sz="2800" b="1" dirty="0">
                <a:solidFill>
                  <a:schemeClr val="accent6">
                    <a:lumMod val="75000"/>
                  </a:schemeClr>
                </a:solidFill>
                <a:latin typeface="微软雅黑" pitchFamily="34" charset="-122"/>
                <a:ea typeface="微软雅黑" pitchFamily="34" charset="-122"/>
              </a:rPr>
              <a:t>目标定位</a:t>
            </a:r>
            <a:endParaRPr lang="zh-CN" altLang="en-US" sz="2800" b="1" dirty="0">
              <a:solidFill>
                <a:schemeClr val="accent6">
                  <a:lumMod val="75000"/>
                </a:schemeClr>
              </a:solidFill>
              <a:latin typeface="微软雅黑" pitchFamily="34" charset="-122"/>
              <a:ea typeface="微软雅黑" pitchFamily="34" charset="-122"/>
            </a:endParaRPr>
          </a:p>
        </p:txBody>
      </p:sp>
      <p:sp>
        <p:nvSpPr>
          <p:cNvPr id="8" name="圆角矩形 7"/>
          <p:cNvSpPr/>
          <p:nvPr/>
        </p:nvSpPr>
        <p:spPr>
          <a:xfrm>
            <a:off x="408376" y="1795920"/>
            <a:ext cx="8318434" cy="2912831"/>
          </a:xfrm>
          <a:prstGeom prst="roundRect">
            <a:avLst>
              <a:gd name="adj" fmla="val 3787"/>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矩形 8"/>
          <p:cNvSpPr/>
          <p:nvPr/>
        </p:nvSpPr>
        <p:spPr>
          <a:xfrm>
            <a:off x="477067" y="1759630"/>
            <a:ext cx="8180339" cy="2977738"/>
          </a:xfrm>
          <a:prstGeom prst="rect">
            <a:avLst/>
          </a:prstGeom>
        </p:spPr>
        <p:txBody>
          <a:bodyPr wrap="square">
            <a:spAutoFit/>
          </a:bodyPr>
          <a:lstStyle/>
          <a:p>
            <a:pPr algn="just">
              <a:lnSpc>
                <a:spcPct val="150000"/>
              </a:lnSpc>
              <a:spcAft>
                <a:spcPts val="0"/>
              </a:spcAft>
              <a:tabLst>
                <a:tab pos="2070735" algn="l"/>
              </a:tabLst>
            </a:pPr>
            <a:r>
              <a:rPr lang="en-US" altLang="zh-CN" sz="2500" kern="100" dirty="0">
                <a:latin typeface="Times New Roman"/>
                <a:ea typeface="微软雅黑"/>
                <a:cs typeface="Courier New"/>
              </a:rPr>
              <a:t>1.</a:t>
            </a:r>
            <a:r>
              <a:rPr lang="zh-CN" altLang="zh-CN" sz="2500" kern="100" dirty="0">
                <a:latin typeface="Times New Roman"/>
                <a:ea typeface="微软雅黑"/>
                <a:cs typeface="Times New Roman"/>
              </a:rPr>
              <a:t>理解向心力的概念，知道向心力是根据力的作用效果命名的</a:t>
            </a:r>
            <a:r>
              <a:rPr lang="en-US" altLang="zh-CN" sz="2500" kern="100" dirty="0" smtClean="0">
                <a:latin typeface="Times New Roman"/>
                <a:ea typeface="微软雅黑"/>
                <a:cs typeface="Courier New"/>
              </a:rPr>
              <a:t>.</a:t>
            </a:r>
          </a:p>
          <a:p>
            <a:pPr algn="just">
              <a:lnSpc>
                <a:spcPct val="150000"/>
              </a:lnSpc>
              <a:spcAft>
                <a:spcPts val="0"/>
              </a:spcAft>
              <a:tabLst>
                <a:tab pos="2070735" algn="l"/>
              </a:tabLst>
            </a:pPr>
            <a:r>
              <a:rPr lang="en-US" altLang="zh-CN" sz="2500" kern="100" dirty="0" smtClean="0">
                <a:latin typeface="Times New Roman"/>
                <a:ea typeface="微软雅黑"/>
                <a:cs typeface="Courier New"/>
              </a:rPr>
              <a:t>2</a:t>
            </a:r>
            <a:r>
              <a:rPr lang="en-US" altLang="zh-CN" sz="2500" kern="100" dirty="0">
                <a:latin typeface="Times New Roman"/>
                <a:ea typeface="微软雅黑"/>
                <a:cs typeface="Courier New"/>
              </a:rPr>
              <a:t>.</a:t>
            </a:r>
            <a:r>
              <a:rPr lang="zh-CN" altLang="zh-CN" sz="2500" kern="100" spc="-70" dirty="0">
                <a:latin typeface="Times New Roman"/>
                <a:ea typeface="微软雅黑"/>
                <a:cs typeface="Times New Roman"/>
              </a:rPr>
              <a:t>掌握向心力的表达</a:t>
            </a:r>
            <a:r>
              <a:rPr lang="zh-CN" altLang="zh-CN" sz="2500" kern="100" spc="-500" dirty="0">
                <a:latin typeface="Times New Roman"/>
                <a:ea typeface="微软雅黑"/>
                <a:cs typeface="Times New Roman"/>
              </a:rPr>
              <a:t>式，</a:t>
            </a:r>
            <a:r>
              <a:rPr lang="zh-CN" altLang="zh-CN" sz="2500" kern="100" spc="-70" dirty="0">
                <a:latin typeface="Times New Roman"/>
                <a:ea typeface="微软雅黑"/>
                <a:cs typeface="Times New Roman"/>
              </a:rPr>
              <a:t>并会分析计算实际情景中的向心力</a:t>
            </a:r>
            <a:r>
              <a:rPr lang="en-US" altLang="zh-CN" sz="2500" kern="100" spc="-70" dirty="0" smtClean="0">
                <a:latin typeface="Times New Roman"/>
                <a:ea typeface="微软雅黑"/>
                <a:cs typeface="Courier New"/>
              </a:rPr>
              <a:t>.</a:t>
            </a:r>
          </a:p>
          <a:p>
            <a:pPr algn="just">
              <a:lnSpc>
                <a:spcPct val="150000"/>
              </a:lnSpc>
              <a:spcAft>
                <a:spcPts val="0"/>
              </a:spcAft>
              <a:tabLst>
                <a:tab pos="2070735" algn="l"/>
              </a:tabLst>
            </a:pPr>
            <a:r>
              <a:rPr lang="en-US" altLang="zh-CN" sz="2500" kern="100" dirty="0" smtClean="0">
                <a:latin typeface="Times New Roman"/>
                <a:ea typeface="微软雅黑"/>
                <a:cs typeface="Courier New"/>
              </a:rPr>
              <a:t>3.</a:t>
            </a:r>
            <a:r>
              <a:rPr lang="zh-CN" altLang="zh-CN" sz="2500" kern="100" dirty="0">
                <a:latin typeface="Times New Roman"/>
                <a:ea typeface="微软雅黑"/>
                <a:cs typeface="Times New Roman"/>
              </a:rPr>
              <a:t>知道变速圆周运动中向心力是合外力的一个分力，知道合外力的作用效果</a:t>
            </a:r>
            <a:r>
              <a:rPr lang="en-US" altLang="zh-CN" sz="2500" kern="100" dirty="0">
                <a:latin typeface="Times New Roman"/>
                <a:ea typeface="微软雅黑"/>
                <a:cs typeface="Courier New"/>
              </a:rPr>
              <a:t>.</a:t>
            </a:r>
            <a:endParaRPr lang="zh-CN" altLang="zh-CN" sz="2500" kern="100" dirty="0">
              <a:effectLst/>
              <a:latin typeface="宋体"/>
              <a:cs typeface="Courier New"/>
            </a:endParaRPr>
          </a:p>
        </p:txBody>
      </p:sp>
      <p:sp>
        <p:nvSpPr>
          <p:cNvPr id="10" name="矩形 9"/>
          <p:cNvSpPr/>
          <p:nvPr/>
        </p:nvSpPr>
        <p:spPr>
          <a:xfrm>
            <a:off x="73596" y="427350"/>
            <a:ext cx="9001000" cy="541174"/>
          </a:xfrm>
          <a:prstGeom prst="rect">
            <a:avLst/>
          </a:prstGeom>
        </p:spPr>
        <p:txBody>
          <a:bodyPr wrap="square">
            <a:spAutoFit/>
          </a:bodyPr>
          <a:lstStyle/>
          <a:p>
            <a:pPr algn="ctr">
              <a:lnSpc>
                <a:spcPts val="3500"/>
              </a:lnSpc>
            </a:pPr>
            <a:r>
              <a:rPr lang="zh-CN" altLang="en-US" sz="3500" b="1" dirty="0">
                <a:latin typeface="Times New Roman" pitchFamily="18" charset="0"/>
                <a:ea typeface="微软雅黑" panose="020B0503020204020204" pitchFamily="34" charset="-122"/>
                <a:cs typeface="Times New Roman" pitchFamily="18" charset="0"/>
              </a:rPr>
              <a:t>学案</a:t>
            </a:r>
            <a:r>
              <a:rPr lang="en-US" altLang="zh-CN" sz="3500" b="1" dirty="0">
                <a:latin typeface="Times New Roman" pitchFamily="18" charset="0"/>
                <a:ea typeface="微软雅黑" panose="020B0503020204020204" pitchFamily="34" charset="-122"/>
                <a:cs typeface="Times New Roman" pitchFamily="18" charset="0"/>
              </a:rPr>
              <a:t>7</a:t>
            </a:r>
            <a:r>
              <a:rPr lang="zh-CN" altLang="en-US" sz="3500" b="1" dirty="0">
                <a:latin typeface="Times New Roman" pitchFamily="18" charset="0"/>
                <a:ea typeface="微软雅黑" panose="020B0503020204020204" pitchFamily="34" charset="-122"/>
                <a:cs typeface="Times New Roman" pitchFamily="18" charset="0"/>
              </a:rPr>
              <a:t>　向心力</a:t>
            </a:r>
          </a:p>
        </p:txBody>
      </p:sp>
    </p:spTree>
    <p:extLst>
      <p:ext uri="{BB962C8B-B14F-4D97-AF65-F5344CB8AC3E}">
        <p14:creationId xmlns:p14="http://schemas.microsoft.com/office/powerpoint/2010/main" val="267090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7028" y="214536"/>
            <a:ext cx="8914135" cy="4535857"/>
          </a:xfrm>
          <a:prstGeom prst="rect">
            <a:avLst/>
          </a:prstGeom>
        </p:spPr>
        <p:txBody>
          <a:bodyPr wrap="square">
            <a:spAutoFit/>
          </a:bodyPr>
          <a:lstStyle/>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解析</a:t>
            </a:r>
            <a:r>
              <a:rPr lang="zh-CN" altLang="zh-CN" sz="2800" kern="100" dirty="0">
                <a:latin typeface="Times New Roman"/>
                <a:ea typeface="微软雅黑"/>
                <a:cs typeface="Times New Roman"/>
              </a:rPr>
              <a:t>　由于小强随圆盘做匀速圆周运动，一定需要向心力，该力一定指向圆心方向，而重力和支持力在竖直方</a:t>
            </a:r>
            <a:r>
              <a:rPr lang="zh-CN" altLang="zh-CN" sz="2800" kern="100" spc="-70" dirty="0">
                <a:latin typeface="Times New Roman"/>
                <a:ea typeface="微软雅黑"/>
                <a:cs typeface="Times New Roman"/>
              </a:rPr>
              <a:t>向上，它们不能充当向心力，因此他会受到摩擦力作用，</a:t>
            </a:r>
            <a:r>
              <a:rPr lang="zh-CN" altLang="zh-CN" sz="2800" kern="100" dirty="0">
                <a:latin typeface="Times New Roman"/>
                <a:ea typeface="微软雅黑"/>
                <a:cs typeface="Times New Roman"/>
              </a:rPr>
              <a:t>且充当向心力，</a:t>
            </a:r>
            <a:r>
              <a:rPr lang="en-US" altLang="zh-CN" sz="2800" kern="100" dirty="0">
                <a:latin typeface="Times New Roman"/>
                <a:ea typeface="微软雅黑"/>
                <a:cs typeface="Courier New"/>
              </a:rPr>
              <a:t>A</a:t>
            </a:r>
            <a:r>
              <a:rPr lang="zh-CN" altLang="zh-CN" sz="2800" kern="100" dirty="0">
                <a:latin typeface="Times New Roman"/>
                <a:ea typeface="微软雅黑"/>
                <a:cs typeface="Times New Roman"/>
              </a:rPr>
              <a:t>、</a:t>
            </a:r>
            <a:r>
              <a:rPr lang="en-US" altLang="zh-CN" sz="2800" kern="100" dirty="0">
                <a:latin typeface="Times New Roman"/>
                <a:ea typeface="微软雅黑"/>
                <a:cs typeface="Courier New"/>
              </a:rPr>
              <a:t>B</a:t>
            </a:r>
            <a:r>
              <a:rPr lang="zh-CN" altLang="zh-CN" sz="2800" kern="100" dirty="0">
                <a:latin typeface="Times New Roman"/>
                <a:ea typeface="微软雅黑"/>
                <a:cs typeface="Times New Roman"/>
              </a:rPr>
              <a:t>错误，</a:t>
            </a:r>
            <a:r>
              <a:rPr lang="en-US" altLang="zh-CN" sz="2800" kern="100" dirty="0">
                <a:latin typeface="Times New Roman"/>
                <a:ea typeface="微软雅黑"/>
                <a:cs typeface="Courier New"/>
              </a:rPr>
              <a:t>C</a:t>
            </a:r>
            <a:r>
              <a:rPr lang="zh-CN" altLang="zh-CN" sz="2800" kern="100" dirty="0">
                <a:latin typeface="Times New Roman"/>
                <a:ea typeface="微软雅黑"/>
                <a:cs typeface="Times New Roman"/>
              </a:rPr>
              <a:t>正确</a:t>
            </a:r>
            <a:r>
              <a:rPr lang="zh-CN" altLang="zh-CN" sz="2800" kern="100" dirty="0" smtClean="0">
                <a:latin typeface="Times New Roman"/>
                <a:ea typeface="微软雅黑"/>
                <a:cs typeface="Times New Roman"/>
              </a:rPr>
              <a:t>；</a:t>
            </a:r>
            <a:endParaRPr lang="en-US" altLang="zh-CN" sz="2800" kern="100" dirty="0" smtClean="0">
              <a:latin typeface="Times New Roman"/>
              <a:ea typeface="微软雅黑"/>
              <a:cs typeface="Times New Roman"/>
            </a:endParaRPr>
          </a:p>
          <a:p>
            <a:pPr algn="just">
              <a:lnSpc>
                <a:spcPct val="150000"/>
              </a:lnSpc>
              <a:spcAft>
                <a:spcPts val="0"/>
              </a:spcAft>
              <a:tabLst>
                <a:tab pos="2070735" algn="l"/>
              </a:tabLst>
            </a:pPr>
            <a:r>
              <a:rPr lang="zh-CN" altLang="zh-CN" sz="2800" kern="100" dirty="0" smtClean="0">
                <a:latin typeface="Times New Roman"/>
                <a:ea typeface="微软雅黑"/>
                <a:cs typeface="Times New Roman"/>
              </a:rPr>
              <a:t>当</a:t>
            </a:r>
            <a:r>
              <a:rPr lang="zh-CN" altLang="zh-CN" sz="2800" kern="100" dirty="0">
                <a:latin typeface="Times New Roman"/>
                <a:ea typeface="微软雅黑"/>
                <a:cs typeface="Times New Roman"/>
              </a:rPr>
              <a:t>小强随圆盘一起做变速圆周运动时，合力不再指向圆心，则其所受的摩擦力不再指向圆心</a:t>
            </a:r>
            <a:r>
              <a:rPr lang="en-US" altLang="zh-CN" sz="2800" kern="100" dirty="0">
                <a:latin typeface="Times New Roman"/>
                <a:ea typeface="微软雅黑"/>
                <a:cs typeface="Courier New"/>
              </a:rPr>
              <a:t>.D</a:t>
            </a:r>
            <a:r>
              <a:rPr lang="zh-CN" altLang="zh-CN" sz="2800" kern="100" dirty="0">
                <a:latin typeface="Times New Roman"/>
                <a:ea typeface="微软雅黑"/>
                <a:cs typeface="Times New Roman"/>
              </a:rPr>
              <a:t>错</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en-US" altLang="zh-CN" sz="2800" kern="100" dirty="0">
                <a:solidFill>
                  <a:srgbClr val="E36C0A"/>
                </a:solidFill>
                <a:latin typeface="Times New Roman"/>
                <a:ea typeface="微软雅黑"/>
                <a:cs typeface="Courier New"/>
              </a:rPr>
              <a:t>C</a:t>
            </a:r>
            <a:endParaRPr lang="zh-CN" altLang="zh-CN" sz="2800" kern="100" dirty="0">
              <a:effectLst/>
              <a:latin typeface="宋体"/>
              <a:cs typeface="Courier New"/>
            </a:endParaRPr>
          </a:p>
        </p:txBody>
      </p:sp>
    </p:spTree>
    <p:extLst>
      <p:ext uri="{BB962C8B-B14F-4D97-AF65-F5344CB8AC3E}">
        <p14:creationId xmlns:p14="http://schemas.microsoft.com/office/powerpoint/2010/main" val="69057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7028" y="104428"/>
            <a:ext cx="8914135" cy="4893647"/>
          </a:xfrm>
          <a:prstGeom prst="rect">
            <a:avLst/>
          </a:prstGeom>
        </p:spPr>
        <p:txBody>
          <a:bodyPr wrap="square">
            <a:spAutoFit/>
          </a:bodyPr>
          <a:lstStyle/>
          <a:p>
            <a:pPr algn="just">
              <a:lnSpc>
                <a:spcPct val="150000"/>
              </a:lnSpc>
              <a:spcAft>
                <a:spcPts val="0"/>
              </a:spcAft>
              <a:tabLst>
                <a:tab pos="2070735" algn="l"/>
              </a:tabLst>
            </a:pPr>
            <a:r>
              <a:rPr lang="zh-CN" altLang="zh-CN" sz="2600" b="1" kern="100" dirty="0">
                <a:solidFill>
                  <a:srgbClr val="00B050"/>
                </a:solidFill>
                <a:latin typeface="Times New Roman"/>
                <a:ea typeface="微软雅黑"/>
                <a:cs typeface="Times New Roman"/>
              </a:rPr>
              <a:t>针对训练</a:t>
            </a:r>
            <a:r>
              <a:rPr lang="zh-CN" altLang="zh-CN" sz="2600" kern="100" dirty="0">
                <a:latin typeface="Times New Roman"/>
                <a:ea typeface="微软雅黑"/>
                <a:cs typeface="Times New Roman"/>
              </a:rPr>
              <a:t>　如图</a:t>
            </a:r>
            <a:r>
              <a:rPr lang="en-US" altLang="zh-CN" sz="2600" kern="100" dirty="0">
                <a:latin typeface="Times New Roman"/>
                <a:ea typeface="微软雅黑"/>
                <a:cs typeface="Courier New"/>
              </a:rPr>
              <a:t>5</a:t>
            </a:r>
            <a:r>
              <a:rPr lang="zh-CN" altLang="zh-CN" sz="2600" kern="100" dirty="0">
                <a:latin typeface="Times New Roman"/>
                <a:ea typeface="微软雅黑"/>
                <a:cs typeface="Times New Roman"/>
              </a:rPr>
              <a:t>所</a:t>
            </a:r>
            <a:r>
              <a:rPr lang="zh-CN" altLang="zh-CN" sz="2600" kern="100" spc="-410" dirty="0">
                <a:latin typeface="Times New Roman"/>
                <a:ea typeface="微软雅黑"/>
                <a:cs typeface="Times New Roman"/>
              </a:rPr>
              <a:t>示，</a:t>
            </a:r>
            <a:r>
              <a:rPr lang="zh-CN" altLang="zh-CN" sz="2600" kern="100" spc="-50" dirty="0">
                <a:latin typeface="Times New Roman"/>
                <a:ea typeface="微软雅黑"/>
                <a:cs typeface="Times New Roman"/>
              </a:rPr>
              <a:t>在匀速转动的圆筒内壁</a:t>
            </a:r>
            <a:r>
              <a:rPr lang="zh-CN" altLang="zh-CN" sz="2600" kern="100" spc="-50" dirty="0" smtClean="0">
                <a:latin typeface="Times New Roman"/>
                <a:ea typeface="微软雅黑"/>
                <a:cs typeface="Times New Roman"/>
              </a:rPr>
              <a:t>上</a:t>
            </a:r>
            <a:endParaRPr lang="en-US" altLang="zh-CN" sz="2600" kern="100" spc="-50" dirty="0" smtClean="0">
              <a:latin typeface="Times New Roman"/>
              <a:ea typeface="微软雅黑"/>
              <a:cs typeface="Times New Roman"/>
            </a:endParaRPr>
          </a:p>
          <a:p>
            <a:pPr algn="just">
              <a:lnSpc>
                <a:spcPct val="150000"/>
              </a:lnSpc>
              <a:spcAft>
                <a:spcPts val="0"/>
              </a:spcAft>
              <a:tabLst>
                <a:tab pos="2070735" algn="l"/>
              </a:tabLst>
            </a:pPr>
            <a:r>
              <a:rPr lang="zh-CN" altLang="zh-CN" sz="2600" kern="100" dirty="0" smtClean="0">
                <a:latin typeface="Times New Roman"/>
                <a:ea typeface="微软雅黑"/>
                <a:cs typeface="Times New Roman"/>
              </a:rPr>
              <a:t>紧靠着一</a:t>
            </a:r>
            <a:r>
              <a:rPr lang="zh-CN" altLang="zh-CN" sz="2600" kern="100" dirty="0">
                <a:latin typeface="Times New Roman"/>
                <a:ea typeface="微软雅黑"/>
                <a:cs typeface="Times New Roman"/>
              </a:rPr>
              <a:t>个物体</a:t>
            </a:r>
            <a:r>
              <a:rPr lang="zh-CN" altLang="zh-CN" sz="2600" kern="100" spc="-100" dirty="0">
                <a:latin typeface="Times New Roman"/>
                <a:ea typeface="微软雅黑"/>
                <a:cs typeface="Times New Roman"/>
              </a:rPr>
              <a:t>，</a:t>
            </a:r>
            <a:r>
              <a:rPr lang="zh-CN" altLang="zh-CN" sz="2600" kern="100" dirty="0">
                <a:latin typeface="Times New Roman"/>
                <a:ea typeface="微软雅黑"/>
                <a:cs typeface="Times New Roman"/>
              </a:rPr>
              <a:t>物体随圆筒一起转动</a:t>
            </a:r>
            <a:r>
              <a:rPr lang="zh-CN" altLang="zh-CN" sz="2600" kern="100" spc="-100" dirty="0">
                <a:latin typeface="Times New Roman"/>
                <a:ea typeface="微软雅黑"/>
                <a:cs typeface="Times New Roman"/>
              </a:rPr>
              <a:t>，</a:t>
            </a:r>
            <a:r>
              <a:rPr lang="zh-CN" altLang="zh-CN" sz="2600" kern="100" dirty="0">
                <a:latin typeface="Times New Roman"/>
                <a:ea typeface="微软雅黑"/>
                <a:cs typeface="Times New Roman"/>
              </a:rPr>
              <a:t>物体</a:t>
            </a:r>
            <a:r>
              <a:rPr lang="zh-CN" altLang="zh-CN" sz="2600" kern="100" dirty="0" smtClean="0">
                <a:latin typeface="Times New Roman"/>
                <a:ea typeface="微软雅黑"/>
                <a:cs typeface="Times New Roman"/>
              </a:rPr>
              <a:t>所</a:t>
            </a:r>
            <a:endParaRPr lang="en-US" altLang="zh-CN" sz="2600" kern="100" dirty="0" smtClean="0">
              <a:latin typeface="Times New Roman"/>
              <a:ea typeface="微软雅黑"/>
              <a:cs typeface="Times New Roman"/>
            </a:endParaRPr>
          </a:p>
          <a:p>
            <a:pPr algn="just">
              <a:lnSpc>
                <a:spcPct val="150000"/>
              </a:lnSpc>
              <a:spcAft>
                <a:spcPts val="0"/>
              </a:spcAft>
              <a:tabLst>
                <a:tab pos="2070735" algn="l"/>
              </a:tabLst>
            </a:pPr>
            <a:r>
              <a:rPr lang="zh-CN" altLang="zh-CN" sz="2600" kern="100" dirty="0" smtClean="0">
                <a:latin typeface="Times New Roman"/>
                <a:ea typeface="微软雅黑"/>
                <a:cs typeface="Times New Roman"/>
              </a:rPr>
              <a:t>需</a:t>
            </a:r>
            <a:r>
              <a:rPr lang="zh-CN" altLang="zh-CN" sz="2600" kern="100" dirty="0">
                <a:latin typeface="Times New Roman"/>
                <a:ea typeface="微软雅黑"/>
                <a:cs typeface="Times New Roman"/>
              </a:rPr>
              <a:t>的向心力由下面哪个力来提供</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　　</a:t>
            </a:r>
            <a:r>
              <a:rPr lang="en-US" altLang="zh-CN" sz="2600" kern="100" dirty="0" smtClean="0">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A.</a:t>
            </a:r>
            <a:r>
              <a:rPr lang="zh-CN" altLang="zh-CN" sz="2600" kern="100" dirty="0">
                <a:latin typeface="Times New Roman"/>
                <a:ea typeface="微软雅黑"/>
                <a:cs typeface="Times New Roman"/>
              </a:rPr>
              <a:t>重力</a:t>
            </a:r>
            <a:r>
              <a:rPr lang="en-US" altLang="zh-CN" sz="2600" kern="100" dirty="0">
                <a:latin typeface="Times New Roman"/>
                <a:ea typeface="微软雅黑"/>
                <a:cs typeface="Courier New"/>
              </a:rPr>
              <a:t>  	</a:t>
            </a:r>
            <a:r>
              <a:rPr lang="en-US" altLang="zh-CN" sz="2600" kern="100" dirty="0" smtClean="0">
                <a:latin typeface="Times New Roman"/>
                <a:ea typeface="微软雅黑"/>
                <a:cs typeface="Courier New"/>
              </a:rPr>
              <a:t>	B</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弹力</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C.</a:t>
            </a:r>
            <a:r>
              <a:rPr lang="zh-CN" altLang="zh-CN" sz="2600" kern="100" dirty="0">
                <a:latin typeface="Times New Roman"/>
                <a:ea typeface="微软雅黑"/>
                <a:cs typeface="Times New Roman"/>
              </a:rPr>
              <a:t>静摩擦力</a:t>
            </a:r>
            <a:r>
              <a:rPr lang="en-US" altLang="zh-CN" sz="2600" kern="100" dirty="0">
                <a:latin typeface="Times New Roman"/>
                <a:ea typeface="微软雅黑"/>
                <a:cs typeface="Courier New"/>
              </a:rPr>
              <a:t>  	</a:t>
            </a:r>
            <a:r>
              <a:rPr lang="en-US" altLang="zh-CN" sz="2600" kern="100" dirty="0" smtClean="0">
                <a:latin typeface="Times New Roman"/>
                <a:ea typeface="微软雅黑"/>
                <a:cs typeface="Courier New"/>
              </a:rPr>
              <a:t>	D</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滑动摩擦力</a:t>
            </a:r>
            <a:endParaRPr lang="zh-CN" altLang="zh-CN" sz="2600" kern="100" dirty="0">
              <a:latin typeface="宋体"/>
              <a:cs typeface="Courier New"/>
            </a:endParaRPr>
          </a:p>
          <a:p>
            <a:pPr algn="just">
              <a:lnSpc>
                <a:spcPct val="150000"/>
              </a:lnSpc>
              <a:spcAft>
                <a:spcPts val="0"/>
              </a:spcAft>
              <a:tabLst>
                <a:tab pos="2070735" algn="l"/>
              </a:tabLst>
            </a:pPr>
            <a:r>
              <a:rPr lang="zh-CN" altLang="zh-CN" sz="2600" b="1" kern="100" dirty="0">
                <a:solidFill>
                  <a:srgbClr val="00B0F0"/>
                </a:solidFill>
                <a:latin typeface="Times New Roman"/>
                <a:ea typeface="微软雅黑"/>
                <a:cs typeface="Times New Roman"/>
              </a:rPr>
              <a:t>解析</a:t>
            </a:r>
            <a:r>
              <a:rPr lang="zh-CN" altLang="zh-CN" sz="2600" kern="100" dirty="0">
                <a:latin typeface="Times New Roman"/>
                <a:ea typeface="微软雅黑"/>
                <a:cs typeface="Times New Roman"/>
              </a:rPr>
              <a:t>　本题可用排除法</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首先可排除</a:t>
            </a:r>
            <a:r>
              <a:rPr lang="en-US" altLang="zh-CN" sz="2600" kern="100" dirty="0">
                <a:latin typeface="Times New Roman"/>
                <a:ea typeface="微软雅黑"/>
                <a:cs typeface="Courier New"/>
              </a:rPr>
              <a:t>A</a:t>
            </a:r>
            <a:r>
              <a:rPr lang="zh-CN" altLang="zh-CN" sz="2600" kern="100" dirty="0">
                <a:latin typeface="Times New Roman"/>
                <a:ea typeface="微软雅黑"/>
                <a:cs typeface="Times New Roman"/>
              </a:rPr>
              <a:t>、</a:t>
            </a:r>
            <a:r>
              <a:rPr lang="en-US" altLang="zh-CN" sz="2600" kern="100" dirty="0">
                <a:latin typeface="Times New Roman"/>
                <a:ea typeface="微软雅黑"/>
                <a:cs typeface="Courier New"/>
              </a:rPr>
              <a:t>D</a:t>
            </a:r>
            <a:r>
              <a:rPr lang="zh-CN" altLang="zh-CN" sz="2600" kern="100" dirty="0">
                <a:latin typeface="Times New Roman"/>
                <a:ea typeface="微软雅黑"/>
                <a:cs typeface="Times New Roman"/>
              </a:rPr>
              <a:t>两项</a:t>
            </a:r>
            <a:r>
              <a:rPr lang="zh-CN" altLang="zh-CN" sz="2600" kern="100" dirty="0" smtClean="0">
                <a:latin typeface="Times New Roman"/>
                <a:ea typeface="微软雅黑"/>
                <a:cs typeface="Times New Roman"/>
              </a:rPr>
              <a:t>；</a:t>
            </a:r>
            <a:endParaRPr lang="en-US" altLang="zh-CN" sz="2600" kern="100" dirty="0" smtClean="0">
              <a:latin typeface="Times New Roman"/>
              <a:ea typeface="微软雅黑"/>
              <a:cs typeface="Times New Roman"/>
            </a:endParaRPr>
          </a:p>
          <a:p>
            <a:pPr algn="just">
              <a:lnSpc>
                <a:spcPct val="150000"/>
              </a:lnSpc>
              <a:spcAft>
                <a:spcPts val="0"/>
              </a:spcAft>
              <a:tabLst>
                <a:tab pos="2070735" algn="l"/>
              </a:tabLst>
            </a:pPr>
            <a:r>
              <a:rPr lang="zh-CN" altLang="zh-CN" sz="2600" kern="100" dirty="0" smtClean="0">
                <a:latin typeface="Times New Roman"/>
                <a:ea typeface="微软雅黑"/>
                <a:cs typeface="Times New Roman"/>
              </a:rPr>
              <a:t>若</a:t>
            </a:r>
            <a:r>
              <a:rPr lang="zh-CN" altLang="zh-CN" sz="2600" kern="100" spc="-70" dirty="0">
                <a:latin typeface="Times New Roman"/>
                <a:ea typeface="微软雅黑"/>
                <a:cs typeface="Times New Roman"/>
              </a:rPr>
              <a:t>向心力由静摩擦力提供，则静摩擦力或其分力应指向圆心，</a:t>
            </a:r>
            <a:r>
              <a:rPr lang="zh-CN" altLang="zh-CN" sz="2600" kern="100" dirty="0">
                <a:latin typeface="Times New Roman"/>
                <a:ea typeface="微软雅黑"/>
                <a:cs typeface="Times New Roman"/>
              </a:rPr>
              <a:t>这是不可能的，</a:t>
            </a:r>
            <a:r>
              <a:rPr lang="en-US" altLang="zh-CN" sz="2600" kern="100" dirty="0">
                <a:latin typeface="Times New Roman"/>
                <a:ea typeface="微软雅黑"/>
                <a:cs typeface="Courier New"/>
              </a:rPr>
              <a:t>C</a:t>
            </a:r>
            <a:r>
              <a:rPr lang="zh-CN" altLang="zh-CN" sz="2600" kern="100" dirty="0">
                <a:latin typeface="Times New Roman"/>
                <a:ea typeface="微软雅黑"/>
                <a:cs typeface="Times New Roman"/>
              </a:rPr>
              <a:t>错</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故选</a:t>
            </a:r>
            <a:r>
              <a:rPr lang="en-US" altLang="zh-CN" sz="2600" kern="100" dirty="0">
                <a:latin typeface="Times New Roman"/>
                <a:ea typeface="微软雅黑"/>
                <a:cs typeface="Courier New"/>
              </a:rPr>
              <a:t>B</a:t>
            </a:r>
            <a:r>
              <a:rPr lang="en-US" altLang="zh-CN" sz="2600" kern="100" dirty="0" smtClean="0">
                <a:latin typeface="Times New Roman"/>
                <a:ea typeface="微软雅黑"/>
                <a:cs typeface="Courier New"/>
              </a:rPr>
              <a:t>.</a:t>
            </a:r>
            <a:endParaRPr lang="zh-CN" altLang="zh-CN" sz="2600" kern="100" dirty="0">
              <a:latin typeface="宋体"/>
              <a:cs typeface="Courier New"/>
            </a:endParaRPr>
          </a:p>
        </p:txBody>
      </p:sp>
      <p:sp>
        <p:nvSpPr>
          <p:cNvPr id="2" name="矩形 1"/>
          <p:cNvSpPr/>
          <p:nvPr/>
        </p:nvSpPr>
        <p:spPr>
          <a:xfrm>
            <a:off x="7937326" y="3130852"/>
            <a:ext cx="684803" cy="492443"/>
          </a:xfrm>
          <a:prstGeom prst="rect">
            <a:avLst/>
          </a:prstGeom>
        </p:spPr>
        <p:txBody>
          <a:bodyPr wrap="none">
            <a:spAutoFit/>
          </a:bodyPr>
          <a:lstStyle/>
          <a:p>
            <a:r>
              <a:rPr lang="zh-CN" altLang="zh-CN" sz="2600" kern="100" dirty="0">
                <a:solidFill>
                  <a:prstClr val="black"/>
                </a:solidFill>
                <a:latin typeface="Times New Roman"/>
                <a:ea typeface="微软雅黑"/>
                <a:cs typeface="Times New Roman"/>
              </a:rPr>
              <a:t>图</a:t>
            </a:r>
            <a:r>
              <a:rPr lang="en-US" altLang="zh-CN" sz="2600" kern="100" dirty="0">
                <a:solidFill>
                  <a:prstClr val="black"/>
                </a:solidFill>
                <a:latin typeface="Times New Roman"/>
                <a:ea typeface="微软雅黑"/>
                <a:cs typeface="Courier New"/>
              </a:rPr>
              <a:t>5</a:t>
            </a:r>
            <a:endParaRPr lang="zh-CN" altLang="en-US" sz="2600" dirty="0"/>
          </a:p>
        </p:txBody>
      </p:sp>
      <p:pic>
        <p:nvPicPr>
          <p:cNvPr id="5" name="图片 4" descr="F:\2015赵瑊\同步\物理\人教必修2\word\S26.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21340" y="196279"/>
            <a:ext cx="1603661" cy="2850952"/>
          </a:xfrm>
          <a:prstGeom prst="rect">
            <a:avLst/>
          </a:prstGeom>
          <a:noFill/>
          <a:ln>
            <a:noFill/>
          </a:ln>
        </p:spPr>
      </p:pic>
      <p:sp>
        <p:nvSpPr>
          <p:cNvPr id="3" name="矩形 2"/>
          <p:cNvSpPr/>
          <p:nvPr/>
        </p:nvSpPr>
        <p:spPr>
          <a:xfrm>
            <a:off x="5066531" y="1463055"/>
            <a:ext cx="407484" cy="492443"/>
          </a:xfrm>
          <a:prstGeom prst="rect">
            <a:avLst/>
          </a:prstGeom>
        </p:spPr>
        <p:txBody>
          <a:bodyPr wrap="none">
            <a:spAutoFit/>
          </a:bodyPr>
          <a:lstStyle/>
          <a:p>
            <a:r>
              <a:rPr lang="en-US" altLang="zh-CN" sz="2600" kern="100" dirty="0">
                <a:solidFill>
                  <a:srgbClr val="E36C0A"/>
                </a:solidFill>
                <a:latin typeface="Times New Roman"/>
                <a:ea typeface="微软雅黑"/>
                <a:cs typeface="Courier New"/>
              </a:rPr>
              <a:t>B</a:t>
            </a:r>
            <a:endParaRPr lang="zh-CN" altLang="en-US" sz="2600" dirty="0"/>
          </a:p>
        </p:txBody>
      </p:sp>
    </p:spTree>
    <p:extLst>
      <p:ext uri="{BB962C8B-B14F-4D97-AF65-F5344CB8AC3E}">
        <p14:creationId xmlns:p14="http://schemas.microsoft.com/office/powerpoint/2010/main" val="144810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linds(horizontal)">
                                      <p:cBhvr>
                                        <p:cTn id="7" dur="500"/>
                                        <p:tgtEl>
                                          <p:spTgt spid="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blinds(horizontal)">
                                      <p:cBhvr>
                                        <p:cTn id="12" dur="500"/>
                                        <p:tgtEl>
                                          <p:spTgt spid="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36079" y="119281"/>
            <a:ext cx="6043341" cy="461665"/>
          </a:xfrm>
          <a:prstGeom prst="rect">
            <a:avLst/>
          </a:prstGeom>
        </p:spPr>
        <p:txBody>
          <a:bodyPr wrap="square">
            <a:spAutoFit/>
          </a:bodyPr>
          <a:lstStyle/>
          <a:p>
            <a:pPr algn="just"/>
            <a:r>
              <a:rPr lang="zh-CN" altLang="en-US" sz="2400" b="1" kern="100" dirty="0">
                <a:latin typeface="Times New Roman" pitchFamily="18" charset="0"/>
                <a:ea typeface="微软雅黑" pitchFamily="34" charset="-122"/>
                <a:cs typeface="Times New Roman" pitchFamily="18" charset="0"/>
              </a:rPr>
              <a:t>三、圆周运动中的动力学问题</a:t>
            </a:r>
            <a:endParaRPr lang="zh-CN" altLang="zh-CN" sz="2400" b="1" kern="100" dirty="0">
              <a:latin typeface="Times New Roman" pitchFamily="18" charset="0"/>
              <a:ea typeface="微软雅黑" pitchFamily="34" charset="-122"/>
              <a:cs typeface="Times New Roman" pitchFamily="18" charset="0"/>
            </a:endParaRPr>
          </a:p>
        </p:txBody>
      </p:sp>
      <p:sp>
        <p:nvSpPr>
          <p:cNvPr id="9" name="矩形 8"/>
          <p:cNvSpPr/>
          <p:nvPr/>
        </p:nvSpPr>
        <p:spPr>
          <a:xfrm>
            <a:off x="136078" y="558190"/>
            <a:ext cx="8856985" cy="4601837"/>
          </a:xfrm>
          <a:prstGeom prst="rect">
            <a:avLst/>
          </a:prstGeom>
        </p:spPr>
        <p:txBody>
          <a:bodyPr wrap="square">
            <a:spAutoFit/>
          </a:bodyPr>
          <a:lstStyle/>
          <a:p>
            <a:pPr algn="just">
              <a:lnSpc>
                <a:spcPct val="150000"/>
              </a:lnSpc>
              <a:spcAft>
                <a:spcPts val="0"/>
              </a:spcAft>
              <a:tabLst>
                <a:tab pos="2070735" algn="l"/>
              </a:tabLst>
            </a:pPr>
            <a:r>
              <a:rPr lang="zh-CN" altLang="zh-CN" sz="2400" b="1" kern="100" dirty="0">
                <a:solidFill>
                  <a:srgbClr val="00B050"/>
                </a:solidFill>
                <a:latin typeface="Times New Roman"/>
                <a:ea typeface="微软雅黑"/>
                <a:cs typeface="Times New Roman"/>
              </a:rPr>
              <a:t>例</a:t>
            </a:r>
            <a:r>
              <a:rPr lang="en-US" altLang="zh-CN" sz="2400" b="1" kern="100" dirty="0">
                <a:solidFill>
                  <a:srgbClr val="00B050"/>
                </a:solidFill>
                <a:latin typeface="Times New Roman"/>
                <a:ea typeface="微软雅黑"/>
                <a:cs typeface="Courier New"/>
              </a:rPr>
              <a:t>3</a:t>
            </a:r>
            <a:r>
              <a:rPr lang="zh-CN" altLang="zh-CN" sz="2400" kern="100" dirty="0">
                <a:latin typeface="Times New Roman"/>
                <a:ea typeface="微软雅黑"/>
                <a:cs typeface="Times New Roman"/>
              </a:rPr>
              <a:t>　如图</a:t>
            </a:r>
            <a:r>
              <a:rPr lang="en-US" altLang="zh-CN" sz="2400" kern="100" dirty="0">
                <a:latin typeface="Times New Roman"/>
                <a:ea typeface="微软雅黑"/>
                <a:cs typeface="Courier New"/>
              </a:rPr>
              <a:t>6</a:t>
            </a:r>
            <a:r>
              <a:rPr lang="zh-CN" altLang="zh-CN" sz="2400" kern="100" dirty="0">
                <a:latin typeface="Times New Roman"/>
                <a:ea typeface="微软雅黑"/>
                <a:cs typeface="Times New Roman"/>
              </a:rPr>
              <a:t>所示，质量为</a:t>
            </a:r>
            <a:r>
              <a:rPr lang="en-US" altLang="zh-CN" sz="2400" kern="100" dirty="0">
                <a:latin typeface="Times New Roman"/>
                <a:ea typeface="微软雅黑"/>
                <a:cs typeface="Courier New"/>
              </a:rPr>
              <a:t>1 kg</a:t>
            </a:r>
            <a:r>
              <a:rPr lang="zh-CN" altLang="zh-CN" sz="2400" kern="100" dirty="0">
                <a:latin typeface="Times New Roman"/>
                <a:ea typeface="微软雅黑"/>
                <a:cs typeface="Times New Roman"/>
              </a:rPr>
              <a:t>的小球用细绳悬挂于</a:t>
            </a:r>
            <a:r>
              <a:rPr lang="en-US" altLang="zh-CN" sz="2400" i="1" kern="100" dirty="0">
                <a:latin typeface="Times New Roman"/>
                <a:ea typeface="微软雅黑"/>
                <a:cs typeface="Courier New"/>
              </a:rPr>
              <a:t>O</a:t>
            </a:r>
            <a:r>
              <a:rPr lang="zh-CN" altLang="zh-CN" sz="2400" kern="100" dirty="0">
                <a:latin typeface="Times New Roman"/>
                <a:ea typeface="微软雅黑"/>
                <a:cs typeface="Times New Roman"/>
              </a:rPr>
              <a:t>点，将小球拉离竖直位置释放后，到达最低点时的速度为</a:t>
            </a:r>
            <a:r>
              <a:rPr lang="en-US" altLang="zh-CN" sz="2400" kern="100" dirty="0">
                <a:latin typeface="Times New Roman"/>
                <a:ea typeface="微软雅黑"/>
                <a:cs typeface="Courier New"/>
              </a:rPr>
              <a:t>2 m</a:t>
            </a:r>
            <a:r>
              <a:rPr lang="en-US" altLang="zh-CN" sz="2400" kern="100" dirty="0">
                <a:latin typeface="IPAPANNEW"/>
                <a:ea typeface="微软雅黑"/>
                <a:cs typeface="Times New Roman"/>
              </a:rPr>
              <a:t>/s</a:t>
            </a:r>
            <a:r>
              <a:rPr lang="zh-CN" altLang="zh-CN" sz="2400" kern="100" dirty="0">
                <a:latin typeface="IPAPANNEW"/>
                <a:ea typeface="微软雅黑"/>
                <a:cs typeface="Times New Roman"/>
              </a:rPr>
              <a:t>，已知球心到悬点的距离为</a:t>
            </a:r>
            <a:r>
              <a:rPr lang="en-US" altLang="zh-CN" sz="2400" kern="100" dirty="0">
                <a:latin typeface="IPAPANNEW"/>
                <a:ea typeface="微软雅黑"/>
                <a:cs typeface="Times New Roman"/>
              </a:rPr>
              <a:t>1 m</a:t>
            </a:r>
            <a:r>
              <a:rPr lang="zh-CN" altLang="zh-CN" sz="2400" kern="100" dirty="0">
                <a:latin typeface="IPAPANNEW"/>
                <a:ea typeface="微软雅黑"/>
                <a:cs typeface="Times New Roman"/>
              </a:rPr>
              <a:t>，重力加速度</a:t>
            </a:r>
            <a:r>
              <a:rPr lang="en-US" altLang="zh-CN" sz="2400" i="1" kern="100" dirty="0">
                <a:latin typeface="IPAPANNEW"/>
                <a:ea typeface="微软雅黑"/>
                <a:cs typeface="Times New Roman"/>
              </a:rPr>
              <a:t>g</a:t>
            </a:r>
            <a:r>
              <a:rPr lang="zh-CN" altLang="zh-CN" sz="2400" kern="100" dirty="0">
                <a:latin typeface="IPAPANNEW"/>
                <a:ea typeface="微软雅黑"/>
                <a:cs typeface="Times New Roman"/>
              </a:rPr>
              <a:t>＝</a:t>
            </a:r>
            <a:r>
              <a:rPr lang="en-US" altLang="zh-CN" sz="2400" kern="100" dirty="0">
                <a:latin typeface="IPAPANNEW"/>
                <a:ea typeface="微软雅黑"/>
                <a:cs typeface="Times New Roman"/>
              </a:rPr>
              <a:t>10 m/</a:t>
            </a:r>
            <a:r>
              <a:rPr lang="en-US" altLang="zh-CN" sz="2400" kern="100" dirty="0" err="1">
                <a:latin typeface="Times New Roman"/>
                <a:ea typeface="微软雅黑"/>
                <a:cs typeface="Courier New"/>
              </a:rPr>
              <a:t>s</a:t>
            </a:r>
            <a:r>
              <a:rPr lang="en-US" altLang="zh-CN" sz="2400" kern="100" baseline="30000" dirty="0" err="1">
                <a:latin typeface="Times New Roman"/>
                <a:ea typeface="微软雅黑"/>
                <a:cs typeface="Courier New"/>
              </a:rPr>
              <a:t>2</a:t>
            </a:r>
            <a:r>
              <a:rPr lang="zh-CN" altLang="zh-CN" sz="2400" kern="100" dirty="0">
                <a:latin typeface="Times New Roman"/>
                <a:ea typeface="微软雅黑"/>
                <a:cs typeface="Times New Roman"/>
              </a:rPr>
              <a:t>，求小球在最低点时对绳的拉力的大小</a:t>
            </a:r>
            <a:r>
              <a:rPr lang="en-US" altLang="zh-CN" sz="2400" kern="100" dirty="0">
                <a:latin typeface="Times New Roman"/>
                <a:ea typeface="微软雅黑"/>
                <a:cs typeface="Courier New"/>
              </a:rPr>
              <a:t>.</a:t>
            </a:r>
            <a:endParaRPr lang="zh-CN" altLang="zh-CN" sz="2400" kern="100" dirty="0">
              <a:latin typeface="宋体"/>
              <a:cs typeface="Courier New"/>
            </a:endParaRPr>
          </a:p>
          <a:p>
            <a:pPr algn="ctr">
              <a:lnSpc>
                <a:spcPct val="157000"/>
              </a:lnSpc>
              <a:spcAft>
                <a:spcPts val="0"/>
              </a:spcAft>
              <a:tabLst>
                <a:tab pos="2070735" algn="l"/>
              </a:tabLst>
            </a:pPr>
            <a:endParaRPr lang="en-US" altLang="zh-CN" sz="2400" kern="100" dirty="0" smtClean="0">
              <a:latin typeface="Times New Roman"/>
              <a:ea typeface="微软雅黑"/>
              <a:cs typeface="Times New Roman"/>
            </a:endParaRPr>
          </a:p>
          <a:p>
            <a:pPr algn="ctr">
              <a:lnSpc>
                <a:spcPct val="157000"/>
              </a:lnSpc>
              <a:spcAft>
                <a:spcPts val="0"/>
              </a:spcAft>
              <a:tabLst>
                <a:tab pos="2070735" algn="l"/>
              </a:tabLst>
            </a:pPr>
            <a:endParaRPr lang="en-US" altLang="zh-CN" sz="2400" kern="100" dirty="0">
              <a:latin typeface="Times New Roman"/>
              <a:ea typeface="微软雅黑"/>
              <a:cs typeface="Times New Roman"/>
            </a:endParaRPr>
          </a:p>
          <a:p>
            <a:pPr algn="ctr">
              <a:lnSpc>
                <a:spcPct val="157000"/>
              </a:lnSpc>
              <a:spcAft>
                <a:spcPts val="0"/>
              </a:spcAft>
              <a:tabLst>
                <a:tab pos="2070735" algn="l"/>
              </a:tabLst>
            </a:pPr>
            <a:endParaRPr lang="en-US" altLang="zh-CN" sz="2400" kern="100" dirty="0" smtClean="0">
              <a:latin typeface="Times New Roman"/>
              <a:ea typeface="微软雅黑"/>
              <a:cs typeface="Times New Roman"/>
            </a:endParaRPr>
          </a:p>
          <a:p>
            <a:pPr algn="ctr">
              <a:lnSpc>
                <a:spcPct val="150000"/>
              </a:lnSpc>
              <a:spcAft>
                <a:spcPts val="0"/>
              </a:spcAft>
              <a:tabLst>
                <a:tab pos="2070735" algn="l"/>
              </a:tabLst>
            </a:pPr>
            <a:r>
              <a:rPr lang="zh-CN" altLang="zh-CN" sz="2400" kern="100" dirty="0" smtClean="0">
                <a:latin typeface="Times New Roman"/>
                <a:ea typeface="微软雅黑"/>
                <a:cs typeface="Times New Roman"/>
              </a:rPr>
              <a:t>图</a:t>
            </a:r>
            <a:r>
              <a:rPr lang="en-US" altLang="zh-CN" sz="2400" kern="100" dirty="0">
                <a:latin typeface="Times New Roman"/>
                <a:ea typeface="微软雅黑"/>
                <a:cs typeface="Courier New"/>
              </a:rPr>
              <a:t>6</a:t>
            </a:r>
            <a:endParaRPr lang="zh-CN" altLang="zh-CN" sz="2400" kern="100" dirty="0">
              <a:effectLst/>
              <a:latin typeface="宋体"/>
              <a:cs typeface="Courier New"/>
            </a:endParaRPr>
          </a:p>
        </p:txBody>
      </p:sp>
      <p:pic>
        <p:nvPicPr>
          <p:cNvPr id="6" name="图片 5" descr="F:\2015赵瑊\同步\物理\人教必修2\word\A135.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21037" y="2359294"/>
            <a:ext cx="1800200" cy="2171525"/>
          </a:xfrm>
          <a:prstGeom prst="rect">
            <a:avLst/>
          </a:prstGeom>
          <a:noFill/>
          <a:ln>
            <a:noFill/>
          </a:ln>
        </p:spPr>
      </p:pic>
    </p:spTree>
    <p:extLst>
      <p:ext uri="{BB962C8B-B14F-4D97-AF65-F5344CB8AC3E}">
        <p14:creationId xmlns:p14="http://schemas.microsoft.com/office/powerpoint/2010/main" val="901049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36079" y="56803"/>
            <a:ext cx="6812185" cy="1292662"/>
          </a:xfrm>
          <a:prstGeom prst="rect">
            <a:avLst/>
          </a:prstGeom>
        </p:spPr>
        <p:txBody>
          <a:bodyPr wrap="square">
            <a:spAutoFit/>
          </a:bodyPr>
          <a:lstStyle/>
          <a:p>
            <a:pPr algn="just">
              <a:lnSpc>
                <a:spcPct val="150000"/>
              </a:lnSpc>
              <a:spcAft>
                <a:spcPts val="0"/>
              </a:spcAft>
              <a:tabLst>
                <a:tab pos="2070735" algn="l"/>
              </a:tabLst>
            </a:pPr>
            <a:r>
              <a:rPr lang="zh-CN" altLang="zh-CN" sz="2600" b="1" kern="100" dirty="0">
                <a:solidFill>
                  <a:srgbClr val="00B0F0"/>
                </a:solidFill>
                <a:latin typeface="Times New Roman"/>
                <a:ea typeface="微软雅黑"/>
                <a:cs typeface="Times New Roman"/>
              </a:rPr>
              <a:t>解析</a:t>
            </a:r>
            <a:r>
              <a:rPr lang="zh-CN" altLang="zh-CN" sz="2600" kern="100" dirty="0">
                <a:latin typeface="Times New Roman"/>
                <a:ea typeface="微软雅黑"/>
                <a:cs typeface="Times New Roman"/>
              </a:rPr>
              <a:t>　小球在最低点时做圆周运动的向心力由重力</a:t>
            </a:r>
            <a:r>
              <a:rPr lang="en-US" altLang="zh-CN" sz="2600" i="1" kern="100" dirty="0">
                <a:latin typeface="Times New Roman"/>
                <a:ea typeface="微软雅黑"/>
                <a:cs typeface="Courier New"/>
              </a:rPr>
              <a:t>mg</a:t>
            </a:r>
            <a:r>
              <a:rPr lang="zh-CN" altLang="zh-CN" sz="2600" kern="100" dirty="0">
                <a:latin typeface="Times New Roman"/>
                <a:ea typeface="微软雅黑"/>
                <a:cs typeface="Times New Roman"/>
              </a:rPr>
              <a:t>和绳的拉力</a:t>
            </a:r>
            <a:r>
              <a:rPr lang="en-US" altLang="zh-CN" sz="2600" i="1" kern="100" dirty="0">
                <a:latin typeface="Times New Roman"/>
                <a:ea typeface="微软雅黑"/>
                <a:cs typeface="Courier New"/>
              </a:rPr>
              <a:t>F</a:t>
            </a:r>
            <a:r>
              <a:rPr lang="en-US" altLang="zh-CN" sz="2600" kern="100" baseline="-25000" dirty="0">
                <a:latin typeface="Times New Roman"/>
                <a:ea typeface="微软雅黑"/>
                <a:cs typeface="Courier New"/>
              </a:rPr>
              <a:t>T</a:t>
            </a:r>
            <a:r>
              <a:rPr lang="zh-CN" altLang="zh-CN" sz="2600" kern="100" dirty="0">
                <a:latin typeface="Times New Roman"/>
                <a:ea typeface="微软雅黑"/>
                <a:cs typeface="Times New Roman"/>
              </a:rPr>
              <a:t>提供</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如图所示</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a:t>
            </a:r>
            <a:endParaRPr lang="zh-CN" altLang="zh-CN" sz="2600" kern="100" dirty="0">
              <a:effectLst/>
              <a:latin typeface="宋体"/>
              <a:cs typeface="Courier New"/>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1949414832"/>
              </p:ext>
            </p:extLst>
          </p:nvPr>
        </p:nvGraphicFramePr>
        <p:xfrm>
          <a:off x="209550" y="1440861"/>
          <a:ext cx="4762500" cy="819150"/>
        </p:xfrm>
        <a:graphic>
          <a:graphicData uri="http://schemas.openxmlformats.org/presentationml/2006/ole">
            <mc:AlternateContent xmlns:mc="http://schemas.openxmlformats.org/markup-compatibility/2006">
              <mc:Choice xmlns:v="urn:schemas-microsoft-com:vml" Requires="v">
                <p:oleObj spid="_x0000_s179188" name="文档" r:id="rId3" imgW="4768452" imgH="820306" progId="Word.Document.12">
                  <p:embed/>
                </p:oleObj>
              </mc:Choice>
              <mc:Fallback>
                <p:oleObj name="文档" r:id="rId3" imgW="4768452" imgH="820306" progId="Word.Document.12">
                  <p:embed/>
                  <p:pic>
                    <p:nvPicPr>
                      <p:cNvPr id="0" name=""/>
                      <p:cNvPicPr>
                        <a:picLocks noChangeAspect="1" noChangeArrowheads="1"/>
                      </p:cNvPicPr>
                      <p:nvPr/>
                    </p:nvPicPr>
                    <p:blipFill>
                      <a:blip r:embed="rId4"/>
                      <a:srcRect/>
                      <a:stretch>
                        <a:fillRect/>
                      </a:stretch>
                    </p:blipFill>
                    <p:spPr bwMode="auto">
                      <a:xfrm>
                        <a:off x="209550" y="1440861"/>
                        <a:ext cx="47625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465627150"/>
              </p:ext>
            </p:extLst>
          </p:nvPr>
        </p:nvGraphicFramePr>
        <p:xfrm>
          <a:off x="209550" y="2298111"/>
          <a:ext cx="6915150" cy="857250"/>
        </p:xfrm>
        <a:graphic>
          <a:graphicData uri="http://schemas.openxmlformats.org/presentationml/2006/ole">
            <mc:AlternateContent xmlns:mc="http://schemas.openxmlformats.org/markup-compatibility/2006">
              <mc:Choice xmlns:v="urn:schemas-microsoft-com:vml" Requires="v">
                <p:oleObj spid="_x0000_s179189" name="文档" r:id="rId5" imgW="6919732" imgH="858161" progId="Word.Document.12">
                  <p:embed/>
                </p:oleObj>
              </mc:Choice>
              <mc:Fallback>
                <p:oleObj name="文档" r:id="rId5" imgW="6919732" imgH="858161" progId="Word.Document.12">
                  <p:embed/>
                  <p:pic>
                    <p:nvPicPr>
                      <p:cNvPr id="0" name=""/>
                      <p:cNvPicPr>
                        <a:picLocks noChangeAspect="1" noChangeArrowheads="1"/>
                      </p:cNvPicPr>
                      <p:nvPr/>
                    </p:nvPicPr>
                    <p:blipFill>
                      <a:blip r:embed="rId6"/>
                      <a:srcRect/>
                      <a:stretch>
                        <a:fillRect/>
                      </a:stretch>
                    </p:blipFill>
                    <p:spPr bwMode="auto">
                      <a:xfrm>
                        <a:off x="209550" y="2298111"/>
                        <a:ext cx="69151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矩形 16"/>
          <p:cNvSpPr/>
          <p:nvPr/>
        </p:nvSpPr>
        <p:spPr>
          <a:xfrm>
            <a:off x="136079" y="3111159"/>
            <a:ext cx="8856984" cy="1892826"/>
          </a:xfrm>
          <a:prstGeom prst="rect">
            <a:avLst/>
          </a:prstGeom>
        </p:spPr>
        <p:txBody>
          <a:bodyPr wrap="square">
            <a:spAutoFit/>
          </a:bodyPr>
          <a:lstStyle/>
          <a:p>
            <a:pPr algn="just">
              <a:lnSpc>
                <a:spcPct val="150000"/>
              </a:lnSpc>
              <a:spcAft>
                <a:spcPts val="0"/>
              </a:spcAft>
              <a:tabLst>
                <a:tab pos="2070735" algn="l"/>
              </a:tabLst>
            </a:pPr>
            <a:r>
              <a:rPr lang="zh-CN" altLang="zh-CN" sz="2600" kern="100" dirty="0">
                <a:latin typeface="Times New Roman"/>
                <a:ea typeface="微软雅黑"/>
                <a:cs typeface="Times New Roman"/>
              </a:rPr>
              <a:t>小球</a:t>
            </a:r>
            <a:r>
              <a:rPr lang="zh-CN" altLang="zh-CN" sz="2600" kern="100" spc="-90" dirty="0">
                <a:latin typeface="Times New Roman"/>
                <a:ea typeface="微软雅黑"/>
                <a:cs typeface="Times New Roman"/>
              </a:rPr>
              <a:t>对绳的拉力与绳对小球的拉力是一对作用力和反作用力，</a:t>
            </a:r>
            <a:r>
              <a:rPr lang="zh-CN" altLang="zh-CN" sz="2600" kern="100" dirty="0">
                <a:latin typeface="Times New Roman"/>
                <a:ea typeface="微软雅黑"/>
                <a:cs typeface="Times New Roman"/>
              </a:rPr>
              <a:t>所以小球在最低点时对绳的拉力大小为</a:t>
            </a:r>
            <a:r>
              <a:rPr lang="en-US" altLang="zh-CN" sz="2600" kern="100" dirty="0">
                <a:latin typeface="Times New Roman"/>
                <a:ea typeface="微软雅黑"/>
                <a:cs typeface="Courier New"/>
              </a:rPr>
              <a:t>14 N.</a:t>
            </a:r>
            <a:endParaRPr lang="zh-CN" altLang="zh-CN" sz="2600" kern="100" dirty="0">
              <a:latin typeface="宋体"/>
              <a:cs typeface="Courier New"/>
            </a:endParaRPr>
          </a:p>
          <a:p>
            <a:pPr algn="just">
              <a:lnSpc>
                <a:spcPct val="150000"/>
              </a:lnSpc>
              <a:spcAft>
                <a:spcPts val="0"/>
              </a:spcAft>
              <a:tabLst>
                <a:tab pos="2070735" algn="l"/>
              </a:tabLst>
            </a:pPr>
            <a:r>
              <a:rPr lang="zh-CN" altLang="zh-CN" sz="2600" b="1" kern="100" dirty="0">
                <a:solidFill>
                  <a:srgbClr val="00B0F0"/>
                </a:solidFill>
                <a:latin typeface="Times New Roman"/>
                <a:ea typeface="微软雅黑"/>
                <a:cs typeface="Times New Roman"/>
              </a:rPr>
              <a:t>答案</a:t>
            </a:r>
            <a:r>
              <a:rPr lang="zh-CN" altLang="zh-CN" sz="2600" kern="100" dirty="0">
                <a:latin typeface="Times New Roman"/>
                <a:ea typeface="微软雅黑"/>
                <a:cs typeface="Times New Roman"/>
              </a:rPr>
              <a:t>　</a:t>
            </a:r>
            <a:r>
              <a:rPr lang="en-US" altLang="zh-CN" sz="2600" kern="100" dirty="0">
                <a:solidFill>
                  <a:srgbClr val="E36C0A"/>
                </a:solidFill>
                <a:latin typeface="Times New Roman"/>
                <a:ea typeface="微软雅黑"/>
                <a:cs typeface="Courier New"/>
              </a:rPr>
              <a:t>14 N</a:t>
            </a:r>
            <a:endParaRPr lang="zh-CN" altLang="zh-CN" sz="2600" kern="100" dirty="0">
              <a:effectLst/>
              <a:latin typeface="宋体"/>
              <a:cs typeface="Courier New"/>
            </a:endParaRPr>
          </a:p>
        </p:txBody>
      </p:sp>
      <p:pic>
        <p:nvPicPr>
          <p:cNvPr id="8" name="图片 7" descr="F:\2015赵瑊\同步\物理\人教必修2\word\A136.TIF"/>
          <p:cNvPicPr/>
          <p:nvPr/>
        </p:nvPicPr>
        <p:blipFill>
          <a:blip r:embed="rId7" r:link="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52320" y="230748"/>
            <a:ext cx="936104" cy="2665327"/>
          </a:xfrm>
          <a:prstGeom prst="rect">
            <a:avLst/>
          </a:prstGeom>
          <a:noFill/>
          <a:ln>
            <a:noFill/>
          </a:ln>
        </p:spPr>
      </p:pic>
    </p:spTree>
    <p:extLst>
      <p:ext uri="{BB962C8B-B14F-4D97-AF65-F5344CB8AC3E}">
        <p14:creationId xmlns:p14="http://schemas.microsoft.com/office/powerpoint/2010/main" val="526221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blinds(horizontal)">
                                      <p:cBhvr>
                                        <p:cTn id="17" dur="500"/>
                                        <p:tgtEl>
                                          <p:spTgt spid="1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
                                            <p:txEl>
                                              <p:pRg st="1" end="1"/>
                                            </p:txEl>
                                          </p:spTgt>
                                        </p:tgtEl>
                                        <p:attrNameLst>
                                          <p:attrName>style.visibility</p:attrName>
                                        </p:attrNameLst>
                                      </p:cBhvr>
                                      <p:to>
                                        <p:strVal val="visible"/>
                                      </p:to>
                                    </p:set>
                                    <p:animEffect transition="in" filter="blinds(horizontal)">
                                      <p:cBhvr>
                                        <p:cTn id="22"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6079" y="119281"/>
            <a:ext cx="6043341" cy="461665"/>
          </a:xfrm>
          <a:prstGeom prst="rect">
            <a:avLst/>
          </a:prstGeom>
        </p:spPr>
        <p:txBody>
          <a:bodyPr wrap="square">
            <a:spAutoFit/>
          </a:bodyPr>
          <a:lstStyle/>
          <a:p>
            <a:pPr algn="just"/>
            <a:r>
              <a:rPr lang="zh-CN" altLang="en-US" sz="2400" b="1" kern="100" dirty="0">
                <a:latin typeface="Times New Roman" pitchFamily="18" charset="0"/>
                <a:ea typeface="微软雅黑" pitchFamily="34" charset="-122"/>
                <a:cs typeface="Times New Roman" pitchFamily="18" charset="0"/>
              </a:rPr>
              <a:t>四、圆锥摆类模型</a:t>
            </a:r>
            <a:endParaRPr lang="zh-CN" altLang="zh-CN" sz="2400" b="1" kern="100" dirty="0">
              <a:latin typeface="Times New Roman" pitchFamily="18" charset="0"/>
              <a:ea typeface="微软雅黑" pitchFamily="34" charset="-122"/>
              <a:cs typeface="Times New Roman" pitchFamily="18" charset="0"/>
            </a:endParaRPr>
          </a:p>
        </p:txBody>
      </p:sp>
      <p:sp>
        <p:nvSpPr>
          <p:cNvPr id="6" name="矩形 5"/>
          <p:cNvSpPr/>
          <p:nvPr/>
        </p:nvSpPr>
        <p:spPr>
          <a:xfrm>
            <a:off x="136078" y="558190"/>
            <a:ext cx="8856985" cy="4557401"/>
          </a:xfrm>
          <a:prstGeom prst="rect">
            <a:avLst/>
          </a:prstGeom>
        </p:spPr>
        <p:txBody>
          <a:bodyPr wrap="square">
            <a:spAutoFit/>
          </a:bodyPr>
          <a:lstStyle/>
          <a:p>
            <a:pPr algn="just">
              <a:lnSpc>
                <a:spcPct val="132000"/>
              </a:lnSpc>
              <a:spcAft>
                <a:spcPts val="0"/>
              </a:spcAft>
              <a:tabLst>
                <a:tab pos="2070735" algn="l"/>
              </a:tabLst>
            </a:pPr>
            <a:r>
              <a:rPr lang="zh-CN" altLang="zh-CN" sz="2400" b="1" kern="100" dirty="0" smtClean="0">
                <a:solidFill>
                  <a:srgbClr val="00B050"/>
                </a:solidFill>
                <a:latin typeface="Times New Roman"/>
                <a:ea typeface="微软雅黑"/>
                <a:cs typeface="Times New Roman"/>
              </a:rPr>
              <a:t>例</a:t>
            </a:r>
            <a:r>
              <a:rPr lang="en-US" altLang="zh-CN" sz="2400" b="1" kern="100" dirty="0" smtClean="0">
                <a:solidFill>
                  <a:srgbClr val="00B050"/>
                </a:solidFill>
                <a:latin typeface="Times New Roman"/>
                <a:ea typeface="微软雅黑"/>
                <a:cs typeface="Courier New"/>
              </a:rPr>
              <a:t>4</a:t>
            </a:r>
            <a:r>
              <a:rPr lang="zh-CN" altLang="zh-CN" sz="2400" kern="100" dirty="0" smtClean="0">
                <a:latin typeface="Times New Roman"/>
                <a:ea typeface="微软雅黑"/>
                <a:cs typeface="Times New Roman"/>
              </a:rPr>
              <a:t>　</a:t>
            </a:r>
            <a:r>
              <a:rPr lang="zh-CN" altLang="zh-CN" sz="2400" kern="100" dirty="0">
                <a:latin typeface="Times New Roman"/>
                <a:ea typeface="微软雅黑"/>
                <a:cs typeface="Times New Roman"/>
              </a:rPr>
              <a:t>如图</a:t>
            </a:r>
            <a:r>
              <a:rPr lang="en-US" altLang="zh-CN" sz="2400" kern="100" dirty="0">
                <a:latin typeface="Times New Roman"/>
                <a:ea typeface="微软雅黑"/>
                <a:cs typeface="Courier New"/>
              </a:rPr>
              <a:t>7</a:t>
            </a:r>
            <a:r>
              <a:rPr lang="zh-CN" altLang="zh-CN" sz="2400" kern="100" spc="-70" dirty="0">
                <a:latin typeface="Times New Roman"/>
                <a:ea typeface="微软雅黑"/>
                <a:cs typeface="Times New Roman"/>
              </a:rPr>
              <a:t>所示，已知绳长为</a:t>
            </a:r>
            <a:r>
              <a:rPr lang="en-US" altLang="zh-CN" sz="2400" i="1" kern="100" spc="-70" dirty="0">
                <a:latin typeface="Times New Roman"/>
                <a:ea typeface="微软雅黑"/>
                <a:cs typeface="Courier New"/>
              </a:rPr>
              <a:t>L</a:t>
            </a:r>
            <a:r>
              <a:rPr lang="zh-CN" altLang="zh-CN" sz="2400" kern="100" spc="-70" dirty="0">
                <a:latin typeface="Times New Roman"/>
                <a:ea typeface="微软雅黑"/>
                <a:cs typeface="Times New Roman"/>
              </a:rPr>
              <a:t>＝</a:t>
            </a:r>
            <a:r>
              <a:rPr lang="en-US" altLang="zh-CN" sz="2400" kern="100" spc="-70" dirty="0">
                <a:latin typeface="Times New Roman"/>
                <a:ea typeface="微软雅黑"/>
                <a:cs typeface="Courier New"/>
              </a:rPr>
              <a:t>20 cm</a:t>
            </a:r>
            <a:r>
              <a:rPr lang="zh-CN" altLang="zh-CN" sz="2400" kern="100" spc="-70" dirty="0">
                <a:latin typeface="Times New Roman"/>
                <a:ea typeface="微软雅黑"/>
                <a:cs typeface="Times New Roman"/>
              </a:rPr>
              <a:t>，水平杆长为</a:t>
            </a:r>
            <a:r>
              <a:rPr lang="en-US" altLang="zh-CN" sz="2400" i="1" kern="100" spc="-70" dirty="0">
                <a:latin typeface="Times New Roman"/>
                <a:ea typeface="微软雅黑"/>
                <a:cs typeface="Courier New"/>
              </a:rPr>
              <a:t>L</a:t>
            </a:r>
            <a:r>
              <a:rPr lang="en-US" altLang="zh-CN" sz="2400" kern="100" spc="-70" dirty="0">
                <a:latin typeface="宋体"/>
                <a:ea typeface="微软雅黑"/>
                <a:cs typeface="Times New Roman"/>
              </a:rPr>
              <a:t>′</a:t>
            </a:r>
            <a:r>
              <a:rPr lang="zh-CN" altLang="zh-CN" sz="2400" kern="100" spc="-70" dirty="0">
                <a:latin typeface="Times New Roman"/>
                <a:ea typeface="微软雅黑"/>
                <a:cs typeface="Times New Roman"/>
              </a:rPr>
              <a:t>＝</a:t>
            </a:r>
            <a:r>
              <a:rPr lang="en-US" altLang="zh-CN" sz="2400" kern="100" spc="-70" dirty="0">
                <a:latin typeface="Times New Roman"/>
                <a:ea typeface="微软雅黑"/>
                <a:cs typeface="Courier New"/>
              </a:rPr>
              <a:t>0.1 m</a:t>
            </a:r>
            <a:r>
              <a:rPr lang="zh-CN" altLang="zh-CN" sz="2400" kern="100" spc="-70" dirty="0">
                <a:latin typeface="Times New Roman"/>
                <a:ea typeface="微软雅黑"/>
                <a:cs typeface="Times New Roman"/>
              </a:rPr>
              <a:t>，</a:t>
            </a:r>
            <a:r>
              <a:rPr lang="zh-CN" altLang="zh-CN" sz="2400" kern="100" dirty="0">
                <a:latin typeface="Times New Roman"/>
                <a:ea typeface="微软雅黑"/>
                <a:cs typeface="Times New Roman"/>
              </a:rPr>
              <a:t>小球质量</a:t>
            </a:r>
            <a:r>
              <a:rPr lang="en-US" altLang="zh-CN" sz="2400" i="1" kern="100" dirty="0">
                <a:latin typeface="Times New Roman"/>
                <a:ea typeface="微软雅黑"/>
                <a:cs typeface="Courier New"/>
              </a:rPr>
              <a:t>m</a:t>
            </a:r>
            <a:r>
              <a:rPr lang="zh-CN" altLang="zh-CN" sz="2400" kern="100" dirty="0">
                <a:latin typeface="Times New Roman"/>
                <a:ea typeface="微软雅黑"/>
                <a:cs typeface="Times New Roman"/>
              </a:rPr>
              <a:t>＝</a:t>
            </a:r>
            <a:r>
              <a:rPr lang="en-US" altLang="zh-CN" sz="2400" kern="100" dirty="0">
                <a:latin typeface="Times New Roman"/>
                <a:ea typeface="微软雅黑"/>
                <a:cs typeface="Courier New"/>
              </a:rPr>
              <a:t>0.3 kg</a:t>
            </a:r>
            <a:r>
              <a:rPr lang="zh-CN" altLang="zh-CN" sz="2400" kern="100" dirty="0">
                <a:latin typeface="Times New Roman"/>
                <a:ea typeface="微软雅黑"/>
                <a:cs typeface="Times New Roman"/>
              </a:rPr>
              <a:t>，整个装置可绕竖直轴转动</a:t>
            </a:r>
            <a:r>
              <a:rPr lang="en-US" altLang="zh-CN" sz="2400" kern="100" dirty="0">
                <a:latin typeface="Times New Roman"/>
                <a:ea typeface="微软雅黑"/>
                <a:cs typeface="Courier New"/>
              </a:rPr>
              <a:t>.(</a:t>
            </a:r>
            <a:r>
              <a:rPr lang="en-US" altLang="zh-CN" sz="2400" i="1" kern="100" dirty="0">
                <a:latin typeface="Times New Roman"/>
                <a:ea typeface="微软雅黑"/>
                <a:cs typeface="Courier New"/>
              </a:rPr>
              <a:t>g</a:t>
            </a:r>
            <a:r>
              <a:rPr lang="zh-CN" altLang="zh-CN" sz="2400" kern="100" dirty="0">
                <a:latin typeface="Times New Roman"/>
                <a:ea typeface="微软雅黑"/>
                <a:cs typeface="Times New Roman"/>
              </a:rPr>
              <a:t>取</a:t>
            </a:r>
            <a:r>
              <a:rPr lang="en-US" altLang="zh-CN" sz="2400" kern="100" dirty="0">
                <a:latin typeface="Times New Roman"/>
                <a:ea typeface="微软雅黑"/>
                <a:cs typeface="Courier New"/>
              </a:rPr>
              <a:t>10 m/</a:t>
            </a:r>
            <a:r>
              <a:rPr lang="en-US" altLang="zh-CN" sz="2400" kern="100" dirty="0" err="1">
                <a:latin typeface="Times New Roman"/>
                <a:ea typeface="微软雅黑"/>
                <a:cs typeface="Courier New"/>
              </a:rPr>
              <a:t>s</a:t>
            </a:r>
            <a:r>
              <a:rPr lang="en-US" altLang="zh-CN" sz="2400" kern="100" baseline="30000" dirty="0" err="1">
                <a:latin typeface="Times New Roman"/>
                <a:ea typeface="微软雅黑"/>
                <a:cs typeface="Courier New"/>
              </a:rPr>
              <a:t>2</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问：</a:t>
            </a:r>
            <a:endParaRPr lang="zh-CN" altLang="zh-CN" sz="2400" kern="100" dirty="0">
              <a:latin typeface="宋体"/>
              <a:cs typeface="Courier New"/>
            </a:endParaRPr>
          </a:p>
          <a:p>
            <a:pPr algn="ctr">
              <a:lnSpc>
                <a:spcPct val="141000"/>
              </a:lnSpc>
              <a:spcAft>
                <a:spcPts val="0"/>
              </a:spcAft>
              <a:tabLst>
                <a:tab pos="2070735" algn="l"/>
              </a:tabLst>
            </a:pPr>
            <a:endParaRPr lang="en-US" altLang="zh-CN" sz="2400" kern="100" dirty="0" smtClean="0">
              <a:latin typeface="Times New Roman"/>
              <a:ea typeface="微软雅黑"/>
              <a:cs typeface="Times New Roman"/>
            </a:endParaRPr>
          </a:p>
          <a:p>
            <a:pPr algn="ctr">
              <a:lnSpc>
                <a:spcPct val="141000"/>
              </a:lnSpc>
              <a:spcAft>
                <a:spcPts val="0"/>
              </a:spcAft>
              <a:tabLst>
                <a:tab pos="2070735" algn="l"/>
              </a:tabLst>
            </a:pPr>
            <a:endParaRPr lang="en-US" altLang="zh-CN" sz="2400" kern="100" dirty="0" smtClean="0">
              <a:latin typeface="Times New Roman"/>
              <a:ea typeface="微软雅黑"/>
              <a:cs typeface="Times New Roman"/>
            </a:endParaRPr>
          </a:p>
          <a:p>
            <a:pPr algn="ctr">
              <a:lnSpc>
                <a:spcPct val="141000"/>
              </a:lnSpc>
              <a:spcAft>
                <a:spcPts val="0"/>
              </a:spcAft>
              <a:tabLst>
                <a:tab pos="2070735" algn="l"/>
              </a:tabLst>
            </a:pPr>
            <a:endParaRPr lang="en-US" altLang="zh-CN" sz="2400" kern="100" dirty="0">
              <a:latin typeface="Times New Roman"/>
              <a:ea typeface="微软雅黑"/>
              <a:cs typeface="Times New Roman"/>
            </a:endParaRPr>
          </a:p>
          <a:p>
            <a:pPr algn="ctr">
              <a:lnSpc>
                <a:spcPct val="132000"/>
              </a:lnSpc>
              <a:spcAft>
                <a:spcPts val="0"/>
              </a:spcAft>
              <a:tabLst>
                <a:tab pos="2070735" algn="l"/>
              </a:tabLst>
            </a:pPr>
            <a:r>
              <a:rPr lang="zh-CN" altLang="zh-CN" sz="2400" kern="100" dirty="0" smtClean="0">
                <a:latin typeface="Times New Roman"/>
                <a:ea typeface="微软雅黑"/>
                <a:cs typeface="Times New Roman"/>
              </a:rPr>
              <a:t>图</a:t>
            </a:r>
            <a:r>
              <a:rPr lang="en-US" altLang="zh-CN" sz="2400" kern="100" dirty="0" smtClean="0">
                <a:latin typeface="Times New Roman"/>
                <a:ea typeface="微软雅黑"/>
                <a:cs typeface="Courier New"/>
              </a:rPr>
              <a:t>7</a:t>
            </a:r>
          </a:p>
          <a:p>
            <a:pPr algn="just">
              <a:lnSpc>
                <a:spcPct val="132000"/>
              </a:lnSpc>
              <a:spcAft>
                <a:spcPts val="0"/>
              </a:spcAft>
              <a:tabLst>
                <a:tab pos="2070735" algn="l"/>
              </a:tabLst>
            </a:pP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要使绳子与竖直方向成</a:t>
            </a:r>
            <a:r>
              <a:rPr lang="en-US" altLang="zh-CN" sz="2400" kern="100" dirty="0">
                <a:latin typeface="Times New Roman"/>
                <a:ea typeface="微软雅黑"/>
                <a:cs typeface="Courier New"/>
              </a:rPr>
              <a:t>45°</a:t>
            </a:r>
            <a:r>
              <a:rPr lang="zh-CN" altLang="zh-CN" sz="2400" kern="100" dirty="0">
                <a:latin typeface="Times New Roman"/>
                <a:ea typeface="微软雅黑"/>
                <a:cs typeface="Times New Roman"/>
              </a:rPr>
              <a:t>角，试求该装置必须以多大的角速度转动才行？</a:t>
            </a:r>
            <a:endParaRPr lang="zh-CN" altLang="zh-CN" sz="2400" kern="100" dirty="0">
              <a:latin typeface="宋体"/>
              <a:cs typeface="Courier New"/>
            </a:endParaRPr>
          </a:p>
          <a:p>
            <a:pPr algn="just">
              <a:lnSpc>
                <a:spcPct val="132000"/>
              </a:lnSpc>
              <a:spcAft>
                <a:spcPts val="0"/>
              </a:spcAft>
              <a:tabLst>
                <a:tab pos="2070735" algn="l"/>
              </a:tabLst>
            </a:pP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此时绳子的张力多大</a:t>
            </a:r>
            <a:r>
              <a:rPr lang="zh-CN" altLang="zh-CN" sz="2400" kern="100" dirty="0" smtClean="0">
                <a:latin typeface="Times New Roman"/>
                <a:ea typeface="微软雅黑"/>
                <a:cs typeface="Times New Roman"/>
              </a:rPr>
              <a:t>？</a:t>
            </a:r>
            <a:endParaRPr lang="zh-CN" altLang="zh-CN" sz="2400" kern="100" dirty="0">
              <a:latin typeface="宋体"/>
              <a:cs typeface="Courier New"/>
            </a:endParaRPr>
          </a:p>
        </p:txBody>
      </p:sp>
      <p:pic>
        <p:nvPicPr>
          <p:cNvPr id="7" name="图片 6" descr="F:\2015赵瑊\同步\物理\人教必修2\word\A137.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33257" y="1673746"/>
            <a:ext cx="2862625" cy="1470539"/>
          </a:xfrm>
          <a:prstGeom prst="rect">
            <a:avLst/>
          </a:prstGeom>
          <a:noFill/>
          <a:ln>
            <a:noFill/>
          </a:ln>
        </p:spPr>
      </p:pic>
    </p:spTree>
    <p:extLst>
      <p:ext uri="{BB962C8B-B14F-4D97-AF65-F5344CB8AC3E}">
        <p14:creationId xmlns:p14="http://schemas.microsoft.com/office/powerpoint/2010/main" val="2999883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36078" y="17562"/>
            <a:ext cx="8856985" cy="4535857"/>
          </a:xfrm>
          <a:prstGeom prst="rect">
            <a:avLst/>
          </a:prstGeom>
        </p:spPr>
        <p:txBody>
          <a:bodyPr wrap="square">
            <a:spAutoFit/>
          </a:bodyPr>
          <a:lstStyle/>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解析</a:t>
            </a:r>
            <a:r>
              <a:rPr lang="zh-CN" altLang="zh-CN" sz="2800" kern="100" dirty="0">
                <a:latin typeface="Times New Roman"/>
                <a:ea typeface="微软雅黑"/>
                <a:cs typeface="Times New Roman"/>
              </a:rPr>
              <a:t>　</a:t>
            </a:r>
            <a:r>
              <a:rPr lang="zh-CN" altLang="zh-CN" sz="2800" kern="100" dirty="0">
                <a:latin typeface="宋体"/>
                <a:cs typeface="Courier New"/>
              </a:rPr>
              <a:t> </a:t>
            </a:r>
            <a:r>
              <a:rPr lang="zh-CN" altLang="zh-CN" sz="2800" kern="100" dirty="0">
                <a:latin typeface="Times New Roman"/>
                <a:ea typeface="微软雅黑"/>
                <a:cs typeface="Times New Roman"/>
              </a:rPr>
              <a:t>小球绕竖直轴做圆周运动，其轨道平面在水平面内，轨道半径</a:t>
            </a:r>
            <a:r>
              <a:rPr lang="en-US" altLang="zh-CN" sz="2800" i="1" kern="100" dirty="0">
                <a:latin typeface="Times New Roman"/>
                <a:ea typeface="微软雅黑"/>
                <a:cs typeface="Courier New"/>
              </a:rPr>
              <a:t>r</a:t>
            </a:r>
            <a:r>
              <a:rPr lang="zh-CN" altLang="zh-CN" sz="2800" kern="100" dirty="0">
                <a:latin typeface="Times New Roman"/>
                <a:ea typeface="微软雅黑"/>
                <a:cs typeface="Times New Roman"/>
              </a:rPr>
              <a:t>＝</a:t>
            </a:r>
            <a:r>
              <a:rPr lang="en-US" altLang="zh-CN" sz="2800" i="1" kern="100" dirty="0">
                <a:latin typeface="Times New Roman"/>
                <a:ea typeface="微软雅黑"/>
                <a:cs typeface="Courier New"/>
              </a:rPr>
              <a:t>L</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a:t>
            </a:r>
            <a:r>
              <a:rPr lang="en-US" altLang="zh-CN" sz="2800" i="1" kern="100" dirty="0" err="1">
                <a:latin typeface="Times New Roman"/>
                <a:ea typeface="微软雅黑"/>
                <a:cs typeface="Courier New"/>
              </a:rPr>
              <a:t>L</a:t>
            </a:r>
            <a:r>
              <a:rPr lang="en-US" altLang="zh-CN" sz="2800" kern="100" dirty="0" err="1">
                <a:latin typeface="Times New Roman"/>
                <a:ea typeface="微软雅黑"/>
                <a:cs typeface="Courier New"/>
              </a:rPr>
              <a:t>sin</a:t>
            </a:r>
            <a:r>
              <a:rPr lang="en-US" altLang="zh-CN" sz="2800" kern="100" dirty="0">
                <a:latin typeface="Times New Roman"/>
                <a:ea typeface="微软雅黑"/>
                <a:cs typeface="Courier New"/>
              </a:rPr>
              <a:t> 45°.</a:t>
            </a:r>
            <a:r>
              <a:rPr lang="zh-CN" altLang="zh-CN" sz="2800" kern="100" dirty="0">
                <a:latin typeface="Times New Roman"/>
                <a:ea typeface="微软雅黑"/>
                <a:cs typeface="Times New Roman"/>
              </a:rPr>
              <a:t>对小球受力分析如图所示，设绳对小球拉力为</a:t>
            </a:r>
            <a:r>
              <a:rPr lang="en-US" altLang="zh-CN" sz="2800" i="1" kern="100" dirty="0">
                <a:latin typeface="Times New Roman"/>
                <a:ea typeface="微软雅黑"/>
                <a:cs typeface="Courier New"/>
              </a:rPr>
              <a:t>F</a:t>
            </a:r>
            <a:r>
              <a:rPr lang="en-US" altLang="zh-CN" sz="2800" kern="100" baseline="-25000" dirty="0">
                <a:latin typeface="Times New Roman"/>
                <a:ea typeface="微软雅黑"/>
                <a:cs typeface="Courier New"/>
              </a:rPr>
              <a:t>T</a:t>
            </a:r>
            <a:r>
              <a:rPr lang="zh-CN" altLang="zh-CN" sz="2800" kern="100" dirty="0">
                <a:latin typeface="Times New Roman"/>
                <a:ea typeface="微软雅黑"/>
                <a:cs typeface="Times New Roman"/>
              </a:rPr>
              <a:t>，小球重力为</a:t>
            </a:r>
            <a:r>
              <a:rPr lang="en-US" altLang="zh-CN" sz="2800" i="1" kern="100" dirty="0">
                <a:latin typeface="Times New Roman"/>
                <a:ea typeface="微软雅黑"/>
                <a:cs typeface="Courier New"/>
              </a:rPr>
              <a:t>mg</a:t>
            </a:r>
            <a:r>
              <a:rPr lang="zh-CN" altLang="zh-CN" sz="2800" kern="100" dirty="0">
                <a:latin typeface="Times New Roman"/>
                <a:ea typeface="微软雅黑"/>
                <a:cs typeface="Times New Roman"/>
              </a:rPr>
              <a:t>，则绳的拉力与重力的合力提供小球做圆周运动的向心力</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微软雅黑"/>
                <a:cs typeface="Times New Roman"/>
              </a:rPr>
              <a:t>对小球利用牛顿第二定律可得：</a:t>
            </a:r>
            <a:endParaRPr lang="zh-CN" altLang="zh-CN" sz="2800" kern="100" dirty="0">
              <a:latin typeface="宋体"/>
              <a:cs typeface="Courier New"/>
            </a:endParaRPr>
          </a:p>
          <a:p>
            <a:pPr algn="just">
              <a:lnSpc>
                <a:spcPct val="150000"/>
              </a:lnSpc>
              <a:spcAft>
                <a:spcPts val="0"/>
              </a:spcAft>
              <a:tabLst>
                <a:tab pos="2070735" algn="l"/>
              </a:tabLst>
            </a:pPr>
            <a:r>
              <a:rPr lang="en-US" altLang="zh-CN" sz="2800" i="1" kern="100" dirty="0" err="1">
                <a:latin typeface="Times New Roman"/>
                <a:ea typeface="微软雅黑"/>
                <a:cs typeface="Courier New"/>
              </a:rPr>
              <a:t>mg</a:t>
            </a:r>
            <a:r>
              <a:rPr lang="en-US" altLang="zh-CN" sz="2800" kern="100" dirty="0" err="1">
                <a:latin typeface="Times New Roman"/>
                <a:ea typeface="微软雅黑"/>
                <a:cs typeface="Courier New"/>
              </a:rPr>
              <a:t>tan</a:t>
            </a:r>
            <a:r>
              <a:rPr lang="en-US" altLang="zh-CN" sz="2800" kern="100" dirty="0">
                <a:latin typeface="Times New Roman"/>
                <a:ea typeface="微软雅黑"/>
                <a:cs typeface="Courier New"/>
              </a:rPr>
              <a:t> 45°</a:t>
            </a:r>
            <a:r>
              <a:rPr lang="zh-CN" altLang="zh-CN" sz="2800" kern="100" dirty="0">
                <a:latin typeface="Times New Roman"/>
                <a:ea typeface="微软雅黑"/>
                <a:cs typeface="Times New Roman"/>
              </a:rPr>
              <a:t>＝</a:t>
            </a:r>
            <a:r>
              <a:rPr lang="en-US" altLang="zh-CN" sz="2800" i="1" kern="100" dirty="0" err="1">
                <a:latin typeface="Times New Roman"/>
                <a:ea typeface="微软雅黑"/>
                <a:cs typeface="Courier New"/>
              </a:rPr>
              <a:t>mω</a:t>
            </a:r>
            <a:r>
              <a:rPr lang="en-US" altLang="zh-CN" sz="2800" kern="100" baseline="30000" dirty="0" err="1">
                <a:latin typeface="Times New Roman"/>
                <a:ea typeface="微软雅黑"/>
                <a:cs typeface="Courier New"/>
              </a:rPr>
              <a:t>2</a:t>
            </a:r>
            <a:r>
              <a:rPr lang="en-US" altLang="zh-CN" sz="2800" i="1" kern="100" dirty="0" err="1">
                <a:latin typeface="Times New Roman"/>
                <a:ea typeface="微软雅黑"/>
                <a:cs typeface="Courier New"/>
              </a:rPr>
              <a:t>r</a:t>
            </a:r>
            <a:r>
              <a:rPr lang="en-US" altLang="zh-CN" sz="2800" kern="100" dirty="0">
                <a:latin typeface="宋体"/>
                <a:ea typeface="微软雅黑"/>
                <a:cs typeface="Times New Roman"/>
              </a:rPr>
              <a:t>①</a:t>
            </a:r>
            <a:endParaRPr lang="zh-CN" altLang="zh-CN" sz="2800" kern="100" dirty="0">
              <a:latin typeface="宋体"/>
              <a:cs typeface="Courier New"/>
            </a:endParaRPr>
          </a:p>
          <a:p>
            <a:pPr algn="just">
              <a:lnSpc>
                <a:spcPct val="150000"/>
              </a:lnSpc>
              <a:spcAft>
                <a:spcPts val="0"/>
              </a:spcAft>
              <a:tabLst>
                <a:tab pos="2070735" algn="l"/>
              </a:tabLst>
            </a:pPr>
            <a:r>
              <a:rPr lang="en-US" altLang="zh-CN" sz="2800" i="1" kern="100" dirty="0">
                <a:latin typeface="Times New Roman"/>
                <a:ea typeface="微软雅黑"/>
                <a:cs typeface="Courier New"/>
              </a:rPr>
              <a:t>r</a:t>
            </a:r>
            <a:r>
              <a:rPr lang="zh-CN" altLang="zh-CN" sz="2800" kern="100" dirty="0">
                <a:latin typeface="Times New Roman"/>
                <a:ea typeface="微软雅黑"/>
                <a:cs typeface="Times New Roman"/>
              </a:rPr>
              <a:t>＝</a:t>
            </a:r>
            <a:r>
              <a:rPr lang="en-US" altLang="zh-CN" sz="2800" i="1" kern="100" dirty="0">
                <a:latin typeface="Times New Roman"/>
                <a:ea typeface="微软雅黑"/>
                <a:cs typeface="Courier New"/>
              </a:rPr>
              <a:t>L</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a:t>
            </a:r>
            <a:r>
              <a:rPr lang="en-US" altLang="zh-CN" sz="2800" i="1" kern="100" dirty="0" err="1">
                <a:latin typeface="Times New Roman"/>
                <a:ea typeface="微软雅黑"/>
                <a:cs typeface="Courier New"/>
              </a:rPr>
              <a:t>L</a:t>
            </a:r>
            <a:r>
              <a:rPr lang="en-US" altLang="zh-CN" sz="2800" kern="100" dirty="0" err="1">
                <a:latin typeface="Times New Roman"/>
                <a:ea typeface="微软雅黑"/>
                <a:cs typeface="Courier New"/>
              </a:rPr>
              <a:t>sin</a:t>
            </a:r>
            <a:r>
              <a:rPr lang="en-US" altLang="zh-CN" sz="2800" kern="100" dirty="0">
                <a:latin typeface="Times New Roman"/>
                <a:ea typeface="微软雅黑"/>
                <a:cs typeface="Courier New"/>
              </a:rPr>
              <a:t> 45°</a:t>
            </a:r>
            <a:r>
              <a:rPr lang="en-US" altLang="zh-CN" sz="2800" kern="100" dirty="0">
                <a:latin typeface="宋体"/>
                <a:ea typeface="微软雅黑"/>
                <a:cs typeface="Times New Roman"/>
              </a:rPr>
              <a:t>②</a:t>
            </a:r>
            <a:endParaRPr lang="zh-CN" altLang="zh-CN" sz="2800" kern="100" dirty="0">
              <a:effectLst/>
              <a:latin typeface="宋体"/>
              <a:cs typeface="Courier New"/>
            </a:endParaRPr>
          </a:p>
        </p:txBody>
      </p:sp>
      <p:pic>
        <p:nvPicPr>
          <p:cNvPr id="8" name="图片 7" descr="F:\2015赵瑊\同步\物理\人教必修2\word\A138.TIF"/>
          <p:cNvPicPr/>
          <p:nvPr/>
        </p:nvPicPr>
        <p:blipFill>
          <a:blip r:embed="rId2" r:link="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22308" y="2662808"/>
            <a:ext cx="1998747" cy="2315674"/>
          </a:xfrm>
          <a:prstGeom prst="rect">
            <a:avLst/>
          </a:prstGeom>
          <a:noFill/>
          <a:ln>
            <a:noFill/>
          </a:ln>
        </p:spPr>
      </p:pic>
    </p:spTree>
    <p:extLst>
      <p:ext uri="{BB962C8B-B14F-4D97-AF65-F5344CB8AC3E}">
        <p14:creationId xmlns:p14="http://schemas.microsoft.com/office/powerpoint/2010/main" val="1841904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33430" y="551334"/>
            <a:ext cx="8640000" cy="1303177"/>
          </a:xfrm>
          <a:prstGeom prst="rect">
            <a:avLst/>
          </a:prstGeom>
        </p:spPr>
        <p:txBody>
          <a:bodyPr wrap="square">
            <a:spAutoFit/>
          </a:bodyPr>
          <a:lstStyle/>
          <a:p>
            <a:pPr algn="just">
              <a:lnSpc>
                <a:spcPct val="150000"/>
              </a:lnSpc>
              <a:spcAft>
                <a:spcPts val="0"/>
              </a:spcAft>
              <a:tabLst>
                <a:tab pos="2070735" algn="l"/>
              </a:tabLst>
            </a:pPr>
            <a:r>
              <a:rPr lang="zh-CN" altLang="zh-CN" sz="2800" kern="100" dirty="0">
                <a:latin typeface="Times New Roman"/>
                <a:ea typeface="微软雅黑"/>
                <a:cs typeface="Times New Roman"/>
              </a:rPr>
              <a:t>联立</a:t>
            </a:r>
            <a:r>
              <a:rPr lang="en-US" altLang="zh-CN" sz="2800" kern="100" dirty="0">
                <a:latin typeface="宋体"/>
                <a:ea typeface="微软雅黑"/>
                <a:cs typeface="Times New Roman"/>
              </a:rPr>
              <a:t>①②</a:t>
            </a:r>
            <a:r>
              <a:rPr lang="zh-CN" altLang="zh-CN" sz="2800" kern="100" dirty="0">
                <a:latin typeface="Times New Roman"/>
                <a:ea typeface="微软雅黑"/>
                <a:cs typeface="Times New Roman"/>
              </a:rPr>
              <a:t>两式，将数值代入可得</a:t>
            </a:r>
            <a:endParaRPr lang="zh-CN" altLang="zh-CN" sz="2800" kern="100" dirty="0">
              <a:latin typeface="宋体"/>
              <a:cs typeface="Courier New"/>
            </a:endParaRPr>
          </a:p>
          <a:p>
            <a:pPr algn="just">
              <a:lnSpc>
                <a:spcPct val="150000"/>
              </a:lnSpc>
              <a:spcAft>
                <a:spcPts val="0"/>
              </a:spcAft>
              <a:tabLst>
                <a:tab pos="2070735" algn="l"/>
              </a:tabLst>
            </a:pPr>
            <a:r>
              <a:rPr lang="en-US" altLang="zh-CN" sz="2800" i="1" kern="100" dirty="0" err="1">
                <a:latin typeface="Times New Roman"/>
                <a:ea typeface="微软雅黑"/>
                <a:cs typeface="Courier New"/>
              </a:rPr>
              <a:t>ω</a:t>
            </a:r>
            <a:r>
              <a:rPr lang="en-US" altLang="zh-CN" sz="2800" kern="100" dirty="0" err="1">
                <a:latin typeface="宋体"/>
                <a:ea typeface="微软雅黑"/>
                <a:cs typeface="Times New Roman"/>
              </a:rPr>
              <a:t>≈</a:t>
            </a:r>
            <a:r>
              <a:rPr lang="en-US" altLang="zh-CN" sz="2800" kern="100" dirty="0" err="1">
                <a:latin typeface="Times New Roman"/>
                <a:ea typeface="微软雅黑"/>
                <a:cs typeface="Courier New"/>
              </a:rPr>
              <a:t>6.44</a:t>
            </a:r>
            <a:r>
              <a:rPr lang="en-US" altLang="zh-CN" sz="2800" kern="100" dirty="0">
                <a:latin typeface="Times New Roman"/>
                <a:ea typeface="微软雅黑"/>
                <a:cs typeface="Courier New"/>
              </a:rPr>
              <a:t> rad/s</a:t>
            </a:r>
            <a:endParaRPr lang="zh-CN" altLang="zh-CN" sz="2800" kern="100" dirty="0">
              <a:effectLst/>
              <a:latin typeface="宋体"/>
              <a:cs typeface="Courier New"/>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2291258279"/>
              </p:ext>
            </p:extLst>
          </p:nvPr>
        </p:nvGraphicFramePr>
        <p:xfrm>
          <a:off x="304800" y="1978149"/>
          <a:ext cx="6286500" cy="828675"/>
        </p:xfrm>
        <a:graphic>
          <a:graphicData uri="http://schemas.openxmlformats.org/presentationml/2006/ole">
            <mc:AlternateContent xmlns:mc="http://schemas.openxmlformats.org/markup-compatibility/2006">
              <mc:Choice xmlns:v="urn:schemas-microsoft-com:vml" Requires="v">
                <p:oleObj spid="_x0000_s201128" name="文档" r:id="rId3" imgW="6291385" imgH="831490" progId="Word.Document.12">
                  <p:embed/>
                </p:oleObj>
              </mc:Choice>
              <mc:Fallback>
                <p:oleObj name="文档" r:id="rId3" imgW="6291385" imgH="831490" progId="Word.Document.12">
                  <p:embed/>
                  <p:pic>
                    <p:nvPicPr>
                      <p:cNvPr id="0" name=""/>
                      <p:cNvPicPr>
                        <a:picLocks noChangeAspect="1" noChangeArrowheads="1"/>
                      </p:cNvPicPr>
                      <p:nvPr/>
                    </p:nvPicPr>
                    <p:blipFill>
                      <a:blip r:embed="rId4"/>
                      <a:srcRect/>
                      <a:stretch>
                        <a:fillRect/>
                      </a:stretch>
                    </p:blipFill>
                    <p:spPr bwMode="auto">
                      <a:xfrm>
                        <a:off x="304800" y="1978149"/>
                        <a:ext cx="62865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233430" y="2881324"/>
            <a:ext cx="8640000" cy="1303177"/>
          </a:xfrm>
          <a:prstGeom prst="rect">
            <a:avLst/>
          </a:prstGeom>
        </p:spPr>
        <p:txBody>
          <a:bodyPr wrap="square">
            <a:spAutoFit/>
          </a:bodyPr>
          <a:lstStyle/>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en-US" altLang="zh-CN" sz="2800" kern="100" dirty="0">
                <a:solidFill>
                  <a:srgbClr val="E36C0A"/>
                </a:solidFill>
                <a:latin typeface="Times New Roman"/>
                <a:ea typeface="微软雅黑"/>
                <a:cs typeface="Courier New"/>
              </a:rPr>
              <a:t>(1)6.44 rad/s</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solidFill>
                  <a:srgbClr val="E36C0A"/>
                </a:solidFill>
                <a:latin typeface="Times New Roman"/>
                <a:ea typeface="微软雅黑"/>
                <a:cs typeface="Courier New"/>
              </a:rPr>
              <a:t>(2)4.24 N</a:t>
            </a:r>
            <a:endParaRPr lang="zh-CN" altLang="zh-CN" sz="2800" kern="100" dirty="0">
              <a:effectLst/>
              <a:latin typeface="宋体"/>
              <a:cs typeface="Courier New"/>
            </a:endParaRPr>
          </a:p>
        </p:txBody>
      </p:sp>
    </p:spTree>
    <p:extLst>
      <p:ext uri="{BB962C8B-B14F-4D97-AF65-F5344CB8AC3E}">
        <p14:creationId xmlns:p14="http://schemas.microsoft.com/office/powerpoint/2010/main" val="2808718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blinds(horizontal)">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linds(horizontal)">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blinds(horizontal)">
                                      <p:cBhvr>
                                        <p:cTn id="2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05283" y="358502"/>
            <a:ext cx="3240360" cy="492443"/>
          </a:xfrm>
          <a:prstGeom prst="rect">
            <a:avLst/>
          </a:prstGeom>
        </p:spPr>
        <p:txBody>
          <a:bodyPr wrap="square">
            <a:spAutoFit/>
          </a:bodyPr>
          <a:lstStyle/>
          <a:p>
            <a:r>
              <a:rPr lang="zh-CN" altLang="en-US" sz="2600" b="1" dirty="0" smtClean="0">
                <a:solidFill>
                  <a:schemeClr val="accent6">
                    <a:lumMod val="75000"/>
                  </a:schemeClr>
                </a:solidFill>
                <a:latin typeface="微软雅黑" pitchFamily="34" charset="-122"/>
                <a:ea typeface="微软雅黑" pitchFamily="34" charset="-122"/>
              </a:rPr>
              <a:t>课堂要点小结</a:t>
            </a:r>
            <a:endParaRPr lang="zh-CN" altLang="en-US" sz="2600" b="1" dirty="0">
              <a:solidFill>
                <a:schemeClr val="accent6">
                  <a:lumMod val="75000"/>
                </a:schemeClr>
              </a:solidFill>
              <a:latin typeface="微软雅黑" pitchFamily="34" charset="-122"/>
              <a:ea typeface="微软雅黑" pitchFamily="34" charset="-122"/>
            </a:endParaRPr>
          </a:p>
        </p:txBody>
      </p:sp>
      <p:sp>
        <p:nvSpPr>
          <p:cNvPr id="8" name="圆角矩形 7"/>
          <p:cNvSpPr/>
          <p:nvPr/>
        </p:nvSpPr>
        <p:spPr>
          <a:xfrm>
            <a:off x="296341" y="1008726"/>
            <a:ext cx="7948067" cy="3632205"/>
          </a:xfrm>
          <a:prstGeom prst="roundRect">
            <a:avLst>
              <a:gd name="adj" fmla="val 3787"/>
            </a:avLst>
          </a:prstGeom>
          <a:noFill/>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2529195376"/>
              </p:ext>
            </p:extLst>
          </p:nvPr>
        </p:nvGraphicFramePr>
        <p:xfrm>
          <a:off x="457200" y="962025"/>
          <a:ext cx="9010650" cy="3743325"/>
        </p:xfrm>
        <a:graphic>
          <a:graphicData uri="http://schemas.openxmlformats.org/presentationml/2006/ole">
            <mc:AlternateContent xmlns:mc="http://schemas.openxmlformats.org/markup-compatibility/2006">
              <mc:Choice xmlns:v="urn:schemas-microsoft-com:vml" Requires="v">
                <p:oleObj spid="_x0000_s170476" name="文档" r:id="rId3" imgW="9021379" imgH="3742067" progId="Word.Document.12">
                  <p:embed/>
                </p:oleObj>
              </mc:Choice>
              <mc:Fallback>
                <p:oleObj name="文档" r:id="rId3" imgW="9021379" imgH="3742067" progId="Word.Document.12">
                  <p:embed/>
                  <p:pic>
                    <p:nvPicPr>
                      <p:cNvPr id="0" name="对象 7"/>
                      <p:cNvPicPr>
                        <a:picLocks noChangeAspect="1" noChangeArrowheads="1"/>
                      </p:cNvPicPr>
                      <p:nvPr/>
                    </p:nvPicPr>
                    <p:blipFill>
                      <a:blip r:embed="rId4"/>
                      <a:srcRect/>
                      <a:stretch>
                        <a:fillRect/>
                      </a:stretch>
                    </p:blipFill>
                    <p:spPr bwMode="auto">
                      <a:xfrm>
                        <a:off x="457200" y="962025"/>
                        <a:ext cx="901065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 name="Picture 2">
            <a:hlinkClick r:id="rId5" action="ppaction://hlinksldjump"/>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0541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flipV="1">
            <a:off x="314003" y="325036"/>
            <a:ext cx="8532000" cy="108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7204166" y="478632"/>
            <a:ext cx="1644881" cy="720000"/>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7317291" y="607442"/>
            <a:ext cx="1531756" cy="461665"/>
          </a:xfrm>
          <a:prstGeom prst="rect">
            <a:avLst/>
          </a:prstGeom>
          <a:noFill/>
        </p:spPr>
        <p:txBody>
          <a:bodyPr wrap="square">
            <a:spAutoFit/>
          </a:bodyPr>
          <a:lstStyle/>
          <a:p>
            <a:pPr lvl="0">
              <a:defRPr/>
            </a:pPr>
            <a:r>
              <a:rPr lang="zh-CN" altLang="en-US" sz="2400" b="1" dirty="0">
                <a:solidFill>
                  <a:schemeClr val="bg1"/>
                </a:solidFill>
                <a:latin typeface="微软雅黑" pitchFamily="34" charset="-122"/>
                <a:ea typeface="微软雅黑" pitchFamily="34" charset="-122"/>
              </a:rPr>
              <a:t>自我检测</a:t>
            </a:r>
          </a:p>
        </p:txBody>
      </p:sp>
      <p:sp>
        <p:nvSpPr>
          <p:cNvPr id="10" name="矩形 9"/>
          <p:cNvSpPr/>
          <p:nvPr/>
        </p:nvSpPr>
        <p:spPr>
          <a:xfrm>
            <a:off x="136079" y="1211828"/>
            <a:ext cx="8856984" cy="3789435"/>
          </a:xfrm>
          <a:prstGeom prst="rect">
            <a:avLst/>
          </a:prstGeom>
        </p:spPr>
        <p:txBody>
          <a:bodyPr wrap="square">
            <a:spAutoFit/>
          </a:bodyPr>
          <a:lstStyle/>
          <a:p>
            <a:pPr algn="just">
              <a:lnSpc>
                <a:spcPct val="147000"/>
              </a:lnSpc>
              <a:spcAft>
                <a:spcPts val="0"/>
              </a:spcAft>
              <a:tabLst>
                <a:tab pos="2070735" algn="l"/>
              </a:tabLst>
            </a:pP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对向心力的理解</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下列关于向心力的说法中正确的是</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　　</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47000"/>
              </a:lnSpc>
              <a:spcAft>
                <a:spcPts val="0"/>
              </a:spcAft>
              <a:tabLst>
                <a:tab pos="2070735" algn="l"/>
              </a:tabLst>
            </a:pPr>
            <a:r>
              <a:rPr lang="en-US" altLang="zh-CN" sz="2400" kern="100" dirty="0">
                <a:latin typeface="Times New Roman"/>
                <a:ea typeface="微软雅黑"/>
                <a:cs typeface="Courier New"/>
              </a:rPr>
              <a:t>A.</a:t>
            </a:r>
            <a:r>
              <a:rPr lang="zh-CN" altLang="zh-CN" sz="2400" kern="100" dirty="0">
                <a:latin typeface="Times New Roman"/>
                <a:ea typeface="微软雅黑"/>
                <a:cs typeface="Times New Roman"/>
              </a:rPr>
              <a:t>物体受到向心力的作用才可能做圆周运动</a:t>
            </a:r>
            <a:endParaRPr lang="zh-CN" altLang="zh-CN" sz="2400" kern="100" dirty="0">
              <a:latin typeface="宋体"/>
              <a:cs typeface="Courier New"/>
            </a:endParaRPr>
          </a:p>
          <a:p>
            <a:pPr algn="just">
              <a:lnSpc>
                <a:spcPct val="147000"/>
              </a:lnSpc>
              <a:spcAft>
                <a:spcPts val="0"/>
              </a:spcAft>
              <a:tabLst>
                <a:tab pos="2070735" algn="l"/>
              </a:tabLst>
            </a:pPr>
            <a:r>
              <a:rPr lang="en-US" altLang="zh-CN" sz="2400" kern="100" dirty="0">
                <a:latin typeface="Times New Roman"/>
                <a:ea typeface="微软雅黑"/>
                <a:cs typeface="Courier New"/>
              </a:rPr>
              <a:t>B.</a:t>
            </a:r>
            <a:r>
              <a:rPr lang="zh-CN" altLang="zh-CN" sz="2400" kern="100" spc="-70" dirty="0">
                <a:latin typeface="Times New Roman"/>
                <a:ea typeface="微软雅黑"/>
                <a:cs typeface="Times New Roman"/>
              </a:rPr>
              <a:t>向心力是指向圆心方向的合力，是根据力的作用效果来命名的</a:t>
            </a:r>
            <a:r>
              <a:rPr lang="zh-CN" altLang="zh-CN" sz="2400" kern="100" spc="-70" dirty="0" smtClean="0">
                <a:latin typeface="Times New Roman"/>
                <a:ea typeface="微软雅黑"/>
                <a:cs typeface="Times New Roman"/>
              </a:rPr>
              <a:t>，</a:t>
            </a:r>
            <a:endParaRPr lang="en-US" altLang="zh-CN" sz="2400" kern="100" spc="-70" dirty="0" smtClean="0">
              <a:latin typeface="Times New Roman"/>
              <a:ea typeface="微软雅黑"/>
              <a:cs typeface="Times New Roman"/>
            </a:endParaRPr>
          </a:p>
          <a:p>
            <a:pPr algn="just">
              <a:lnSpc>
                <a:spcPct val="147000"/>
              </a:lnSpc>
              <a:spcAft>
                <a:spcPts val="0"/>
              </a:spcAft>
              <a:tabLst>
                <a:tab pos="2070735" algn="l"/>
              </a:tabLst>
            </a:pPr>
            <a:r>
              <a:rPr lang="en-US" altLang="zh-CN" sz="2400" kern="100" dirty="0">
                <a:latin typeface="Times New Roman"/>
                <a:ea typeface="微软雅黑"/>
                <a:cs typeface="Times New Roman"/>
              </a:rPr>
              <a:t> </a:t>
            </a:r>
            <a:r>
              <a:rPr lang="en-US" altLang="zh-CN" sz="2400" kern="100" dirty="0" smtClean="0">
                <a:latin typeface="Times New Roman"/>
                <a:ea typeface="微软雅黑"/>
                <a:cs typeface="Times New Roman"/>
              </a:rPr>
              <a:t>   </a:t>
            </a:r>
            <a:r>
              <a:rPr lang="zh-CN" altLang="zh-CN" sz="2400" kern="100" dirty="0" smtClean="0">
                <a:latin typeface="Times New Roman"/>
                <a:ea typeface="微软雅黑"/>
                <a:cs typeface="Times New Roman"/>
              </a:rPr>
              <a:t>但</a:t>
            </a:r>
            <a:r>
              <a:rPr lang="zh-CN" altLang="zh-CN" sz="2400" kern="100" dirty="0">
                <a:latin typeface="Times New Roman"/>
                <a:ea typeface="微软雅黑"/>
                <a:cs typeface="Times New Roman"/>
              </a:rPr>
              <a:t>受力分析时应该画出</a:t>
            </a:r>
            <a:endParaRPr lang="zh-CN" altLang="zh-CN" sz="2400" kern="100" dirty="0">
              <a:latin typeface="宋体"/>
              <a:cs typeface="Courier New"/>
            </a:endParaRPr>
          </a:p>
          <a:p>
            <a:pPr algn="just">
              <a:lnSpc>
                <a:spcPct val="147000"/>
              </a:lnSpc>
              <a:spcAft>
                <a:spcPts val="0"/>
              </a:spcAft>
              <a:tabLst>
                <a:tab pos="2070735" algn="l"/>
              </a:tabLst>
            </a:pPr>
            <a:r>
              <a:rPr lang="en-US" altLang="zh-CN" sz="2400" kern="100" dirty="0">
                <a:latin typeface="Times New Roman"/>
                <a:ea typeface="微软雅黑"/>
                <a:cs typeface="Courier New"/>
              </a:rPr>
              <a:t>C.</a:t>
            </a:r>
            <a:r>
              <a:rPr lang="zh-CN" altLang="zh-CN" sz="2400" kern="100" dirty="0">
                <a:latin typeface="Times New Roman"/>
                <a:ea typeface="微软雅黑"/>
                <a:cs typeface="Times New Roman"/>
              </a:rPr>
              <a:t>向心力可以是重力、弹力、摩擦力等各种力的合力，也可以</a:t>
            </a:r>
            <a:r>
              <a:rPr lang="zh-CN" altLang="zh-CN" sz="2400" kern="100" dirty="0" smtClean="0">
                <a:latin typeface="Times New Roman"/>
                <a:ea typeface="微软雅黑"/>
                <a:cs typeface="Times New Roman"/>
              </a:rPr>
              <a:t>是</a:t>
            </a:r>
            <a:endParaRPr lang="en-US" altLang="zh-CN" sz="2400" kern="100" dirty="0" smtClean="0">
              <a:latin typeface="Times New Roman"/>
              <a:ea typeface="微软雅黑"/>
              <a:cs typeface="Times New Roman"/>
            </a:endParaRPr>
          </a:p>
          <a:p>
            <a:pPr algn="just">
              <a:lnSpc>
                <a:spcPct val="147000"/>
              </a:lnSpc>
              <a:spcAft>
                <a:spcPts val="0"/>
              </a:spcAft>
              <a:tabLst>
                <a:tab pos="2070735" algn="l"/>
              </a:tabLst>
            </a:pPr>
            <a:r>
              <a:rPr lang="en-US" altLang="zh-CN" sz="2400" kern="100" dirty="0">
                <a:latin typeface="Times New Roman"/>
                <a:ea typeface="微软雅黑"/>
                <a:cs typeface="Times New Roman"/>
              </a:rPr>
              <a:t> </a:t>
            </a:r>
            <a:r>
              <a:rPr lang="en-US" altLang="zh-CN" sz="2400" kern="100" dirty="0" smtClean="0">
                <a:latin typeface="Times New Roman"/>
                <a:ea typeface="微软雅黑"/>
                <a:cs typeface="Times New Roman"/>
              </a:rPr>
              <a:t>   </a:t>
            </a:r>
            <a:r>
              <a:rPr lang="zh-CN" altLang="zh-CN" sz="2400" kern="100" dirty="0" smtClean="0">
                <a:latin typeface="Times New Roman"/>
                <a:ea typeface="微软雅黑"/>
                <a:cs typeface="Times New Roman"/>
              </a:rPr>
              <a:t>其中</a:t>
            </a:r>
            <a:r>
              <a:rPr lang="zh-CN" altLang="zh-CN" sz="2400" kern="100" dirty="0">
                <a:latin typeface="Times New Roman"/>
                <a:ea typeface="微软雅黑"/>
                <a:cs typeface="Times New Roman"/>
              </a:rPr>
              <a:t>某一种力或某几种力的合力</a:t>
            </a:r>
            <a:endParaRPr lang="zh-CN" altLang="zh-CN" sz="2400" kern="100" dirty="0">
              <a:latin typeface="宋体"/>
              <a:cs typeface="Courier New"/>
            </a:endParaRPr>
          </a:p>
          <a:p>
            <a:pPr algn="just">
              <a:lnSpc>
                <a:spcPct val="147000"/>
              </a:lnSpc>
              <a:spcAft>
                <a:spcPts val="0"/>
              </a:spcAft>
              <a:tabLst>
                <a:tab pos="2070735" algn="l"/>
              </a:tabLst>
            </a:pPr>
            <a:r>
              <a:rPr lang="en-US" altLang="zh-CN" sz="2400" kern="100" dirty="0">
                <a:latin typeface="Times New Roman"/>
                <a:ea typeface="微软雅黑"/>
                <a:cs typeface="Courier New"/>
              </a:rPr>
              <a:t>D.</a:t>
            </a:r>
            <a:r>
              <a:rPr lang="zh-CN" altLang="zh-CN" sz="2400" kern="100" dirty="0">
                <a:latin typeface="Times New Roman"/>
                <a:ea typeface="微软雅黑"/>
                <a:cs typeface="Times New Roman"/>
              </a:rPr>
              <a:t>向心力只改变物体运动的方向，不改变物体运动的快慢</a:t>
            </a:r>
            <a:endParaRPr lang="zh-CN" altLang="zh-CN" sz="2400" kern="100" dirty="0">
              <a:effectLst/>
              <a:latin typeface="宋体"/>
              <a:cs typeface="Courier New"/>
            </a:endParaRPr>
          </a:p>
        </p:txBody>
      </p:sp>
      <p:sp>
        <p:nvSpPr>
          <p:cNvPr id="22" name="TextBox 21">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4"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5"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812293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32470" y="1139021"/>
            <a:ext cx="8684393" cy="3323987"/>
          </a:xfrm>
          <a:prstGeom prst="rect">
            <a:avLst/>
          </a:prstGeom>
        </p:spPr>
        <p:txBody>
          <a:bodyPr wrap="square">
            <a:spAutoFit/>
          </a:bodyPr>
          <a:lstStyle/>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解析</a:t>
            </a:r>
            <a:r>
              <a:rPr lang="zh-CN" altLang="zh-CN" sz="2800" kern="100" dirty="0">
                <a:latin typeface="Times New Roman"/>
                <a:ea typeface="微软雅黑"/>
                <a:cs typeface="Times New Roman"/>
              </a:rPr>
              <a:t>　向心力是一种效果力，实际由某种或某几种性质力提供，受力分析时不分析向心力，</a:t>
            </a:r>
            <a:r>
              <a:rPr lang="en-US" altLang="zh-CN" sz="2800" kern="100" dirty="0">
                <a:latin typeface="Times New Roman"/>
                <a:ea typeface="微软雅黑"/>
                <a:cs typeface="Courier New"/>
              </a:rPr>
              <a:t>A</a:t>
            </a:r>
            <a:r>
              <a:rPr lang="zh-CN" altLang="zh-CN" sz="2800" kern="100" dirty="0">
                <a:latin typeface="Times New Roman"/>
                <a:ea typeface="微软雅黑"/>
                <a:cs typeface="Times New Roman"/>
              </a:rPr>
              <a:t>、</a:t>
            </a:r>
            <a:r>
              <a:rPr lang="en-US" altLang="zh-CN" sz="2800" kern="100" dirty="0">
                <a:latin typeface="Times New Roman"/>
                <a:ea typeface="微软雅黑"/>
                <a:cs typeface="Courier New"/>
              </a:rPr>
              <a:t>B</a:t>
            </a:r>
            <a:r>
              <a:rPr lang="zh-CN" altLang="zh-CN" sz="2800" kern="100" dirty="0">
                <a:latin typeface="Times New Roman"/>
                <a:ea typeface="微软雅黑"/>
                <a:cs typeface="Times New Roman"/>
              </a:rPr>
              <a:t>错，</a:t>
            </a:r>
            <a:r>
              <a:rPr lang="en-US" altLang="zh-CN" sz="2800" kern="100" dirty="0">
                <a:latin typeface="Times New Roman"/>
                <a:ea typeface="微软雅黑"/>
                <a:cs typeface="Courier New"/>
              </a:rPr>
              <a:t>C</a:t>
            </a:r>
            <a:r>
              <a:rPr lang="zh-CN" altLang="zh-CN" sz="2800" kern="100" dirty="0">
                <a:latin typeface="Times New Roman"/>
                <a:ea typeface="微软雅黑"/>
                <a:cs typeface="Times New Roman"/>
              </a:rPr>
              <a:t>对</a:t>
            </a:r>
            <a:r>
              <a:rPr lang="en-US" altLang="zh-CN" sz="2800" kern="100" dirty="0" smtClean="0">
                <a:latin typeface="Times New Roman"/>
                <a:ea typeface="微软雅黑"/>
                <a:cs typeface="Courier New"/>
              </a:rPr>
              <a:t>.</a:t>
            </a:r>
          </a:p>
          <a:p>
            <a:pPr algn="just">
              <a:lnSpc>
                <a:spcPct val="150000"/>
              </a:lnSpc>
              <a:spcAft>
                <a:spcPts val="0"/>
              </a:spcAft>
              <a:tabLst>
                <a:tab pos="2070735" algn="l"/>
              </a:tabLst>
            </a:pPr>
            <a:r>
              <a:rPr lang="zh-CN" altLang="zh-CN" sz="2800" kern="100" dirty="0" smtClean="0">
                <a:latin typeface="Times New Roman"/>
                <a:ea typeface="微软雅黑"/>
                <a:cs typeface="Times New Roman"/>
              </a:rPr>
              <a:t>向心力</a:t>
            </a:r>
            <a:r>
              <a:rPr lang="zh-CN" altLang="zh-CN" sz="2800" kern="100" dirty="0">
                <a:latin typeface="Times New Roman"/>
                <a:ea typeface="微软雅黑"/>
                <a:cs typeface="Times New Roman"/>
              </a:rPr>
              <a:t>只改变物体线速度的方向，不改变线速度的大小，</a:t>
            </a:r>
            <a:r>
              <a:rPr lang="en-US" altLang="zh-CN" sz="2800" kern="100" dirty="0">
                <a:latin typeface="Times New Roman"/>
                <a:ea typeface="微软雅黑"/>
                <a:cs typeface="Courier New"/>
              </a:rPr>
              <a:t>D</a:t>
            </a:r>
            <a:r>
              <a:rPr lang="zh-CN" altLang="zh-CN" sz="2800" kern="100" dirty="0">
                <a:latin typeface="Times New Roman"/>
                <a:ea typeface="微软雅黑"/>
                <a:cs typeface="Times New Roman"/>
              </a:rPr>
              <a:t>对</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en-US" altLang="zh-CN" sz="2800" kern="100" dirty="0">
                <a:solidFill>
                  <a:srgbClr val="E36C0A"/>
                </a:solidFill>
                <a:latin typeface="Times New Roman"/>
                <a:ea typeface="微软雅黑"/>
                <a:cs typeface="Courier New"/>
              </a:rPr>
              <a:t>CD</a:t>
            </a:r>
            <a:endParaRPr lang="zh-CN" altLang="zh-CN" sz="2800" kern="100" dirty="0">
              <a:effectLst/>
              <a:latin typeface="宋体"/>
              <a:cs typeface="Courier New"/>
            </a:endParaRPr>
          </a:p>
        </p:txBody>
      </p:sp>
      <p:sp>
        <p:nvSpPr>
          <p:cNvPr id="22" name="TextBox 21">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4"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5"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284668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a:hlinkClick r:id="rId2" action="ppaction://hlinksldjump"/>
          </p:cNvPr>
          <p:cNvSpPr/>
          <p:nvPr/>
        </p:nvSpPr>
        <p:spPr>
          <a:xfrm>
            <a:off x="2358802" y="1790016"/>
            <a:ext cx="1900800" cy="1069766"/>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a:hlinkClick r:id="rId2" action="ppaction://hlinksldjump"/>
          </p:cNvPr>
          <p:cNvSpPr txBox="1"/>
          <p:nvPr/>
        </p:nvSpPr>
        <p:spPr>
          <a:xfrm>
            <a:off x="2519672" y="2055852"/>
            <a:ext cx="1860687" cy="523220"/>
          </a:xfrm>
          <a:prstGeom prst="rect">
            <a:avLst/>
          </a:prstGeom>
          <a:noFill/>
        </p:spPr>
        <p:txBody>
          <a:bodyPr wrap="square">
            <a:spAutoFit/>
          </a:bodyPr>
          <a:lstStyle/>
          <a:p>
            <a:pPr lvl="0">
              <a:defRPr/>
            </a:pPr>
            <a:r>
              <a:rPr lang="zh-CN" altLang="en-US" sz="2800" b="1" dirty="0" smtClean="0">
                <a:solidFill>
                  <a:schemeClr val="bg1"/>
                </a:solidFill>
                <a:latin typeface="微软雅黑" pitchFamily="34" charset="-122"/>
                <a:ea typeface="微软雅黑" pitchFamily="34" charset="-122"/>
              </a:rPr>
              <a:t>知识探究</a:t>
            </a:r>
            <a:endParaRPr lang="zh-CN" altLang="en-US" sz="2800" b="1" dirty="0">
              <a:solidFill>
                <a:schemeClr val="bg1"/>
              </a:solidFill>
              <a:latin typeface="微软雅黑" pitchFamily="34" charset="-122"/>
              <a:ea typeface="微软雅黑" pitchFamily="34" charset="-122"/>
            </a:endParaRPr>
          </a:p>
        </p:txBody>
      </p:sp>
      <p:sp>
        <p:nvSpPr>
          <p:cNvPr id="16" name="圆角矩形 15">
            <a:hlinkClick r:id="rId3" action="ppaction://hlinksldjump"/>
          </p:cNvPr>
          <p:cNvSpPr/>
          <p:nvPr/>
        </p:nvSpPr>
        <p:spPr>
          <a:xfrm>
            <a:off x="4887048" y="1790016"/>
            <a:ext cx="1902342" cy="1069766"/>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a:hlinkClick r:id="rId3" action="ppaction://hlinksldjump"/>
          </p:cNvPr>
          <p:cNvSpPr txBox="1"/>
          <p:nvPr/>
        </p:nvSpPr>
        <p:spPr>
          <a:xfrm>
            <a:off x="5033404" y="2053585"/>
            <a:ext cx="1842852" cy="523220"/>
          </a:xfrm>
          <a:prstGeom prst="rect">
            <a:avLst/>
          </a:prstGeom>
          <a:noFill/>
        </p:spPr>
        <p:txBody>
          <a:bodyPr wrap="square">
            <a:spAutoFit/>
          </a:bodyPr>
          <a:lstStyle/>
          <a:p>
            <a:pPr lvl="0">
              <a:defRPr/>
            </a:pPr>
            <a:r>
              <a:rPr lang="zh-CN" altLang="en-US" sz="2800" b="1" dirty="0" smtClean="0">
                <a:solidFill>
                  <a:schemeClr val="bg1"/>
                </a:solidFill>
                <a:latin typeface="微软雅黑" pitchFamily="34" charset="-122"/>
                <a:ea typeface="微软雅黑" pitchFamily="34" charset="-122"/>
              </a:rPr>
              <a:t>自我检测</a:t>
            </a:r>
            <a:endParaRPr lang="zh-CN" altLang="en-US" sz="28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52943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2837" y="914472"/>
            <a:ext cx="6456337" cy="3970318"/>
          </a:xfrm>
          <a:prstGeom prst="rect">
            <a:avLst/>
          </a:prstGeom>
        </p:spPr>
        <p:txBody>
          <a:bodyPr wrap="square">
            <a:spAutoFit/>
          </a:bodyPr>
          <a:lstStyle/>
          <a:p>
            <a:pPr algn="just">
              <a:lnSpc>
                <a:spcPct val="150000"/>
              </a:lnSpc>
              <a:spcAft>
                <a:spcPts val="0"/>
              </a:spcAft>
              <a:tabLst>
                <a:tab pos="2070735" algn="l"/>
              </a:tabLst>
            </a:pP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圆周运动的动力学问题</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如图</a:t>
            </a:r>
            <a:r>
              <a:rPr lang="en-US" altLang="zh-CN" sz="2400" kern="100" dirty="0">
                <a:latin typeface="Times New Roman"/>
                <a:ea typeface="微软雅黑"/>
                <a:cs typeface="Courier New"/>
              </a:rPr>
              <a:t>8</a:t>
            </a:r>
            <a:r>
              <a:rPr lang="zh-CN" altLang="zh-CN" sz="2400" kern="100" dirty="0">
                <a:latin typeface="Times New Roman"/>
                <a:ea typeface="微软雅黑"/>
                <a:cs typeface="Times New Roman"/>
              </a:rPr>
              <a:t>所示，两个质量均为</a:t>
            </a:r>
            <a:r>
              <a:rPr lang="en-US" altLang="zh-CN" sz="2400" i="1" kern="100" dirty="0">
                <a:latin typeface="Times New Roman"/>
                <a:ea typeface="微软雅黑"/>
                <a:cs typeface="Courier New"/>
              </a:rPr>
              <a:t>m</a:t>
            </a:r>
            <a:r>
              <a:rPr lang="zh-CN" altLang="zh-CN" sz="2400" kern="100" dirty="0">
                <a:latin typeface="Times New Roman"/>
                <a:ea typeface="微软雅黑"/>
                <a:cs typeface="Times New Roman"/>
              </a:rPr>
              <a:t>的小木块</a:t>
            </a:r>
            <a:r>
              <a:rPr lang="en-US" altLang="zh-CN" sz="2400" i="1" kern="100" dirty="0">
                <a:latin typeface="Times New Roman"/>
                <a:ea typeface="微软雅黑"/>
                <a:cs typeface="Courier New"/>
              </a:rPr>
              <a:t>a</a:t>
            </a:r>
            <a:r>
              <a:rPr lang="zh-CN" altLang="zh-CN" sz="2400" kern="100" dirty="0">
                <a:latin typeface="Times New Roman"/>
                <a:ea typeface="微软雅黑"/>
                <a:cs typeface="Times New Roman"/>
              </a:rPr>
              <a:t>和</a:t>
            </a:r>
            <a:r>
              <a:rPr lang="en-US" altLang="zh-CN" sz="2400" i="1" kern="100" dirty="0">
                <a:latin typeface="Times New Roman"/>
                <a:ea typeface="微软雅黑"/>
                <a:cs typeface="Courier New"/>
              </a:rPr>
              <a:t>b</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可视为质点</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放在水平圆盘上，</a:t>
            </a:r>
            <a:r>
              <a:rPr lang="en-US" altLang="zh-CN" sz="2400" i="1" kern="100" dirty="0">
                <a:latin typeface="Times New Roman"/>
                <a:ea typeface="微软雅黑"/>
                <a:cs typeface="Courier New"/>
              </a:rPr>
              <a:t>a</a:t>
            </a:r>
            <a:r>
              <a:rPr lang="zh-CN" altLang="zh-CN" sz="2400" kern="100" dirty="0">
                <a:latin typeface="Times New Roman"/>
                <a:ea typeface="微软雅黑"/>
                <a:cs typeface="Times New Roman"/>
              </a:rPr>
              <a:t>与转轴</a:t>
            </a:r>
            <a:r>
              <a:rPr lang="en-US" altLang="zh-CN" sz="2400" i="1" kern="100" dirty="0" err="1">
                <a:latin typeface="Times New Roman"/>
                <a:ea typeface="微软雅黑"/>
                <a:cs typeface="Courier New"/>
              </a:rPr>
              <a:t>OO</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的距离为</a:t>
            </a:r>
            <a:r>
              <a:rPr lang="en-US" altLang="zh-CN" sz="2400" i="1" kern="100" dirty="0">
                <a:latin typeface="Times New Roman"/>
                <a:ea typeface="微软雅黑"/>
                <a:cs typeface="Courier New"/>
              </a:rPr>
              <a:t>l</a:t>
            </a:r>
            <a:r>
              <a:rPr lang="zh-CN" altLang="zh-CN" sz="2400" kern="100" dirty="0">
                <a:latin typeface="Times New Roman"/>
                <a:ea typeface="微软雅黑"/>
                <a:cs typeface="Times New Roman"/>
              </a:rPr>
              <a:t>，</a:t>
            </a:r>
            <a:r>
              <a:rPr lang="en-US" altLang="zh-CN" sz="2400" i="1" kern="100" dirty="0">
                <a:latin typeface="Times New Roman"/>
                <a:ea typeface="微软雅黑"/>
                <a:cs typeface="Courier New"/>
              </a:rPr>
              <a:t>b</a:t>
            </a:r>
            <a:r>
              <a:rPr lang="zh-CN" altLang="zh-CN" sz="2400" kern="100" dirty="0">
                <a:latin typeface="Times New Roman"/>
                <a:ea typeface="微软雅黑"/>
                <a:cs typeface="Times New Roman"/>
              </a:rPr>
              <a:t>与转轴的距离为</a:t>
            </a:r>
            <a:r>
              <a:rPr lang="en-US" altLang="zh-CN" sz="2400" kern="100" dirty="0" err="1">
                <a:latin typeface="Times New Roman"/>
                <a:ea typeface="微软雅黑"/>
                <a:cs typeface="Courier New"/>
              </a:rPr>
              <a:t>2</a:t>
            </a:r>
            <a:r>
              <a:rPr lang="en-US" altLang="zh-CN" sz="2400" i="1" kern="100" dirty="0" err="1">
                <a:latin typeface="Times New Roman"/>
                <a:ea typeface="微软雅黑"/>
                <a:cs typeface="Courier New"/>
              </a:rPr>
              <a:t>l</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木块与圆盘的最大静摩擦力为木块所受重力的</a:t>
            </a:r>
            <a:r>
              <a:rPr lang="en-US" altLang="zh-CN" sz="2400" i="1" kern="100" dirty="0">
                <a:latin typeface="Times New Roman"/>
                <a:ea typeface="微软雅黑"/>
                <a:cs typeface="Courier New"/>
              </a:rPr>
              <a:t>k</a:t>
            </a:r>
            <a:r>
              <a:rPr lang="zh-CN" altLang="zh-CN" sz="2400" kern="100" dirty="0">
                <a:latin typeface="Times New Roman"/>
                <a:ea typeface="微软雅黑"/>
                <a:cs typeface="Times New Roman"/>
              </a:rPr>
              <a:t>倍，重力加速度大小为</a:t>
            </a:r>
            <a:r>
              <a:rPr lang="en-US" altLang="zh-CN" sz="2400" i="1" kern="100" dirty="0">
                <a:latin typeface="Times New Roman"/>
                <a:ea typeface="微软雅黑"/>
                <a:cs typeface="Courier New"/>
              </a:rPr>
              <a:t>g</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若圆盘从静止开始绕转轴缓慢地加速转动，用</a:t>
            </a:r>
            <a:r>
              <a:rPr lang="en-US" altLang="zh-CN" sz="2400" i="1" kern="100" dirty="0">
                <a:latin typeface="Times New Roman"/>
                <a:ea typeface="微软雅黑"/>
                <a:cs typeface="Courier New"/>
              </a:rPr>
              <a:t>ω</a:t>
            </a:r>
            <a:r>
              <a:rPr lang="zh-CN" altLang="zh-CN" sz="2400" kern="100" dirty="0">
                <a:latin typeface="Times New Roman"/>
                <a:ea typeface="微软雅黑"/>
                <a:cs typeface="Times New Roman"/>
              </a:rPr>
              <a:t>表示圆盘转动的角速度，下列说法正确的是</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　　</a:t>
            </a:r>
            <a:r>
              <a:rPr lang="en-US" altLang="zh-CN" sz="2400" kern="100" dirty="0" smtClean="0">
                <a:latin typeface="Times New Roman"/>
                <a:ea typeface="微软雅黑"/>
                <a:cs typeface="Courier New"/>
              </a:rPr>
              <a:t>)</a:t>
            </a:r>
            <a:endParaRPr lang="zh-CN" altLang="zh-CN" sz="2400" kern="100" dirty="0">
              <a:latin typeface="宋体"/>
              <a:cs typeface="Courier New"/>
            </a:endParaRPr>
          </a:p>
        </p:txBody>
      </p:sp>
      <p:sp>
        <p:nvSpPr>
          <p:cNvPr id="13" name="TextBox 12">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4"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5"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7" name="图片 6" descr="F:\2015赵瑊\同步\物理\人教必修2\word\S27.TIF"/>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60232" y="1865683"/>
            <a:ext cx="2376264" cy="1180506"/>
          </a:xfrm>
          <a:prstGeom prst="rect">
            <a:avLst/>
          </a:prstGeom>
          <a:noFill/>
          <a:ln>
            <a:noFill/>
          </a:ln>
        </p:spPr>
      </p:pic>
      <p:sp>
        <p:nvSpPr>
          <p:cNvPr id="2" name="矩形 1"/>
          <p:cNvSpPr/>
          <p:nvPr/>
        </p:nvSpPr>
        <p:spPr>
          <a:xfrm>
            <a:off x="7560332" y="3262213"/>
            <a:ext cx="646331" cy="461665"/>
          </a:xfrm>
          <a:prstGeom prst="rect">
            <a:avLst/>
          </a:prstGeom>
        </p:spPr>
        <p:txBody>
          <a:bodyPr wrap="none">
            <a:spAutoFit/>
          </a:bodyPr>
          <a:lstStyle/>
          <a:p>
            <a:r>
              <a:rPr lang="zh-CN" altLang="zh-CN" sz="2400" kern="100" dirty="0">
                <a:solidFill>
                  <a:prstClr val="black"/>
                </a:solidFill>
                <a:latin typeface="Times New Roman"/>
                <a:ea typeface="微软雅黑"/>
                <a:cs typeface="Times New Roman"/>
              </a:rPr>
              <a:t>图</a:t>
            </a:r>
            <a:r>
              <a:rPr lang="en-US" altLang="zh-CN" sz="2400" kern="100" dirty="0">
                <a:solidFill>
                  <a:prstClr val="black"/>
                </a:solidFill>
                <a:latin typeface="Times New Roman"/>
                <a:ea typeface="微软雅黑"/>
                <a:cs typeface="Courier New"/>
              </a:rPr>
              <a:t>8</a:t>
            </a:r>
            <a:endParaRPr lang="zh-CN" altLang="en-US" dirty="0"/>
          </a:p>
        </p:txBody>
      </p:sp>
    </p:spTree>
    <p:extLst>
      <p:ext uri="{BB962C8B-B14F-4D97-AF65-F5344CB8AC3E}">
        <p14:creationId xmlns:p14="http://schemas.microsoft.com/office/powerpoint/2010/main" val="181923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3"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1760954834"/>
              </p:ext>
            </p:extLst>
          </p:nvPr>
        </p:nvGraphicFramePr>
        <p:xfrm>
          <a:off x="314325" y="2543175"/>
          <a:ext cx="7858125" cy="2286000"/>
        </p:xfrm>
        <a:graphic>
          <a:graphicData uri="http://schemas.openxmlformats.org/presentationml/2006/ole">
            <mc:AlternateContent xmlns:mc="http://schemas.openxmlformats.org/markup-compatibility/2006">
              <mc:Choice xmlns:v="urn:schemas-microsoft-com:vml" Requires="v">
                <p:oleObj spid="_x0000_s207889" name="文档" r:id="rId7" imgW="7862972" imgH="2298041" progId="Word.Document.12">
                  <p:embed/>
                </p:oleObj>
              </mc:Choice>
              <mc:Fallback>
                <p:oleObj name="文档" r:id="rId7" imgW="7862972" imgH="2298041" progId="Word.Document.12">
                  <p:embed/>
                  <p:pic>
                    <p:nvPicPr>
                      <p:cNvPr id="0" name=""/>
                      <p:cNvPicPr>
                        <a:picLocks noChangeAspect="1" noChangeArrowheads="1"/>
                      </p:cNvPicPr>
                      <p:nvPr/>
                    </p:nvPicPr>
                    <p:blipFill>
                      <a:blip r:embed="rId8"/>
                      <a:srcRect/>
                      <a:stretch>
                        <a:fillRect/>
                      </a:stretch>
                    </p:blipFill>
                    <p:spPr bwMode="auto">
                      <a:xfrm>
                        <a:off x="314325" y="2543175"/>
                        <a:ext cx="78581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矩形 10"/>
          <p:cNvSpPr/>
          <p:nvPr/>
        </p:nvSpPr>
        <p:spPr>
          <a:xfrm>
            <a:off x="218402" y="1016149"/>
            <a:ext cx="8630645" cy="1304203"/>
          </a:xfrm>
          <a:prstGeom prst="rect">
            <a:avLst/>
          </a:prstGeom>
        </p:spPr>
        <p:txBody>
          <a:bodyPr wrap="square">
            <a:spAutoFit/>
          </a:bodyPr>
          <a:lstStyle/>
          <a:p>
            <a:pPr algn="just">
              <a:lnSpc>
                <a:spcPct val="150000"/>
              </a:lnSpc>
              <a:spcAft>
                <a:spcPts val="0"/>
              </a:spcAft>
              <a:tabLst>
                <a:tab pos="2070735" algn="l"/>
              </a:tabLst>
            </a:pPr>
            <a:r>
              <a:rPr lang="en-US" altLang="zh-CN" sz="2800" kern="100" dirty="0" err="1">
                <a:latin typeface="Times New Roman"/>
                <a:ea typeface="微软雅黑"/>
                <a:cs typeface="Courier New"/>
              </a:rPr>
              <a:t>A.</a:t>
            </a:r>
            <a:r>
              <a:rPr lang="en-US" altLang="zh-CN" sz="2800" i="1" kern="100" dirty="0" err="1">
                <a:latin typeface="Times New Roman"/>
                <a:ea typeface="微软雅黑"/>
                <a:cs typeface="Courier New"/>
              </a:rPr>
              <a:t>b</a:t>
            </a:r>
            <a:r>
              <a:rPr lang="zh-CN" altLang="zh-CN" sz="2800" kern="100" dirty="0">
                <a:latin typeface="Times New Roman"/>
                <a:ea typeface="微软雅黑"/>
                <a:cs typeface="Times New Roman"/>
              </a:rPr>
              <a:t>一定比</a:t>
            </a:r>
            <a:r>
              <a:rPr lang="en-US" altLang="zh-CN" sz="2800" i="1" kern="100" dirty="0">
                <a:latin typeface="Times New Roman"/>
                <a:ea typeface="微软雅黑"/>
                <a:cs typeface="Courier New"/>
              </a:rPr>
              <a:t>a</a:t>
            </a:r>
            <a:r>
              <a:rPr lang="zh-CN" altLang="zh-CN" sz="2800" kern="100" dirty="0">
                <a:latin typeface="Times New Roman"/>
                <a:ea typeface="微软雅黑"/>
                <a:cs typeface="Times New Roman"/>
              </a:rPr>
              <a:t>先开始滑动</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err="1">
                <a:latin typeface="Times New Roman"/>
                <a:ea typeface="微软雅黑"/>
                <a:cs typeface="Courier New"/>
              </a:rPr>
              <a:t>B.</a:t>
            </a:r>
            <a:r>
              <a:rPr lang="en-US" altLang="zh-CN" sz="2800" i="1" kern="100" dirty="0" err="1">
                <a:latin typeface="Times New Roman"/>
                <a:ea typeface="微软雅黑"/>
                <a:cs typeface="Courier New"/>
              </a:rPr>
              <a:t>a</a:t>
            </a:r>
            <a:r>
              <a:rPr lang="zh-CN" altLang="zh-CN" sz="2800" kern="100" dirty="0">
                <a:latin typeface="Times New Roman"/>
                <a:ea typeface="微软雅黑"/>
                <a:cs typeface="Times New Roman"/>
              </a:rPr>
              <a:t>、</a:t>
            </a:r>
            <a:r>
              <a:rPr lang="en-US" altLang="zh-CN" sz="2800" i="1" kern="100" dirty="0">
                <a:latin typeface="Times New Roman"/>
                <a:ea typeface="微软雅黑"/>
                <a:cs typeface="Courier New"/>
              </a:rPr>
              <a:t>b</a:t>
            </a:r>
            <a:r>
              <a:rPr lang="zh-CN" altLang="zh-CN" sz="2800" kern="100" dirty="0">
                <a:latin typeface="Times New Roman"/>
                <a:ea typeface="微软雅黑"/>
                <a:cs typeface="Times New Roman"/>
              </a:rPr>
              <a:t>所受的摩擦力始终相等</a:t>
            </a:r>
            <a:endParaRPr lang="zh-CN" altLang="zh-CN" sz="2800" kern="100" dirty="0">
              <a:effectLst/>
              <a:latin typeface="宋体"/>
              <a:cs typeface="Courier New"/>
            </a:endParaRPr>
          </a:p>
        </p:txBody>
      </p:sp>
    </p:spTree>
    <p:extLst>
      <p:ext uri="{BB962C8B-B14F-4D97-AF65-F5344CB8AC3E}">
        <p14:creationId xmlns:p14="http://schemas.microsoft.com/office/powerpoint/2010/main" val="2469165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3"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189827" y="4424908"/>
            <a:ext cx="8630645" cy="577081"/>
          </a:xfrm>
          <a:prstGeom prst="rect">
            <a:avLst/>
          </a:prstGeom>
        </p:spPr>
        <p:txBody>
          <a:bodyPr wrap="square">
            <a:spAutoFit/>
          </a:bodyPr>
          <a:lstStyle/>
          <a:p>
            <a:pPr algn="just">
              <a:lnSpc>
                <a:spcPct val="150000"/>
              </a:lnSpc>
              <a:spcAft>
                <a:spcPts val="0"/>
              </a:spcAft>
              <a:tabLst>
                <a:tab pos="2070735" algn="l"/>
              </a:tabLst>
            </a:pPr>
            <a:r>
              <a:rPr lang="zh-CN" altLang="zh-CN" sz="2400" b="1" kern="100" dirty="0">
                <a:solidFill>
                  <a:srgbClr val="00B0F0"/>
                </a:solidFill>
                <a:latin typeface="Times New Roman"/>
                <a:ea typeface="微软雅黑"/>
                <a:cs typeface="Times New Roman"/>
              </a:rPr>
              <a:t>答案</a:t>
            </a:r>
            <a:r>
              <a:rPr lang="zh-CN" altLang="zh-CN" sz="2400" kern="100" dirty="0">
                <a:latin typeface="Times New Roman"/>
                <a:ea typeface="微软雅黑"/>
                <a:cs typeface="Times New Roman"/>
              </a:rPr>
              <a:t>　</a:t>
            </a:r>
            <a:r>
              <a:rPr lang="en-US" altLang="zh-CN" sz="2400" kern="100" dirty="0">
                <a:solidFill>
                  <a:srgbClr val="E36C0A"/>
                </a:solidFill>
                <a:latin typeface="Times New Roman"/>
                <a:ea typeface="微软雅黑"/>
                <a:cs typeface="Courier New"/>
              </a:rPr>
              <a:t>AC</a:t>
            </a:r>
            <a:endParaRPr lang="zh-CN" altLang="zh-CN" sz="2400" kern="100" dirty="0">
              <a:effectLst/>
              <a:latin typeface="宋体"/>
              <a:cs typeface="Courier New"/>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2116784954"/>
              </p:ext>
            </p:extLst>
          </p:nvPr>
        </p:nvGraphicFramePr>
        <p:xfrm>
          <a:off x="287681" y="2846437"/>
          <a:ext cx="8343900" cy="752475"/>
        </p:xfrm>
        <a:graphic>
          <a:graphicData uri="http://schemas.openxmlformats.org/presentationml/2006/ole">
            <mc:AlternateContent xmlns:mc="http://schemas.openxmlformats.org/markup-compatibility/2006">
              <mc:Choice xmlns:v="urn:schemas-microsoft-com:vml" Requires="v">
                <p:oleObj spid="_x0000_s208926" name="文档" r:id="rId7" imgW="8348807" imgH="753279" progId="Word.Document.12">
                  <p:embed/>
                </p:oleObj>
              </mc:Choice>
              <mc:Fallback>
                <p:oleObj name="文档" r:id="rId7" imgW="8348807" imgH="753279" progId="Word.Document.12">
                  <p:embed/>
                  <p:pic>
                    <p:nvPicPr>
                      <p:cNvPr id="0" name=""/>
                      <p:cNvPicPr>
                        <a:picLocks noChangeAspect="1" noChangeArrowheads="1"/>
                      </p:cNvPicPr>
                      <p:nvPr/>
                    </p:nvPicPr>
                    <p:blipFill>
                      <a:blip r:embed="rId8"/>
                      <a:srcRect/>
                      <a:stretch>
                        <a:fillRect/>
                      </a:stretch>
                    </p:blipFill>
                    <p:spPr bwMode="auto">
                      <a:xfrm>
                        <a:off x="287681" y="2846437"/>
                        <a:ext cx="83439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矩形 10"/>
          <p:cNvSpPr/>
          <p:nvPr/>
        </p:nvSpPr>
        <p:spPr>
          <a:xfrm>
            <a:off x="189827" y="809650"/>
            <a:ext cx="8630645" cy="1948162"/>
          </a:xfrm>
          <a:prstGeom prst="rect">
            <a:avLst/>
          </a:prstGeom>
        </p:spPr>
        <p:txBody>
          <a:bodyPr wrap="square">
            <a:spAutoFit/>
          </a:bodyPr>
          <a:lstStyle/>
          <a:p>
            <a:pPr algn="just">
              <a:lnSpc>
                <a:spcPct val="129000"/>
              </a:lnSpc>
              <a:spcAft>
                <a:spcPts val="0"/>
              </a:spcAft>
              <a:tabLst>
                <a:tab pos="2070735" algn="l"/>
              </a:tabLst>
            </a:pPr>
            <a:r>
              <a:rPr lang="zh-CN" altLang="zh-CN" sz="2400" b="1" kern="100" dirty="0">
                <a:solidFill>
                  <a:srgbClr val="00B0F0"/>
                </a:solidFill>
                <a:latin typeface="Times New Roman"/>
                <a:ea typeface="微软雅黑"/>
                <a:cs typeface="Times New Roman"/>
              </a:rPr>
              <a:t>解析</a:t>
            </a:r>
            <a:r>
              <a:rPr lang="zh-CN" altLang="zh-CN" sz="2400" kern="100" dirty="0">
                <a:latin typeface="Times New Roman"/>
                <a:ea typeface="微软雅黑"/>
                <a:cs typeface="Times New Roman"/>
              </a:rPr>
              <a:t>　最大静摩擦力相等，而</a:t>
            </a:r>
            <a:r>
              <a:rPr lang="en-US" altLang="zh-CN" sz="2400" i="1" kern="100" dirty="0">
                <a:latin typeface="Times New Roman"/>
                <a:ea typeface="微软雅黑"/>
                <a:cs typeface="Courier New"/>
              </a:rPr>
              <a:t>b</a:t>
            </a:r>
            <a:r>
              <a:rPr lang="zh-CN" altLang="zh-CN" sz="2400" kern="100" dirty="0">
                <a:latin typeface="Times New Roman"/>
                <a:ea typeface="微软雅黑"/>
                <a:cs typeface="Times New Roman"/>
              </a:rPr>
              <a:t>需要的向心力较大，所以</a:t>
            </a:r>
            <a:r>
              <a:rPr lang="en-US" altLang="zh-CN" sz="2400" i="1" kern="100" dirty="0">
                <a:latin typeface="Times New Roman"/>
                <a:ea typeface="微软雅黑"/>
                <a:cs typeface="Courier New"/>
              </a:rPr>
              <a:t>b</a:t>
            </a:r>
            <a:r>
              <a:rPr lang="zh-CN" altLang="zh-CN" sz="2400" kern="100" dirty="0">
                <a:latin typeface="Times New Roman"/>
                <a:ea typeface="微软雅黑"/>
                <a:cs typeface="Times New Roman"/>
              </a:rPr>
              <a:t>先滑动，</a:t>
            </a:r>
            <a:r>
              <a:rPr lang="en-US" altLang="zh-CN" sz="2400" kern="100" dirty="0">
                <a:latin typeface="Times New Roman"/>
                <a:ea typeface="微软雅黑"/>
                <a:cs typeface="Courier New"/>
              </a:rPr>
              <a:t>A</a:t>
            </a:r>
            <a:r>
              <a:rPr lang="zh-CN" altLang="zh-CN" sz="2400" kern="100" dirty="0">
                <a:latin typeface="Times New Roman"/>
                <a:ea typeface="微软雅黑"/>
                <a:cs typeface="Times New Roman"/>
              </a:rPr>
              <a:t>项正确；</a:t>
            </a:r>
            <a:endParaRPr lang="zh-CN" altLang="zh-CN" sz="2400" kern="100" dirty="0">
              <a:latin typeface="宋体"/>
              <a:cs typeface="Courier New"/>
            </a:endParaRPr>
          </a:p>
          <a:p>
            <a:pPr algn="just">
              <a:lnSpc>
                <a:spcPct val="129000"/>
              </a:lnSpc>
              <a:spcAft>
                <a:spcPts val="0"/>
              </a:spcAft>
              <a:tabLst>
                <a:tab pos="2070735" algn="l"/>
              </a:tabLst>
            </a:pPr>
            <a:r>
              <a:rPr lang="zh-CN" altLang="zh-CN" sz="2400" kern="100" dirty="0">
                <a:latin typeface="Times New Roman"/>
                <a:ea typeface="微软雅黑"/>
                <a:cs typeface="Times New Roman"/>
              </a:rPr>
              <a:t>在未滑动之前，</a:t>
            </a:r>
            <a:r>
              <a:rPr lang="en-US" altLang="zh-CN" sz="2400" i="1" kern="100" dirty="0">
                <a:latin typeface="Times New Roman"/>
                <a:ea typeface="微软雅黑"/>
                <a:cs typeface="Courier New"/>
              </a:rPr>
              <a:t>a</a:t>
            </a:r>
            <a:r>
              <a:rPr lang="zh-CN" altLang="zh-CN" sz="2400" kern="100" dirty="0">
                <a:latin typeface="Times New Roman"/>
                <a:ea typeface="微软雅黑"/>
                <a:cs typeface="Times New Roman"/>
              </a:rPr>
              <a:t>、</a:t>
            </a:r>
            <a:r>
              <a:rPr lang="en-US" altLang="zh-CN" sz="2400" i="1" kern="100" dirty="0">
                <a:latin typeface="Times New Roman"/>
                <a:ea typeface="微软雅黑"/>
                <a:cs typeface="Courier New"/>
              </a:rPr>
              <a:t>b</a:t>
            </a:r>
            <a:r>
              <a:rPr lang="zh-CN" altLang="zh-CN" sz="2400" kern="100" dirty="0">
                <a:latin typeface="Times New Roman"/>
                <a:ea typeface="微软雅黑"/>
                <a:cs typeface="Times New Roman"/>
              </a:rPr>
              <a:t>各自受到的摩擦力等于其向心力，因此</a:t>
            </a:r>
            <a:r>
              <a:rPr lang="en-US" altLang="zh-CN" sz="2400" i="1" kern="100" dirty="0">
                <a:latin typeface="Times New Roman"/>
                <a:ea typeface="微软雅黑"/>
                <a:cs typeface="Courier New"/>
              </a:rPr>
              <a:t>b</a:t>
            </a:r>
            <a:r>
              <a:rPr lang="zh-CN" altLang="zh-CN" sz="2400" kern="100" dirty="0">
                <a:latin typeface="Times New Roman"/>
                <a:ea typeface="微软雅黑"/>
                <a:cs typeface="Times New Roman"/>
              </a:rPr>
              <a:t>受到的摩擦力大于</a:t>
            </a:r>
            <a:r>
              <a:rPr lang="en-US" altLang="zh-CN" sz="2400" i="1" kern="100" dirty="0">
                <a:latin typeface="Times New Roman"/>
                <a:ea typeface="微软雅黑"/>
                <a:cs typeface="Courier New"/>
              </a:rPr>
              <a:t>a</a:t>
            </a:r>
            <a:r>
              <a:rPr lang="zh-CN" altLang="zh-CN" sz="2400" kern="100" dirty="0">
                <a:latin typeface="Times New Roman"/>
                <a:ea typeface="微软雅黑"/>
                <a:cs typeface="Times New Roman"/>
              </a:rPr>
              <a:t>受到的摩擦力，</a:t>
            </a:r>
            <a:r>
              <a:rPr lang="en-US" altLang="zh-CN" sz="2400" kern="100" dirty="0">
                <a:latin typeface="Times New Roman"/>
                <a:ea typeface="微软雅黑"/>
                <a:cs typeface="Courier New"/>
              </a:rPr>
              <a:t>B</a:t>
            </a:r>
            <a:r>
              <a:rPr lang="zh-CN" altLang="zh-CN" sz="2400" kern="100" dirty="0">
                <a:latin typeface="Times New Roman"/>
                <a:ea typeface="微软雅黑"/>
                <a:cs typeface="Times New Roman"/>
              </a:rPr>
              <a:t>项错误；</a:t>
            </a:r>
            <a:endParaRPr lang="zh-CN" altLang="zh-CN" sz="2400" kern="100" dirty="0">
              <a:effectLst/>
              <a:latin typeface="宋体"/>
              <a:cs typeface="Courier New"/>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620321474"/>
              </p:ext>
            </p:extLst>
          </p:nvPr>
        </p:nvGraphicFramePr>
        <p:xfrm>
          <a:off x="287681" y="3710533"/>
          <a:ext cx="8343900" cy="752475"/>
        </p:xfrm>
        <a:graphic>
          <a:graphicData uri="http://schemas.openxmlformats.org/presentationml/2006/ole">
            <mc:AlternateContent xmlns:mc="http://schemas.openxmlformats.org/markup-compatibility/2006">
              <mc:Choice xmlns:v="urn:schemas-microsoft-com:vml" Requires="v">
                <p:oleObj spid="_x0000_s208927" name="文档" r:id="rId9" imgW="8348807" imgH="755081" progId="Word.Document.12">
                  <p:embed/>
                </p:oleObj>
              </mc:Choice>
              <mc:Fallback>
                <p:oleObj name="文档" r:id="rId9" imgW="8348807" imgH="755081" progId="Word.Document.12">
                  <p:embed/>
                  <p:pic>
                    <p:nvPicPr>
                      <p:cNvPr id="0" name=""/>
                      <p:cNvPicPr>
                        <a:picLocks noChangeAspect="1" noChangeArrowheads="1"/>
                      </p:cNvPicPr>
                      <p:nvPr/>
                    </p:nvPicPr>
                    <p:blipFill>
                      <a:blip r:embed="rId10"/>
                      <a:srcRect/>
                      <a:stretch>
                        <a:fillRect/>
                      </a:stretch>
                    </p:blipFill>
                    <p:spPr bwMode="auto">
                      <a:xfrm>
                        <a:off x="287681" y="3710533"/>
                        <a:ext cx="83439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00950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blinds(horizontal)">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blinds(horizontal)">
                                      <p:cBhvr>
                                        <p:cTn id="2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hlinkClick r:id="rId3"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040673215"/>
              </p:ext>
            </p:extLst>
          </p:nvPr>
        </p:nvGraphicFramePr>
        <p:xfrm>
          <a:off x="199235" y="4280892"/>
          <a:ext cx="5410200" cy="752475"/>
        </p:xfrm>
        <a:graphic>
          <a:graphicData uri="http://schemas.openxmlformats.org/presentationml/2006/ole">
            <mc:AlternateContent xmlns:mc="http://schemas.openxmlformats.org/markup-compatibility/2006">
              <mc:Choice xmlns:v="urn:schemas-microsoft-com:vml" Requires="v">
                <p:oleObj spid="_x0000_s209934" name="文档" r:id="rId7" imgW="5416650" imgH="753600" progId="Word.Document.12">
                  <p:embed/>
                </p:oleObj>
              </mc:Choice>
              <mc:Fallback>
                <p:oleObj name="文档" r:id="rId7" imgW="5416650" imgH="753600" progId="Word.Document.12">
                  <p:embed/>
                  <p:pic>
                    <p:nvPicPr>
                      <p:cNvPr id="0" name=""/>
                      <p:cNvPicPr>
                        <a:picLocks noChangeAspect="1" noChangeArrowheads="1"/>
                      </p:cNvPicPr>
                      <p:nvPr/>
                    </p:nvPicPr>
                    <p:blipFill>
                      <a:blip r:embed="rId8"/>
                      <a:srcRect/>
                      <a:stretch>
                        <a:fillRect/>
                      </a:stretch>
                    </p:blipFill>
                    <p:spPr bwMode="auto">
                      <a:xfrm>
                        <a:off x="199235" y="4280892"/>
                        <a:ext cx="54102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矩形 10"/>
          <p:cNvSpPr/>
          <p:nvPr/>
        </p:nvSpPr>
        <p:spPr>
          <a:xfrm>
            <a:off x="103311" y="800125"/>
            <a:ext cx="8942709" cy="2308324"/>
          </a:xfrm>
          <a:prstGeom prst="rect">
            <a:avLst/>
          </a:prstGeom>
        </p:spPr>
        <p:txBody>
          <a:bodyPr wrap="square">
            <a:spAutoFit/>
          </a:bodyPr>
          <a:lstStyle/>
          <a:p>
            <a:pPr algn="just">
              <a:lnSpc>
                <a:spcPct val="150000"/>
              </a:lnSpc>
              <a:spcAft>
                <a:spcPts val="0"/>
              </a:spcAft>
              <a:tabLst>
                <a:tab pos="2070735" algn="l"/>
              </a:tabLst>
            </a:pPr>
            <a:r>
              <a:rPr lang="en-US" altLang="zh-CN" sz="2400" kern="100" dirty="0">
                <a:latin typeface="Times New Roman"/>
                <a:ea typeface="微软雅黑"/>
                <a:cs typeface="Courier New"/>
              </a:rPr>
              <a:t>3.(</a:t>
            </a:r>
            <a:r>
              <a:rPr lang="zh-CN" altLang="zh-CN" sz="2400" kern="100" dirty="0">
                <a:latin typeface="Times New Roman"/>
                <a:ea typeface="微软雅黑"/>
                <a:cs typeface="Times New Roman"/>
              </a:rPr>
              <a:t>圆周运动中的动力学问题</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游客乘坐过山车，在圆弧轨道最低点处获得的向心加速度达</a:t>
            </a:r>
            <a:r>
              <a:rPr lang="en-US" altLang="zh-CN" sz="2400" kern="100" dirty="0">
                <a:latin typeface="Times New Roman"/>
                <a:ea typeface="微软雅黑"/>
                <a:cs typeface="Courier New"/>
              </a:rPr>
              <a:t>20 m</a:t>
            </a:r>
            <a:r>
              <a:rPr lang="en-US" altLang="zh-CN" sz="2400" kern="100" dirty="0">
                <a:latin typeface="IPAPANNEW"/>
                <a:ea typeface="微软雅黑"/>
                <a:cs typeface="Times New Roman"/>
              </a:rPr>
              <a:t>/</a:t>
            </a:r>
            <a:r>
              <a:rPr lang="en-US" altLang="zh-CN" sz="2400" kern="100" dirty="0" err="1">
                <a:latin typeface="IPAPANNEW"/>
                <a:ea typeface="微软雅黑"/>
                <a:cs typeface="Times New Roman"/>
              </a:rPr>
              <a:t>s</a:t>
            </a:r>
            <a:r>
              <a:rPr lang="en-US" altLang="zh-CN" sz="2400" kern="100" baseline="30000" dirty="0" err="1">
                <a:latin typeface="IPAPANNEW"/>
                <a:ea typeface="微软雅黑"/>
                <a:cs typeface="Times New Roman"/>
              </a:rPr>
              <a:t>2</a:t>
            </a:r>
            <a:r>
              <a:rPr lang="zh-CN" altLang="zh-CN" sz="2400" kern="100" dirty="0">
                <a:latin typeface="IPAPANNEW"/>
                <a:ea typeface="微软雅黑"/>
                <a:cs typeface="Times New Roman"/>
              </a:rPr>
              <a:t>，</a:t>
            </a:r>
            <a:r>
              <a:rPr lang="en-US" altLang="zh-CN" sz="2400" i="1" kern="100" dirty="0">
                <a:latin typeface="IPAPANNEW"/>
                <a:ea typeface="微软雅黑"/>
                <a:cs typeface="Times New Roman"/>
              </a:rPr>
              <a:t>g</a:t>
            </a:r>
            <a:r>
              <a:rPr lang="zh-CN" altLang="zh-CN" sz="2400" kern="100" dirty="0">
                <a:latin typeface="IPAPANNEW"/>
                <a:ea typeface="微软雅黑"/>
                <a:cs typeface="Times New Roman"/>
              </a:rPr>
              <a:t>取</a:t>
            </a:r>
            <a:r>
              <a:rPr lang="en-US" altLang="zh-CN" sz="2400" kern="100" dirty="0">
                <a:latin typeface="IPAPANNEW"/>
                <a:ea typeface="微软雅黑"/>
                <a:cs typeface="Times New Roman"/>
              </a:rPr>
              <a:t>10 m/</a:t>
            </a:r>
            <a:r>
              <a:rPr lang="en-US" altLang="zh-CN" sz="2400" kern="100" dirty="0" err="1">
                <a:latin typeface="Times New Roman"/>
                <a:ea typeface="微软雅黑"/>
                <a:cs typeface="Courier New"/>
              </a:rPr>
              <a:t>s</a:t>
            </a:r>
            <a:r>
              <a:rPr lang="en-US" altLang="zh-CN" sz="2400" kern="100" baseline="30000" dirty="0" err="1">
                <a:latin typeface="Times New Roman"/>
                <a:ea typeface="微软雅黑"/>
                <a:cs typeface="Courier New"/>
              </a:rPr>
              <a:t>2</a:t>
            </a:r>
            <a:r>
              <a:rPr lang="zh-CN" altLang="zh-CN" sz="2400" kern="100" dirty="0">
                <a:latin typeface="Times New Roman"/>
                <a:ea typeface="微软雅黑"/>
                <a:cs typeface="Times New Roman"/>
              </a:rPr>
              <a:t>，那么此位置的座椅对游客的作用力相当于游客重力的</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　　</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50000"/>
              </a:lnSpc>
              <a:spcAft>
                <a:spcPts val="0"/>
              </a:spcAft>
              <a:tabLst>
                <a:tab pos="2070735" algn="l"/>
              </a:tabLst>
            </a:pPr>
            <a:r>
              <a:rPr lang="en-US" altLang="zh-CN" sz="2400" kern="100" dirty="0" err="1">
                <a:latin typeface="Times New Roman"/>
                <a:ea typeface="微软雅黑"/>
                <a:cs typeface="Courier New"/>
              </a:rPr>
              <a:t>A.1</a:t>
            </a:r>
            <a:r>
              <a:rPr lang="zh-CN" altLang="zh-CN" sz="2400" kern="100" dirty="0">
                <a:latin typeface="Times New Roman"/>
                <a:ea typeface="微软雅黑"/>
                <a:cs typeface="Times New Roman"/>
              </a:rPr>
              <a:t>倍</a:t>
            </a:r>
            <a:r>
              <a:rPr lang="en-US" altLang="zh-CN" sz="2400" kern="100" dirty="0">
                <a:latin typeface="Times New Roman"/>
                <a:ea typeface="微软雅黑"/>
                <a:cs typeface="Courier New"/>
              </a:rPr>
              <a:t>  </a:t>
            </a:r>
            <a:r>
              <a:rPr lang="en-US" altLang="zh-CN" sz="2400" kern="100" dirty="0" smtClean="0">
                <a:latin typeface="Times New Roman"/>
                <a:ea typeface="微软雅黑"/>
                <a:cs typeface="Courier New"/>
              </a:rPr>
              <a:t>          </a:t>
            </a:r>
            <a:r>
              <a:rPr lang="en-US" altLang="zh-CN" sz="2400" kern="100" dirty="0" err="1" smtClean="0">
                <a:latin typeface="Times New Roman"/>
                <a:ea typeface="微软雅黑"/>
                <a:cs typeface="Courier New"/>
              </a:rPr>
              <a:t>B.2</a:t>
            </a:r>
            <a:r>
              <a:rPr lang="zh-CN" altLang="zh-CN" sz="2400" kern="100" dirty="0">
                <a:latin typeface="Times New Roman"/>
                <a:ea typeface="微软雅黑"/>
                <a:cs typeface="Times New Roman"/>
              </a:rPr>
              <a:t>倍</a:t>
            </a:r>
            <a:r>
              <a:rPr lang="en-US" altLang="zh-CN" sz="2400" kern="100" dirty="0">
                <a:latin typeface="Times New Roman"/>
                <a:ea typeface="微软雅黑"/>
                <a:cs typeface="Courier New"/>
              </a:rPr>
              <a:t>  </a:t>
            </a:r>
            <a:r>
              <a:rPr lang="en-US" altLang="zh-CN" sz="2400" kern="100" dirty="0" smtClean="0">
                <a:latin typeface="Times New Roman"/>
                <a:ea typeface="微软雅黑"/>
                <a:cs typeface="Courier New"/>
              </a:rPr>
              <a:t>          </a:t>
            </a:r>
            <a:r>
              <a:rPr lang="en-US" altLang="zh-CN" sz="2400" kern="100" dirty="0" err="1" smtClean="0">
                <a:latin typeface="Times New Roman"/>
                <a:ea typeface="微软雅黑"/>
                <a:cs typeface="Courier New"/>
              </a:rPr>
              <a:t>C.3</a:t>
            </a:r>
            <a:r>
              <a:rPr lang="zh-CN" altLang="zh-CN" sz="2400" kern="100" dirty="0">
                <a:latin typeface="Times New Roman"/>
                <a:ea typeface="微软雅黑"/>
                <a:cs typeface="Times New Roman"/>
              </a:rPr>
              <a:t>倍</a:t>
            </a:r>
            <a:r>
              <a:rPr lang="en-US" altLang="zh-CN" sz="2400" kern="100" dirty="0">
                <a:latin typeface="Times New Roman"/>
                <a:ea typeface="微软雅黑"/>
                <a:cs typeface="Courier New"/>
              </a:rPr>
              <a:t>  </a:t>
            </a:r>
            <a:r>
              <a:rPr lang="en-US" altLang="zh-CN" sz="2400" kern="100" dirty="0" smtClean="0">
                <a:latin typeface="Times New Roman"/>
                <a:ea typeface="微软雅黑"/>
                <a:cs typeface="Courier New"/>
              </a:rPr>
              <a:t>          </a:t>
            </a:r>
            <a:r>
              <a:rPr lang="en-US" altLang="zh-CN" sz="2400" kern="100" dirty="0" err="1" smtClean="0">
                <a:latin typeface="Times New Roman"/>
                <a:ea typeface="微软雅黑"/>
                <a:cs typeface="Courier New"/>
              </a:rPr>
              <a:t>D.4</a:t>
            </a:r>
            <a:r>
              <a:rPr lang="zh-CN" altLang="zh-CN" sz="2400" kern="100" dirty="0" smtClean="0">
                <a:latin typeface="Times New Roman"/>
                <a:ea typeface="微软雅黑"/>
                <a:cs typeface="Times New Roman"/>
              </a:rPr>
              <a:t>倍</a:t>
            </a:r>
            <a:endParaRPr lang="zh-CN" altLang="zh-CN" sz="2400" kern="100" dirty="0">
              <a:latin typeface="宋体"/>
              <a:cs typeface="Courier New"/>
            </a:endParaRPr>
          </a:p>
        </p:txBody>
      </p:sp>
      <p:sp>
        <p:nvSpPr>
          <p:cNvPr id="6" name="矩形 5"/>
          <p:cNvSpPr/>
          <p:nvPr/>
        </p:nvSpPr>
        <p:spPr>
          <a:xfrm>
            <a:off x="4668391" y="1933203"/>
            <a:ext cx="389850" cy="576248"/>
          </a:xfrm>
          <a:prstGeom prst="rect">
            <a:avLst/>
          </a:prstGeom>
        </p:spPr>
        <p:txBody>
          <a:bodyPr wrap="none">
            <a:spAutoFit/>
          </a:bodyPr>
          <a:lstStyle/>
          <a:p>
            <a:pPr algn="just">
              <a:lnSpc>
                <a:spcPct val="150000"/>
              </a:lnSpc>
              <a:spcAft>
                <a:spcPts val="0"/>
              </a:spcAft>
              <a:tabLst>
                <a:tab pos="2070735" algn="l"/>
              </a:tabLst>
            </a:pPr>
            <a:r>
              <a:rPr lang="en-US" altLang="zh-CN" sz="2400" kern="100" dirty="0">
                <a:solidFill>
                  <a:srgbClr val="E36C0A"/>
                </a:solidFill>
                <a:latin typeface="Times New Roman"/>
                <a:ea typeface="微软雅黑"/>
                <a:cs typeface="Courier New"/>
              </a:rPr>
              <a:t>C</a:t>
            </a:r>
            <a:endParaRPr lang="zh-CN" altLang="zh-CN" sz="2400" kern="100" dirty="0">
              <a:effectLst/>
              <a:latin typeface="宋体"/>
              <a:cs typeface="Courier New"/>
            </a:endParaRPr>
          </a:p>
        </p:txBody>
      </p:sp>
      <p:pic>
        <p:nvPicPr>
          <p:cNvPr id="20" name="图片 19" descr="F:\2015赵瑊\同步\物理\人教必修2\word\A139.TIF"/>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72440" y="2562224"/>
            <a:ext cx="1973581" cy="2331023"/>
          </a:xfrm>
          <a:prstGeom prst="rect">
            <a:avLst/>
          </a:prstGeom>
          <a:noFill/>
          <a:ln>
            <a:noFill/>
          </a:ln>
        </p:spPr>
      </p:pic>
      <p:sp>
        <p:nvSpPr>
          <p:cNvPr id="21" name="矩形 20"/>
          <p:cNvSpPr/>
          <p:nvPr/>
        </p:nvSpPr>
        <p:spPr>
          <a:xfrm>
            <a:off x="103312" y="3015322"/>
            <a:ext cx="6902453" cy="1200329"/>
          </a:xfrm>
          <a:prstGeom prst="rect">
            <a:avLst/>
          </a:prstGeom>
        </p:spPr>
        <p:txBody>
          <a:bodyPr wrap="square">
            <a:spAutoFit/>
          </a:bodyPr>
          <a:lstStyle/>
          <a:p>
            <a:pPr algn="just">
              <a:lnSpc>
                <a:spcPct val="150000"/>
              </a:lnSpc>
              <a:spcAft>
                <a:spcPts val="0"/>
              </a:spcAft>
              <a:tabLst>
                <a:tab pos="2070735" algn="l"/>
              </a:tabLst>
            </a:pPr>
            <a:r>
              <a:rPr lang="zh-CN" altLang="zh-CN" sz="2400" b="1" kern="100" dirty="0" smtClean="0">
                <a:solidFill>
                  <a:srgbClr val="00B0F0"/>
                </a:solidFill>
                <a:latin typeface="Times New Roman"/>
                <a:ea typeface="微软雅黑"/>
                <a:cs typeface="Times New Roman"/>
              </a:rPr>
              <a:t>解析</a:t>
            </a:r>
            <a:r>
              <a:rPr lang="zh-CN" altLang="zh-CN" sz="2400" kern="100" dirty="0">
                <a:latin typeface="Times New Roman"/>
                <a:ea typeface="微软雅黑"/>
                <a:cs typeface="Times New Roman"/>
              </a:rPr>
              <a:t>　游客乘坐过山车在圆弧轨道最低点的受力如图所示</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由牛顿第二定律得</a:t>
            </a:r>
            <a:r>
              <a:rPr lang="en-US" altLang="zh-CN" sz="2400" i="1" kern="100" dirty="0" err="1">
                <a:latin typeface="Times New Roman"/>
                <a:ea typeface="微软雅黑"/>
                <a:cs typeface="Courier New"/>
              </a:rPr>
              <a:t>F</a:t>
            </a:r>
            <a:r>
              <a:rPr lang="en-US" altLang="zh-CN" sz="2400" kern="100" baseline="-25000" dirty="0" err="1">
                <a:latin typeface="Times New Roman"/>
                <a:ea typeface="微软雅黑"/>
                <a:cs typeface="Courier New"/>
              </a:rPr>
              <a:t>N</a:t>
            </a:r>
            <a:r>
              <a:rPr lang="zh-CN" altLang="zh-CN" sz="2400" kern="100" dirty="0">
                <a:latin typeface="Times New Roman"/>
                <a:ea typeface="微软雅黑"/>
                <a:cs typeface="Times New Roman"/>
              </a:rPr>
              <a:t>－</a:t>
            </a:r>
            <a:r>
              <a:rPr lang="en-US" altLang="zh-CN" sz="2400" i="1" kern="100" dirty="0">
                <a:latin typeface="Times New Roman"/>
                <a:ea typeface="微软雅黑"/>
                <a:cs typeface="Courier New"/>
              </a:rPr>
              <a:t>mg</a:t>
            </a:r>
            <a:r>
              <a:rPr lang="zh-CN" altLang="zh-CN" sz="2400" kern="100" dirty="0">
                <a:latin typeface="Times New Roman"/>
                <a:ea typeface="微软雅黑"/>
                <a:cs typeface="Times New Roman"/>
              </a:rPr>
              <a:t>＝</a:t>
            </a:r>
            <a:r>
              <a:rPr lang="en-US" altLang="zh-CN" sz="2400" i="1" kern="100" dirty="0">
                <a:latin typeface="Times New Roman"/>
                <a:ea typeface="微软雅黑"/>
                <a:cs typeface="Courier New"/>
              </a:rPr>
              <a:t>ma</a:t>
            </a:r>
            <a:r>
              <a:rPr lang="zh-CN" altLang="zh-CN" sz="2400" kern="100" baseline="-25000" dirty="0">
                <a:latin typeface="Times New Roman"/>
                <a:ea typeface="微软雅黑"/>
                <a:cs typeface="Times New Roman"/>
              </a:rPr>
              <a:t>向</a:t>
            </a:r>
            <a:r>
              <a:rPr lang="zh-CN" altLang="zh-CN" sz="2400" kern="100" dirty="0">
                <a:latin typeface="Times New Roman"/>
                <a:ea typeface="微软雅黑"/>
                <a:cs typeface="Times New Roman"/>
              </a:rPr>
              <a:t>＝</a:t>
            </a:r>
            <a:r>
              <a:rPr lang="en-US" altLang="zh-CN" sz="2400" kern="100" dirty="0" err="1">
                <a:latin typeface="Times New Roman"/>
                <a:ea typeface="微软雅黑"/>
                <a:cs typeface="Courier New"/>
              </a:rPr>
              <a:t>2</a:t>
            </a:r>
            <a:r>
              <a:rPr lang="en-US" altLang="zh-CN" sz="2400" i="1" kern="100" dirty="0" err="1">
                <a:latin typeface="Times New Roman"/>
                <a:ea typeface="微软雅黑"/>
                <a:cs typeface="Courier New"/>
              </a:rPr>
              <a:t>mg</a:t>
            </a:r>
            <a:r>
              <a:rPr lang="zh-CN" altLang="zh-CN" sz="2400" kern="100" dirty="0">
                <a:latin typeface="Times New Roman"/>
                <a:ea typeface="微软雅黑"/>
                <a:cs typeface="Times New Roman"/>
              </a:rPr>
              <a:t>，</a:t>
            </a:r>
            <a:endParaRPr lang="zh-CN" altLang="zh-CN" sz="2400" kern="100" dirty="0">
              <a:effectLst/>
              <a:latin typeface="宋体"/>
              <a:cs typeface="Courier New"/>
            </a:endParaRPr>
          </a:p>
        </p:txBody>
      </p:sp>
    </p:spTree>
    <p:extLst>
      <p:ext uri="{BB962C8B-B14F-4D97-AF65-F5344CB8AC3E}">
        <p14:creationId xmlns:p14="http://schemas.microsoft.com/office/powerpoint/2010/main" val="2254647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par>
                                <p:cTn id="8" presetID="3" presetClass="entr" presetSubtype="1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4"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5"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107503" y="862608"/>
            <a:ext cx="6048673" cy="4059766"/>
          </a:xfrm>
          <a:prstGeom prst="rect">
            <a:avLst/>
          </a:prstGeom>
        </p:spPr>
        <p:txBody>
          <a:bodyPr wrap="square">
            <a:spAutoFit/>
          </a:bodyPr>
          <a:lstStyle/>
          <a:p>
            <a:pPr algn="just">
              <a:lnSpc>
                <a:spcPct val="150000"/>
              </a:lnSpc>
              <a:spcAft>
                <a:spcPts val="0"/>
              </a:spcAft>
              <a:tabLst>
                <a:tab pos="2070735" algn="l"/>
              </a:tabLst>
            </a:pPr>
            <a:r>
              <a:rPr lang="en-US" altLang="zh-CN" sz="2500" kern="100" dirty="0">
                <a:latin typeface="Times New Roman"/>
                <a:ea typeface="微软雅黑"/>
                <a:cs typeface="Courier New"/>
              </a:rPr>
              <a:t>4.(</a:t>
            </a:r>
            <a:r>
              <a:rPr lang="zh-CN" altLang="zh-CN" sz="2500" kern="100" dirty="0">
                <a:latin typeface="Times New Roman"/>
                <a:ea typeface="微软雅黑"/>
                <a:cs typeface="Times New Roman"/>
              </a:rPr>
              <a:t>圆锥摆类模型</a:t>
            </a:r>
            <a:r>
              <a:rPr lang="en-US" altLang="zh-CN" sz="2500" kern="100" dirty="0">
                <a:latin typeface="Times New Roman"/>
                <a:ea typeface="微软雅黑"/>
                <a:cs typeface="Courier New"/>
              </a:rPr>
              <a:t>)</a:t>
            </a:r>
            <a:r>
              <a:rPr lang="zh-CN" altLang="zh-CN" sz="2500" kern="100" dirty="0">
                <a:latin typeface="Times New Roman"/>
                <a:ea typeface="微软雅黑"/>
                <a:cs typeface="Times New Roman"/>
              </a:rPr>
              <a:t>花样滑冰大奖赛中，有时会看到被男运动员拉着的女运动员离开地面在空中做圆锥摆运动的精彩场面，如图</a:t>
            </a:r>
            <a:r>
              <a:rPr lang="en-US" altLang="zh-CN" sz="2500" kern="100" dirty="0">
                <a:latin typeface="Times New Roman"/>
                <a:ea typeface="微软雅黑"/>
                <a:cs typeface="Courier New"/>
              </a:rPr>
              <a:t>9</a:t>
            </a:r>
            <a:r>
              <a:rPr lang="zh-CN" altLang="zh-CN" sz="2500" kern="100" dirty="0">
                <a:latin typeface="Times New Roman"/>
                <a:ea typeface="微软雅黑"/>
                <a:cs typeface="Times New Roman"/>
              </a:rPr>
              <a:t>所示</a:t>
            </a:r>
            <a:r>
              <a:rPr lang="en-US" altLang="zh-CN" sz="2500" kern="100" dirty="0">
                <a:latin typeface="Times New Roman"/>
                <a:ea typeface="微软雅黑"/>
                <a:cs typeface="Courier New"/>
              </a:rPr>
              <a:t>.</a:t>
            </a:r>
            <a:r>
              <a:rPr lang="zh-CN" altLang="zh-CN" sz="2500" kern="100" spc="-60" dirty="0">
                <a:latin typeface="Times New Roman"/>
                <a:ea typeface="微软雅黑"/>
                <a:cs typeface="Times New Roman"/>
              </a:rPr>
              <a:t>目测质量为</a:t>
            </a:r>
            <a:r>
              <a:rPr lang="en-US" altLang="zh-CN" sz="2500" i="1" kern="100" spc="-60" dirty="0">
                <a:latin typeface="Times New Roman"/>
                <a:ea typeface="微软雅黑"/>
                <a:cs typeface="Courier New"/>
              </a:rPr>
              <a:t>m</a:t>
            </a:r>
            <a:r>
              <a:rPr lang="zh-CN" altLang="zh-CN" sz="2500" kern="100" spc="-60" dirty="0">
                <a:latin typeface="Times New Roman"/>
                <a:ea typeface="微软雅黑"/>
                <a:cs typeface="Times New Roman"/>
              </a:rPr>
              <a:t>的女运动员做圆锥摆运动时和水平冰面的夹角约为</a:t>
            </a:r>
            <a:r>
              <a:rPr lang="en-US" altLang="zh-CN" sz="2500" i="1" kern="100" spc="-60" dirty="0">
                <a:latin typeface="Times New Roman"/>
                <a:ea typeface="微软雅黑"/>
                <a:cs typeface="Courier New"/>
              </a:rPr>
              <a:t>θ</a:t>
            </a:r>
            <a:r>
              <a:rPr lang="zh-CN" altLang="zh-CN" sz="2500" kern="100" spc="-60" dirty="0">
                <a:latin typeface="Times New Roman"/>
                <a:ea typeface="微软雅黑"/>
                <a:cs typeface="Times New Roman"/>
              </a:rPr>
              <a:t>，</a:t>
            </a:r>
            <a:r>
              <a:rPr lang="zh-CN" altLang="zh-CN" sz="2500" kern="100" dirty="0">
                <a:latin typeface="Times New Roman"/>
                <a:ea typeface="微软雅黑"/>
                <a:cs typeface="Times New Roman"/>
              </a:rPr>
              <a:t>转动过程中女运动员的重心做匀速圆周运动的半径约为</a:t>
            </a:r>
            <a:r>
              <a:rPr lang="en-US" altLang="zh-CN" sz="2500" i="1" kern="100" dirty="0">
                <a:latin typeface="Times New Roman"/>
                <a:ea typeface="微软雅黑"/>
                <a:cs typeface="Courier New"/>
              </a:rPr>
              <a:t>r</a:t>
            </a:r>
            <a:r>
              <a:rPr lang="zh-CN" altLang="zh-CN" sz="2500" kern="100" dirty="0">
                <a:latin typeface="Times New Roman"/>
                <a:ea typeface="微软雅黑"/>
                <a:cs typeface="Times New Roman"/>
              </a:rPr>
              <a:t>，重力加速度为</a:t>
            </a:r>
            <a:r>
              <a:rPr lang="en-US" altLang="zh-CN" sz="2500" i="1" kern="100" dirty="0">
                <a:latin typeface="Times New Roman"/>
                <a:ea typeface="微软雅黑"/>
                <a:cs typeface="Courier New"/>
              </a:rPr>
              <a:t>g</a:t>
            </a:r>
            <a:r>
              <a:rPr lang="zh-CN" altLang="zh-CN" sz="2500" kern="100" dirty="0">
                <a:latin typeface="Times New Roman"/>
                <a:ea typeface="微软雅黑"/>
                <a:cs typeface="Times New Roman"/>
              </a:rPr>
              <a:t>，试估算</a:t>
            </a:r>
            <a:r>
              <a:rPr lang="zh-CN" altLang="zh-CN" sz="2500" kern="100" dirty="0" smtClean="0">
                <a:latin typeface="Times New Roman"/>
                <a:ea typeface="微软雅黑"/>
                <a:cs typeface="Times New Roman"/>
              </a:rPr>
              <a:t>：</a:t>
            </a:r>
            <a:endParaRPr lang="zh-CN" altLang="zh-CN" sz="2500" kern="100" dirty="0">
              <a:latin typeface="宋体"/>
              <a:cs typeface="Courier New"/>
            </a:endParaRPr>
          </a:p>
        </p:txBody>
      </p:sp>
      <p:pic>
        <p:nvPicPr>
          <p:cNvPr id="11" name="图片 10" descr="F:\2015赵瑊\同步\物理\人教必修2\word\S28.TIF"/>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71617" y="1556140"/>
            <a:ext cx="2759354" cy="2013122"/>
          </a:xfrm>
          <a:prstGeom prst="rect">
            <a:avLst/>
          </a:prstGeom>
          <a:noFill/>
          <a:ln>
            <a:noFill/>
          </a:ln>
        </p:spPr>
      </p:pic>
      <p:sp>
        <p:nvSpPr>
          <p:cNvPr id="2" name="矩形 1"/>
          <p:cNvSpPr/>
          <p:nvPr/>
        </p:nvSpPr>
        <p:spPr>
          <a:xfrm>
            <a:off x="7406250" y="3587575"/>
            <a:ext cx="665567" cy="597279"/>
          </a:xfrm>
          <a:prstGeom prst="rect">
            <a:avLst/>
          </a:prstGeom>
        </p:spPr>
        <p:txBody>
          <a:bodyPr wrap="none">
            <a:spAutoFit/>
          </a:bodyPr>
          <a:lstStyle/>
          <a:p>
            <a:pPr lvl="0" algn="ctr">
              <a:lnSpc>
                <a:spcPct val="150000"/>
              </a:lnSpc>
              <a:tabLst>
                <a:tab pos="2070735" algn="l"/>
              </a:tabLst>
            </a:pPr>
            <a:r>
              <a:rPr lang="zh-CN" altLang="zh-CN" sz="2500" kern="100" dirty="0">
                <a:solidFill>
                  <a:prstClr val="black"/>
                </a:solidFill>
                <a:latin typeface="Times New Roman"/>
                <a:ea typeface="微软雅黑"/>
                <a:cs typeface="Times New Roman"/>
              </a:rPr>
              <a:t>图</a:t>
            </a:r>
            <a:r>
              <a:rPr lang="en-US" altLang="zh-CN" sz="2500" kern="100" dirty="0">
                <a:solidFill>
                  <a:prstClr val="black"/>
                </a:solidFill>
                <a:latin typeface="Times New Roman"/>
                <a:ea typeface="微软雅黑"/>
                <a:cs typeface="Courier New"/>
              </a:rPr>
              <a:t>9</a:t>
            </a:r>
            <a:endParaRPr lang="zh-CN" altLang="zh-CN" sz="2500" kern="100" dirty="0">
              <a:solidFill>
                <a:prstClr val="black"/>
              </a:solidFill>
              <a:latin typeface="宋体"/>
              <a:cs typeface="Courier New"/>
            </a:endParaRPr>
          </a:p>
        </p:txBody>
      </p:sp>
    </p:spTree>
    <p:extLst>
      <p:ext uri="{BB962C8B-B14F-4D97-AF65-F5344CB8AC3E}">
        <p14:creationId xmlns:p14="http://schemas.microsoft.com/office/powerpoint/2010/main" val="2299601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对象 11"/>
          <p:cNvGraphicFramePr>
            <a:graphicFrameLocks noChangeAspect="1"/>
          </p:cNvGraphicFramePr>
          <p:nvPr>
            <p:extLst>
              <p:ext uri="{D42A27DB-BD31-4B8C-83A1-F6EECF244321}">
                <p14:modId xmlns:p14="http://schemas.microsoft.com/office/powerpoint/2010/main" val="889058172"/>
              </p:ext>
            </p:extLst>
          </p:nvPr>
        </p:nvGraphicFramePr>
        <p:xfrm>
          <a:off x="190500" y="2710433"/>
          <a:ext cx="3295650" cy="828675"/>
        </p:xfrm>
        <a:graphic>
          <a:graphicData uri="http://schemas.openxmlformats.org/presentationml/2006/ole">
            <mc:AlternateContent xmlns:mc="http://schemas.openxmlformats.org/markup-compatibility/2006">
              <mc:Choice xmlns:v="urn:schemas-microsoft-com:vml" Requires="v">
                <p:oleObj spid="_x0000_s203909" name="文档" r:id="rId3" imgW="3302537" imgH="831845" progId="Word.Document.12">
                  <p:embed/>
                </p:oleObj>
              </mc:Choice>
              <mc:Fallback>
                <p:oleObj name="文档" r:id="rId3" imgW="3302537" imgH="831845" progId="Word.Document.12">
                  <p:embed/>
                  <p:pic>
                    <p:nvPicPr>
                      <p:cNvPr id="0" name=""/>
                      <p:cNvPicPr>
                        <a:picLocks noChangeAspect="1" noChangeArrowheads="1"/>
                      </p:cNvPicPr>
                      <p:nvPr/>
                    </p:nvPicPr>
                    <p:blipFill>
                      <a:blip r:embed="rId4"/>
                      <a:srcRect/>
                      <a:stretch>
                        <a:fillRect/>
                      </a:stretch>
                    </p:blipFill>
                    <p:spPr bwMode="auto">
                      <a:xfrm>
                        <a:off x="190500" y="2710433"/>
                        <a:ext cx="329565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矩形 12"/>
          <p:cNvSpPr/>
          <p:nvPr/>
        </p:nvSpPr>
        <p:spPr>
          <a:xfrm>
            <a:off x="92646" y="795933"/>
            <a:ext cx="8943850" cy="1892826"/>
          </a:xfrm>
          <a:prstGeom prst="rect">
            <a:avLst/>
          </a:prstGeom>
        </p:spPr>
        <p:txBody>
          <a:bodyPr wrap="square">
            <a:spAutoFit/>
          </a:bodyPr>
          <a:lstStyle/>
          <a:p>
            <a:pPr algn="just">
              <a:lnSpc>
                <a:spcPct val="150000"/>
              </a:lnSpc>
              <a:spcAft>
                <a:spcPts val="0"/>
              </a:spcAft>
              <a:tabLst>
                <a:tab pos="2070735" algn="l"/>
              </a:tabLst>
            </a:pPr>
            <a:r>
              <a:rPr lang="en-US" altLang="zh-CN" sz="2600" kern="100" dirty="0">
                <a:latin typeface="Times New Roman"/>
                <a:ea typeface="微软雅黑"/>
                <a:cs typeface="Courier New"/>
              </a:rPr>
              <a:t>(1)</a:t>
            </a:r>
            <a:r>
              <a:rPr lang="zh-CN" altLang="zh-CN" sz="2600" kern="100" dirty="0">
                <a:latin typeface="Times New Roman"/>
                <a:ea typeface="微软雅黑"/>
                <a:cs typeface="Times New Roman"/>
              </a:rPr>
              <a:t>该女运动员受到拉力的大小</a:t>
            </a:r>
            <a:r>
              <a:rPr lang="en-US" altLang="zh-CN" sz="2600" kern="100" dirty="0">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tabLst>
                <a:tab pos="2070735" algn="l"/>
              </a:tabLst>
            </a:pPr>
            <a:r>
              <a:rPr lang="zh-CN" altLang="zh-CN" sz="2600" b="1" kern="100" dirty="0">
                <a:solidFill>
                  <a:srgbClr val="00B0F0"/>
                </a:solidFill>
                <a:latin typeface="Times New Roman"/>
                <a:ea typeface="微软雅黑"/>
                <a:cs typeface="Times New Roman"/>
              </a:rPr>
              <a:t>解析</a:t>
            </a:r>
            <a:r>
              <a:rPr lang="zh-CN" altLang="zh-CN" sz="2600" kern="100" dirty="0">
                <a:latin typeface="Times New Roman"/>
                <a:ea typeface="微软雅黑"/>
                <a:cs typeface="Times New Roman"/>
              </a:rPr>
              <a:t>　</a:t>
            </a:r>
            <a:r>
              <a:rPr lang="zh-CN" altLang="zh-CN" sz="2600" kern="100" dirty="0">
                <a:latin typeface="宋体"/>
                <a:cs typeface="Courier New"/>
              </a:rPr>
              <a:t> </a:t>
            </a:r>
            <a:r>
              <a:rPr lang="zh-CN" altLang="zh-CN" sz="2600" kern="100" dirty="0">
                <a:latin typeface="Times New Roman"/>
                <a:ea typeface="微软雅黑"/>
                <a:cs typeface="Times New Roman"/>
              </a:rPr>
              <a:t>取女运动员为研究对象，受力分析如图所示</a:t>
            </a:r>
            <a:r>
              <a:rPr lang="en-US" altLang="zh-CN" sz="2600" kern="100" dirty="0">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tabLst>
                <a:tab pos="2070735" algn="l"/>
              </a:tabLst>
            </a:pPr>
            <a:r>
              <a:rPr lang="zh-CN" altLang="zh-CN" sz="2600" kern="100" dirty="0">
                <a:latin typeface="Times New Roman"/>
                <a:ea typeface="微软雅黑"/>
                <a:cs typeface="Times New Roman"/>
              </a:rPr>
              <a:t>由</a:t>
            </a:r>
            <a:r>
              <a:rPr lang="zh-CN" altLang="zh-CN" sz="2600" kern="100" spc="-70" dirty="0">
                <a:latin typeface="Times New Roman"/>
                <a:ea typeface="微软雅黑"/>
                <a:cs typeface="Times New Roman"/>
              </a:rPr>
              <a:t>力的合成，解直角三角形可得女运动员受到拉力</a:t>
            </a:r>
            <a:r>
              <a:rPr lang="en-US" altLang="zh-CN" sz="2600" i="1" kern="100" spc="-70" dirty="0">
                <a:latin typeface="Times New Roman"/>
                <a:ea typeface="微软雅黑"/>
                <a:cs typeface="Courier New"/>
              </a:rPr>
              <a:t>F</a:t>
            </a:r>
            <a:r>
              <a:rPr lang="zh-CN" altLang="zh-CN" sz="2600" kern="100" spc="-70" dirty="0">
                <a:latin typeface="Times New Roman"/>
                <a:ea typeface="微软雅黑"/>
                <a:cs typeface="Times New Roman"/>
              </a:rPr>
              <a:t>的大小为</a:t>
            </a:r>
            <a:endParaRPr lang="zh-CN" altLang="zh-CN" sz="2600" kern="100" spc="-70" dirty="0">
              <a:effectLst/>
              <a:latin typeface="宋体"/>
              <a:cs typeface="Courier New"/>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942279035"/>
              </p:ext>
            </p:extLst>
          </p:nvPr>
        </p:nvGraphicFramePr>
        <p:xfrm>
          <a:off x="190500" y="3624833"/>
          <a:ext cx="2886075" cy="828675"/>
        </p:xfrm>
        <a:graphic>
          <a:graphicData uri="http://schemas.openxmlformats.org/presentationml/2006/ole">
            <mc:AlternateContent xmlns:mc="http://schemas.openxmlformats.org/markup-compatibility/2006">
              <mc:Choice xmlns:v="urn:schemas-microsoft-com:vml" Requires="v">
                <p:oleObj spid="_x0000_s203910" name="文档" r:id="rId5" imgW="2892959" imgH="831845" progId="Word.Document.12">
                  <p:embed/>
                </p:oleObj>
              </mc:Choice>
              <mc:Fallback>
                <p:oleObj name="文档" r:id="rId5" imgW="2892959" imgH="831845" progId="Word.Document.12">
                  <p:embed/>
                  <p:pic>
                    <p:nvPicPr>
                      <p:cNvPr id="0" name=""/>
                      <p:cNvPicPr>
                        <a:picLocks noChangeAspect="1" noChangeArrowheads="1"/>
                      </p:cNvPicPr>
                      <p:nvPr/>
                    </p:nvPicPr>
                    <p:blipFill>
                      <a:blip r:embed="rId6"/>
                      <a:srcRect/>
                      <a:stretch>
                        <a:fillRect/>
                      </a:stretch>
                    </p:blipFill>
                    <p:spPr bwMode="auto">
                      <a:xfrm>
                        <a:off x="190500" y="3624833"/>
                        <a:ext cx="28860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9" name="图片 18" descr="F:\2015赵瑊\同步\物理\人教必修2\word\S29.TIF"/>
          <p:cNvPicPr/>
          <p:nvPr/>
        </p:nvPicPr>
        <p:blipFill>
          <a:blip r:embed="rId7" r:link="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64288" y="2571750"/>
            <a:ext cx="1584176" cy="2480129"/>
          </a:xfrm>
          <a:prstGeom prst="rect">
            <a:avLst/>
          </a:prstGeom>
          <a:noFill/>
          <a:ln>
            <a:noFill/>
          </a:ln>
        </p:spPr>
      </p:pic>
      <p:sp>
        <p:nvSpPr>
          <p:cNvPr id="20" name="TextBox 19">
            <a:hlinkClick r:id="rId9"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0"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1"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2"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05895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blinds(horizontal)">
                                      <p:cBhvr>
                                        <p:cTn id="7" dur="500"/>
                                        <p:tgtEl>
                                          <p:spTgt spid="1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linds(horizontal)">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blinds(horizontal)">
                                      <p:cBhvr>
                                        <p:cTn id="15" dur="500"/>
                                        <p:tgtEl>
                                          <p:spTgt spid="1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hlinkClick r:id="rId3"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4"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5" action="ppaction://hlinksldjump"/>
          </p:cNvPr>
          <p:cNvSpPr txBox="1"/>
          <p:nvPr/>
        </p:nvSpPr>
        <p:spPr>
          <a:xfrm>
            <a:off x="929695"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6" action="ppaction://hlinksldjump"/>
          </p:cNvPr>
          <p:cNvSpPr txBox="1"/>
          <p:nvPr/>
        </p:nvSpPr>
        <p:spPr>
          <a:xfrm>
            <a:off x="132212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166231" y="2615183"/>
            <a:ext cx="8726249" cy="646331"/>
          </a:xfrm>
          <a:prstGeom prst="rect">
            <a:avLst/>
          </a:prstGeom>
        </p:spPr>
        <p:txBody>
          <a:bodyPr wrap="square">
            <a:spAutoFit/>
          </a:bodyPr>
          <a:lstStyle/>
          <a:p>
            <a:pPr algn="just">
              <a:lnSpc>
                <a:spcPct val="150000"/>
              </a:lnSpc>
              <a:spcAft>
                <a:spcPts val="0"/>
              </a:spcAft>
              <a:tabLst>
                <a:tab pos="2070735" algn="l"/>
              </a:tabLst>
            </a:pPr>
            <a:r>
              <a:rPr lang="zh-CN" altLang="zh-CN" sz="2400" kern="100" dirty="0">
                <a:latin typeface="Times New Roman"/>
                <a:ea typeface="微软雅黑"/>
                <a:cs typeface="Times New Roman"/>
              </a:rPr>
              <a:t>由</a:t>
            </a:r>
            <a:r>
              <a:rPr lang="en-US" altLang="zh-CN" sz="2400" kern="100" dirty="0">
                <a:latin typeface="宋体"/>
                <a:ea typeface="微软雅黑"/>
                <a:cs typeface="Times New Roman"/>
              </a:rPr>
              <a:t>②③</a:t>
            </a:r>
            <a:r>
              <a:rPr lang="zh-CN" altLang="zh-CN" sz="2400" kern="100" dirty="0">
                <a:latin typeface="Times New Roman"/>
                <a:ea typeface="微软雅黑"/>
                <a:cs typeface="Times New Roman"/>
              </a:rPr>
              <a:t>式可得女运动员做圆锥摆运动的周期为</a:t>
            </a:r>
            <a:endParaRPr lang="zh-CN" altLang="zh-CN" sz="1050" kern="100" dirty="0">
              <a:effectLst/>
              <a:latin typeface="宋体"/>
              <a:cs typeface="Courier New"/>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4265691455"/>
              </p:ext>
            </p:extLst>
          </p:nvPr>
        </p:nvGraphicFramePr>
        <p:xfrm>
          <a:off x="264085" y="1948061"/>
          <a:ext cx="6162675" cy="762000"/>
        </p:xfrm>
        <a:graphic>
          <a:graphicData uri="http://schemas.openxmlformats.org/presentationml/2006/ole">
            <mc:AlternateContent xmlns:mc="http://schemas.openxmlformats.org/markup-compatibility/2006">
              <mc:Choice xmlns:v="urn:schemas-microsoft-com:vml" Requires="v">
                <p:oleObj spid="_x0000_s218122" name="文档" r:id="rId7" imgW="6168307" imgH="763010" progId="Word.Document.12">
                  <p:embed/>
                </p:oleObj>
              </mc:Choice>
              <mc:Fallback>
                <p:oleObj name="文档" r:id="rId7" imgW="6168307" imgH="763010" progId="Word.Document.12">
                  <p:embed/>
                  <p:pic>
                    <p:nvPicPr>
                      <p:cNvPr id="0" name=""/>
                      <p:cNvPicPr>
                        <a:picLocks noChangeAspect="1" noChangeArrowheads="1"/>
                      </p:cNvPicPr>
                      <p:nvPr/>
                    </p:nvPicPr>
                    <p:blipFill>
                      <a:blip r:embed="rId8"/>
                      <a:srcRect/>
                      <a:stretch>
                        <a:fillRect/>
                      </a:stretch>
                    </p:blipFill>
                    <p:spPr bwMode="auto">
                      <a:xfrm>
                        <a:off x="264085" y="1948061"/>
                        <a:ext cx="61626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矩形 12"/>
          <p:cNvSpPr/>
          <p:nvPr/>
        </p:nvSpPr>
        <p:spPr>
          <a:xfrm>
            <a:off x="166231" y="814113"/>
            <a:ext cx="8726249" cy="1047082"/>
          </a:xfrm>
          <a:prstGeom prst="rect">
            <a:avLst/>
          </a:prstGeom>
        </p:spPr>
        <p:txBody>
          <a:bodyPr wrap="square">
            <a:spAutoFit/>
          </a:bodyPr>
          <a:lstStyle/>
          <a:p>
            <a:pPr algn="just">
              <a:lnSpc>
                <a:spcPct val="137000"/>
              </a:lnSpc>
              <a:spcAft>
                <a:spcPts val="0"/>
              </a:spcAft>
              <a:tabLst>
                <a:tab pos="2070735" algn="l"/>
              </a:tabLst>
            </a:pP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该女运动员做圆锥摆运动的周期</a:t>
            </a:r>
            <a:r>
              <a:rPr lang="en-US" altLang="zh-CN" sz="2400" kern="100" dirty="0">
                <a:latin typeface="Times New Roman"/>
                <a:ea typeface="微软雅黑"/>
                <a:cs typeface="Courier New"/>
              </a:rPr>
              <a:t>.</a:t>
            </a:r>
            <a:endParaRPr lang="zh-CN" altLang="zh-CN" sz="1050" kern="100" dirty="0">
              <a:latin typeface="宋体"/>
              <a:cs typeface="Courier New"/>
            </a:endParaRPr>
          </a:p>
          <a:p>
            <a:pPr algn="just">
              <a:lnSpc>
                <a:spcPct val="137000"/>
              </a:lnSpc>
              <a:spcAft>
                <a:spcPts val="0"/>
              </a:spcAft>
              <a:tabLst>
                <a:tab pos="2070735" algn="l"/>
              </a:tabLst>
            </a:pPr>
            <a:r>
              <a:rPr lang="zh-CN" altLang="zh-CN" sz="2400" b="1" kern="100" dirty="0">
                <a:solidFill>
                  <a:srgbClr val="00B0F0"/>
                </a:solidFill>
                <a:latin typeface="Times New Roman"/>
                <a:ea typeface="微软雅黑"/>
                <a:cs typeface="Times New Roman"/>
              </a:rPr>
              <a:t>解析</a:t>
            </a:r>
            <a:r>
              <a:rPr lang="zh-CN" altLang="zh-CN" sz="2400" kern="100" dirty="0">
                <a:latin typeface="Times New Roman"/>
                <a:ea typeface="微软雅黑"/>
                <a:cs typeface="Times New Roman"/>
              </a:rPr>
              <a:t>　女运动员做匀速圆周运动的向心力为</a:t>
            </a:r>
            <a:r>
              <a:rPr lang="en-US" altLang="zh-CN" sz="2400" i="1" kern="100" dirty="0" err="1">
                <a:latin typeface="Times New Roman"/>
                <a:ea typeface="微软雅黑"/>
                <a:cs typeface="Courier New"/>
              </a:rPr>
              <a:t>F</a:t>
            </a:r>
            <a:r>
              <a:rPr lang="en-US" altLang="zh-CN" sz="2400" kern="100" baseline="-25000" dirty="0" err="1">
                <a:latin typeface="Times New Roman"/>
                <a:ea typeface="微软雅黑"/>
                <a:cs typeface="Courier New"/>
              </a:rPr>
              <a:t>n</a:t>
            </a:r>
            <a:r>
              <a:rPr lang="zh-CN" altLang="zh-CN" sz="2400" kern="100" dirty="0">
                <a:latin typeface="Times New Roman"/>
                <a:ea typeface="微软雅黑"/>
                <a:cs typeface="Times New Roman"/>
              </a:rPr>
              <a:t>＝</a:t>
            </a:r>
            <a:r>
              <a:rPr lang="en-US" altLang="zh-CN" sz="2400" i="1" kern="100" dirty="0" err="1">
                <a:latin typeface="Times New Roman"/>
                <a:ea typeface="微软雅黑"/>
                <a:cs typeface="Courier New"/>
              </a:rPr>
              <a:t>mg</a:t>
            </a:r>
            <a:r>
              <a:rPr lang="en-US" altLang="zh-CN" sz="2400" kern="100" dirty="0" err="1">
                <a:latin typeface="Times New Roman"/>
                <a:ea typeface="微软雅黑"/>
                <a:cs typeface="Courier New"/>
              </a:rPr>
              <a:t>cot</a:t>
            </a:r>
            <a:r>
              <a:rPr lang="en-US" altLang="zh-CN" sz="2400" kern="100" dirty="0">
                <a:latin typeface="Times New Roman"/>
                <a:ea typeface="微软雅黑"/>
                <a:cs typeface="Courier New"/>
              </a:rPr>
              <a:t> </a:t>
            </a:r>
            <a:r>
              <a:rPr lang="en-US" altLang="zh-CN" sz="2400" i="1" kern="100" dirty="0">
                <a:latin typeface="Times New Roman"/>
                <a:ea typeface="微软雅黑"/>
                <a:cs typeface="Courier New"/>
              </a:rPr>
              <a:t>θ</a:t>
            </a:r>
            <a:r>
              <a:rPr lang="en-US" altLang="zh-CN" sz="2400" kern="100" dirty="0">
                <a:latin typeface="宋体"/>
                <a:ea typeface="微软雅黑"/>
                <a:cs typeface="Times New Roman"/>
              </a:rPr>
              <a:t>②</a:t>
            </a:r>
            <a:endParaRPr lang="zh-CN" altLang="zh-CN" sz="1050" kern="100" dirty="0">
              <a:effectLst/>
              <a:latin typeface="宋体"/>
              <a:cs typeface="Courier New"/>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1624498427"/>
              </p:ext>
            </p:extLst>
          </p:nvPr>
        </p:nvGraphicFramePr>
        <p:xfrm>
          <a:off x="264085" y="3302124"/>
          <a:ext cx="4495800" cy="762000"/>
        </p:xfrm>
        <a:graphic>
          <a:graphicData uri="http://schemas.openxmlformats.org/presentationml/2006/ole">
            <mc:AlternateContent xmlns:mc="http://schemas.openxmlformats.org/markup-compatibility/2006">
              <mc:Choice xmlns:v="urn:schemas-microsoft-com:vml" Requires="v">
                <p:oleObj spid="_x0000_s218123" name="文档" r:id="rId9" imgW="4502478" imgH="762975" progId="Word.Document.12">
                  <p:embed/>
                </p:oleObj>
              </mc:Choice>
              <mc:Fallback>
                <p:oleObj name="文档" r:id="rId9" imgW="4502478" imgH="762975" progId="Word.Document.12">
                  <p:embed/>
                  <p:pic>
                    <p:nvPicPr>
                      <p:cNvPr id="0" name=""/>
                      <p:cNvPicPr>
                        <a:picLocks noChangeAspect="1" noChangeArrowheads="1"/>
                      </p:cNvPicPr>
                      <p:nvPr/>
                    </p:nvPicPr>
                    <p:blipFill>
                      <a:blip r:embed="rId10"/>
                      <a:srcRect/>
                      <a:stretch>
                        <a:fillRect/>
                      </a:stretch>
                    </p:blipFill>
                    <p:spPr bwMode="auto">
                      <a:xfrm>
                        <a:off x="264085" y="3302124"/>
                        <a:ext cx="449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131431571"/>
              </p:ext>
            </p:extLst>
          </p:nvPr>
        </p:nvGraphicFramePr>
        <p:xfrm>
          <a:off x="264085" y="4199359"/>
          <a:ext cx="4495800" cy="762000"/>
        </p:xfrm>
        <a:graphic>
          <a:graphicData uri="http://schemas.openxmlformats.org/presentationml/2006/ole">
            <mc:AlternateContent xmlns:mc="http://schemas.openxmlformats.org/markup-compatibility/2006">
              <mc:Choice xmlns:v="urn:schemas-microsoft-com:vml" Requires="v">
                <p:oleObj spid="_x0000_s218124" name="文档" r:id="rId11" imgW="4502478" imgH="764778" progId="Word.Document.12">
                  <p:embed/>
                </p:oleObj>
              </mc:Choice>
              <mc:Fallback>
                <p:oleObj name="文档" r:id="rId11" imgW="4502478" imgH="764778" progId="Word.Document.12">
                  <p:embed/>
                  <p:pic>
                    <p:nvPicPr>
                      <p:cNvPr id="0" name=""/>
                      <p:cNvPicPr>
                        <a:picLocks noChangeAspect="1" noChangeArrowheads="1"/>
                      </p:cNvPicPr>
                      <p:nvPr/>
                    </p:nvPicPr>
                    <p:blipFill>
                      <a:blip r:embed="rId12"/>
                      <a:srcRect/>
                      <a:stretch>
                        <a:fillRect/>
                      </a:stretch>
                    </p:blipFill>
                    <p:spPr bwMode="auto">
                      <a:xfrm>
                        <a:off x="264085" y="4199359"/>
                        <a:ext cx="449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0" name="Picture 2">
            <a:hlinkClick r:id="rId13" action="ppaction://hlinksldjump"/>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957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blinds(horizontal)">
                                      <p:cBhvr>
                                        <p:cTn id="7" dur="500"/>
                                        <p:tgtEl>
                                          <p:spTgt spid="1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blinds(horizontal)">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linds(horizontal)">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0767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flipV="1">
            <a:off x="314003" y="324057"/>
            <a:ext cx="8532000" cy="939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7204166" y="472917"/>
            <a:ext cx="1644881" cy="720000"/>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7317291" y="597917"/>
            <a:ext cx="1531756" cy="461665"/>
          </a:xfrm>
          <a:prstGeom prst="rect">
            <a:avLst/>
          </a:prstGeom>
          <a:noFill/>
        </p:spPr>
        <p:txBody>
          <a:bodyPr wrap="square">
            <a:spAutoFit/>
          </a:bodyPr>
          <a:lstStyle/>
          <a:p>
            <a:pPr lvl="0">
              <a:defRPr/>
            </a:pPr>
            <a:r>
              <a:rPr lang="zh-CN" altLang="en-US" sz="2400" b="1" dirty="0" smtClean="0">
                <a:solidFill>
                  <a:schemeClr val="bg1"/>
                </a:solidFill>
                <a:latin typeface="微软雅黑" pitchFamily="34" charset="-122"/>
                <a:ea typeface="微软雅黑" pitchFamily="34" charset="-122"/>
              </a:rPr>
              <a:t>知识探究</a:t>
            </a:r>
            <a:endParaRPr lang="zh-CN" altLang="en-US" sz="2400" b="1" dirty="0">
              <a:solidFill>
                <a:schemeClr val="bg1"/>
              </a:solidFill>
              <a:latin typeface="微软雅黑" pitchFamily="34" charset="-122"/>
              <a:ea typeface="微软雅黑" pitchFamily="34" charset="-122"/>
            </a:endParaRPr>
          </a:p>
        </p:txBody>
      </p:sp>
      <p:sp>
        <p:nvSpPr>
          <p:cNvPr id="9" name="Text Box 44"/>
          <p:cNvSpPr txBox="1">
            <a:spLocks noChangeArrowheads="1"/>
          </p:cNvSpPr>
          <p:nvPr/>
        </p:nvSpPr>
        <p:spPr bwMode="auto">
          <a:xfrm>
            <a:off x="136079" y="267494"/>
            <a:ext cx="5228009" cy="621773"/>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spcAft>
                <a:spcPts val="0"/>
              </a:spcAft>
            </a:pPr>
            <a:r>
              <a:rPr lang="zh-CN" altLang="en-US" sz="2600" b="1" kern="100" dirty="0">
                <a:solidFill>
                  <a:schemeClr val="tx1"/>
                </a:solidFill>
                <a:cs typeface="Times New Roman"/>
              </a:rPr>
              <a:t>一、向心力</a:t>
            </a:r>
            <a:endParaRPr lang="zh-CN" altLang="zh-CN" sz="2600" b="1" kern="100" dirty="0">
              <a:solidFill>
                <a:schemeClr val="tx1"/>
              </a:solidFill>
              <a:effectLst/>
              <a:cs typeface="Courier New"/>
            </a:endParaRPr>
          </a:p>
        </p:txBody>
      </p:sp>
      <p:sp>
        <p:nvSpPr>
          <p:cNvPr id="10" name="圆角矩形 9"/>
          <p:cNvSpPr/>
          <p:nvPr/>
        </p:nvSpPr>
        <p:spPr>
          <a:xfrm>
            <a:off x="193230" y="937632"/>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1" name="矩形 10"/>
          <p:cNvSpPr/>
          <p:nvPr/>
        </p:nvSpPr>
        <p:spPr>
          <a:xfrm>
            <a:off x="145603" y="1441457"/>
            <a:ext cx="8856000" cy="2477281"/>
          </a:xfrm>
          <a:prstGeom prst="rect">
            <a:avLst/>
          </a:prstGeom>
        </p:spPr>
        <p:txBody>
          <a:bodyPr wrap="square">
            <a:spAutoFit/>
          </a:bodyPr>
          <a:lstStyle/>
          <a:p>
            <a:pPr algn="just">
              <a:lnSpc>
                <a:spcPct val="132000"/>
              </a:lnSpc>
              <a:spcAft>
                <a:spcPts val="0"/>
              </a:spcAft>
              <a:tabLst>
                <a:tab pos="2070735" algn="l"/>
              </a:tabLst>
            </a:pP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如图</a:t>
            </a: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所示，用细绳拉着小球在光滑水平面内做匀速圆周运动，若小球的线速度为</a:t>
            </a:r>
            <a:r>
              <a:rPr lang="en-US" altLang="zh-CN" sz="2400" i="1" kern="100" dirty="0">
                <a:latin typeface="Book Antiqua"/>
                <a:ea typeface="微软雅黑"/>
                <a:cs typeface="Times New Roman"/>
              </a:rPr>
              <a:t>v</a:t>
            </a:r>
            <a:r>
              <a:rPr lang="zh-CN" altLang="zh-CN" sz="2400" kern="100" dirty="0">
                <a:latin typeface="Times New Roman"/>
                <a:ea typeface="微软雅黑"/>
                <a:cs typeface="Times New Roman"/>
              </a:rPr>
              <a:t>，运动半径为</a:t>
            </a:r>
            <a:r>
              <a:rPr lang="en-US" altLang="zh-CN" sz="2400" i="1" kern="100" dirty="0">
                <a:latin typeface="Times New Roman"/>
                <a:ea typeface="微软雅黑"/>
                <a:cs typeface="Courier New"/>
              </a:rPr>
              <a:t>r</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是什么力产生的加速度？该力的大小、方向如何</a:t>
            </a:r>
            <a:r>
              <a:rPr lang="zh-CN" altLang="zh-CN" sz="2400" kern="100" dirty="0" smtClean="0">
                <a:latin typeface="Times New Roman"/>
                <a:ea typeface="微软雅黑"/>
                <a:cs typeface="Times New Roman"/>
              </a:rPr>
              <a:t>？</a:t>
            </a:r>
            <a:endParaRPr lang="en-US" altLang="zh-CN" sz="2400" kern="100" dirty="0" smtClean="0">
              <a:latin typeface="Times New Roman"/>
              <a:ea typeface="微软雅黑"/>
              <a:cs typeface="Times New Roman"/>
            </a:endParaRPr>
          </a:p>
          <a:p>
            <a:pPr algn="just">
              <a:lnSpc>
                <a:spcPct val="123000"/>
              </a:lnSpc>
              <a:spcAft>
                <a:spcPts val="0"/>
              </a:spcAft>
              <a:tabLst>
                <a:tab pos="2070735" algn="l"/>
              </a:tabLst>
            </a:pPr>
            <a:endParaRPr lang="zh-CN" altLang="zh-CN" sz="2400" kern="100" dirty="0">
              <a:latin typeface="宋体"/>
              <a:cs typeface="Courier New"/>
            </a:endParaRPr>
          </a:p>
          <a:p>
            <a:pPr algn="ctr">
              <a:lnSpc>
                <a:spcPct val="132000"/>
              </a:lnSpc>
              <a:spcAft>
                <a:spcPts val="0"/>
              </a:spcAft>
              <a:tabLst>
                <a:tab pos="2070735" algn="l"/>
              </a:tabLst>
            </a:pPr>
            <a:r>
              <a:rPr lang="zh-CN" altLang="zh-CN" sz="2400" kern="100" dirty="0">
                <a:latin typeface="Times New Roman"/>
                <a:ea typeface="微软雅黑"/>
                <a:cs typeface="Times New Roman"/>
              </a:rPr>
              <a:t>图</a:t>
            </a:r>
            <a:r>
              <a:rPr lang="en-US" altLang="zh-CN" sz="2400" kern="100" dirty="0">
                <a:latin typeface="Times New Roman"/>
                <a:ea typeface="微软雅黑"/>
                <a:cs typeface="Courier New"/>
              </a:rPr>
              <a:t>1</a:t>
            </a:r>
            <a:endParaRPr lang="zh-CN" altLang="zh-CN" sz="2400" kern="100" dirty="0">
              <a:effectLst/>
              <a:latin typeface="宋体"/>
              <a:cs typeface="Courier New"/>
            </a:endParaRPr>
          </a:p>
        </p:txBody>
      </p:sp>
      <p:pic>
        <p:nvPicPr>
          <p:cNvPr id="12" name="图片 11" descr="F:\2015赵瑊\同步\物理\人教必修2\word\A125.TIF"/>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63888" y="2490217"/>
            <a:ext cx="2160240" cy="913445"/>
          </a:xfrm>
          <a:prstGeom prst="rect">
            <a:avLst/>
          </a:prstGeom>
          <a:noFill/>
          <a:ln>
            <a:noFill/>
          </a:ln>
        </p:spPr>
      </p:pic>
      <p:graphicFrame>
        <p:nvGraphicFramePr>
          <p:cNvPr id="2" name="对象 1"/>
          <p:cNvGraphicFramePr>
            <a:graphicFrameLocks noChangeAspect="1"/>
          </p:cNvGraphicFramePr>
          <p:nvPr>
            <p:extLst>
              <p:ext uri="{D42A27DB-BD31-4B8C-83A1-F6EECF244321}">
                <p14:modId xmlns:p14="http://schemas.microsoft.com/office/powerpoint/2010/main" val="2322459087"/>
              </p:ext>
            </p:extLst>
          </p:nvPr>
        </p:nvGraphicFramePr>
        <p:xfrm>
          <a:off x="228600" y="3849588"/>
          <a:ext cx="8715375" cy="1295400"/>
        </p:xfrm>
        <a:graphic>
          <a:graphicData uri="http://schemas.openxmlformats.org/presentationml/2006/ole">
            <mc:AlternateContent xmlns:mc="http://schemas.openxmlformats.org/markup-compatibility/2006">
              <mc:Choice xmlns:v="urn:schemas-microsoft-com:vml" Requires="v">
                <p:oleObj spid="_x0000_s204913" name="文档" r:id="rId4" imgW="8726056" imgH="1293243" progId="Word.Document.12">
                  <p:embed/>
                </p:oleObj>
              </mc:Choice>
              <mc:Fallback>
                <p:oleObj name="文档" r:id="rId4" imgW="8726056" imgH="1293243" progId="Word.Document.12">
                  <p:embed/>
                  <p:pic>
                    <p:nvPicPr>
                      <p:cNvPr id="0" name="对象 7"/>
                      <p:cNvPicPr>
                        <a:picLocks noChangeAspect="1" noChangeArrowheads="1"/>
                      </p:cNvPicPr>
                      <p:nvPr/>
                    </p:nvPicPr>
                    <p:blipFill>
                      <a:blip r:embed="rId5"/>
                      <a:srcRect/>
                      <a:stretch>
                        <a:fillRect/>
                      </a:stretch>
                    </p:blipFill>
                    <p:spPr bwMode="auto">
                      <a:xfrm>
                        <a:off x="228600" y="3849588"/>
                        <a:ext cx="87153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52943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2361" y="974214"/>
            <a:ext cx="8892000" cy="2677656"/>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2.</a:t>
            </a:r>
            <a:r>
              <a:rPr lang="zh-CN" altLang="zh-CN" sz="2800" kern="100" spc="-90" dirty="0">
                <a:latin typeface="Times New Roman"/>
                <a:ea typeface="微软雅黑"/>
                <a:cs typeface="Times New Roman"/>
              </a:rPr>
              <a:t>若月球绕地球做匀速圆周运动的角速度为</a:t>
            </a:r>
            <a:r>
              <a:rPr lang="en-US" altLang="zh-CN" sz="2800" i="1" kern="100" spc="-90" dirty="0">
                <a:latin typeface="Times New Roman"/>
                <a:ea typeface="微软雅黑"/>
                <a:cs typeface="Courier New"/>
              </a:rPr>
              <a:t>ω</a:t>
            </a:r>
            <a:r>
              <a:rPr lang="zh-CN" altLang="zh-CN" sz="2800" kern="100" spc="-90" dirty="0">
                <a:latin typeface="Times New Roman"/>
                <a:ea typeface="微软雅黑"/>
                <a:cs typeface="Times New Roman"/>
              </a:rPr>
              <a:t>，月地距离为</a:t>
            </a:r>
            <a:r>
              <a:rPr lang="en-US" altLang="zh-CN" sz="2800" i="1" kern="100" spc="-90" dirty="0">
                <a:latin typeface="Times New Roman"/>
                <a:ea typeface="微软雅黑"/>
                <a:cs typeface="Courier New"/>
              </a:rPr>
              <a:t>r</a:t>
            </a:r>
            <a:r>
              <a:rPr lang="zh-CN" altLang="zh-CN" sz="2800" kern="100" spc="-90" dirty="0">
                <a:latin typeface="Times New Roman"/>
                <a:ea typeface="微软雅黑"/>
                <a:cs typeface="Times New Roman"/>
              </a:rPr>
              <a:t>，是什么力产生的加速度？该力的大小、方向如何？</a:t>
            </a:r>
            <a:endParaRPr lang="zh-CN" altLang="zh-CN" sz="2800" kern="100" spc="-90" dirty="0">
              <a:latin typeface="宋体"/>
              <a:cs typeface="Courier New"/>
            </a:endParaRPr>
          </a:p>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zh-CN" altLang="zh-CN" sz="2800" kern="100" dirty="0">
                <a:solidFill>
                  <a:srgbClr val="E46C0A"/>
                </a:solidFill>
                <a:latin typeface="Times New Roman"/>
                <a:ea typeface="微软雅黑"/>
                <a:cs typeface="Times New Roman"/>
              </a:rPr>
              <a:t>向心加速度</a:t>
            </a:r>
            <a:r>
              <a:rPr lang="en-US" altLang="zh-CN" sz="2800" i="1" kern="100" dirty="0">
                <a:solidFill>
                  <a:srgbClr val="E46C0A"/>
                </a:solidFill>
                <a:latin typeface="Times New Roman"/>
                <a:ea typeface="微软雅黑"/>
                <a:cs typeface="Courier New"/>
              </a:rPr>
              <a:t>a</a:t>
            </a:r>
            <a:r>
              <a:rPr lang="en-US" altLang="zh-CN" sz="2800" kern="100" baseline="-25000" dirty="0">
                <a:solidFill>
                  <a:srgbClr val="E46C0A"/>
                </a:solidFill>
                <a:latin typeface="Times New Roman"/>
                <a:ea typeface="微软雅黑"/>
                <a:cs typeface="Courier New"/>
              </a:rPr>
              <a:t>n</a:t>
            </a:r>
            <a:r>
              <a:rPr lang="zh-CN" altLang="zh-CN" sz="2800" kern="100" dirty="0">
                <a:solidFill>
                  <a:srgbClr val="E46C0A"/>
                </a:solidFill>
                <a:latin typeface="Times New Roman"/>
                <a:ea typeface="微软雅黑"/>
                <a:cs typeface="Times New Roman"/>
              </a:rPr>
              <a:t>＝</a:t>
            </a:r>
            <a:r>
              <a:rPr lang="en-US" altLang="zh-CN" sz="2800" i="1" kern="100" dirty="0" err="1">
                <a:solidFill>
                  <a:srgbClr val="E46C0A"/>
                </a:solidFill>
                <a:latin typeface="Times New Roman"/>
                <a:ea typeface="微软雅黑"/>
                <a:cs typeface="Courier New"/>
              </a:rPr>
              <a:t>ω</a:t>
            </a:r>
            <a:r>
              <a:rPr lang="en-US" altLang="zh-CN" sz="2800" kern="100" baseline="30000" dirty="0" err="1">
                <a:solidFill>
                  <a:srgbClr val="E46C0A"/>
                </a:solidFill>
                <a:latin typeface="Times New Roman"/>
                <a:ea typeface="微软雅黑"/>
                <a:cs typeface="Courier New"/>
              </a:rPr>
              <a:t>2</a:t>
            </a:r>
            <a:r>
              <a:rPr lang="en-US" altLang="zh-CN" sz="2800" i="1" kern="100" dirty="0" err="1">
                <a:solidFill>
                  <a:srgbClr val="E46C0A"/>
                </a:solidFill>
                <a:latin typeface="Times New Roman"/>
                <a:ea typeface="微软雅黑"/>
                <a:cs typeface="Courier New"/>
              </a:rPr>
              <a:t>r</a:t>
            </a:r>
            <a:r>
              <a:rPr lang="zh-CN" altLang="zh-CN" sz="2800" kern="100" dirty="0">
                <a:solidFill>
                  <a:srgbClr val="E46C0A"/>
                </a:solidFill>
                <a:latin typeface="Times New Roman"/>
                <a:ea typeface="微软雅黑"/>
                <a:cs typeface="Times New Roman"/>
              </a:rPr>
              <a:t>，是地球对月球的引力产生的加速度，引力的大小为</a:t>
            </a:r>
            <a:r>
              <a:rPr lang="en-US" altLang="zh-CN" sz="2800" i="1" kern="100" dirty="0">
                <a:solidFill>
                  <a:srgbClr val="E46C0A"/>
                </a:solidFill>
                <a:latin typeface="Times New Roman"/>
                <a:ea typeface="微软雅黑"/>
                <a:cs typeface="Courier New"/>
              </a:rPr>
              <a:t>F</a:t>
            </a:r>
            <a:r>
              <a:rPr lang="zh-CN" altLang="zh-CN" sz="2800" kern="100" dirty="0">
                <a:solidFill>
                  <a:srgbClr val="E46C0A"/>
                </a:solidFill>
                <a:latin typeface="Times New Roman"/>
                <a:ea typeface="微软雅黑"/>
                <a:cs typeface="Times New Roman"/>
              </a:rPr>
              <a:t>＝</a:t>
            </a:r>
            <a:r>
              <a:rPr lang="en-US" altLang="zh-CN" sz="2800" i="1" kern="100" dirty="0">
                <a:solidFill>
                  <a:srgbClr val="E46C0A"/>
                </a:solidFill>
                <a:latin typeface="Times New Roman"/>
                <a:ea typeface="微软雅黑"/>
                <a:cs typeface="Courier New"/>
              </a:rPr>
              <a:t>ma</a:t>
            </a:r>
            <a:r>
              <a:rPr lang="en-US" altLang="zh-CN" sz="2800" kern="100" baseline="-25000" dirty="0">
                <a:solidFill>
                  <a:srgbClr val="E46C0A"/>
                </a:solidFill>
                <a:latin typeface="Times New Roman"/>
                <a:ea typeface="微软雅黑"/>
                <a:cs typeface="Courier New"/>
              </a:rPr>
              <a:t>n</a:t>
            </a:r>
            <a:r>
              <a:rPr lang="zh-CN" altLang="zh-CN" sz="2800" kern="100" dirty="0">
                <a:solidFill>
                  <a:srgbClr val="E46C0A"/>
                </a:solidFill>
                <a:latin typeface="Times New Roman"/>
                <a:ea typeface="微软雅黑"/>
                <a:cs typeface="Times New Roman"/>
              </a:rPr>
              <a:t>＝</a:t>
            </a:r>
            <a:r>
              <a:rPr lang="en-US" altLang="zh-CN" sz="2800" i="1" kern="100" dirty="0" err="1">
                <a:solidFill>
                  <a:srgbClr val="E46C0A"/>
                </a:solidFill>
                <a:latin typeface="Times New Roman"/>
                <a:ea typeface="微软雅黑"/>
                <a:cs typeface="Courier New"/>
              </a:rPr>
              <a:t>mω</a:t>
            </a:r>
            <a:r>
              <a:rPr lang="en-US" altLang="zh-CN" sz="2800" kern="100" baseline="30000" dirty="0" err="1">
                <a:solidFill>
                  <a:srgbClr val="E46C0A"/>
                </a:solidFill>
                <a:latin typeface="Times New Roman"/>
                <a:ea typeface="微软雅黑"/>
                <a:cs typeface="Courier New"/>
              </a:rPr>
              <a:t>2</a:t>
            </a:r>
            <a:r>
              <a:rPr lang="en-US" altLang="zh-CN" sz="2800" i="1" kern="100" dirty="0" err="1">
                <a:solidFill>
                  <a:srgbClr val="E46C0A"/>
                </a:solidFill>
                <a:latin typeface="Times New Roman"/>
                <a:ea typeface="微软雅黑"/>
                <a:cs typeface="Courier New"/>
              </a:rPr>
              <a:t>r</a:t>
            </a:r>
            <a:r>
              <a:rPr lang="zh-CN" altLang="zh-CN" sz="2800" kern="100" dirty="0">
                <a:solidFill>
                  <a:srgbClr val="E46C0A"/>
                </a:solidFill>
                <a:latin typeface="Times New Roman"/>
                <a:ea typeface="微软雅黑"/>
                <a:cs typeface="Times New Roman"/>
              </a:rPr>
              <a:t>，方向指向地球</a:t>
            </a:r>
            <a:r>
              <a:rPr lang="en-US" altLang="zh-CN" sz="2800" kern="100" dirty="0">
                <a:solidFill>
                  <a:srgbClr val="E46C0A"/>
                </a:solidFill>
                <a:latin typeface="Times New Roman"/>
                <a:ea typeface="微软雅黑"/>
                <a:cs typeface="Courier New"/>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656092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75196" y="391849"/>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5" name="矩形 4"/>
          <p:cNvSpPr/>
          <p:nvPr/>
        </p:nvSpPr>
        <p:spPr>
          <a:xfrm>
            <a:off x="84137" y="937183"/>
            <a:ext cx="8971409" cy="3904915"/>
          </a:xfrm>
          <a:prstGeom prst="rect">
            <a:avLst/>
          </a:prstGeom>
        </p:spPr>
        <p:txBody>
          <a:bodyPr wrap="square">
            <a:spAutoFit/>
          </a:bodyPr>
          <a:lstStyle/>
          <a:p>
            <a:pPr algn="just">
              <a:lnSpc>
                <a:spcPct val="150000"/>
              </a:lnSpc>
              <a:spcAft>
                <a:spcPts val="0"/>
              </a:spcAft>
              <a:tabLst>
                <a:tab pos="2070735" algn="l"/>
              </a:tabLst>
            </a:pPr>
            <a:r>
              <a:rPr lang="en-US" altLang="zh-CN" sz="2500" kern="100" dirty="0">
                <a:latin typeface="Times New Roman"/>
                <a:ea typeface="微软雅黑"/>
                <a:cs typeface="Courier New"/>
              </a:rPr>
              <a:t>1.</a:t>
            </a:r>
            <a:r>
              <a:rPr lang="zh-CN" altLang="zh-CN" sz="2500" kern="100" dirty="0">
                <a:latin typeface="Times New Roman"/>
                <a:ea typeface="微软雅黑"/>
                <a:cs typeface="Times New Roman"/>
              </a:rPr>
              <a:t>定义：做匀速圆周运动的物体产生向心加速度的原因是它受到了</a:t>
            </a:r>
            <a:r>
              <a:rPr lang="zh-CN" altLang="zh-CN" sz="2500" kern="100" dirty="0" smtClean="0">
                <a:latin typeface="Times New Roman"/>
                <a:ea typeface="微软雅黑"/>
                <a:cs typeface="Times New Roman"/>
              </a:rPr>
              <a:t>指向</a:t>
            </a:r>
            <a:r>
              <a:rPr lang="en-US" altLang="zh-CN" sz="2500" u="sng" kern="100" dirty="0" smtClean="0">
                <a:latin typeface="Times New Roman"/>
                <a:ea typeface="微软雅黑"/>
                <a:cs typeface="Times New Roman"/>
              </a:rPr>
              <a:t>          </a:t>
            </a:r>
            <a:r>
              <a:rPr lang="zh-CN" altLang="zh-CN" sz="2500" kern="100" dirty="0" smtClean="0">
                <a:latin typeface="Times New Roman"/>
                <a:ea typeface="微软雅黑"/>
                <a:cs typeface="Times New Roman"/>
              </a:rPr>
              <a:t>的</a:t>
            </a:r>
            <a:r>
              <a:rPr lang="zh-CN" altLang="zh-CN" sz="2500" kern="100" dirty="0">
                <a:latin typeface="Times New Roman"/>
                <a:ea typeface="微软雅黑"/>
                <a:cs typeface="Times New Roman"/>
              </a:rPr>
              <a:t>合力，这个力叫做向心力</a:t>
            </a:r>
            <a:r>
              <a:rPr lang="en-US" altLang="zh-CN" sz="2500" kern="100" dirty="0">
                <a:latin typeface="Times New Roman"/>
                <a:ea typeface="微软雅黑"/>
                <a:cs typeface="Courier New"/>
              </a:rPr>
              <a:t>.</a:t>
            </a:r>
            <a:endParaRPr lang="zh-CN" altLang="zh-CN" sz="2500" kern="100" dirty="0">
              <a:latin typeface="宋体"/>
              <a:cs typeface="Courier New"/>
            </a:endParaRPr>
          </a:p>
          <a:p>
            <a:pPr algn="just">
              <a:lnSpc>
                <a:spcPct val="132000"/>
              </a:lnSpc>
              <a:spcAft>
                <a:spcPts val="0"/>
              </a:spcAft>
              <a:tabLst>
                <a:tab pos="2070735" algn="l"/>
              </a:tabLst>
            </a:pPr>
            <a:endParaRPr lang="en-US" altLang="zh-CN" sz="2500" kern="100" dirty="0" smtClean="0">
              <a:latin typeface="Times New Roman"/>
              <a:ea typeface="微软雅黑"/>
              <a:cs typeface="Courier New"/>
            </a:endParaRPr>
          </a:p>
          <a:p>
            <a:pPr algn="just">
              <a:spcAft>
                <a:spcPts val="0"/>
              </a:spcAft>
              <a:tabLst>
                <a:tab pos="2070735" algn="l"/>
              </a:tabLst>
            </a:pPr>
            <a:r>
              <a:rPr lang="en-US" altLang="zh-CN" sz="2500" kern="100" dirty="0" smtClean="0">
                <a:latin typeface="Times New Roman"/>
                <a:ea typeface="微软雅黑"/>
                <a:cs typeface="Courier New"/>
              </a:rPr>
              <a:t>2</a:t>
            </a:r>
            <a:r>
              <a:rPr lang="en-US" altLang="zh-CN" sz="2500" kern="100" dirty="0">
                <a:latin typeface="Times New Roman"/>
                <a:ea typeface="微软雅黑"/>
                <a:cs typeface="Courier New"/>
              </a:rPr>
              <a:t>.</a:t>
            </a:r>
            <a:r>
              <a:rPr lang="zh-CN" altLang="zh-CN" sz="2500" kern="100" dirty="0">
                <a:latin typeface="Times New Roman"/>
                <a:ea typeface="微软雅黑"/>
                <a:cs typeface="Times New Roman"/>
              </a:rPr>
              <a:t>向心力的大小：</a:t>
            </a:r>
            <a:r>
              <a:rPr lang="en-US" altLang="zh-CN" sz="2500" i="1" kern="100" dirty="0" err="1">
                <a:latin typeface="Times New Roman"/>
                <a:ea typeface="微软雅黑"/>
                <a:cs typeface="Courier New"/>
              </a:rPr>
              <a:t>F</a:t>
            </a:r>
            <a:r>
              <a:rPr lang="en-US" altLang="zh-CN" sz="2500" kern="100" baseline="-25000" dirty="0" err="1">
                <a:latin typeface="Times New Roman"/>
                <a:ea typeface="微软雅黑"/>
                <a:cs typeface="Courier New"/>
              </a:rPr>
              <a:t>n</a:t>
            </a:r>
            <a:r>
              <a:rPr lang="zh-CN" altLang="zh-CN" sz="2500" kern="100" dirty="0">
                <a:latin typeface="Times New Roman"/>
                <a:ea typeface="微软雅黑"/>
                <a:cs typeface="Times New Roman"/>
              </a:rPr>
              <a:t>＝</a:t>
            </a:r>
            <a:r>
              <a:rPr lang="en-US" altLang="zh-CN" sz="2500" i="1" kern="100" dirty="0">
                <a:latin typeface="Times New Roman"/>
                <a:ea typeface="微软雅黑"/>
                <a:cs typeface="Courier New"/>
              </a:rPr>
              <a:t>ma</a:t>
            </a:r>
            <a:r>
              <a:rPr lang="en-US" altLang="zh-CN" sz="2500" kern="100" baseline="-25000" dirty="0">
                <a:latin typeface="Times New Roman"/>
                <a:ea typeface="微软雅黑"/>
                <a:cs typeface="Courier New"/>
              </a:rPr>
              <a:t>n</a:t>
            </a:r>
            <a:r>
              <a:rPr lang="zh-CN" altLang="zh-CN" sz="2500" kern="100" dirty="0" smtClean="0">
                <a:latin typeface="Times New Roman"/>
                <a:ea typeface="微软雅黑"/>
                <a:cs typeface="Times New Roman"/>
              </a:rPr>
              <a:t>＝</a:t>
            </a:r>
            <a:r>
              <a:rPr lang="en-US" altLang="zh-CN" sz="2500" i="1" u="sng" kern="100" dirty="0" smtClean="0">
                <a:latin typeface="Times New Roman"/>
                <a:ea typeface="微软雅黑"/>
                <a:cs typeface="Courier New"/>
              </a:rPr>
              <a:t>        </a:t>
            </a:r>
            <a:r>
              <a:rPr lang="zh-CN" altLang="zh-CN" sz="2500" kern="100" dirty="0" smtClean="0">
                <a:latin typeface="Times New Roman"/>
                <a:ea typeface="微软雅黑"/>
                <a:cs typeface="Times New Roman"/>
              </a:rPr>
              <a:t>＝</a:t>
            </a:r>
            <a:r>
              <a:rPr lang="en-US" altLang="zh-CN" sz="2500" i="1" u="sng" kern="100" dirty="0" smtClean="0">
                <a:latin typeface="Times New Roman"/>
                <a:ea typeface="微软雅黑"/>
                <a:cs typeface="Courier New"/>
              </a:rPr>
              <a:t>            </a:t>
            </a:r>
            <a:r>
              <a:rPr lang="zh-CN" altLang="zh-CN" sz="2500" kern="100" dirty="0" smtClean="0">
                <a:latin typeface="Times New Roman"/>
                <a:ea typeface="微软雅黑"/>
                <a:cs typeface="Times New Roman"/>
              </a:rPr>
              <a:t>＝</a:t>
            </a:r>
            <a:r>
              <a:rPr lang="en-US" altLang="zh-CN" sz="2500" i="1" kern="100" dirty="0" err="1">
                <a:latin typeface="Times New Roman"/>
                <a:ea typeface="微软雅黑"/>
                <a:cs typeface="Courier New"/>
              </a:rPr>
              <a:t>mω</a:t>
            </a:r>
            <a:r>
              <a:rPr lang="en-US" altLang="zh-CN" sz="2500" i="1" kern="100" dirty="0" err="1">
                <a:latin typeface="Book Antiqua"/>
                <a:ea typeface="微软雅黑"/>
                <a:cs typeface="Times New Roman"/>
              </a:rPr>
              <a:t>v</a:t>
            </a:r>
            <a:r>
              <a:rPr lang="zh-CN" altLang="zh-CN" sz="2500" kern="100" dirty="0" smtClean="0">
                <a:latin typeface="Times New Roman"/>
                <a:ea typeface="微软雅黑"/>
                <a:cs typeface="Times New Roman"/>
              </a:rPr>
              <a:t>＝</a:t>
            </a:r>
            <a:r>
              <a:rPr lang="en-US" altLang="zh-CN" sz="2500" i="1" u="sng" kern="100" dirty="0" smtClean="0">
                <a:latin typeface="Times New Roman"/>
                <a:ea typeface="微软雅黑"/>
                <a:cs typeface="Courier New"/>
              </a:rPr>
              <a:t>       </a:t>
            </a:r>
            <a:r>
              <a:rPr lang="en-US" altLang="zh-CN" sz="2500" i="1" u="sng" kern="100" dirty="0" smtClean="0">
                <a:latin typeface="Times New Roman"/>
                <a:ea typeface="微软雅黑"/>
                <a:cs typeface="Courier New"/>
              </a:rPr>
              <a:t>       </a:t>
            </a:r>
            <a:r>
              <a:rPr lang="en-US" altLang="zh-CN" sz="2500" kern="100" dirty="0" smtClean="0">
                <a:latin typeface="Times New Roman"/>
                <a:ea typeface="微软雅黑"/>
                <a:cs typeface="Courier New"/>
              </a:rPr>
              <a:t>.</a:t>
            </a:r>
            <a:endParaRPr lang="zh-CN" altLang="zh-CN" sz="2500" kern="100" dirty="0">
              <a:latin typeface="宋体"/>
              <a:cs typeface="Courier New"/>
            </a:endParaRPr>
          </a:p>
          <a:p>
            <a:pPr algn="just">
              <a:lnSpc>
                <a:spcPct val="150000"/>
              </a:lnSpc>
              <a:spcAft>
                <a:spcPts val="0"/>
              </a:spcAft>
              <a:tabLst>
                <a:tab pos="2070735" algn="l"/>
              </a:tabLst>
            </a:pPr>
            <a:r>
              <a:rPr lang="en-US" altLang="zh-CN" sz="2500" kern="100" dirty="0">
                <a:latin typeface="Times New Roman"/>
                <a:ea typeface="微软雅黑"/>
                <a:cs typeface="Courier New"/>
              </a:rPr>
              <a:t>3.</a:t>
            </a:r>
            <a:r>
              <a:rPr lang="zh-CN" altLang="zh-CN" sz="2500" kern="100" dirty="0">
                <a:latin typeface="Times New Roman"/>
                <a:ea typeface="微软雅黑"/>
                <a:cs typeface="Times New Roman"/>
              </a:rPr>
              <a:t>向心力的方向</a:t>
            </a:r>
            <a:endParaRPr lang="zh-CN" altLang="zh-CN" sz="2500" kern="100" dirty="0">
              <a:latin typeface="宋体"/>
              <a:cs typeface="Courier New"/>
            </a:endParaRPr>
          </a:p>
          <a:p>
            <a:pPr algn="just">
              <a:lnSpc>
                <a:spcPct val="150000"/>
              </a:lnSpc>
              <a:spcAft>
                <a:spcPts val="0"/>
              </a:spcAft>
              <a:tabLst>
                <a:tab pos="2070735" algn="l"/>
              </a:tabLst>
            </a:pPr>
            <a:r>
              <a:rPr lang="zh-CN" altLang="zh-CN" sz="2500" kern="100" dirty="0">
                <a:latin typeface="Times New Roman"/>
                <a:ea typeface="微软雅黑"/>
                <a:cs typeface="Times New Roman"/>
              </a:rPr>
              <a:t>无论是否为匀速圆周运动，其向心力</a:t>
            </a:r>
            <a:r>
              <a:rPr lang="zh-CN" altLang="zh-CN" sz="2500" kern="100" dirty="0" smtClean="0">
                <a:latin typeface="Times New Roman"/>
                <a:ea typeface="微软雅黑"/>
                <a:cs typeface="Times New Roman"/>
              </a:rPr>
              <a:t>总是</a:t>
            </a:r>
            <a:r>
              <a:rPr lang="en-US" altLang="zh-CN" sz="2500" u="sng" kern="100" dirty="0" smtClean="0">
                <a:latin typeface="Times New Roman"/>
                <a:ea typeface="微软雅黑"/>
                <a:cs typeface="Times New Roman"/>
              </a:rPr>
              <a:t>                                 </a:t>
            </a:r>
            <a:r>
              <a:rPr lang="zh-CN" altLang="zh-CN" sz="2500" kern="100" dirty="0" smtClean="0">
                <a:latin typeface="Times New Roman"/>
                <a:ea typeface="微软雅黑"/>
                <a:cs typeface="Times New Roman"/>
              </a:rPr>
              <a:t>，</a:t>
            </a:r>
            <a:r>
              <a:rPr lang="zh-CN" altLang="zh-CN" sz="2500" kern="100" dirty="0">
                <a:latin typeface="Times New Roman"/>
                <a:ea typeface="微软雅黑"/>
                <a:cs typeface="Times New Roman"/>
              </a:rPr>
              <a:t>方向时刻改变，故向心力</a:t>
            </a:r>
            <a:r>
              <a:rPr lang="zh-CN" altLang="zh-CN" sz="2500" kern="100" dirty="0" smtClean="0">
                <a:latin typeface="Times New Roman"/>
                <a:ea typeface="微软雅黑"/>
                <a:cs typeface="Times New Roman"/>
              </a:rPr>
              <a:t>是</a:t>
            </a:r>
            <a:r>
              <a:rPr lang="en-US" altLang="zh-CN" sz="2500" u="sng" kern="100" dirty="0" smtClean="0">
                <a:latin typeface="Times New Roman"/>
                <a:ea typeface="微软雅黑"/>
                <a:cs typeface="Times New Roman"/>
              </a:rPr>
              <a:t>    </a:t>
            </a:r>
            <a:r>
              <a:rPr lang="en-US" altLang="zh-CN" sz="2500" u="sng" kern="100" dirty="0" smtClean="0">
                <a:latin typeface="Times New Roman"/>
                <a:ea typeface="微软雅黑"/>
                <a:cs typeface="Times New Roman"/>
              </a:rPr>
              <a:t>  </a:t>
            </a:r>
            <a:r>
              <a:rPr lang="zh-CN" altLang="zh-CN" sz="2500" kern="100" dirty="0" smtClean="0">
                <a:latin typeface="Times New Roman"/>
                <a:ea typeface="微软雅黑"/>
                <a:cs typeface="Times New Roman"/>
              </a:rPr>
              <a:t>力</a:t>
            </a:r>
            <a:r>
              <a:rPr lang="en-US" altLang="zh-CN" sz="2500" kern="100" dirty="0">
                <a:latin typeface="Times New Roman"/>
                <a:ea typeface="微软雅黑"/>
                <a:cs typeface="Courier New"/>
              </a:rPr>
              <a:t>.</a:t>
            </a:r>
            <a:endParaRPr lang="zh-CN" altLang="zh-CN" sz="2500" kern="100" dirty="0">
              <a:effectLst/>
              <a:latin typeface="宋体"/>
              <a:cs typeface="Courier New"/>
            </a:endParaRPr>
          </a:p>
        </p:txBody>
      </p:sp>
      <p:sp>
        <p:nvSpPr>
          <p:cNvPr id="2" name="矩形 1"/>
          <p:cNvSpPr/>
          <p:nvPr/>
        </p:nvSpPr>
        <p:spPr>
          <a:xfrm>
            <a:off x="3942581" y="4187175"/>
            <a:ext cx="782960" cy="477054"/>
          </a:xfrm>
          <a:prstGeom prst="rect">
            <a:avLst/>
          </a:prstGeom>
        </p:spPr>
        <p:txBody>
          <a:bodyPr wrap="square">
            <a:spAutoFit/>
          </a:bodyPr>
          <a:lstStyle/>
          <a:p>
            <a:pPr lvl="0"/>
            <a:r>
              <a:rPr lang="zh-CN" altLang="zh-CN" sz="2500" kern="100" dirty="0" smtClean="0">
                <a:solidFill>
                  <a:srgbClr val="0070C0"/>
                </a:solidFill>
                <a:latin typeface="Times New Roman"/>
                <a:ea typeface="微软雅黑"/>
                <a:cs typeface="Times New Roman"/>
              </a:rPr>
              <a:t>变</a:t>
            </a:r>
            <a:endParaRPr lang="zh-CN" altLang="en-US" dirty="0">
              <a:solidFill>
                <a:srgbClr val="0070C0"/>
              </a:solidFill>
            </a:endParaRPr>
          </a:p>
        </p:txBody>
      </p:sp>
      <p:sp>
        <p:nvSpPr>
          <p:cNvPr id="4" name="矩形 3"/>
          <p:cNvSpPr/>
          <p:nvPr/>
        </p:nvSpPr>
        <p:spPr>
          <a:xfrm>
            <a:off x="1403648" y="1586935"/>
            <a:ext cx="825867" cy="477054"/>
          </a:xfrm>
          <a:prstGeom prst="rect">
            <a:avLst/>
          </a:prstGeom>
        </p:spPr>
        <p:txBody>
          <a:bodyPr wrap="none">
            <a:spAutoFit/>
          </a:bodyPr>
          <a:lstStyle/>
          <a:p>
            <a:pPr lvl="0"/>
            <a:r>
              <a:rPr lang="zh-CN" altLang="zh-CN" sz="2500" kern="100">
                <a:solidFill>
                  <a:srgbClr val="0070C0"/>
                </a:solidFill>
                <a:latin typeface="Times New Roman"/>
                <a:ea typeface="微软雅黑"/>
                <a:cs typeface="Times New Roman"/>
              </a:rPr>
              <a:t>圆心</a:t>
            </a:r>
            <a:endParaRPr lang="zh-CN" altLang="zh-CN" sz="2500" kern="100" dirty="0">
              <a:solidFill>
                <a:srgbClr val="0070C0"/>
              </a:solidFill>
              <a:latin typeface="Times New Roman"/>
              <a:ea typeface="微软雅黑"/>
              <a:cs typeface="Times New Roman"/>
            </a:endParaRPr>
          </a:p>
        </p:txBody>
      </p:sp>
      <p:sp>
        <p:nvSpPr>
          <p:cNvPr id="6" name="矩形 5"/>
          <p:cNvSpPr/>
          <p:nvPr/>
        </p:nvSpPr>
        <p:spPr>
          <a:xfrm>
            <a:off x="5004048" y="2530991"/>
            <a:ext cx="873957" cy="477054"/>
          </a:xfrm>
          <a:prstGeom prst="rect">
            <a:avLst/>
          </a:prstGeom>
        </p:spPr>
        <p:txBody>
          <a:bodyPr wrap="none">
            <a:spAutoFit/>
          </a:bodyPr>
          <a:lstStyle/>
          <a:p>
            <a:pPr lvl="0"/>
            <a:r>
              <a:rPr lang="en-US" altLang="zh-CN" sz="2500" i="1" kern="100" dirty="0" err="1">
                <a:solidFill>
                  <a:srgbClr val="0070C0"/>
                </a:solidFill>
                <a:latin typeface="Times New Roman"/>
                <a:ea typeface="微软雅黑"/>
                <a:cs typeface="Courier New"/>
              </a:rPr>
              <a:t>mω</a:t>
            </a:r>
            <a:r>
              <a:rPr lang="en-US" altLang="zh-CN" sz="2500" kern="100" baseline="30000" dirty="0" err="1">
                <a:solidFill>
                  <a:srgbClr val="0070C0"/>
                </a:solidFill>
                <a:latin typeface="Times New Roman"/>
                <a:ea typeface="微软雅黑"/>
                <a:cs typeface="Courier New"/>
              </a:rPr>
              <a:t>2</a:t>
            </a:r>
            <a:r>
              <a:rPr lang="en-US" altLang="zh-CN" sz="2500" i="1" kern="100" dirty="0" err="1">
                <a:solidFill>
                  <a:srgbClr val="0070C0"/>
                </a:solidFill>
                <a:latin typeface="Times New Roman"/>
                <a:ea typeface="微软雅黑"/>
                <a:cs typeface="Courier New"/>
              </a:rPr>
              <a:t>r</a:t>
            </a:r>
            <a:endParaRPr lang="en-US" altLang="zh-CN" sz="2500" i="1" kern="100" dirty="0">
              <a:solidFill>
                <a:srgbClr val="0070C0"/>
              </a:solidFill>
              <a:latin typeface="Times New Roman"/>
              <a:ea typeface="微软雅黑"/>
              <a:cs typeface="Courier New"/>
            </a:endParaRPr>
          </a:p>
        </p:txBody>
      </p:sp>
      <p:sp>
        <p:nvSpPr>
          <p:cNvPr id="7" name="矩形 6"/>
          <p:cNvSpPr/>
          <p:nvPr/>
        </p:nvSpPr>
        <p:spPr>
          <a:xfrm>
            <a:off x="5896719" y="3573011"/>
            <a:ext cx="3024336" cy="477054"/>
          </a:xfrm>
          <a:prstGeom prst="rect">
            <a:avLst/>
          </a:prstGeom>
        </p:spPr>
        <p:txBody>
          <a:bodyPr wrap="square">
            <a:spAutoFit/>
          </a:bodyPr>
          <a:lstStyle/>
          <a:p>
            <a:pPr lvl="0"/>
            <a:r>
              <a:rPr lang="zh-CN" altLang="zh-CN" sz="2500" kern="100" dirty="0">
                <a:solidFill>
                  <a:srgbClr val="0070C0"/>
                </a:solidFill>
                <a:latin typeface="Times New Roman"/>
                <a:ea typeface="微软雅黑"/>
                <a:cs typeface="Times New Roman"/>
              </a:rPr>
              <a:t>沿着半径指向圆心</a:t>
            </a:r>
            <a:endParaRPr lang="zh-CN" altLang="zh-CN" sz="2500" kern="100" dirty="0">
              <a:solidFill>
                <a:srgbClr val="0070C0"/>
              </a:solidFill>
              <a:latin typeface="Times New Roman"/>
              <a:ea typeface="微软雅黑"/>
              <a:cs typeface="Times New Roman"/>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921173042"/>
              </p:ext>
            </p:extLst>
          </p:nvPr>
        </p:nvGraphicFramePr>
        <p:xfrm>
          <a:off x="4076650" y="2232328"/>
          <a:ext cx="752475" cy="819150"/>
        </p:xfrm>
        <a:graphic>
          <a:graphicData uri="http://schemas.openxmlformats.org/presentationml/2006/ole">
            <mc:AlternateContent xmlns:mc="http://schemas.openxmlformats.org/markup-compatibility/2006">
              <mc:Choice xmlns:v="urn:schemas-microsoft-com:vml" Requires="v">
                <p:oleObj spid="_x0000_s206029" name="文档" r:id="rId3" imgW="759411" imgH="820306" progId="Word.Document.12">
                  <p:embed/>
                </p:oleObj>
              </mc:Choice>
              <mc:Fallback>
                <p:oleObj name="文档" r:id="rId3" imgW="759411" imgH="820306" progId="Word.Document.12">
                  <p:embed/>
                  <p:pic>
                    <p:nvPicPr>
                      <p:cNvPr id="0" name="对象 4"/>
                      <p:cNvPicPr>
                        <a:picLocks noChangeAspect="1" noChangeArrowheads="1"/>
                      </p:cNvPicPr>
                      <p:nvPr/>
                    </p:nvPicPr>
                    <p:blipFill>
                      <a:blip r:embed="rId4"/>
                      <a:srcRect/>
                      <a:stretch>
                        <a:fillRect/>
                      </a:stretch>
                    </p:blipFill>
                    <p:spPr bwMode="auto">
                      <a:xfrm>
                        <a:off x="4076650" y="2232328"/>
                        <a:ext cx="75247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279012133"/>
              </p:ext>
            </p:extLst>
          </p:nvPr>
        </p:nvGraphicFramePr>
        <p:xfrm>
          <a:off x="7254949" y="2234203"/>
          <a:ext cx="1162050" cy="809625"/>
        </p:xfrm>
        <a:graphic>
          <a:graphicData uri="http://schemas.openxmlformats.org/presentationml/2006/ole">
            <mc:AlternateContent xmlns:mc="http://schemas.openxmlformats.org/markup-compatibility/2006">
              <mc:Choice xmlns:v="urn:schemas-microsoft-com:vml" Requires="v">
                <p:oleObj spid="_x0000_s206030" name="文档" r:id="rId5" imgW="1168629" imgH="810571" progId="Word.Document.12">
                  <p:embed/>
                </p:oleObj>
              </mc:Choice>
              <mc:Fallback>
                <p:oleObj name="文档" r:id="rId5" imgW="1168629" imgH="810571" progId="Word.Document.12">
                  <p:embed/>
                  <p:pic>
                    <p:nvPicPr>
                      <p:cNvPr id="0" name=""/>
                      <p:cNvPicPr>
                        <a:picLocks noChangeAspect="1" noChangeArrowheads="1"/>
                      </p:cNvPicPr>
                      <p:nvPr/>
                    </p:nvPicPr>
                    <p:blipFill>
                      <a:blip r:embed="rId6"/>
                      <a:srcRect/>
                      <a:stretch>
                        <a:fillRect/>
                      </a:stretch>
                    </p:blipFill>
                    <p:spPr bwMode="auto">
                      <a:xfrm>
                        <a:off x="7254949" y="2234203"/>
                        <a:ext cx="11620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61433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3770" y="1303938"/>
            <a:ext cx="8736335" cy="2031325"/>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4.</a:t>
            </a:r>
            <a:r>
              <a:rPr lang="zh-CN" altLang="zh-CN" sz="2800" kern="100" dirty="0">
                <a:latin typeface="Times New Roman"/>
                <a:ea typeface="微软雅黑"/>
                <a:cs typeface="Times New Roman"/>
              </a:rPr>
              <a:t>向心力的作用效果</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改变线速度</a:t>
            </a:r>
            <a:r>
              <a:rPr lang="zh-CN" altLang="zh-CN" sz="2800" kern="100" dirty="0" smtClean="0">
                <a:latin typeface="Times New Roman"/>
                <a:ea typeface="微软雅黑"/>
                <a:cs typeface="Times New Roman"/>
              </a:rPr>
              <a:t>的</a:t>
            </a:r>
            <a:r>
              <a:rPr lang="en-US" altLang="zh-CN" sz="2800" u="sng" kern="100" dirty="0" smtClean="0">
                <a:latin typeface="Times New Roman"/>
                <a:ea typeface="微软雅黑"/>
                <a:cs typeface="Times New Roman"/>
              </a:rPr>
              <a:t>         </a:t>
            </a:r>
            <a:r>
              <a:rPr lang="en-US" altLang="zh-CN" sz="2800" kern="100" dirty="0" smtClean="0">
                <a:latin typeface="Times New Roman"/>
                <a:ea typeface="微软雅黑"/>
                <a:cs typeface="Courier New"/>
              </a:rPr>
              <a:t>.</a:t>
            </a:r>
            <a:r>
              <a:rPr lang="zh-CN" altLang="zh-CN" sz="2800" kern="100" dirty="0">
                <a:latin typeface="Times New Roman"/>
                <a:ea typeface="微软雅黑"/>
                <a:cs typeface="Times New Roman"/>
              </a:rPr>
              <a:t>由于向心力始终指向圆心，其方向与物体运动方向始终垂直，故向心力不改变线速度</a:t>
            </a:r>
            <a:r>
              <a:rPr lang="zh-CN" altLang="zh-CN" sz="2800" kern="100" dirty="0" smtClean="0">
                <a:latin typeface="Times New Roman"/>
                <a:ea typeface="微软雅黑"/>
                <a:cs typeface="Times New Roman"/>
              </a:rPr>
              <a:t>的</a:t>
            </a:r>
            <a:r>
              <a:rPr lang="en-US" altLang="zh-CN" sz="2800" u="sng" kern="100" dirty="0" smtClean="0">
                <a:latin typeface="Times New Roman"/>
                <a:ea typeface="微软雅黑"/>
                <a:cs typeface="Times New Roman"/>
              </a:rPr>
              <a:t>           </a:t>
            </a:r>
            <a:r>
              <a:rPr lang="en-US" altLang="zh-CN" sz="2800" kern="100" dirty="0" smtClean="0">
                <a:latin typeface="Times New Roman"/>
                <a:ea typeface="微软雅黑"/>
                <a:cs typeface="Courier New"/>
              </a:rPr>
              <a:t>.</a:t>
            </a:r>
            <a:endParaRPr lang="zh-CN" altLang="zh-CN" sz="2800" kern="100" dirty="0">
              <a:effectLst/>
              <a:latin typeface="宋体"/>
              <a:cs typeface="Courier New"/>
            </a:endParaRPr>
          </a:p>
        </p:txBody>
      </p:sp>
      <p:sp>
        <p:nvSpPr>
          <p:cNvPr id="10" name="矩形 9"/>
          <p:cNvSpPr/>
          <p:nvPr/>
        </p:nvSpPr>
        <p:spPr>
          <a:xfrm>
            <a:off x="3861445" y="2672333"/>
            <a:ext cx="1296144" cy="523220"/>
          </a:xfrm>
          <a:prstGeom prst="rect">
            <a:avLst/>
          </a:prstGeom>
        </p:spPr>
        <p:txBody>
          <a:bodyPr wrap="square">
            <a:spAutoFit/>
          </a:bodyPr>
          <a:lstStyle/>
          <a:p>
            <a:pPr lvl="0"/>
            <a:r>
              <a:rPr lang="zh-CN" altLang="zh-CN" sz="2800" kern="100" dirty="0" smtClean="0">
                <a:solidFill>
                  <a:srgbClr val="0070C0"/>
                </a:solidFill>
                <a:latin typeface="Times New Roman"/>
                <a:ea typeface="微软雅黑"/>
                <a:cs typeface="Times New Roman"/>
              </a:rPr>
              <a:t>大小</a:t>
            </a:r>
            <a:endParaRPr lang="zh-CN" altLang="en-US" dirty="0">
              <a:solidFill>
                <a:srgbClr val="0070C0"/>
              </a:solidFill>
            </a:endParaRPr>
          </a:p>
        </p:txBody>
      </p:sp>
      <p:sp>
        <p:nvSpPr>
          <p:cNvPr id="11" name="矩形 10"/>
          <p:cNvSpPr/>
          <p:nvPr/>
        </p:nvSpPr>
        <p:spPr>
          <a:xfrm>
            <a:off x="6300192" y="1371883"/>
            <a:ext cx="902811" cy="523220"/>
          </a:xfrm>
          <a:prstGeom prst="rect">
            <a:avLst/>
          </a:prstGeom>
        </p:spPr>
        <p:txBody>
          <a:bodyPr wrap="none">
            <a:spAutoFit/>
          </a:bodyPr>
          <a:lstStyle/>
          <a:p>
            <a:pPr lvl="0"/>
            <a:r>
              <a:rPr lang="zh-CN" altLang="zh-CN" sz="2800" kern="100" dirty="0">
                <a:solidFill>
                  <a:srgbClr val="0070C0"/>
                </a:solidFill>
                <a:latin typeface="Times New Roman"/>
                <a:ea typeface="微软雅黑"/>
                <a:cs typeface="Times New Roman"/>
              </a:rPr>
              <a:t>方向</a:t>
            </a:r>
            <a:endParaRPr lang="zh-CN" altLang="zh-CN" sz="2800" kern="100" dirty="0">
              <a:solidFill>
                <a:srgbClr val="0070C0"/>
              </a:solidFill>
              <a:latin typeface="Times New Roman"/>
              <a:ea typeface="微软雅黑"/>
              <a:cs typeface="Times New Roman"/>
            </a:endParaRPr>
          </a:p>
        </p:txBody>
      </p:sp>
    </p:spTree>
    <p:extLst>
      <p:ext uri="{BB962C8B-B14F-4D97-AF65-F5344CB8AC3E}">
        <p14:creationId xmlns:p14="http://schemas.microsoft.com/office/powerpoint/2010/main" val="4207666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4"/>
          <p:cNvSpPr txBox="1">
            <a:spLocks noChangeArrowheads="1"/>
          </p:cNvSpPr>
          <p:nvPr/>
        </p:nvSpPr>
        <p:spPr bwMode="auto">
          <a:xfrm>
            <a:off x="122362" y="-39588"/>
            <a:ext cx="4156274" cy="6625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spcAft>
                <a:spcPts val="0"/>
              </a:spcAft>
            </a:pPr>
            <a:r>
              <a:rPr lang="zh-CN" altLang="en-US" sz="2800" b="1" kern="100" dirty="0">
                <a:solidFill>
                  <a:schemeClr val="tx1"/>
                </a:solidFill>
                <a:cs typeface="Times New Roman"/>
              </a:rPr>
              <a:t>二、向心力的来源</a:t>
            </a:r>
            <a:endParaRPr lang="zh-CN" altLang="zh-CN" sz="2800" b="1" kern="100" dirty="0">
              <a:solidFill>
                <a:schemeClr val="tx1"/>
              </a:solidFill>
              <a:effectLst/>
              <a:cs typeface="Courier New"/>
            </a:endParaRPr>
          </a:p>
        </p:txBody>
      </p:sp>
      <p:sp>
        <p:nvSpPr>
          <p:cNvPr id="3" name="圆角矩形 2"/>
          <p:cNvSpPr/>
          <p:nvPr/>
        </p:nvSpPr>
        <p:spPr>
          <a:xfrm>
            <a:off x="179513" y="73452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4" name="矩形 3"/>
          <p:cNvSpPr/>
          <p:nvPr/>
        </p:nvSpPr>
        <p:spPr>
          <a:xfrm>
            <a:off x="107504" y="1277999"/>
            <a:ext cx="8922440" cy="3776418"/>
          </a:xfrm>
          <a:prstGeom prst="rect">
            <a:avLst/>
          </a:prstGeom>
        </p:spPr>
        <p:txBody>
          <a:bodyPr wrap="square">
            <a:spAutoFit/>
          </a:bodyPr>
          <a:lstStyle/>
          <a:p>
            <a:pPr algn="just">
              <a:lnSpc>
                <a:spcPct val="145000"/>
              </a:lnSpc>
              <a:spcAft>
                <a:spcPts val="0"/>
              </a:spcAft>
              <a:tabLst>
                <a:tab pos="2070735" algn="l"/>
              </a:tabLst>
            </a:pPr>
            <a:r>
              <a:rPr lang="zh-CN" altLang="zh-CN" sz="2400" kern="100" dirty="0">
                <a:latin typeface="Times New Roman"/>
                <a:ea typeface="微软雅黑"/>
                <a:cs typeface="Times New Roman"/>
              </a:rPr>
              <a:t>分析下列几种圆周运动所需向心力分别由什么力提供</a:t>
            </a:r>
            <a:r>
              <a:rPr lang="en-US" altLang="zh-CN" sz="2400" kern="100" dirty="0" smtClean="0">
                <a:latin typeface="Times New Roman"/>
                <a:ea typeface="微软雅黑"/>
                <a:cs typeface="Courier New"/>
              </a:rPr>
              <a:t>.</a:t>
            </a:r>
          </a:p>
          <a:p>
            <a:pPr algn="ctr">
              <a:lnSpc>
                <a:spcPct val="145000"/>
              </a:lnSpc>
              <a:spcAft>
                <a:spcPts val="0"/>
              </a:spcAft>
              <a:tabLst>
                <a:tab pos="2070735" algn="l"/>
              </a:tabLst>
            </a:pPr>
            <a:endParaRPr lang="en-US" altLang="zh-CN" sz="2400" kern="100" dirty="0" smtClean="0">
              <a:latin typeface="Times New Roman"/>
              <a:ea typeface="微软雅黑"/>
              <a:cs typeface="Times New Roman"/>
            </a:endParaRPr>
          </a:p>
          <a:p>
            <a:pPr algn="ctr">
              <a:lnSpc>
                <a:spcPct val="145000"/>
              </a:lnSpc>
              <a:spcAft>
                <a:spcPts val="0"/>
              </a:spcAft>
              <a:tabLst>
                <a:tab pos="2070735" algn="l"/>
              </a:tabLst>
            </a:pPr>
            <a:endParaRPr lang="en-US" altLang="zh-CN" sz="2400" kern="100" dirty="0" smtClean="0">
              <a:latin typeface="Times New Roman"/>
              <a:ea typeface="微软雅黑"/>
              <a:cs typeface="Times New Roman"/>
            </a:endParaRPr>
          </a:p>
          <a:p>
            <a:pPr algn="ctr">
              <a:lnSpc>
                <a:spcPct val="145000"/>
              </a:lnSpc>
              <a:spcAft>
                <a:spcPts val="0"/>
              </a:spcAft>
              <a:tabLst>
                <a:tab pos="2070735" algn="l"/>
              </a:tabLst>
            </a:pPr>
            <a:endParaRPr lang="en-US" altLang="zh-CN" sz="2400" kern="100" dirty="0">
              <a:latin typeface="Times New Roman"/>
              <a:ea typeface="微软雅黑"/>
              <a:cs typeface="Times New Roman"/>
            </a:endParaRPr>
          </a:p>
          <a:p>
            <a:pPr algn="ctr">
              <a:lnSpc>
                <a:spcPct val="145000"/>
              </a:lnSpc>
              <a:spcAft>
                <a:spcPts val="0"/>
              </a:spcAft>
              <a:tabLst>
                <a:tab pos="2070735" algn="l"/>
              </a:tabLst>
            </a:pPr>
            <a:endParaRPr lang="en-US" altLang="zh-CN" sz="2400" kern="100" dirty="0" smtClean="0">
              <a:latin typeface="Times New Roman"/>
              <a:ea typeface="微软雅黑"/>
              <a:cs typeface="Times New Roman"/>
            </a:endParaRPr>
          </a:p>
          <a:p>
            <a:pPr algn="ctr">
              <a:lnSpc>
                <a:spcPct val="145000"/>
              </a:lnSpc>
              <a:spcAft>
                <a:spcPts val="0"/>
              </a:spcAft>
              <a:tabLst>
                <a:tab pos="2070735" algn="l"/>
              </a:tabLst>
            </a:pPr>
            <a:endParaRPr lang="en-US" altLang="zh-CN" sz="2400" kern="100" dirty="0">
              <a:latin typeface="Times New Roman"/>
              <a:ea typeface="微软雅黑"/>
              <a:cs typeface="Times New Roman"/>
            </a:endParaRPr>
          </a:p>
          <a:p>
            <a:pPr algn="ctr">
              <a:lnSpc>
                <a:spcPct val="145000"/>
              </a:lnSpc>
              <a:spcAft>
                <a:spcPts val="0"/>
              </a:spcAft>
              <a:tabLst>
                <a:tab pos="2070735" algn="l"/>
              </a:tabLst>
            </a:pPr>
            <a:r>
              <a:rPr lang="zh-CN" altLang="zh-CN" sz="2400" kern="100" dirty="0" smtClean="0">
                <a:latin typeface="Times New Roman"/>
                <a:ea typeface="微软雅黑"/>
                <a:cs typeface="Times New Roman"/>
              </a:rPr>
              <a:t>图</a:t>
            </a:r>
            <a:r>
              <a:rPr lang="en-US" altLang="zh-CN" sz="2400" kern="100" dirty="0" smtClean="0">
                <a:latin typeface="Times New Roman"/>
                <a:ea typeface="微软雅黑"/>
                <a:cs typeface="Courier New"/>
              </a:rPr>
              <a:t>2</a:t>
            </a:r>
            <a:endParaRPr lang="zh-CN" altLang="zh-CN" sz="2400" kern="100" dirty="0">
              <a:latin typeface="宋体"/>
              <a:cs typeface="Courier New"/>
            </a:endParaRPr>
          </a:p>
        </p:txBody>
      </p:sp>
      <p:pic>
        <p:nvPicPr>
          <p:cNvPr id="8" name="图片 7" descr="F:\2015赵瑊\同步\物理\人教必修2\word\S25.TIF"/>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3093" y="2345690"/>
            <a:ext cx="3404489" cy="2232759"/>
          </a:xfrm>
          <a:prstGeom prst="rect">
            <a:avLst/>
          </a:prstGeom>
          <a:noFill/>
          <a:ln>
            <a:noFill/>
          </a:ln>
        </p:spPr>
      </p:pic>
      <p:pic>
        <p:nvPicPr>
          <p:cNvPr id="9" name="图片 8" descr="F:\2015赵瑊\同步\物理\人教必修2\word\A126.TIF"/>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81526" y="1882179"/>
            <a:ext cx="3898386" cy="2598924"/>
          </a:xfrm>
          <a:prstGeom prst="rect">
            <a:avLst/>
          </a:prstGeom>
          <a:noFill/>
          <a:ln>
            <a:noFill/>
          </a:ln>
        </p:spPr>
      </p:pic>
    </p:spTree>
    <p:extLst>
      <p:ext uri="{BB962C8B-B14F-4D97-AF65-F5344CB8AC3E}">
        <p14:creationId xmlns:p14="http://schemas.microsoft.com/office/powerpoint/2010/main" val="1447313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6554" y="206400"/>
            <a:ext cx="8892000" cy="4616648"/>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地球绕太阳做圆周运动</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如图</a:t>
            </a: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甲</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zh-CN" altLang="zh-CN" sz="2800" kern="100" dirty="0">
                <a:solidFill>
                  <a:srgbClr val="E36C0A"/>
                </a:solidFill>
                <a:latin typeface="Times New Roman"/>
                <a:ea typeface="微软雅黑"/>
                <a:cs typeface="Times New Roman"/>
              </a:rPr>
              <a:t>太阳对地球的引力</a:t>
            </a:r>
            <a:r>
              <a:rPr lang="en-US" altLang="zh-CN" sz="2800" kern="100" dirty="0">
                <a:solidFill>
                  <a:srgbClr val="E36C0A"/>
                </a:solidFill>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圆盘上物块随圆盘一起匀速转动</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如图乙</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zh-CN" altLang="zh-CN" sz="2800" kern="100" dirty="0">
                <a:solidFill>
                  <a:srgbClr val="E36C0A"/>
                </a:solidFill>
                <a:latin typeface="Times New Roman"/>
                <a:ea typeface="微软雅黑"/>
                <a:cs typeface="Times New Roman"/>
              </a:rPr>
              <a:t>物块受到的静摩擦力</a:t>
            </a:r>
            <a:r>
              <a:rPr lang="en-US" altLang="zh-CN" sz="2800" kern="100" dirty="0">
                <a:solidFill>
                  <a:srgbClr val="E36C0A"/>
                </a:solidFill>
                <a:latin typeface="Times New Roman"/>
                <a:ea typeface="微软雅黑"/>
                <a:cs typeface="Courier New"/>
              </a:rPr>
              <a:t>(</a:t>
            </a:r>
            <a:r>
              <a:rPr lang="zh-CN" altLang="zh-CN" sz="2800" kern="100" dirty="0">
                <a:solidFill>
                  <a:srgbClr val="E36C0A"/>
                </a:solidFill>
                <a:latin typeface="Times New Roman"/>
                <a:ea typeface="微软雅黑"/>
                <a:cs typeface="Times New Roman"/>
              </a:rPr>
              <a:t>也可以说是物块所受重力、支持力、静摩擦力的合力</a:t>
            </a:r>
            <a:r>
              <a:rPr lang="en-US" altLang="zh-CN" sz="2800" kern="100" dirty="0">
                <a:solidFill>
                  <a:srgbClr val="E36C0A"/>
                </a:solidFill>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(3)</a:t>
            </a:r>
            <a:r>
              <a:rPr lang="zh-CN" altLang="zh-CN" sz="2800" kern="100" dirty="0">
                <a:latin typeface="Times New Roman"/>
                <a:ea typeface="微软雅黑"/>
                <a:cs typeface="Times New Roman"/>
              </a:rPr>
              <a:t>在光滑漏斗内壁上，小球做匀速圆周运动</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如图丙</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zh-CN" altLang="zh-CN" sz="2800" kern="100" dirty="0">
                <a:solidFill>
                  <a:srgbClr val="E36C0A"/>
                </a:solidFill>
                <a:latin typeface="Times New Roman"/>
                <a:ea typeface="微软雅黑"/>
                <a:cs typeface="Times New Roman"/>
              </a:rPr>
              <a:t>漏斗对小球的支持力和小球所受重力的合力</a:t>
            </a:r>
            <a:r>
              <a:rPr lang="en-US" altLang="zh-CN" sz="2800" kern="100" dirty="0">
                <a:solidFill>
                  <a:srgbClr val="E36C0A"/>
                </a:solidFill>
                <a:latin typeface="Times New Roman"/>
                <a:ea typeface="微软雅黑"/>
                <a:cs typeface="Courier New"/>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2392316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2816</TotalTime>
  <Words>1077</Words>
  <Application>Microsoft Office PowerPoint</Application>
  <PresentationFormat>全屏显示(16:9)</PresentationFormat>
  <Paragraphs>203</Paragraphs>
  <Slides>37</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37</vt:i4>
      </vt:variant>
    </vt:vector>
  </HeadingPairs>
  <TitlesOfParts>
    <vt:vector size="40" baseType="lpstr">
      <vt:lpstr>Office 主题​​</vt:lpstr>
      <vt:lpstr>文档</vt:lpstr>
      <vt:lpstr>Microsoft Word 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1890</cp:revision>
  <dcterms:created xsi:type="dcterms:W3CDTF">2015-03-06T01:52:29Z</dcterms:created>
  <dcterms:modified xsi:type="dcterms:W3CDTF">2015-08-25T07:11:26Z</dcterms:modified>
</cp:coreProperties>
</file>