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07" r:id="rId6"/>
    <p:sldId id="462" r:id="rId7"/>
    <p:sldId id="434" r:id="rId8"/>
    <p:sldId id="450" r:id="rId9"/>
    <p:sldId id="360" r:id="rId10"/>
    <p:sldId id="463" r:id="rId11"/>
    <p:sldId id="464" r:id="rId12"/>
    <p:sldId id="361" r:id="rId13"/>
    <p:sldId id="465" r:id="rId14"/>
    <p:sldId id="451" r:id="rId15"/>
    <p:sldId id="453" r:id="rId16"/>
    <p:sldId id="466" r:id="rId17"/>
    <p:sldId id="452" r:id="rId18"/>
    <p:sldId id="454" r:id="rId19"/>
    <p:sldId id="467" r:id="rId20"/>
    <p:sldId id="468" r:id="rId21"/>
    <p:sldId id="470" r:id="rId22"/>
    <p:sldId id="471" r:id="rId23"/>
    <p:sldId id="469" r:id="rId24"/>
    <p:sldId id="292" r:id="rId25"/>
    <p:sldId id="455" r:id="rId26"/>
    <p:sldId id="472" r:id="rId27"/>
    <p:sldId id="332" r:id="rId28"/>
    <p:sldId id="457" r:id="rId29"/>
    <p:sldId id="447" r:id="rId30"/>
    <p:sldId id="429" r:id="rId31"/>
    <p:sldId id="473" r:id="rId32"/>
    <p:sldId id="448" r:id="rId33"/>
    <p:sldId id="458" r:id="rId34"/>
    <p:sldId id="449" r:id="rId35"/>
    <p:sldId id="333" r:id="rId36"/>
    <p:sldId id="334" r:id="rId37"/>
    <p:sldId id="459" r:id="rId38"/>
    <p:sldId id="474" r:id="rId39"/>
    <p:sldId id="264" r:id="rId40"/>
    <p:sldId id="432" r:id="rId41"/>
    <p:sldId id="340" r:id="rId42"/>
    <p:sldId id="475" r:id="rId43"/>
    <p:sldId id="476" r:id="rId44"/>
    <p:sldId id="271" r:id="rId45"/>
    <p:sldId id="433" r:id="rId46"/>
    <p:sldId id="461" r:id="rId47"/>
    <p:sldId id="274" r:id="rId4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38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tif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tif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7.png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package" Target="../embeddings/Microsoft_Word_Document17.docx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file:///F:\2015&#36213;&#29770;\&#21516;&#27493;\&#29289;&#29702;\&#20154;&#25945;&#24517;&#20462;2\word\A167.TIF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24.docx"/><Relationship Id="rId4" Type="http://schemas.openxmlformats.org/officeDocument/2006/relationships/image" Target="file:///F:\2015&#36213;&#29770;\&#21516;&#27493;\&#29289;&#29702;\&#20154;&#25945;&#24517;&#20462;2\word\A168.TI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4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iff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slide" Target="slide44.xml"/><Relationship Id="rId4" Type="http://schemas.openxmlformats.org/officeDocument/2006/relationships/slide" Target="slide4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package" Target="../embeddings/Microsoft_Word_Document32.docx"/><Relationship Id="rId7" Type="http://schemas.openxmlformats.org/officeDocument/2006/relationships/slide" Target="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33.docx"/><Relationship Id="rId10" Type="http://schemas.openxmlformats.org/officeDocument/2006/relationships/slide" Target="slide44.xml"/><Relationship Id="rId4" Type="http://schemas.openxmlformats.org/officeDocument/2006/relationships/image" Target="../media/image52.emf"/><Relationship Id="rId9" Type="http://schemas.openxmlformats.org/officeDocument/2006/relationships/slide" Target="slide4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slide" Target="slide36.xml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slide" Target="slide44.xml"/><Relationship Id="rId5" Type="http://schemas.openxmlformats.org/officeDocument/2006/relationships/slide" Target="slide41.xml"/><Relationship Id="rId10" Type="http://schemas.openxmlformats.org/officeDocument/2006/relationships/image" Target="../media/image48.png"/><Relationship Id="rId4" Type="http://schemas.openxmlformats.org/officeDocument/2006/relationships/slide" Target="slide39.xml"/><Relationship Id="rId9" Type="http://schemas.openxmlformats.org/officeDocument/2006/relationships/slide" Target="slide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4984" y="2050618"/>
            <a:ext cx="485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曲线运动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94994"/>
              </p:ext>
            </p:extLst>
          </p:nvPr>
        </p:nvGraphicFramePr>
        <p:xfrm>
          <a:off x="180975" y="449978"/>
          <a:ext cx="5934075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3" name="文档" r:id="rId3" imgW="5939065" imgH="3003744" progId="Word.Document.12">
                  <p:embed/>
                </p:oleObj>
              </mc:Choice>
              <mc:Fallback>
                <p:oleObj name="文档" r:id="rId3" imgW="5939065" imgH="30037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49978"/>
                        <a:ext cx="5934075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1187" name="Picture 3" descr="F:\2015赵瑊\源文件！\物理 人教必修2\a160.tif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67" y="581071"/>
            <a:ext cx="2739277" cy="17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3264417"/>
            <a:ext cx="8922440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可见，汽车对桥的压力</a:t>
            </a:r>
            <a:r>
              <a:rPr lang="en-US" altLang="zh-CN" sz="26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小于汽车的重力</a:t>
            </a:r>
            <a:r>
              <a:rPr lang="en-US" altLang="zh-CN" sz="26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，并且，压力随汽车速度的增大而减小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14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28345"/>
              </p:ext>
            </p:extLst>
          </p:nvPr>
        </p:nvGraphicFramePr>
        <p:xfrm>
          <a:off x="180975" y="3337917"/>
          <a:ext cx="8334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4" name="文档" r:id="rId3" imgW="8338371" imgH="963043" progId="Word.Document.12">
                  <p:embed/>
                </p:oleObj>
              </mc:Choice>
              <mc:Fallback>
                <p:oleObj name="文档" r:id="rId3" imgW="8338371" imgH="96304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337917"/>
                        <a:ext cx="83343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7504" y="539130"/>
            <a:ext cx="8922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当汽车通过凹形桥最低点时，汽车对桥的压力比汽车的重力大还是小呢？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汽车在凹形桥的最低点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时对桥</a:t>
            </a:r>
            <a:endParaRPr lang="en-US" altLang="zh-CN" sz="2800" kern="100" dirty="0" smtClean="0">
              <a:solidFill>
                <a:srgbClr val="E46C0A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压力大小为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受力分析如图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3234" name="Picture 2" descr="F:\2015赵瑊\源文件！\物理 人教必修2\a161.t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73" y="1393701"/>
            <a:ext cx="2901965" cy="18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87897" y="24306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45773"/>
              </p:ext>
            </p:extLst>
          </p:nvPr>
        </p:nvGraphicFramePr>
        <p:xfrm>
          <a:off x="190500" y="1457672"/>
          <a:ext cx="87630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10" name="文档" r:id="rId3" imgW="8773596" imgH="3526047" progId="Word.Document.12">
                  <p:embed/>
                </p:oleObj>
              </mc:Choice>
              <mc:Fallback>
                <p:oleObj name="文档" r:id="rId3" imgW="8773596" imgH="352604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457672"/>
                        <a:ext cx="876300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7029" y="756642"/>
            <a:ext cx="8922440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汽车过拱形桥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2)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4328" y="294581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sz="2600" dirty="0"/>
          </a:p>
        </p:txBody>
      </p:sp>
      <p:pic>
        <p:nvPicPr>
          <p:cNvPr id="13" name="图片 12" descr="F:\2015赵瑊\同步\物理\人教必修2\word\A162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181" y="987574"/>
            <a:ext cx="2592288" cy="17430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98962" y="1529680"/>
            <a:ext cx="12891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solidFill>
                  <a:srgbClr val="0070C0"/>
                </a:solidFill>
                <a:latin typeface="Times New Roman"/>
                <a:ea typeface="微软雅黑"/>
              </a:rPr>
              <a:t>mg</a:t>
            </a:r>
            <a:r>
              <a:rPr lang="zh-CN" altLang="zh-CN" sz="26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dirty="0" err="1">
                <a:solidFill>
                  <a:srgbClr val="0070C0"/>
                </a:solidFill>
                <a:latin typeface="Times New Roman"/>
                <a:ea typeface="微软雅黑"/>
              </a:rPr>
              <a:t>F</a:t>
            </a:r>
            <a:r>
              <a:rPr lang="en-US" altLang="zh-CN" sz="2600" baseline="-25000" dirty="0" err="1">
                <a:solidFill>
                  <a:srgbClr val="0070C0"/>
                </a:solidFill>
                <a:latin typeface="Times New Roman"/>
                <a:ea typeface="微软雅黑"/>
              </a:rPr>
              <a:t>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39435"/>
              </p:ext>
            </p:extLst>
          </p:nvPr>
        </p:nvGraphicFramePr>
        <p:xfrm>
          <a:off x="1424583" y="2196802"/>
          <a:ext cx="14097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11" name="文档" r:id="rId6" imgW="1416247" imgH="810571" progId="Word.Document.12">
                  <p:embed/>
                </p:oleObj>
              </mc:Choice>
              <mc:Fallback>
                <p:oleObj name="文档" r:id="rId6" imgW="1416247" imgH="8105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583" y="2196802"/>
                        <a:ext cx="14097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61616"/>
              </p:ext>
            </p:extLst>
          </p:nvPr>
        </p:nvGraphicFramePr>
        <p:xfrm>
          <a:off x="190500" y="1385431"/>
          <a:ext cx="59912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0" name="文档" r:id="rId3" imgW="5996285" imgH="2025563" progId="Word.Document.12">
                  <p:embed/>
                </p:oleObj>
              </mc:Choice>
              <mc:Fallback>
                <p:oleObj name="文档" r:id="rId3" imgW="5996285" imgH="20255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385431"/>
                        <a:ext cx="599122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7029" y="555640"/>
            <a:ext cx="5607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汽车过凹形桥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3)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029" y="3248511"/>
            <a:ext cx="8922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由此可知，汽车对桥面的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压力</a:t>
            </a:r>
            <a:r>
              <a:rPr lang="en-US" altLang="zh-CN" sz="2800" u="sng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其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自身重力，故凹形桥易被压垮，因而实际中拱形桥多于凹形桥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5109" y="2624708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en-US" dirty="0"/>
          </a:p>
        </p:txBody>
      </p:sp>
      <p:pic>
        <p:nvPicPr>
          <p:cNvPr id="11" name="图片 10" descr="F:\2015赵瑊\同步\物理\人教必修2\word\A163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2568"/>
            <a:ext cx="3027309" cy="19003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130427" y="1347728"/>
            <a:ext cx="1375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  <a:latin typeface="Times New Roman"/>
                <a:ea typeface="微软雅黑"/>
              </a:rPr>
              <a:t>F</a:t>
            </a:r>
            <a:r>
              <a:rPr lang="en-US" altLang="zh-CN" sz="2800" baseline="-25000" dirty="0" err="1">
                <a:solidFill>
                  <a:srgbClr val="0070C0"/>
                </a:solidFill>
                <a:latin typeface="Times New Roman"/>
                <a:ea typeface="微软雅黑"/>
              </a:rPr>
              <a:t>N</a:t>
            </a:r>
            <a:r>
              <a:rPr lang="zh-CN" altLang="zh-CN" sz="28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dirty="0">
                <a:solidFill>
                  <a:srgbClr val="0070C0"/>
                </a:solidFill>
                <a:latin typeface="Times New Roman"/>
                <a:ea typeface="微软雅黑"/>
              </a:rPr>
              <a:t>mg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880483"/>
              </p:ext>
            </p:extLst>
          </p:nvPr>
        </p:nvGraphicFramePr>
        <p:xfrm>
          <a:off x="2376686" y="2086858"/>
          <a:ext cx="1600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1" name="文档" r:id="rId6" imgW="1606640" imgH="1001675" progId="Word.Document.12">
                  <p:embed/>
                </p:oleObj>
              </mc:Choice>
              <mc:Fallback>
                <p:oleObj name="文档" r:id="rId6" imgW="1606640" imgH="10016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686" y="2086858"/>
                        <a:ext cx="16002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893325" y="334467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1"/>
                </a:solidFill>
                <a:latin typeface="Times New Roman"/>
                <a:ea typeface="微软雅黑"/>
                <a:cs typeface="Times New Roman"/>
              </a:rPr>
              <a:t>大于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7029" y="-30063"/>
            <a:ext cx="63991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三、航天器中的失重现象和离心运动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9513" y="73452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67242"/>
              </p:ext>
            </p:extLst>
          </p:nvPr>
        </p:nvGraphicFramePr>
        <p:xfrm>
          <a:off x="200025" y="4261842"/>
          <a:ext cx="6410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8" name="文档" r:id="rId3" imgW="6415183" imgH="794006" progId="Word.Document.12">
                  <p:embed/>
                </p:oleObj>
              </mc:Choice>
              <mc:Fallback>
                <p:oleObj name="文档" r:id="rId3" imgW="6415183" imgH="7940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261842"/>
                        <a:ext cx="64103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17029" y="1247031"/>
            <a:ext cx="8847459" cy="284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若把地球看成一个大拱桥，设地球半径为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，地球表面的重力加速度为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在地球赤道上匀速率行驶的汽车速度多大时对地面的压力为零？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时，只有重力提供向心力，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42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582861"/>
              </p:ext>
            </p:extLst>
          </p:nvPr>
        </p:nvGraphicFramePr>
        <p:xfrm>
          <a:off x="190500" y="1578868"/>
          <a:ext cx="87630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9" name="文档" r:id="rId3" imgW="8773596" imgH="1454989" progId="Word.Document.12">
                  <p:embed/>
                </p:oleObj>
              </mc:Choice>
              <mc:Fallback>
                <p:oleObj name="文档" r:id="rId3" imgW="8773596" imgH="14549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578868"/>
                        <a:ext cx="87630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7503" y="277019"/>
            <a:ext cx="8928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当汽车以上述速度行驶时，驾驶员对座椅的压力为多大？此时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驾驶员处于什么状态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超重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失重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完全失重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)?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3" y="2889490"/>
            <a:ext cx="8928000" cy="1751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脱离地面行驶的汽车可以看成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航天飞机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，航天员在太空中处于什么状态？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完全失重状态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15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28362"/>
              </p:ext>
            </p:extLst>
          </p:nvPr>
        </p:nvGraphicFramePr>
        <p:xfrm>
          <a:off x="190500" y="619475"/>
          <a:ext cx="87630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1" name="文档" r:id="rId3" imgW="8773596" imgH="2381969" progId="Word.Document.12">
                  <p:embed/>
                </p:oleObj>
              </mc:Choice>
              <mc:Fallback>
                <p:oleObj name="文档" r:id="rId3" imgW="8773596" imgH="238196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619475"/>
                        <a:ext cx="876300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07503" y="2976689"/>
            <a:ext cx="89280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沿圆周的切线方向做匀速直线运动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离心运动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离心运动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33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8847" y="18596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837" y="709067"/>
            <a:ext cx="887603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航天器中的失重现象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590097"/>
              </p:ext>
            </p:extLst>
          </p:nvPr>
        </p:nvGraphicFramePr>
        <p:xfrm>
          <a:off x="200025" y="1343025"/>
          <a:ext cx="87630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1" name="文档" r:id="rId3" imgW="8773596" imgH="3089694" progId="Word.Document.12">
                  <p:embed/>
                </p:oleObj>
              </mc:Choice>
              <mc:Fallback>
                <p:oleObj name="文档" r:id="rId3" imgW="8773596" imgH="3089694" progId="Word.Document.12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343025"/>
                        <a:ext cx="87630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2837" y="4423891"/>
            <a:ext cx="8876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航天器内的任何物体都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处于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状态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173694"/>
              </p:ext>
            </p:extLst>
          </p:nvPr>
        </p:nvGraphicFramePr>
        <p:xfrm>
          <a:off x="3084215" y="1853183"/>
          <a:ext cx="7239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2" name="文档" r:id="rId5" imgW="730618" imgH="772710" progId="Word.Document.12">
                  <p:embed/>
                </p:oleObj>
              </mc:Choice>
              <mc:Fallback>
                <p:oleObj name="文档" r:id="rId5" imgW="730618" imgH="7727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215" y="1853183"/>
                        <a:ext cx="7239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239122" y="3905994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完全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失重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6331" y="3252688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mg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F</a:t>
            </a:r>
            <a:r>
              <a:rPr lang="en-US" altLang="zh-CN" sz="24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N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1960" y="4495874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完全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失重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03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7504" y="32420"/>
            <a:ext cx="89289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离心运动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离心运动的原因：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合力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                           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而不是物体又受到了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离心力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合力与向心力的关系对圆周运动的影响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图片 5" descr="F:\2015赵瑊\同步\物理\人教必修2\word\S31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17" y="2077218"/>
            <a:ext cx="3744416" cy="245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581425" y="555526"/>
            <a:ext cx="560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突然消失或不足以提供所需的向心力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60462" y="8037"/>
            <a:ext cx="88326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7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mω</a:t>
            </a:r>
            <a:r>
              <a:rPr lang="en-US" altLang="zh-CN" sz="27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，物体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做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运动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7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mω</a:t>
            </a:r>
            <a:r>
              <a:rPr lang="en-US" altLang="zh-CN" sz="27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，物体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做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运动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7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物体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Times New Roman"/>
              </a:rPr>
              <a:t>                      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7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mω</a:t>
            </a:r>
            <a:r>
              <a:rPr lang="en-US" altLang="zh-CN" sz="27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，物体做近心运动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离心运动的应用和防止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应用：离心干燥器；洗衣机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离心制管技术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防止：汽车在公路转弯处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必须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转动的砂轮、飞轮的转速不能太高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8539" y="3786361"/>
            <a:ext cx="228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7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限速</a:t>
            </a:r>
            <a:r>
              <a:rPr lang="zh-CN" altLang="zh-CN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行驶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1880" y="89570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匀速圆周</a:t>
            </a:r>
          </a:p>
        </p:txBody>
      </p:sp>
      <p:sp>
        <p:nvSpPr>
          <p:cNvPr id="4" name="矩形 3"/>
          <p:cNvSpPr/>
          <p:nvPr/>
        </p:nvSpPr>
        <p:spPr>
          <a:xfrm>
            <a:off x="3262789" y="705292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离心</a:t>
            </a:r>
          </a:p>
        </p:txBody>
      </p:sp>
      <p:sp>
        <p:nvSpPr>
          <p:cNvPr id="5" name="矩形 4"/>
          <p:cNvSpPr/>
          <p:nvPr/>
        </p:nvSpPr>
        <p:spPr>
          <a:xfrm>
            <a:off x="2905447" y="1308442"/>
            <a:ext cx="33132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沿切线方向飞出</a:t>
            </a:r>
          </a:p>
        </p:txBody>
      </p:sp>
      <p:sp>
        <p:nvSpPr>
          <p:cNvPr id="6" name="矩形 5"/>
          <p:cNvSpPr/>
          <p:nvPr/>
        </p:nvSpPr>
        <p:spPr>
          <a:xfrm>
            <a:off x="5052397" y="3176389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7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脱水筒</a:t>
            </a:r>
          </a:p>
        </p:txBody>
      </p:sp>
    </p:spTree>
    <p:extLst>
      <p:ext uri="{BB962C8B-B14F-4D97-AF65-F5344CB8AC3E}">
        <p14:creationId xmlns:p14="http://schemas.microsoft.com/office/powerpoint/2010/main" val="17083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9987" y="100662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2460" y="1715369"/>
            <a:ext cx="8496000" cy="3056864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1150" y="1692776"/>
            <a:ext cx="8352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能定性分析铁路弯道处外轨比内轨高的原因，能定量分析汽车过拱形桥最高点和凹形桥最低点时对桥的压力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了解航天器中的失重现象及其原因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知道离心运动及其产生的条件，了解离心运动的应用和防止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389250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生活中的圆周运动</a:t>
            </a: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865" y="104428"/>
            <a:ext cx="75094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四、竖直面内</a:t>
            </a:r>
            <a:r>
              <a:rPr lang="zh-CN" altLang="en-US" sz="2600" b="1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600" b="1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b="1" dirty="0">
                <a:latin typeface="Times New Roman"/>
                <a:ea typeface="微软雅黑"/>
                <a:cs typeface="Times New Roman"/>
              </a:rPr>
              <a:t>绳杆模型</a:t>
            </a:r>
            <a:r>
              <a:rPr lang="en-US" altLang="zh-CN" sz="2600" b="1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en-US" sz="2600" b="1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临界问题</a:t>
            </a:r>
            <a:endParaRPr lang="zh-CN" altLang="zh-CN" sz="26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64" y="555627"/>
            <a:ext cx="8968682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轻绳模型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6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164.TIF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79215"/>
            <a:ext cx="3888432" cy="18731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6864" y="3504541"/>
            <a:ext cx="8968682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绳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内轨道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施力特点：只能施加向下的拉力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或压力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27936"/>
              </p:ext>
            </p:extLst>
          </p:nvPr>
        </p:nvGraphicFramePr>
        <p:xfrm>
          <a:off x="169987" y="4234780"/>
          <a:ext cx="7753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37" name="文档" r:id="rId4" imgW="7757528" imgH="867532" progId="Word.Document.12">
                  <p:embed/>
                </p:oleObj>
              </mc:Choice>
              <mc:Fallback>
                <p:oleObj name="文档" r:id="rId4" imgW="7757528" imgH="867532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87" y="4234780"/>
                        <a:ext cx="77533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904878" y="4330605"/>
            <a:ext cx="12650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solidFill>
                  <a:srgbClr val="0070C0"/>
                </a:solidFill>
                <a:latin typeface="Times New Roman"/>
                <a:ea typeface="微软雅黑"/>
              </a:rPr>
              <a:t>F</a:t>
            </a:r>
            <a:r>
              <a:rPr lang="en-US" altLang="zh-CN" sz="2600" baseline="-25000" dirty="0">
                <a:solidFill>
                  <a:srgbClr val="0070C0"/>
                </a:solidFill>
                <a:latin typeface="Times New Roman"/>
                <a:ea typeface="微软雅黑"/>
              </a:rPr>
              <a:t>T</a:t>
            </a:r>
            <a:r>
              <a:rPr lang="zh-CN" altLang="zh-CN" sz="26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dirty="0">
                <a:solidFill>
                  <a:srgbClr val="0070C0"/>
                </a:solidFill>
                <a:latin typeface="Times New Roman"/>
                <a:ea typeface="微软雅黑"/>
              </a:rPr>
              <a:t>mg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80402"/>
              </p:ext>
            </p:extLst>
          </p:nvPr>
        </p:nvGraphicFramePr>
        <p:xfrm>
          <a:off x="117029" y="544041"/>
          <a:ext cx="89535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69" name="文档" r:id="rId3" imgW="8964115" imgH="3965635" progId="Word.Document.12">
                  <p:embed/>
                </p:oleObj>
              </mc:Choice>
              <mc:Fallback>
                <p:oleObj name="文档" r:id="rId3" imgW="8964115" imgH="396563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29" y="544041"/>
                        <a:ext cx="89535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604224" y="2922265"/>
            <a:ext cx="131017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不能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68840"/>
              </p:ext>
            </p:extLst>
          </p:nvPr>
        </p:nvGraphicFramePr>
        <p:xfrm>
          <a:off x="4005461" y="3662467"/>
          <a:ext cx="714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0" name="文档" r:id="rId5" imgW="721260" imgH="591342" progId="Word.Document.12">
                  <p:embed/>
                </p:oleObj>
              </mc:Choice>
              <mc:Fallback>
                <p:oleObj name="文档" r:id="rId5" imgW="721260" imgH="5913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461" y="3662467"/>
                        <a:ext cx="7143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458614"/>
              </p:ext>
            </p:extLst>
          </p:nvPr>
        </p:nvGraphicFramePr>
        <p:xfrm>
          <a:off x="8303071" y="694581"/>
          <a:ext cx="714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71" name="文档" r:id="rId7" imgW="721260" imgH="591342" progId="Word.Document.12">
                  <p:embed/>
                </p:oleObj>
              </mc:Choice>
              <mc:Fallback>
                <p:oleObj name="文档" r:id="rId7" imgW="721260" imgH="591342" progId="Word.Document.12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3071" y="694581"/>
                        <a:ext cx="7143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183385" y="701630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0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9637" y="661442"/>
            <a:ext cx="5918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mg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54492" y="149371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零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7864" y="221379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下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79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6389" y="12576"/>
            <a:ext cx="54837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轻杆模型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杆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双轨道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施力特点：既能施加向下的拉力，也能施加向上的支持力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在最高点的动力学方程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966083"/>
              </p:ext>
            </p:extLst>
          </p:nvPr>
        </p:nvGraphicFramePr>
        <p:xfrm>
          <a:off x="190500" y="2305050"/>
          <a:ext cx="886777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2" name="文档" r:id="rId3" imgW="8870611" imgH="2725862" progId="Word.Document.12">
                  <p:embed/>
                </p:oleObj>
              </mc:Choice>
              <mc:Fallback>
                <p:oleObj name="文档" r:id="rId3" imgW="8870611" imgH="272586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305050"/>
                        <a:ext cx="886777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98807" y="4402798"/>
            <a:ext cx="852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上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7206" y="242773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6646" y="2382878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F</a:t>
            </a:r>
            <a:r>
              <a:rPr lang="en-US" altLang="zh-CN" sz="24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N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mg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7837" y="3651870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mg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5153" y="435290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mg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F</a:t>
            </a:r>
            <a:r>
              <a:rPr lang="en-US" altLang="zh-CN" sz="24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N</a:t>
            </a:r>
            <a:endParaRPr lang="zh-CN" altLang="zh-CN" sz="1050" kern="100" dirty="0">
              <a:solidFill>
                <a:srgbClr val="0070C0"/>
              </a:solidFill>
              <a:cs typeface="Times New Roman"/>
            </a:endParaRPr>
          </a:p>
        </p:txBody>
      </p:sp>
      <p:pic>
        <p:nvPicPr>
          <p:cNvPr id="13" name="图片 12" descr="F:\2015赵瑊\同步\物理\人教必修2\word\A165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70" y="112005"/>
            <a:ext cx="3456384" cy="16581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7010158" y="1634629"/>
            <a:ext cx="72327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4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60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922" y="267399"/>
            <a:ext cx="8805616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7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7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，球恰好到达最高点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7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7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7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7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杆类的临界速度为</a:t>
            </a:r>
            <a:r>
              <a:rPr lang="en-US" altLang="zh-CN" sz="27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700" kern="100" baseline="-25000" dirty="0">
                <a:latin typeface="Times New Roman"/>
                <a:ea typeface="微软雅黑"/>
                <a:cs typeface="Times New Roman"/>
              </a:rPr>
              <a:t>临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u="sng" kern="100" dirty="0" smtClean="0"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165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82" y="1088062"/>
            <a:ext cx="4954865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148614" y="4093348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65" y="844294"/>
            <a:ext cx="6043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一、火车转弯问题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73965"/>
              </p:ext>
            </p:extLst>
          </p:nvPr>
        </p:nvGraphicFramePr>
        <p:xfrm>
          <a:off x="190500" y="1313706"/>
          <a:ext cx="88106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3" name="文档" r:id="rId3" imgW="8821136" imgH="1616375" progId="Word.Document.12">
                  <p:embed/>
                </p:oleObj>
              </mc:Choice>
              <mc:Fallback>
                <p:oleObj name="文档" r:id="rId3" imgW="8821136" imgH="1616375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313706"/>
                        <a:ext cx="881062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305728" y="461171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dirty="0">
                <a:latin typeface="Times New Roman"/>
                <a:ea typeface="微软雅黑"/>
              </a:rPr>
              <a:t>7</a:t>
            </a:r>
            <a:endParaRPr lang="zh-CN" altLang="en-US" dirty="0"/>
          </a:p>
        </p:txBody>
      </p:sp>
      <p:pic>
        <p:nvPicPr>
          <p:cNvPr id="11" name="图片 10" descr="F:\2015赵瑊\同步\物理\人教必修2\word\A166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09" y="2894087"/>
            <a:ext cx="3021671" cy="1662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520" y="699542"/>
            <a:ext cx="8009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内轨对内侧车轮轮缘有挤压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外轨对外侧车轮轮缘有挤压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02469"/>
              </p:ext>
            </p:extLst>
          </p:nvPr>
        </p:nvGraphicFramePr>
        <p:xfrm>
          <a:off x="400631" y="2178618"/>
          <a:ext cx="68008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1" name="文档" r:id="rId3" imgW="6805651" imgH="2050071" progId="Word.Document.12">
                  <p:embed/>
                </p:oleObj>
              </mc:Choice>
              <mc:Fallback>
                <p:oleObj name="文档" r:id="rId3" imgW="6805651" imgH="20500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31" y="2178618"/>
                        <a:ext cx="680085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2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4845" y="4165176"/>
            <a:ext cx="8009896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93138"/>
              </p:ext>
            </p:extLst>
          </p:nvPr>
        </p:nvGraphicFramePr>
        <p:xfrm>
          <a:off x="277366" y="251567"/>
          <a:ext cx="64579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1" name="文档" r:id="rId3" imgW="6462687" imgH="3975798" progId="Word.Document.12">
                  <p:embed/>
                </p:oleObj>
              </mc:Choice>
              <mc:Fallback>
                <p:oleObj name="文档" r:id="rId3" imgW="6462687" imgH="397579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66" y="251567"/>
                        <a:ext cx="645795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F:\2015赵瑊\同步\物理\人教必修2\word\A167.TIF"/>
          <p:cNvPicPr/>
          <p:nvPr/>
        </p:nvPicPr>
        <p:blipFill>
          <a:blip r:embed="rId5" r:link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47" y="473718"/>
            <a:ext cx="1872208" cy="3090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1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872" y="106991"/>
            <a:ext cx="60433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5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二、汽车过桥问题</a:t>
            </a:r>
            <a:endParaRPr lang="zh-CN" altLang="zh-CN" sz="25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1" y="539140"/>
            <a:ext cx="6184271" cy="3113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一辆质量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的轿车，驶过半径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的一段凸形桥面，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轿车以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的速度通过桥面最高点时，对桥面的压力是多大？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轿车通过凸形桥面最高点时，竖直方向受力分析如图所示：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图片 5" descr="F:\2015赵瑊\同步\物理\人教必修2\word\A168.TIF"/>
          <p:cNvPicPr/>
          <p:nvPr/>
        </p:nvPicPr>
        <p:blipFill>
          <a:blip r:embed="rId3" r:link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52" y="1155973"/>
            <a:ext cx="2699792" cy="17487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264039"/>
              </p:ext>
            </p:extLst>
          </p:nvPr>
        </p:nvGraphicFramePr>
        <p:xfrm>
          <a:off x="184845" y="3560812"/>
          <a:ext cx="88392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4" name="文档" r:id="rId5" imgW="8849948" imgH="1474039" progId="Word.Document.12">
                  <p:embed/>
                </p:oleObj>
              </mc:Choice>
              <mc:Fallback>
                <p:oleObj name="文档" r:id="rId5" imgW="8849948" imgH="1474039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45" y="3560812"/>
                        <a:ext cx="88392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971" y="232562"/>
            <a:ext cx="88676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根据牛顿第三定律，轿车在桥面最高点时对桥面压力的大小为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1.78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5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 N.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1.78</a:t>
            </a:r>
            <a:r>
              <a:rPr lang="en-US" altLang="zh-CN" sz="25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500" kern="100" baseline="30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N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在最高点对桥面的压力等于零时，车的速度大小是多少？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016"/>
              </p:ext>
            </p:extLst>
          </p:nvPr>
        </p:nvGraphicFramePr>
        <p:xfrm>
          <a:off x="247650" y="2688077"/>
          <a:ext cx="87249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3" name="文档" r:id="rId3" imgW="8735420" imgH="1517890" progId="Word.Document.12">
                  <p:embed/>
                </p:oleObj>
              </mc:Choice>
              <mc:Fallback>
                <p:oleObj name="文档" r:id="rId3" imgW="8735420" imgH="15178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688077"/>
                        <a:ext cx="87249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4971" y="4096611"/>
            <a:ext cx="8867617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30 m/s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8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6079" y="128806"/>
            <a:ext cx="6043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三、竖直面内</a:t>
            </a:r>
            <a:r>
              <a:rPr lang="zh-CN" altLang="en-US" sz="2400" b="1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b="1" dirty="0">
                <a:latin typeface="Times New Roman"/>
                <a:ea typeface="微软雅黑"/>
                <a:cs typeface="Times New Roman"/>
              </a:rPr>
              <a:t>绳杆模型</a:t>
            </a:r>
            <a:r>
              <a:rPr lang="en-US" altLang="zh-CN" sz="2400" b="1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en-US" sz="2400" b="1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078" y="567715"/>
            <a:ext cx="88569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一细绳与水桶相连，水桶中装有水，水桶与细绳一起在竖直平面内做圆周运动，如图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所示，水的质量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，水的重心到转轴的距离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50 cm.(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S32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31" y="2293243"/>
            <a:ext cx="2592288" cy="2145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6079" y="159406"/>
            <a:ext cx="8856984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若在最高点水不流出来，求桶的最小速率；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以水桶中的水为研究对象，在最高点恰好不流出来，说明水的重力恰好提供其做圆周运动所需的向心力，此时桶的速率最小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82389"/>
              </p:ext>
            </p:extLst>
          </p:nvPr>
        </p:nvGraphicFramePr>
        <p:xfrm>
          <a:off x="209550" y="2668747"/>
          <a:ext cx="4762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40" name="文档" r:id="rId3" imgW="4768452" imgH="822109" progId="Word.Document.12">
                  <p:embed/>
                </p:oleObj>
              </mc:Choice>
              <mc:Fallback>
                <p:oleObj name="文档" r:id="rId3" imgW="4768452" imgH="82210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668747"/>
                        <a:ext cx="4762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593442"/>
              </p:ext>
            </p:extLst>
          </p:nvPr>
        </p:nvGraphicFramePr>
        <p:xfrm>
          <a:off x="209550" y="3554820"/>
          <a:ext cx="6915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41" name="文档" r:id="rId5" imgW="6919732" imgH="859963" progId="Word.Document.12">
                  <p:embed/>
                </p:oleObj>
              </mc:Choice>
              <mc:Fallback>
                <p:oleObj name="文档" r:id="rId5" imgW="6919732" imgH="8599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554820"/>
                        <a:ext cx="69151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36079" y="4186521"/>
            <a:ext cx="8856984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2.24 m/s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62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6079" y="444691"/>
            <a:ext cx="8856984" cy="627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若在最高点水桶的速率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 m/s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，求水对桶底的压力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02863"/>
              </p:ext>
            </p:extLst>
          </p:nvPr>
        </p:nvGraphicFramePr>
        <p:xfrm>
          <a:off x="209550" y="1138368"/>
          <a:ext cx="84963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9" name="文档" r:id="rId3" imgW="8500316" imgH="1554854" progId="Word.Document.12">
                  <p:embed/>
                </p:oleObj>
              </mc:Choice>
              <mc:Fallback>
                <p:oleObj name="文档" r:id="rId3" imgW="8500316" imgH="155485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138368"/>
                        <a:ext cx="84963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36079" y="2607103"/>
            <a:ext cx="8856984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代入数据可得：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 N.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由牛顿第三定律，水对桶底的压力：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 N.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 N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46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079" y="119281"/>
            <a:ext cx="6043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四、对离心运动的理解</a:t>
            </a:r>
            <a:endParaRPr lang="zh-CN" altLang="zh-CN" sz="24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078" y="548665"/>
            <a:ext cx="8856985" cy="4575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所示，高速公路转弯处弯道圆半径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，汽车轮胎与路面间的动摩擦因数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0.23.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最大静摩擦力与滑动摩擦力相等，若路面是水平的，问汽车转弯时不发生径向滑动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离心现象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所许可的最大速率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为多大？当超过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时，将会出现什么现象？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9.8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图片 7" descr="F:\2015赵瑊\同步\物理\人教必修2\word\A171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42" y="2869307"/>
            <a:ext cx="3744416" cy="1838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8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079" y="123478"/>
            <a:ext cx="8856984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在水平路面上转弯，向心力只能由静摩擦力提供，设汽车质量为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fm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42030"/>
              </p:ext>
            </p:extLst>
          </p:nvPr>
        </p:nvGraphicFramePr>
        <p:xfrm>
          <a:off x="209550" y="2131779"/>
          <a:ext cx="6781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8" name="文档" r:id="rId3" imgW="6786577" imgH="810225" progId="Word.Document.12">
                  <p:embed/>
                </p:oleObj>
              </mc:Choice>
              <mc:Fallback>
                <p:oleObj name="文档" r:id="rId3" imgW="6786577" imgH="8102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131779"/>
                        <a:ext cx="6781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6079" y="3614932"/>
            <a:ext cx="885698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代入数据可得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微软雅黑"/>
                <a:cs typeface="Times New Roman"/>
              </a:rPr>
              <a:t>≈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15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m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6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54 km/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h.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当汽车的速度超过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54 km/h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800948"/>
              </p:ext>
            </p:extLst>
          </p:nvPr>
        </p:nvGraphicFramePr>
        <p:xfrm>
          <a:off x="209550" y="3017604"/>
          <a:ext cx="5114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9" name="文档" r:id="rId5" imgW="5120804" imgH="648673" progId="Word.Document.12">
                  <p:embed/>
                </p:oleObj>
              </mc:Choice>
              <mc:Fallback>
                <p:oleObj name="文档" r:id="rId5" imgW="5120804" imgH="64867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017604"/>
                        <a:ext cx="51149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9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03339"/>
              </p:ext>
            </p:extLst>
          </p:nvPr>
        </p:nvGraphicFramePr>
        <p:xfrm>
          <a:off x="304800" y="699542"/>
          <a:ext cx="7753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36" name="文档" r:id="rId3" imgW="7757528" imgH="854196" progId="Word.Document.12">
                  <p:embed/>
                </p:oleObj>
              </mc:Choice>
              <mc:Fallback>
                <p:oleObj name="文档" r:id="rId3" imgW="7757528" imgH="85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99542"/>
                        <a:ext cx="7753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33430" y="1599666"/>
            <a:ext cx="8640000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也就是说提供的合外力不足以维持汽车做圆周运动所需的向心力，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汽车将做离心运动，严重的将会出现翻车事故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54 km/h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汽车做离心运动或出现翻车事故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87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9854" y="94903"/>
            <a:ext cx="32403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60437" y="651931"/>
            <a:ext cx="6516000" cy="4324864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15" y="731581"/>
            <a:ext cx="6192688" cy="41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0" name="矩形 9"/>
          <p:cNvSpPr/>
          <p:nvPr/>
        </p:nvSpPr>
        <p:spPr>
          <a:xfrm>
            <a:off x="136079" y="1260648"/>
            <a:ext cx="8856984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交通工具的转弯问题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公路急转弯处通常是交通事故多发地带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，某公路急转弯处是一圆弧，当汽车行驶的速率为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时，汽车恰好没有向公路内外两侧滑动的趋势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则在该弯道处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1" name="图片 10" descr="F:\2015赵瑊\同步\物理\人教必修2\word\s33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31" y="2823140"/>
            <a:ext cx="2304256" cy="1699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987" y="842287"/>
            <a:ext cx="8804026" cy="41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路面外侧高内侧低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车速只要低于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，车辆便会向内侧滑动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车速虽然高于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，但只要不超出某一最高限度，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车辆便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不会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向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侧滑动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当路面结冰时，与未结冰时相比，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的值变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小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　当汽车行驶的速度为</a:t>
            </a:r>
            <a:r>
              <a:rPr lang="en-US" altLang="zh-CN" sz="2400" i="1" kern="100" dirty="0" err="1">
                <a:solidFill>
                  <a:prstClr val="black"/>
                </a:solidFill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时，路面对汽车没有摩擦力，路面对汽车的支持力与汽车重力的合力提供向心力，此时要求路面外侧高内侧低，选项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en-US" altLang="zh-CN" sz="2400" kern="100" dirty="0">
              <a:solidFill>
                <a:prstClr val="black"/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6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7029" y="862608"/>
            <a:ext cx="8911530" cy="40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当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速度稍大于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时，汽车有向外侧滑动的趋势，因而受到向内侧的摩擦力，当摩擦力小于最大静摩擦力时，车辆不会向外侧滑动，选项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同样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，速度稍小于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时，车辆不会向内侧滑动，选项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i="1" kern="100" dirty="0" err="1" smtClean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 smtClean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的大小只与路面的倾斜程度和转弯半径有关，与地面的粗糙程度无关，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AC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8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2837" y="843558"/>
            <a:ext cx="8923659" cy="414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航天器中的失重现象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)2013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月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日至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26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日，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神舟十号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飞船圆满完成了太空之行，期间还成功进行了人类历史上第二次太空授课，女航天员王亚平做了大量失重状态下的精美物理实验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关于失重状态，下列说法正确的是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航天员仍受重力的作用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航天员受力平衡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航天员所受重力等于所需的向心力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航天员不受重力的作用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36079" y="344835"/>
            <a:ext cx="5228009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一、铁路的弯道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3230" y="1108703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641103"/>
            <a:ext cx="55065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设火车转弯时的运动是匀速圆周运动：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所示，如果轨道是水平的，火车转弯时受到哪些力的作用？什么力提供向心力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3338" y="340622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dirty="0"/>
          </a:p>
        </p:txBody>
      </p:sp>
      <p:pic>
        <p:nvPicPr>
          <p:cNvPr id="13" name="图片 12" descr="F:\2015赵瑊\同步\物理\人教必修2\word\A158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33" y="1527281"/>
            <a:ext cx="3152164" cy="17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145603" y="3848268"/>
            <a:ext cx="8851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轨道水平时，火车受重力、支持力、轨道对轮缘的弹力、向后的摩擦力，向心力由轨道对轮缘的弹力来提供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334" y="1119971"/>
            <a:ext cx="81700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做匀速圆周运动的空间站中的航天员，所受重力全部提供其做圆周运动的向心力，处于完全失重状态，并非航天员不受重力作用，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AC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1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311" y="809650"/>
            <a:ext cx="8942709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对离心运动的理解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所示，光滑水平面上，质量为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的小球在拉力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作用下做匀速圆周运动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若小球运动到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点时，拉力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发生变化，下列关于小球运动情况的说法中正确的是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3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10028" name="Picture 108" descr="F:\2015赵瑊\源文件！\物理 人教必修2\a174.t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38" y="2355726"/>
            <a:ext cx="2088232" cy="21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311" y="1395995"/>
            <a:ext cx="8942709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若拉力突然变大，小球将沿轨迹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Pb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做离心运动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若拉力突然变小，小球将沿轨迹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Pb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做离心运动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若拉力突然消失，小球将沿轨迹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做离心运动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若拉力突然变小，小球将沿轨迹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Pc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做近心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运动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674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311" y="949502"/>
            <a:ext cx="8942709" cy="3753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若拉力突然变大，则小球将做近心运动，不会沿轨迹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Pb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做离心运动，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若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拉力突然变小，则小球将做离心运动，但由于力与速度有一定的夹角，故小球将做曲线运动，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正确，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若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拉力突然消失，则小球将沿着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点处的切线运动，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151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3" y="809650"/>
            <a:ext cx="8856985" cy="433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竖直面内的绳杆模型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长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0.5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的轻杆，其一端连接着一个零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件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的质量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2 kg.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现让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在竖直平面内绕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点做匀速圆周运动，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通过最高点时，求下列两种情况下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对杆的作用力大小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).</a:t>
            </a:r>
          </a:p>
          <a:p>
            <a:pPr algn="just">
              <a:lnSpc>
                <a:spcPct val="15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1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" name="图片 12" descr="F:\2015赵瑊\同步\物理\人教必修2\word\S34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13" y="2418209"/>
            <a:ext cx="2184832" cy="2184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155407"/>
              </p:ext>
            </p:extLst>
          </p:nvPr>
        </p:nvGraphicFramePr>
        <p:xfrm>
          <a:off x="171450" y="1995686"/>
          <a:ext cx="32956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25" name="文档" r:id="rId3" imgW="3302537" imgH="833287" progId="Word.Document.12">
                  <p:embed/>
                </p:oleObj>
              </mc:Choice>
              <mc:Fallback>
                <p:oleObj name="文档" r:id="rId3" imgW="3302537" imgH="83328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995686"/>
                        <a:ext cx="32956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3596" y="795933"/>
            <a:ext cx="894385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的速率为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 m/s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以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为研究对象，设其受到杆的拉力为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76136"/>
              </p:ext>
            </p:extLst>
          </p:nvPr>
        </p:nvGraphicFramePr>
        <p:xfrm>
          <a:off x="171450" y="2672333"/>
          <a:ext cx="88773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26" name="文档" r:id="rId5" imgW="8888484" imgH="1835270" progId="Word.Document.12">
                  <p:embed/>
                </p:oleObj>
              </mc:Choice>
              <mc:Fallback>
                <p:oleObj name="文档" r:id="rId5" imgW="8888484" imgH="183527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672333"/>
                        <a:ext cx="88773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hlinkClick r:id="rId7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8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TextBox 21">
            <a:hlinkClick r:id="rId9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10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4405858"/>
            <a:ext cx="894385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16 N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979" y="4046284"/>
            <a:ext cx="53418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44 N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07035"/>
              </p:ext>
            </p:extLst>
          </p:nvPr>
        </p:nvGraphicFramePr>
        <p:xfrm>
          <a:off x="198448" y="1635646"/>
          <a:ext cx="874395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8" name="文档" r:id="rId7" imgW="8755228" imgH="2691082" progId="Word.Document.12">
                  <p:embed/>
                </p:oleObj>
              </mc:Choice>
              <mc:Fallback>
                <p:oleObj name="文档" r:id="rId7" imgW="8755228" imgH="269108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48" y="1635646"/>
                        <a:ext cx="874395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7979" y="939079"/>
            <a:ext cx="53418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的速率为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 m/s.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361" y="214536"/>
            <a:ext cx="8892000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中获得向心力的方法好不好？为什么？若不好，如何改进？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这种方法不好，因为火车的质量很大，行驶的速度也不小，轮缘与外轨的相互作用力很大，铁轨和车轮极易受损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改进方法：在转弯处使外轨略高于内轨，使重力和支持力的合力提供向心力，这样外轨就不受轮缘的挤压了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887" y="401985"/>
            <a:ext cx="88760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当轨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道平面与水平面之间的夹角为</a:t>
            </a:r>
            <a:r>
              <a:rPr lang="en-US" altLang="zh-CN" sz="2800" i="1" kern="100" spc="-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800" kern="100" spc="-3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转弯半径为</a:t>
            </a:r>
            <a:r>
              <a:rPr lang="en-US" altLang="zh-CN" sz="2800" i="1" kern="100" spc="-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时</a:t>
            </a:r>
            <a:r>
              <a:rPr lang="zh-CN" altLang="zh-CN" sz="2800" kern="100" spc="-3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火车行驶速度多大轨道才不受挤压？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火车受力如图所示，则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710844"/>
              </p:ext>
            </p:extLst>
          </p:nvPr>
        </p:nvGraphicFramePr>
        <p:xfrm>
          <a:off x="247650" y="2574894"/>
          <a:ext cx="39052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49" name="文档" r:id="rId3" imgW="3911145" imgH="887012" progId="Word.Document.12">
                  <p:embed/>
                </p:oleObj>
              </mc:Choice>
              <mc:Fallback>
                <p:oleObj name="文档" r:id="rId3" imgW="3911145" imgH="8870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574894"/>
                        <a:ext cx="39052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F:\2015赵瑊\同步\物理\人教必修2\word\A159.T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72" y="1514024"/>
            <a:ext cx="2696483" cy="27763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446058"/>
              </p:ext>
            </p:extLst>
          </p:nvPr>
        </p:nvGraphicFramePr>
        <p:xfrm>
          <a:off x="247650" y="3623667"/>
          <a:ext cx="3905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50" name="文档" r:id="rId6" imgW="3911145" imgH="667783" progId="Word.Document.12">
                  <p:embed/>
                </p:oleObj>
              </mc:Choice>
              <mc:Fallback>
                <p:oleObj name="文档" r:id="rId6" imgW="3911145" imgH="66778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623667"/>
                        <a:ext cx="39052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1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5196" y="185961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37" y="708161"/>
            <a:ext cx="8971409" cy="442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向心力来源：在铁路的弯道</a:t>
            </a:r>
            <a:r>
              <a:rPr lang="zh-CN" altLang="zh-CN" sz="2400" kern="100" spc="-390" dirty="0">
                <a:latin typeface="Times New Roman"/>
                <a:ea typeface="微软雅黑"/>
                <a:cs typeface="Times New Roman"/>
              </a:rPr>
              <a:t>处，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内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外铁轨有高度</a:t>
            </a:r>
            <a:r>
              <a:rPr lang="zh-CN" altLang="zh-CN" sz="2400" kern="100" spc="-390" dirty="0">
                <a:latin typeface="Times New Roman"/>
                <a:ea typeface="微软雅黑"/>
                <a:cs typeface="Times New Roman"/>
              </a:rPr>
              <a:t>差，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火车在此处依规定的速度行</a:t>
            </a:r>
            <a:r>
              <a:rPr lang="zh-CN" altLang="zh-CN" sz="2400" kern="100" spc="-390" dirty="0">
                <a:latin typeface="Times New Roman"/>
                <a:ea typeface="微软雅黑"/>
                <a:cs typeface="Times New Roman"/>
              </a:rPr>
              <a:t>驶，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转弯</a:t>
            </a:r>
            <a:r>
              <a:rPr lang="zh-CN" altLang="zh-CN" sz="2400" kern="100" spc="-39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向心力几乎完全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合力提供，即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latin typeface="Times New Roman"/>
                <a:ea typeface="微软雅黑"/>
                <a:cs typeface="Courier New"/>
              </a:rPr>
              <a:t>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规定速度：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若火车转弯时，火车轮缘不受轨道压力，则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tan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u="sng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其中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为弯道半径，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为轨道所在平面与水平面的夹角，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为弯道规定的速度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，即转弯时所需向心力等于支持力和重力的合力，这时内、外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轨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Times New Roman"/>
              </a:rPr>
              <a:t>             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这就是设计的限速状态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1433" y="4514924"/>
            <a:ext cx="228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4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均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无侧压力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18819" y="1222648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重力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G</a:t>
            </a:r>
          </a:p>
        </p:txBody>
      </p:sp>
      <p:sp>
        <p:nvSpPr>
          <p:cNvPr id="12" name="矩形 11"/>
          <p:cNvSpPr/>
          <p:nvPr/>
        </p:nvSpPr>
        <p:spPr>
          <a:xfrm>
            <a:off x="7236296" y="1175023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支持力</a:t>
            </a:r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en-US" altLang="zh-CN" sz="2400" kern="100" baseline="-25000" dirty="0">
              <a:solidFill>
                <a:srgbClr val="0070C0"/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3532" y="1668512"/>
            <a:ext cx="117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400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tan</a:t>
            </a:r>
            <a:r>
              <a:rPr lang="en-US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α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103397"/>
              </p:ext>
            </p:extLst>
          </p:nvPr>
        </p:nvGraphicFramePr>
        <p:xfrm>
          <a:off x="219448" y="2746995"/>
          <a:ext cx="923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4" name="文档" r:id="rId3" imgW="930728" imgH="820306" progId="Word.Document.12">
                  <p:embed/>
                </p:oleObj>
              </mc:Choice>
              <mc:Fallback>
                <p:oleObj name="文档" r:id="rId3" imgW="930728" imgH="820306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48" y="2746995"/>
                        <a:ext cx="9239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64916"/>
              </p:ext>
            </p:extLst>
          </p:nvPr>
        </p:nvGraphicFramePr>
        <p:xfrm>
          <a:off x="2152303" y="3041129"/>
          <a:ext cx="1428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5" name="文档" r:id="rId5" imgW="1435322" imgH="457929" progId="Word.Document.12">
                  <p:embed/>
                </p:oleObj>
              </mc:Choice>
              <mc:Fallback>
                <p:oleObj name="文档" r:id="rId5" imgW="1435322" imgH="4579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303" y="3041129"/>
                        <a:ext cx="1428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4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937" y="195486"/>
            <a:ext cx="883272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，即所需向心力大于支持力和重力的合力，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这时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车轮有侧压力，以弥补向心力不足的部分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，即所需向心力小于支持力和重力的合力，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这时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车轮有侧压力，以抵消向心力过大的部分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说明：火车转弯时受力情况和运动特点与圆锥摆类似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5450" y="2831207"/>
            <a:ext cx="130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内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5013" y="90604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外轨</a:t>
            </a:r>
          </a:p>
        </p:txBody>
      </p:sp>
    </p:spTree>
    <p:extLst>
      <p:ext uri="{BB962C8B-B14F-4D97-AF65-F5344CB8AC3E}">
        <p14:creationId xmlns:p14="http://schemas.microsoft.com/office/powerpoint/2010/main" val="42076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84846" y="354360"/>
            <a:ext cx="4156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二、拱形桥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1997" y="1194256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46" y="1800210"/>
            <a:ext cx="8770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的汽车在拱形桥上以速度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行驶，若桥面的圆弧半径为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，试画出汽车受力分析图，并求出汽车通过桥的最高点时对桥的压力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比较汽车的重力与汽车对桥的压力哪个大？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1782</Words>
  <Application>Microsoft Office PowerPoint</Application>
  <PresentationFormat>全屏显示(16:9)</PresentationFormat>
  <Paragraphs>251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1996</cp:revision>
  <dcterms:created xsi:type="dcterms:W3CDTF">2015-03-06T01:52:29Z</dcterms:created>
  <dcterms:modified xsi:type="dcterms:W3CDTF">2015-09-04T09:22:02Z</dcterms:modified>
</cp:coreProperties>
</file>