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2" r:id="rId5"/>
    <p:sldId id="320" r:id="rId6"/>
    <p:sldId id="293" r:id="rId7"/>
    <p:sldId id="294" r:id="rId8"/>
    <p:sldId id="325" r:id="rId9"/>
    <p:sldId id="327" r:id="rId10"/>
    <p:sldId id="326" r:id="rId11"/>
    <p:sldId id="328" r:id="rId12"/>
    <p:sldId id="312" r:id="rId13"/>
    <p:sldId id="298" r:id="rId14"/>
    <p:sldId id="321" r:id="rId15"/>
    <p:sldId id="329" r:id="rId16"/>
    <p:sldId id="315" r:id="rId17"/>
    <p:sldId id="330" r:id="rId18"/>
    <p:sldId id="316" r:id="rId19"/>
    <p:sldId id="331" r:id="rId20"/>
    <p:sldId id="336" r:id="rId21"/>
    <p:sldId id="337" r:id="rId22"/>
    <p:sldId id="333" r:id="rId23"/>
    <p:sldId id="338" r:id="rId24"/>
    <p:sldId id="339" r:id="rId25"/>
    <p:sldId id="334" r:id="rId26"/>
    <p:sldId id="340" r:id="rId27"/>
    <p:sldId id="344" r:id="rId28"/>
    <p:sldId id="335" r:id="rId29"/>
    <p:sldId id="341" r:id="rId30"/>
    <p:sldId id="345" r:id="rId31"/>
    <p:sldId id="342" r:id="rId32"/>
    <p:sldId id="343" r:id="rId33"/>
    <p:sldId id="303" r:id="rId34"/>
    <p:sldId id="322" r:id="rId35"/>
    <p:sldId id="346" r:id="rId36"/>
    <p:sldId id="304" r:id="rId37"/>
    <p:sldId id="305" r:id="rId38"/>
    <p:sldId id="306" r:id="rId39"/>
    <p:sldId id="307" r:id="rId40"/>
    <p:sldId id="347" r:id="rId41"/>
    <p:sldId id="274" r:id="rId4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9883" autoAdjust="0"/>
  </p:normalViewPr>
  <p:slideViewPr>
    <p:cSldViewPr>
      <p:cViewPr>
        <p:scale>
          <a:sx n="100" d="100"/>
          <a:sy n="100" d="100"/>
        </p:scale>
        <p:origin x="-1398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package" Target="../embeddings/Microsoft_Word_Document17.docx"/><Relationship Id="rId3" Type="http://schemas.openxmlformats.org/officeDocument/2006/relationships/package" Target="../embeddings/Microsoft_Word_Document13.docx"/><Relationship Id="rId7" Type="http://schemas.openxmlformats.org/officeDocument/2006/relationships/package" Target="../embeddings/Microsoft_Word_Document14.docx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file:///F:\2015&#36213;&#29770;\&#21516;&#27493;\&#29289;&#29702;\&#20154;&#25945;&#24517;&#20462;2\word\A192.TIF" TargetMode="External"/><Relationship Id="rId11" Type="http://schemas.openxmlformats.org/officeDocument/2006/relationships/package" Target="../embeddings/Microsoft_Word_Document16.docx"/><Relationship Id="rId5" Type="http://schemas.openxmlformats.org/officeDocument/2006/relationships/image" Target="../media/image28.png"/><Relationship Id="rId10" Type="http://schemas.openxmlformats.org/officeDocument/2006/relationships/image" Target="../media/image25.emf"/><Relationship Id="rId4" Type="http://schemas.openxmlformats.org/officeDocument/2006/relationships/image" Target="../media/image23.emf"/><Relationship Id="rId9" Type="http://schemas.openxmlformats.org/officeDocument/2006/relationships/package" Target="../embeddings/Microsoft_Word_Document15.docx"/><Relationship Id="rId1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package" Target="../embeddings/Microsoft_Word_Document30.docx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31.docx"/><Relationship Id="rId10" Type="http://schemas.openxmlformats.org/officeDocument/2006/relationships/image" Target="../media/image6.png"/><Relationship Id="rId4" Type="http://schemas.openxmlformats.org/officeDocument/2006/relationships/image" Target="../media/image47.emf"/><Relationship Id="rId9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Word_Document33.docx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5.docx"/><Relationship Id="rId3" Type="http://schemas.openxmlformats.org/officeDocument/2006/relationships/slide" Target="slide33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34.docx"/><Relationship Id="rId11" Type="http://schemas.openxmlformats.org/officeDocument/2006/relationships/image" Target="../media/image54.emf"/><Relationship Id="rId5" Type="http://schemas.openxmlformats.org/officeDocument/2006/relationships/slide" Target="slide38.xml"/><Relationship Id="rId10" Type="http://schemas.openxmlformats.org/officeDocument/2006/relationships/package" Target="../embeddings/Microsoft_Word_Document36.docx"/><Relationship Id="rId4" Type="http://schemas.openxmlformats.org/officeDocument/2006/relationships/slide" Target="slide36.xml"/><Relationship Id="rId9" Type="http://schemas.openxmlformats.org/officeDocument/2006/relationships/image" Target="../media/image5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tiff"/><Relationship Id="rId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8.docx"/><Relationship Id="rId3" Type="http://schemas.openxmlformats.org/officeDocument/2006/relationships/slide" Target="slide33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Document37.docx"/><Relationship Id="rId5" Type="http://schemas.openxmlformats.org/officeDocument/2006/relationships/slide" Target="slide38.xml"/><Relationship Id="rId4" Type="http://schemas.openxmlformats.org/officeDocument/2006/relationships/slide" Target="slide36.xml"/><Relationship Id="rId9" Type="http://schemas.openxmlformats.org/officeDocument/2006/relationships/image" Target="../media/image5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39.docx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3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40.docx"/><Relationship Id="rId5" Type="http://schemas.openxmlformats.org/officeDocument/2006/relationships/slide" Target="slide38.xml"/><Relationship Id="rId4" Type="http://schemas.openxmlformats.org/officeDocument/2006/relationships/slide" Target="slide36.xml"/><Relationship Id="rId9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package" Target="../embeddings/Microsoft_Word_Document3.docx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4984" y="2050618"/>
            <a:ext cx="485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曲线运动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79" y="60995"/>
            <a:ext cx="8948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有一只小船正在过河，河宽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300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，小船在静水中的速度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 m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，水的流速</a:t>
            </a:r>
            <a:r>
              <a:rPr lang="en-US" altLang="zh-CN" sz="2400" i="1" kern="100" dirty="0" err="1">
                <a:latin typeface="Book Antiqua" panose="02040602050305030304" pitchFamily="18" charset="0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IPAPANNEW"/>
                <a:ea typeface="微软雅黑"/>
                <a:cs typeface="Times New Roman"/>
              </a:rPr>
              <a:t>2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1 m/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s.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小船以下列条件过河时，求过河的时间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以最短的时间过河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302536"/>
              </p:ext>
            </p:extLst>
          </p:nvPr>
        </p:nvGraphicFramePr>
        <p:xfrm>
          <a:off x="190500" y="2418209"/>
          <a:ext cx="88106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3" name="文档" r:id="rId3" imgW="8821136" imgH="1932676" progId="Word.Document.12">
                  <p:embed/>
                </p:oleObj>
              </mc:Choice>
              <mc:Fallback>
                <p:oleObj name="文档" r:id="rId3" imgW="8821136" imgH="19326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2418209"/>
                        <a:ext cx="881062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7979" y="4332833"/>
            <a:ext cx="744959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100 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095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79" y="70520"/>
            <a:ext cx="89480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以最短的位移过河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928810"/>
              </p:ext>
            </p:extLst>
          </p:nvPr>
        </p:nvGraphicFramePr>
        <p:xfrm>
          <a:off x="190500" y="709067"/>
          <a:ext cx="86487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3" name="文档" r:id="rId3" imgW="8659429" imgH="2158760" progId="Word.Document.12">
                  <p:embed/>
                </p:oleObj>
              </mc:Choice>
              <mc:Fallback>
                <p:oleObj name="文档" r:id="rId3" imgW="8659429" imgH="21587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709067"/>
                        <a:ext cx="86487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7979" y="4342358"/>
            <a:ext cx="744959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106.1 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187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4736"/>
            <a:ext cx="3600400" cy="2399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0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994" y="258616"/>
            <a:ext cx="8679061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关联物体速度的分解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绳、杆等有长度的物体在运动过程中，其两端点的速度通常是不一样的，但两端点的速度是有联系的，我们称之为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关联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速度，解决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关联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速度问题的关键有两点：一是物体的实际运动是合运动，分速度的方向要按实际运动效果确定；二是沿杆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或绳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方向的分速度大小相等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94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71" y="66904"/>
            <a:ext cx="8938517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所示，汽车甲以速度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拉汽车乙前进，乙的速度为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，甲、乙都在水平面上运动，求此时两车的速度之比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8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甲、乙沿绳的速度分别为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，两者应该相等，所以有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800" kern="100" dirty="0" err="1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α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92874" y="4430127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dirty="0"/>
          </a:p>
        </p:txBody>
      </p:sp>
      <p:pic>
        <p:nvPicPr>
          <p:cNvPr id="7" name="图片 6" descr="F:\2015赵瑊\同步\物理\人教必修2\word\A188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89" y="2808604"/>
            <a:ext cx="3851920" cy="1544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46" y="180628"/>
            <a:ext cx="9020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二、解决平抛运动问题的三个突破口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46" y="3289043"/>
            <a:ext cx="9020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把平抛运动的时间作为突破口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平抛运动规律中，各物理量都与时间有联系，所以只要求出抛出时间，其他的物理量都可轻松解出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59556"/>
              </p:ext>
            </p:extLst>
          </p:nvPr>
        </p:nvGraphicFramePr>
        <p:xfrm>
          <a:off x="114300" y="733425"/>
          <a:ext cx="89058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0" name="文档" r:id="rId3" imgW="8916575" imgH="2592957" progId="Word.Document.12">
                  <p:embed/>
                </p:oleObj>
              </mc:Choice>
              <mc:Fallback>
                <p:oleObj name="文档" r:id="rId3" imgW="8916575" imgH="25929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33425"/>
                        <a:ext cx="89058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82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-1488"/>
            <a:ext cx="9020050" cy="324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把平抛运动的偏转角作为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突破口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41819"/>
              </p:ext>
            </p:extLst>
          </p:nvPr>
        </p:nvGraphicFramePr>
        <p:xfrm>
          <a:off x="133350" y="3225130"/>
          <a:ext cx="89058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0" name="文档" r:id="rId3" imgW="8916575" imgH="1854320" progId="Word.Document.12">
                  <p:embed/>
                </p:oleObj>
              </mc:Choice>
              <mc:Fallback>
                <p:oleObj name="文档" r:id="rId3" imgW="8916575" imgH="18543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225130"/>
                        <a:ext cx="890587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F:\2015赵瑊\同步\物理\人教必修2\word\A189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15" y="593626"/>
            <a:ext cx="2614721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4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79" y="22895"/>
            <a:ext cx="89480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把平抛运动的一段轨迹作为突破口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平抛运动的轨迹是一条抛物线，已知抛物线上的任意一段，就可求出水平初速度和抛出点，其他物理量也就迎刃而解了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为某小球做平抛运动的一段轨迹，在轨迹上任取两点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的中间时刻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如图所示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190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38" y="2331343"/>
            <a:ext cx="2088232" cy="2120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0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079" y="182931"/>
            <a:ext cx="8856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设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EB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T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由竖直方向上的匀变速直线运动得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FC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gT</a:t>
            </a:r>
            <a:r>
              <a:rPr lang="en-US" altLang="zh-CN" sz="26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，所以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53365"/>
              </p:ext>
            </p:extLst>
          </p:nvPr>
        </p:nvGraphicFramePr>
        <p:xfrm>
          <a:off x="233933" y="1679079"/>
          <a:ext cx="59150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文档" r:id="rId3" imgW="5919991" imgH="1039092" progId="Word.Document.12">
                  <p:embed/>
                </p:oleObj>
              </mc:Choice>
              <mc:Fallback>
                <p:oleObj name="文档" r:id="rId3" imgW="5919991" imgH="103909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3" y="1679079"/>
                        <a:ext cx="59150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36079" y="2840732"/>
            <a:ext cx="88569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由水平方向上的匀速直线运动得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95399"/>
              </p:ext>
            </p:extLst>
          </p:nvPr>
        </p:nvGraphicFramePr>
        <p:xfrm>
          <a:off x="233933" y="3733403"/>
          <a:ext cx="59150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2" name="文档" r:id="rId5" imgW="5919991" imgH="1040894" progId="Word.Document.12">
                  <p:embed/>
                </p:oleObj>
              </mc:Choice>
              <mc:Fallback>
                <p:oleObj name="文档" r:id="rId5" imgW="5919991" imgH="104089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3" y="3733403"/>
                        <a:ext cx="59150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1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180" y="205011"/>
            <a:ext cx="527144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所示，在倾角为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37°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的斜面上从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 m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的初速度水平抛出一个小球，小球落在</a:t>
            </a:r>
            <a:r>
              <a:rPr lang="en-US" altLang="zh-CN" sz="2800" i="1" kern="100" dirty="0">
                <a:latin typeface="IPAPANNEW"/>
                <a:ea typeface="微软雅黑"/>
                <a:cs typeface="Times New Roman"/>
              </a:rPr>
              <a:t>B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点，求小球刚碰到斜面时的速度方向与水平方向夹角的正切值及</a:t>
            </a:r>
            <a:r>
              <a:rPr lang="en-US" altLang="zh-CN" sz="2800" i="1" kern="100" dirty="0">
                <a:latin typeface="IPAPANNEW"/>
                <a:ea typeface="微软雅黑"/>
                <a:cs typeface="Times New Roman"/>
              </a:rPr>
              <a:t>A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IPAPANNEW"/>
                <a:ea typeface="微软雅黑"/>
                <a:cs typeface="Times New Roman"/>
              </a:rPr>
              <a:t>B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两点间的距离和小球在空中飞行的时间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.(</a:t>
            </a:r>
            <a:r>
              <a:rPr lang="en-US" altLang="zh-CN" sz="2800" i="1" kern="100" dirty="0">
                <a:latin typeface="IPAPANNEW"/>
                <a:ea typeface="微软雅黑"/>
                <a:cs typeface="Times New Roman"/>
              </a:rPr>
              <a:t>g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取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10 m/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1757" y="3401938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endParaRPr lang="zh-CN" altLang="en-US" sz="2800" dirty="0"/>
          </a:p>
        </p:txBody>
      </p:sp>
      <p:pic>
        <p:nvPicPr>
          <p:cNvPr id="8" name="图片 7" descr="F:\2015赵瑊\同步\物理\人教必修2\word\A191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17" y="925091"/>
            <a:ext cx="3386721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454" y="-24730"/>
            <a:ext cx="8998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如图所示，设小球落到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点时速度的偏转角为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，运动时间为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spc="-9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064375"/>
              </p:ext>
            </p:extLst>
          </p:nvPr>
        </p:nvGraphicFramePr>
        <p:xfrm>
          <a:off x="190500" y="598959"/>
          <a:ext cx="5915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0" name="文档" r:id="rId3" imgW="5919991" imgH="772381" progId="Word.Document.12">
                  <p:embed/>
                </p:oleObj>
              </mc:Choice>
              <mc:Fallback>
                <p:oleObj name="文档" r:id="rId3" imgW="5919991" imgH="7723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598959"/>
                        <a:ext cx="59150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F:\2015赵瑊\同步\物理\人教必修2\word\A192.TIF"/>
          <p:cNvPicPr/>
          <p:nvPr/>
        </p:nvPicPr>
        <p:blipFill>
          <a:blip r:embed="rId5" r:link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86" y="876656"/>
            <a:ext cx="2687860" cy="20551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89185"/>
              </p:ext>
            </p:extLst>
          </p:nvPr>
        </p:nvGraphicFramePr>
        <p:xfrm>
          <a:off x="190500" y="1353319"/>
          <a:ext cx="5915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1" name="文档" r:id="rId7" imgW="5919991" imgH="774183" progId="Word.Document.12">
                  <p:embed/>
                </p:oleObj>
              </mc:Choice>
              <mc:Fallback>
                <p:oleObj name="文档" r:id="rId7" imgW="5919991" imgH="77418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353319"/>
                        <a:ext cx="59150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8454" y="1999600"/>
            <a:ext cx="4843586" cy="966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解得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0.9 s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5.4 m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33016"/>
              </p:ext>
            </p:extLst>
          </p:nvPr>
        </p:nvGraphicFramePr>
        <p:xfrm>
          <a:off x="190500" y="2918445"/>
          <a:ext cx="59150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2" name="文档" r:id="rId9" imgW="5919991" imgH="743547" progId="Word.Document.12">
                  <p:embed/>
                </p:oleObj>
              </mc:Choice>
              <mc:Fallback>
                <p:oleObj name="文档" r:id="rId9" imgW="5919991" imgH="74354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2918445"/>
                        <a:ext cx="59150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805007"/>
              </p:ext>
            </p:extLst>
          </p:nvPr>
        </p:nvGraphicFramePr>
        <p:xfrm>
          <a:off x="190500" y="3662908"/>
          <a:ext cx="5915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3" name="文档" r:id="rId11" imgW="5919991" imgH="762650" progId="Word.Document.12">
                  <p:embed/>
                </p:oleObj>
              </mc:Choice>
              <mc:Fallback>
                <p:oleObj name="文档" r:id="rId11" imgW="5919991" imgH="76265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3662908"/>
                        <a:ext cx="59150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94413"/>
              </p:ext>
            </p:extLst>
          </p:nvPr>
        </p:nvGraphicFramePr>
        <p:xfrm>
          <a:off x="190500" y="4373463"/>
          <a:ext cx="5915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4" name="文档" r:id="rId13" imgW="5919991" imgH="777066" progId="Word.Document.12">
                  <p:embed/>
                </p:oleObj>
              </mc:Choice>
              <mc:Fallback>
                <p:oleObj name="文档" r:id="rId13" imgW="5919991" imgH="77706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373463"/>
                        <a:ext cx="59150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75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3751337" y="2432755"/>
            <a:ext cx="16920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3846690" y="2698591"/>
            <a:ext cx="18606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专题整合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>
            <a:hlinkClick r:id="rId3" action="ppaction://hlinksldjump"/>
          </p:cNvPr>
          <p:cNvSpPr/>
          <p:nvPr/>
        </p:nvSpPr>
        <p:spPr>
          <a:xfrm>
            <a:off x="5980551" y="2432755"/>
            <a:ext cx="1692000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061390" y="2696324"/>
            <a:ext cx="184285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2825" y="1089139"/>
            <a:ext cx="5569643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>
              <a:lnSpc>
                <a:spcPts val="3500"/>
              </a:lnSpc>
            </a:pPr>
            <a:r>
              <a:rPr lang="zh-CN" altLang="en-US" sz="37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</a:t>
            </a:r>
            <a:r>
              <a:rPr lang="zh-CN" altLang="en-US" sz="37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案</a:t>
            </a:r>
            <a:r>
              <a:rPr lang="en-US" altLang="zh-CN" sz="37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9</a:t>
            </a:r>
            <a:r>
              <a:rPr lang="zh-CN" altLang="en-US" sz="37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章末总结</a:t>
            </a:r>
          </a:p>
        </p:txBody>
      </p:sp>
      <p:sp>
        <p:nvSpPr>
          <p:cNvPr id="15" name="圆角矩形 14">
            <a:hlinkClick r:id="rId4" action="ppaction://hlinksldjump"/>
          </p:cNvPr>
          <p:cNvSpPr/>
          <p:nvPr/>
        </p:nvSpPr>
        <p:spPr>
          <a:xfrm>
            <a:off x="1494706" y="2432755"/>
            <a:ext cx="1692000" cy="1069766"/>
          </a:xfrm>
          <a:prstGeom prst="roundRect">
            <a:avLst>
              <a:gd name="adj" fmla="val 5813"/>
            </a:avLst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1580534" y="2698591"/>
            <a:ext cx="18606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网络构建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142528"/>
            <a:ext cx="9020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三、分析圆周运动问题的基本方法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" y="557049"/>
            <a:ext cx="9020050" cy="263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分析物体的运动情况，明确圆周轨道在怎样的一个平面内，确定圆心在何处，半径是多大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分析物体的受力情况，弄清向心力的来源跟运用牛顿第二定律解直线运动问题一样，解圆周运动问题，也要先选择研究对象，然后进行受力分析，画出受力示意图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22690"/>
              </p:ext>
            </p:extLst>
          </p:nvPr>
        </p:nvGraphicFramePr>
        <p:xfrm>
          <a:off x="133350" y="3238500"/>
          <a:ext cx="888682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3" name="文档" r:id="rId3" imgW="8916575" imgH="1835270" progId="Word.Document.12">
                  <p:embed/>
                </p:oleObj>
              </mc:Choice>
              <mc:Fallback>
                <p:oleObj name="文档" r:id="rId3" imgW="8916575" imgH="183527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238500"/>
                        <a:ext cx="8886825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655" y="224061"/>
            <a:ext cx="543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所示，两根长度相同的轻绳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图中未画出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，连接着相同的两个小球，让它们穿过光滑的杆在水平面内做匀速圆周运动，其中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为圆心，两段细绳在同一直线上，此时，两段绳子受到的拉力之比为多少？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8799" y="3560698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endParaRPr lang="zh-CN" altLang="en-US" sz="2800" dirty="0"/>
          </a:p>
        </p:txBody>
      </p:sp>
      <p:pic>
        <p:nvPicPr>
          <p:cNvPr id="5" name="图片 4" descr="F:\2015赵瑊\同步\物理\人教必修2\word\A193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78" y="794019"/>
            <a:ext cx="3240360" cy="2617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6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604" y="13370"/>
            <a:ext cx="8856984" cy="362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设每段绳子长为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，对球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err="1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 smtClean="0">
                <a:latin typeface="Times New Roman"/>
                <a:ea typeface="微软雅黑"/>
                <a:cs typeface="Courier New"/>
              </a:rPr>
              <a:t>mlω</a:t>
            </a:r>
            <a:r>
              <a:rPr lang="en-US" altLang="zh-CN" sz="2400" kern="100" baseline="30000" dirty="0" err="1" smtClean="0">
                <a:latin typeface="Times New Roman"/>
                <a:ea typeface="微软雅黑"/>
                <a:cs typeface="Courier New"/>
              </a:rPr>
              <a:t>2</a:t>
            </a:r>
            <a:endParaRPr lang="en-US" altLang="zh-CN" sz="2400" kern="100" baseline="300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baseline="300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baseline="300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baseline="300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baseline="300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对球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有：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mlω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由以上两式得：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mlω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56723"/>
              </p:ext>
            </p:extLst>
          </p:nvPr>
        </p:nvGraphicFramePr>
        <p:xfrm>
          <a:off x="247650" y="3672433"/>
          <a:ext cx="5915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2" name="文档" r:id="rId3" imgW="5919991" imgH="734176" progId="Word.Document.12">
                  <p:embed/>
                </p:oleObj>
              </mc:Choice>
              <mc:Fallback>
                <p:oleObj name="文档" r:id="rId3" imgW="5919991" imgH="7341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672433"/>
                        <a:ext cx="59150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5604" y="4415383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F:\2015赵瑊\同步\物理\人教必修2\word\A194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99" y="699542"/>
            <a:ext cx="3384376" cy="1856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6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277019"/>
            <a:ext cx="9020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四、圆周运动中的临界问题</a:t>
            </a:r>
            <a:endParaRPr lang="zh-CN" altLang="zh-CN" sz="28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" y="806981"/>
            <a:ext cx="9020050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临界状态：当物体从某种特性变化为另一种特性时发生质的飞跃的转折状态，通常叫做临界状态，出现临界状态时，既可理解为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恰好出现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，也可理解为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恰好不出现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365838"/>
              </p:ext>
            </p:extLst>
          </p:nvPr>
        </p:nvGraphicFramePr>
        <p:xfrm>
          <a:off x="133350" y="3528789"/>
          <a:ext cx="89820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0" name="文档" r:id="rId3" imgW="8992927" imgH="1426234" progId="Word.Document.12">
                  <p:embed/>
                </p:oleObj>
              </mc:Choice>
              <mc:Fallback>
                <p:oleObj name="文档" r:id="rId3" imgW="8992927" imgH="14262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528789"/>
                        <a:ext cx="89820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3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470" y="580638"/>
            <a:ext cx="82279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轻杆类：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小球能过最高点的临界条件：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94069"/>
              </p:ext>
            </p:extLst>
          </p:nvPr>
        </p:nvGraphicFramePr>
        <p:xfrm>
          <a:off x="330324" y="2057375"/>
          <a:ext cx="6477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3" name="文档" r:id="rId3" imgW="6481761" imgH="2328316" progId="Word.Document.12">
                  <p:embed/>
                </p:oleObj>
              </mc:Choice>
              <mc:Fallback>
                <p:oleObj name="文档" r:id="rId3" imgW="6481761" imgH="23283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24" y="2057375"/>
                        <a:ext cx="64770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6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937" y="4475939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06401"/>
              </p:ext>
            </p:extLst>
          </p:nvPr>
        </p:nvGraphicFramePr>
        <p:xfrm>
          <a:off x="137542" y="113953"/>
          <a:ext cx="88773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6" name="文档" r:id="rId3" imgW="8888123" imgH="1775963" progId="Word.Document.12">
                  <p:embed/>
                </p:oleObj>
              </mc:Choice>
              <mc:Fallback>
                <p:oleObj name="文档" r:id="rId3" imgW="8888123" imgH="17759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42" y="113953"/>
                        <a:ext cx="88773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F:\2015赵瑊\同步\物理\人教必修2\word\A195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81" y="1884668"/>
            <a:ext cx="2544105" cy="2634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6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937" y="4437839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8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30155"/>
              </p:ext>
            </p:extLst>
          </p:nvPr>
        </p:nvGraphicFramePr>
        <p:xfrm>
          <a:off x="142875" y="76200"/>
          <a:ext cx="88773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6" name="文档" r:id="rId3" imgW="8888123" imgH="2511365" progId="Word.Document.12">
                  <p:embed/>
                </p:oleObj>
              </mc:Choice>
              <mc:Fallback>
                <p:oleObj name="文档" r:id="rId3" imgW="8888123" imgH="251136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76200"/>
                        <a:ext cx="88773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F:\2015赵瑊\同步\物理\人教必修2\word\A196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48507"/>
            <a:ext cx="2160240" cy="1948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2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984" y="118145"/>
            <a:ext cx="5868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所示，置于圆形水平转台边缘的小物块随转台加速转动，当转速达到某一数值时，物块恰好滑离转台开始做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平抛运动</a:t>
            </a:r>
            <a:r>
              <a:rPr lang="en-US" altLang="zh-CN" sz="2600" kern="100" spc="-7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现测得转台半径</a:t>
            </a:r>
            <a:r>
              <a:rPr lang="en-US" altLang="zh-CN" sz="2600" i="1" kern="100" spc="-7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spc="-70" dirty="0">
                <a:latin typeface="Times New Roman"/>
                <a:ea typeface="微软雅黑"/>
                <a:cs typeface="Courier New"/>
              </a:rPr>
              <a:t>0.5 m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离水平地面的高度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0.8 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，物块平抛落地过程水平位移的大小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0.4 m.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设物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块所受的最大静摩擦力等于滑动摩擦</a:t>
            </a:r>
            <a:r>
              <a:rPr lang="zh-CN" altLang="zh-CN" sz="2600" kern="100" spc="-500" dirty="0">
                <a:latin typeface="Times New Roman"/>
                <a:ea typeface="微软雅黑"/>
                <a:cs typeface="Times New Roman"/>
              </a:rPr>
              <a:t>力，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取重力加速度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求：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71573" y="334898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endParaRPr lang="zh-CN" altLang="en-US" sz="2600" dirty="0"/>
          </a:p>
        </p:txBody>
      </p:sp>
      <p:pic>
        <p:nvPicPr>
          <p:cNvPr id="6" name="图片 5" descr="F:\2015赵瑊\同步\物理\人教必修2\word\S36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10" y="1236426"/>
            <a:ext cx="2969387" cy="1877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9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604" y="257969"/>
            <a:ext cx="8856984" cy="627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物块做平抛运动的初速度大小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77968"/>
              </p:ext>
            </p:extLst>
          </p:nvPr>
        </p:nvGraphicFramePr>
        <p:xfrm>
          <a:off x="247650" y="1059582"/>
          <a:ext cx="800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0" name="文档" r:id="rId3" imgW="8005124" imgH="773102" progId="Word.Document.12">
                  <p:embed/>
                </p:oleObj>
              </mc:Choice>
              <mc:Fallback>
                <p:oleObj name="文档" r:id="rId3" imgW="8005124" imgH="77310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059582"/>
                        <a:ext cx="8001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5604" y="1852067"/>
            <a:ext cx="8856984" cy="627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在水平方向上有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7850"/>
              </p:ext>
            </p:extLst>
          </p:nvPr>
        </p:nvGraphicFramePr>
        <p:xfrm>
          <a:off x="247650" y="2653283"/>
          <a:ext cx="7353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1" name="文档" r:id="rId5" imgW="7357704" imgH="801215" progId="Word.Document.12">
                  <p:embed/>
                </p:oleObj>
              </mc:Choice>
              <mc:Fallback>
                <p:oleObj name="文档" r:id="rId5" imgW="7357704" imgH="8012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653283"/>
                        <a:ext cx="7353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5604" y="3492996"/>
            <a:ext cx="885698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代入数据得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 m/s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 m/s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16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604" y="51470"/>
            <a:ext cx="8856984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物块与转台间的动摩擦因数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039544"/>
              </p:ext>
            </p:extLst>
          </p:nvPr>
        </p:nvGraphicFramePr>
        <p:xfrm>
          <a:off x="247650" y="781075"/>
          <a:ext cx="86296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6" name="文档" r:id="rId3" imgW="8640341" imgH="1470444" progId="Word.Document.12">
                  <p:embed/>
                </p:oleObj>
              </mc:Choice>
              <mc:Fallback>
                <p:oleObj name="文档" r:id="rId3" imgW="8640341" imgH="147044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781075"/>
                        <a:ext cx="86296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5604" y="2145035"/>
            <a:ext cx="8856984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fm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239956"/>
              </p:ext>
            </p:extLst>
          </p:nvPr>
        </p:nvGraphicFramePr>
        <p:xfrm>
          <a:off x="247650" y="2897882"/>
          <a:ext cx="86296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7" name="文档" r:id="rId5" imgW="8640341" imgH="827058" progId="Word.Document.12">
                  <p:embed/>
                </p:oleObj>
              </mc:Choice>
              <mc:Fallback>
                <p:oleObj name="文档" r:id="rId5" imgW="8640341" imgH="8270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897882"/>
                        <a:ext cx="86296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5604" y="3723878"/>
            <a:ext cx="885698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代入数据得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0.2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0.2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15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网络构建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45737"/>
              </p:ext>
            </p:extLst>
          </p:nvPr>
        </p:nvGraphicFramePr>
        <p:xfrm>
          <a:off x="263202" y="1352550"/>
          <a:ext cx="927735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39" name="文档" r:id="rId3" imgW="9482010" imgH="3551208" progId="Word.Document.12">
                  <p:embed/>
                </p:oleObj>
              </mc:Choice>
              <mc:Fallback>
                <p:oleObj name="文档" r:id="rId3" imgW="9482010" imgH="35512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202" y="1352550"/>
                        <a:ext cx="9277350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64088" y="1600165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切线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06491" y="2167707"/>
            <a:ext cx="36587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物体所受合力的方向</a:t>
            </a:r>
            <a:r>
              <a:rPr lang="zh-CN" altLang="zh-CN" sz="25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与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72830" y="2654286"/>
            <a:ext cx="46684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它</a:t>
            </a:r>
            <a:r>
              <a:rPr lang="zh-CN" altLang="zh-CN" sz="25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的速度</a:t>
            </a:r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方向不在同一直线上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49677" y="3867894"/>
            <a:ext cx="28517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5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平行四边形定则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084" y="230783"/>
            <a:ext cx="51750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为半径为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的金属导轨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导轨厚度不计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为分别沿导轨上、下两表面做圆周运动的小球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可看作质点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，要使小球不致脱离导轨，则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在导轨最高点的速度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应满足什么条件？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48264" y="324128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endParaRPr lang="zh-CN" altLang="en-US" sz="2800" dirty="0"/>
          </a:p>
        </p:txBody>
      </p:sp>
      <p:pic>
        <p:nvPicPr>
          <p:cNvPr id="5" name="图片 4" descr="F:\2015赵瑊\同步\物理\人教必修2\word\A197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79" y="1063559"/>
            <a:ext cx="3456384" cy="1955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6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604" y="440085"/>
            <a:ext cx="8856984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对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球在最高点，由牛顿第二定律得：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660047"/>
              </p:ext>
            </p:extLst>
          </p:nvPr>
        </p:nvGraphicFramePr>
        <p:xfrm>
          <a:off x="243458" y="1336365"/>
          <a:ext cx="59150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6" name="文档" r:id="rId3" imgW="5919991" imgH="1040894" progId="Word.Document.12">
                  <p:embed/>
                </p:oleObj>
              </mc:Choice>
              <mc:Fallback>
                <p:oleObj name="文档" r:id="rId3" imgW="5919991" imgH="104089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8" y="1336365"/>
                        <a:ext cx="59150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5604" y="2293057"/>
            <a:ext cx="8856984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要使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球不脱离轨道，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6021"/>
              </p:ext>
            </p:extLst>
          </p:nvPr>
        </p:nvGraphicFramePr>
        <p:xfrm>
          <a:off x="247650" y="3795700"/>
          <a:ext cx="5915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7" name="文档" r:id="rId5" imgW="5919991" imgH="686601" progId="Word.Document.12">
                  <p:embed/>
                </p:oleObj>
              </mc:Choice>
              <mc:Fallback>
                <p:oleObj name="文档" r:id="rId5" imgW="5919991" imgH="68660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95700"/>
                        <a:ext cx="5915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5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604" y="224433"/>
            <a:ext cx="8856984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球在最高点，由牛顿第二定律得：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34587"/>
              </p:ext>
            </p:extLst>
          </p:nvPr>
        </p:nvGraphicFramePr>
        <p:xfrm>
          <a:off x="247650" y="1016521"/>
          <a:ext cx="5915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0" name="文档" r:id="rId3" imgW="5919991" imgH="839059" progId="Word.Document.12">
                  <p:embed/>
                </p:oleObj>
              </mc:Choice>
              <mc:Fallback>
                <p:oleObj name="文档" r:id="rId3" imgW="5919991" imgH="83905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016521"/>
                        <a:ext cx="5915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5604" y="1914525"/>
            <a:ext cx="885698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要使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球不脱离轨道，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2734"/>
              </p:ext>
            </p:extLst>
          </p:nvPr>
        </p:nvGraphicFramePr>
        <p:xfrm>
          <a:off x="247650" y="3358877"/>
          <a:ext cx="59150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1" name="文档" r:id="rId5" imgW="5919991" imgH="657767" progId="Word.Document.12">
                  <p:embed/>
                </p:oleObj>
              </mc:Choice>
              <mc:Fallback>
                <p:oleObj name="文档" r:id="rId5" imgW="5919991" imgH="65776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358877"/>
                        <a:ext cx="59150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27508"/>
              </p:ext>
            </p:extLst>
          </p:nvPr>
        </p:nvGraphicFramePr>
        <p:xfrm>
          <a:off x="247650" y="4131915"/>
          <a:ext cx="59150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2" name="文档" r:id="rId7" imgW="5919991" imgH="658128" progId="Word.Document.12">
                  <p:embed/>
                </p:oleObj>
              </mc:Choice>
              <mc:Fallback>
                <p:oleObj name="文档" r:id="rId7" imgW="5919991" imgH="65812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131915"/>
                        <a:ext cx="59150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5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364" y="896163"/>
            <a:ext cx="52661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运动的合成和分解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某河宽为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600 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，河中某点的水流速度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与该点到较近河岸的距离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的关系如图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船在静水中的速度为</a:t>
            </a:r>
            <a:r>
              <a:rPr lang="en-US" altLang="zh-CN" sz="2800" kern="100" spc="-100" dirty="0">
                <a:latin typeface="Times New Roman"/>
                <a:ea typeface="微软雅黑"/>
                <a:cs typeface="Courier New"/>
              </a:rPr>
              <a:t>4 m/s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，要想使船渡河的时间最</a:t>
            </a:r>
            <a:r>
              <a:rPr lang="zh-CN" altLang="zh-CN" sz="2800" kern="100" spc="-500" dirty="0">
                <a:latin typeface="Times New Roman"/>
                <a:ea typeface="微软雅黑"/>
                <a:cs typeface="Times New Roman"/>
              </a:rPr>
              <a:t>短，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下列说法正确的是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17291" y="608484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4" name="矩形 3"/>
          <p:cNvSpPr/>
          <p:nvPr/>
        </p:nvSpPr>
        <p:spPr>
          <a:xfrm>
            <a:off x="6944645" y="4021082"/>
            <a:ext cx="8391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11</a:t>
            </a:r>
            <a:endParaRPr lang="zh-CN" altLang="en-US" sz="2600" dirty="0"/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2" name="图片 11" descr="F:\2015赵瑊\同步\物理\人教必修2\word\A198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54" y="1663757"/>
            <a:ext cx="3545349" cy="217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604" y="843558"/>
            <a:ext cx="8856984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船在航行过程中，船头应与河岸垂直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船在河水中航行的轨迹是一条直线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渡河的最短时间为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240 s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717"/>
              </p:ext>
            </p:extLst>
          </p:nvPr>
        </p:nvGraphicFramePr>
        <p:xfrm>
          <a:off x="247650" y="2420888"/>
          <a:ext cx="6791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9" name="文档" r:id="rId6" imgW="6795934" imgH="552885" progId="Word.Document.12">
                  <p:embed/>
                </p:oleObj>
              </mc:Choice>
              <mc:Fallback>
                <p:oleObj name="文档" r:id="rId6" imgW="6795934" imgH="55288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420888"/>
                        <a:ext cx="67913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5604" y="2929905"/>
            <a:ext cx="8856984" cy="205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若船渡河的时间最短，船在航行过程中，必须保证船头始终与河岸垂直，选项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因水流的速度大小发生变化，根据运动的合成与分解可知，船在河水中航行的轨迹是一条曲线，选项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74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44120"/>
              </p:ext>
            </p:extLst>
          </p:nvPr>
        </p:nvGraphicFramePr>
        <p:xfrm>
          <a:off x="200025" y="1789187"/>
          <a:ext cx="87249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1" name="文档" r:id="rId6" imgW="8735420" imgH="1234656" progId="Word.Document.12">
                  <p:embed/>
                </p:oleObj>
              </mc:Choice>
              <mc:Fallback>
                <p:oleObj name="文档" r:id="rId6" imgW="8735420" imgH="12346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789187"/>
                        <a:ext cx="87249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7979" y="2975223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则船离开河岸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400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时的速度大小为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06246"/>
              </p:ext>
            </p:extLst>
          </p:nvPr>
        </p:nvGraphicFramePr>
        <p:xfrm>
          <a:off x="200025" y="925091"/>
          <a:ext cx="8296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2" name="文档" r:id="rId8" imgW="8300584" imgH="886995" progId="Word.Document.12">
                  <p:embed/>
                </p:oleObj>
              </mc:Choice>
              <mc:Fallback>
                <p:oleObj name="文档" r:id="rId8" imgW="8300584" imgH="8869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925091"/>
                        <a:ext cx="8296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06585"/>
              </p:ext>
            </p:extLst>
          </p:nvPr>
        </p:nvGraphicFramePr>
        <p:xfrm>
          <a:off x="200025" y="3694534"/>
          <a:ext cx="8724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3" name="文档" r:id="rId10" imgW="8735420" imgH="561076" progId="Word.Document.12">
                  <p:embed/>
                </p:oleObj>
              </mc:Choice>
              <mc:Fallback>
                <p:oleObj name="文档" r:id="rId10" imgW="8735420" imgH="5610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694534"/>
                        <a:ext cx="87249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7979" y="4298925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21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937" y="934263"/>
            <a:ext cx="52131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平抛运动分析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是水平面上的圆弧凹槽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从高台边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点以某速度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水平飞出的小球，恰能从固定在某位置的凹槽的圆弧轨道的左端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点沿圆弧切线方向进入轨道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是圆弧的圆心，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与竖直方向的夹角，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与竖直方向的夹角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82755" y="369073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</a:t>
            </a:r>
            <a:endParaRPr lang="zh-CN" altLang="en-US" sz="2400" dirty="0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50530" name="Picture 2" descr="F:\2015赵瑊\源文件！\物理 人教必修2\q13.t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32115"/>
            <a:ext cx="3491880" cy="18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08724"/>
              </p:ext>
            </p:extLst>
          </p:nvPr>
        </p:nvGraphicFramePr>
        <p:xfrm>
          <a:off x="324172" y="2714793"/>
          <a:ext cx="84963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0" name="文档" r:id="rId6" imgW="8500316" imgH="1115501" progId="Word.Document.12">
                  <p:embed/>
                </p:oleObj>
              </mc:Choice>
              <mc:Fallback>
                <p:oleObj name="文档" r:id="rId6" imgW="8500316" imgH="111550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72" y="2714793"/>
                        <a:ext cx="84963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2126" y="3728635"/>
            <a:ext cx="6706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tan 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·tan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θ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159523"/>
              </p:ext>
            </p:extLst>
          </p:nvPr>
        </p:nvGraphicFramePr>
        <p:xfrm>
          <a:off x="324172" y="1019740"/>
          <a:ext cx="82962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1" name="文档" r:id="rId8" imgW="8300584" imgH="1607836" progId="Word.Document.12">
                  <p:embed/>
                </p:oleObj>
              </mc:Choice>
              <mc:Fallback>
                <p:oleObj name="文档" r:id="rId8" imgW="8300584" imgH="160783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72" y="1019740"/>
                        <a:ext cx="82962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220" y="807970"/>
            <a:ext cx="5649391" cy="4197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圆周运动中的临界问题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所示，细绳的一端系着质量为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的物体，静止在水平圆盘上，另一端通过光滑的小孔吊着质量为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的物体，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的中点与圆孔的距离为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，并已知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与圆盘的最大静摩擦力为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 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，现使此圆盘绕中心轴线转动，求角速度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在什么范围内可使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处于静止状态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.(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TextBox 1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84149" y="36942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13</a:t>
            </a:r>
            <a:endParaRPr lang="zh-CN" altLang="en-US" dirty="0"/>
          </a:p>
        </p:txBody>
      </p:sp>
      <p:pic>
        <p:nvPicPr>
          <p:cNvPr id="9" name="图片 8" descr="F:\2015赵瑊\同步\物理\人教必修2\word\A201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4" y="1587533"/>
            <a:ext cx="3131840" cy="1952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TextBox 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82123"/>
              </p:ext>
            </p:extLst>
          </p:nvPr>
        </p:nvGraphicFramePr>
        <p:xfrm>
          <a:off x="247650" y="2255515"/>
          <a:ext cx="6057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6" name="文档" r:id="rId6" imgW="6062863" imgH="629294" progId="Word.Document.12">
                  <p:embed/>
                </p:oleObj>
              </mc:Choice>
              <mc:Fallback>
                <p:oleObj name="文档" r:id="rId6" imgW="6062863" imgH="62929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255515"/>
                        <a:ext cx="60579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5604" y="2896897"/>
            <a:ext cx="88188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代入数据得：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rad/s.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取较大值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有背离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点滑动趋势，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此时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所受静摩擦力指向圆心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5604" y="867941"/>
            <a:ext cx="8818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取较小值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有向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点滑动趋势，此时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所受静摩擦力背离圆心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，对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有：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2574"/>
              </p:ext>
            </p:extLst>
          </p:nvPr>
        </p:nvGraphicFramePr>
        <p:xfrm>
          <a:off x="785911" y="267494"/>
          <a:ext cx="1041082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54" name="文档" r:id="rId3" imgW="10739291" imgH="4591769" progId="Word.Document.12">
                  <p:embed/>
                </p:oleObj>
              </mc:Choice>
              <mc:Fallback>
                <p:oleObj name="文档" r:id="rId3" imgW="10739291" imgH="4591769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11" y="267494"/>
                        <a:ext cx="10410825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1943" y="1551856"/>
            <a:ext cx="622236" cy="187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曲线运动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36096" y="627534"/>
            <a:ext cx="2286000" cy="17055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匀速直线</a:t>
            </a:r>
            <a:endParaRPr lang="zh-CN" altLang="zh-CN" sz="1050" kern="100" dirty="0" smtClean="0">
              <a:solidFill>
                <a:srgbClr val="0070C0"/>
              </a:solidFill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自由落体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匀变速曲线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" name="TextBox 2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TextBox 3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306355"/>
              </p:ext>
            </p:extLst>
          </p:nvPr>
        </p:nvGraphicFramePr>
        <p:xfrm>
          <a:off x="363091" y="1427979"/>
          <a:ext cx="605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文档" r:id="rId6" imgW="6062863" imgH="686601" progId="Word.Document.12">
                  <p:embed/>
                </p:oleObj>
              </mc:Choice>
              <mc:Fallback>
                <p:oleObj name="文档" r:id="rId6" imgW="6062863" imgH="68660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91" y="1427979"/>
                        <a:ext cx="6057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61045" y="2067451"/>
            <a:ext cx="8602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代入数据得：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ω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rad/s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所以角速度的取值范围是：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rad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800" kern="100" dirty="0">
                <a:latin typeface="宋体"/>
                <a:cs typeface="宋体"/>
              </a:rPr>
              <a:t>≤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800" kern="100" dirty="0">
                <a:latin typeface="宋体"/>
                <a:cs typeface="宋体"/>
              </a:rPr>
              <a:t>≤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3 rad/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s.</a:t>
            </a:r>
            <a:r>
              <a:rPr lang="en-US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 rad</a:t>
            </a:r>
            <a:r>
              <a:rPr lang="en-US" altLang="zh-CN" sz="28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800" kern="100" dirty="0">
                <a:solidFill>
                  <a:srgbClr val="E46C0A"/>
                </a:solidFill>
                <a:latin typeface="宋体"/>
                <a:cs typeface="宋体"/>
              </a:rPr>
              <a:t>≤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800" kern="100" dirty="0">
                <a:solidFill>
                  <a:srgbClr val="E46C0A"/>
                </a:solidFill>
                <a:latin typeface="宋体"/>
                <a:cs typeface="宋体"/>
              </a:rPr>
              <a:t>≤</a:t>
            </a:r>
            <a:r>
              <a:rPr lang="en-US" altLang="zh-CN" sz="2800" kern="100" dirty="0">
                <a:solidFill>
                  <a:srgbClr val="E46C0A"/>
                </a:solidFill>
                <a:latin typeface="IPAPANNEW"/>
                <a:ea typeface="微软雅黑"/>
                <a:cs typeface="Times New Roman"/>
              </a:rPr>
              <a:t>3 rad/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78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71198"/>
              </p:ext>
            </p:extLst>
          </p:nvPr>
        </p:nvGraphicFramePr>
        <p:xfrm>
          <a:off x="1981869" y="-227037"/>
          <a:ext cx="9286875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8" name="文档" r:id="rId3" imgW="8925939" imgH="5403730" progId="Word.Document.12">
                  <p:embed/>
                </p:oleObj>
              </mc:Choice>
              <mc:Fallback>
                <p:oleObj name="文档" r:id="rId3" imgW="8925939" imgH="540373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69" y="-227037"/>
                        <a:ext cx="9286875" cy="562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45841" y="1715987"/>
            <a:ext cx="622236" cy="172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zh-CN" sz="2200" dirty="0">
                <a:latin typeface="Times New Roman"/>
                <a:ea typeface="微软雅黑"/>
                <a:cs typeface="Times New Roman"/>
              </a:rPr>
              <a:t>曲线运动</a:t>
            </a:r>
            <a:endParaRPr lang="zh-CN" altLang="en-US" sz="2200" dirty="0"/>
          </a:p>
        </p:txBody>
      </p:sp>
      <p:sp>
        <p:nvSpPr>
          <p:cNvPr id="15" name="矩形 14"/>
          <p:cNvSpPr/>
          <p:nvPr/>
        </p:nvSpPr>
        <p:spPr>
          <a:xfrm>
            <a:off x="934169" y="1269223"/>
            <a:ext cx="576064" cy="2590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zh-CN" sz="2200" dirty="0">
                <a:latin typeface="Times New Roman"/>
                <a:ea typeface="微软雅黑"/>
                <a:cs typeface="Times New Roman"/>
              </a:rPr>
              <a:t>曲线运动实例</a:t>
            </a:r>
            <a:endParaRPr lang="zh-CN" altLang="en-US" sz="2200" dirty="0"/>
          </a:p>
        </p:txBody>
      </p:sp>
      <p:sp>
        <p:nvSpPr>
          <p:cNvPr id="16" name="矩形 15"/>
          <p:cNvSpPr/>
          <p:nvPr/>
        </p:nvSpPr>
        <p:spPr>
          <a:xfrm>
            <a:off x="1547549" y="1671117"/>
            <a:ext cx="519698" cy="175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zh-CN" sz="2200" dirty="0">
                <a:latin typeface="Times New Roman"/>
                <a:ea typeface="微软雅黑"/>
                <a:cs typeface="Times New Roman"/>
              </a:rPr>
              <a:t>圆周运动</a:t>
            </a:r>
            <a:endParaRPr lang="zh-CN" altLang="en-US" sz="2200" dirty="0"/>
          </a:p>
        </p:txBody>
      </p:sp>
      <p:sp>
        <p:nvSpPr>
          <p:cNvPr id="17" name="矩形 16"/>
          <p:cNvSpPr/>
          <p:nvPr/>
        </p:nvSpPr>
        <p:spPr>
          <a:xfrm>
            <a:off x="2139255" y="283915"/>
            <a:ext cx="883146" cy="2174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zh-CN" sz="2200" dirty="0">
                <a:latin typeface="Times New Roman"/>
                <a:ea typeface="微软雅黑"/>
                <a:cs typeface="Times New Roman"/>
              </a:rPr>
              <a:t>竖直平面内的圆周运动</a:t>
            </a:r>
            <a:endParaRPr lang="zh-CN" altLang="en-US" sz="2200" dirty="0"/>
          </a:p>
        </p:txBody>
      </p:sp>
      <p:sp>
        <p:nvSpPr>
          <p:cNvPr id="19" name="矩形 18"/>
          <p:cNvSpPr/>
          <p:nvPr/>
        </p:nvSpPr>
        <p:spPr>
          <a:xfrm>
            <a:off x="4922515" y="1348775"/>
            <a:ext cx="30338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2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最高</a:t>
            </a:r>
            <a:r>
              <a:rPr lang="zh-CN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点速度恰好为零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53150" y="844719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2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0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806196"/>
              </p:ext>
            </p:extLst>
          </p:nvPr>
        </p:nvGraphicFramePr>
        <p:xfrm>
          <a:off x="7967414" y="1861195"/>
          <a:ext cx="762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9" name="文档" r:id="rId5" imgW="740695" imgH="471992" progId="Word.Document.12">
                  <p:embed/>
                </p:oleObj>
              </mc:Choice>
              <mc:Fallback>
                <p:oleObj name="文档" r:id="rId5" imgW="740695" imgH="47199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414" y="1861195"/>
                        <a:ext cx="762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左大括号 21"/>
          <p:cNvSpPr/>
          <p:nvPr/>
        </p:nvSpPr>
        <p:spPr>
          <a:xfrm>
            <a:off x="1432108" y="96466"/>
            <a:ext cx="87650" cy="4896000"/>
          </a:xfrm>
          <a:prstGeom prst="leftBrace">
            <a:avLst>
              <a:gd name="adj1" fmla="val 4581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827469" y="96466"/>
            <a:ext cx="87650" cy="4896000"/>
          </a:xfrm>
          <a:prstGeom prst="leftBrace">
            <a:avLst>
              <a:gd name="adj1" fmla="val 4581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78929" y="530676"/>
            <a:ext cx="5294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0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一、运动的合成和分解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专题整合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8929" y="1049704"/>
            <a:ext cx="895756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小船渡河运动分解</a:t>
            </a:r>
            <a:endParaRPr lang="zh-CN" altLang="zh-CN" sz="2800" kern="100" dirty="0">
              <a:solidFill>
                <a:schemeClr val="tx1"/>
              </a:solidFill>
              <a:latin typeface="宋体"/>
              <a:cs typeface="Courier New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小船渡河时，实际参与了两个方向的分运动，即随水流的运动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水冲船的运动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和船在静水中的运动，船的实际运动是这两个分运动的合运动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solidFill>
                <a:schemeClr val="tx1"/>
              </a:solidFill>
              <a:latin typeface="宋体"/>
              <a:cs typeface="Courier New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设河宽为</a:t>
            </a:r>
            <a:r>
              <a:rPr lang="en-US" altLang="zh-CN" sz="2800" i="1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、水流的速度为</a:t>
            </a:r>
            <a:r>
              <a:rPr lang="en-US" altLang="zh-CN" sz="2800" i="1" kern="100" dirty="0">
                <a:solidFill>
                  <a:schemeClr val="tx1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baseline="-250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水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方向：沿河岸指向下游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、船在静水中的速度为</a:t>
            </a:r>
            <a:r>
              <a:rPr lang="en-US" altLang="zh-CN" sz="2800" i="1" kern="100" dirty="0">
                <a:solidFill>
                  <a:schemeClr val="tx1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baseline="-250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船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Times New Roman"/>
              </a:rPr>
              <a:t>方向：船头指向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solidFill>
                <a:schemeClr val="tx1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:\2015赵瑊\同步\物理\人教必修2\word\A184A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7494"/>
            <a:ext cx="1425573" cy="168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F:\2015赵瑊\同步\物理\人教必修2\word\A184.TIF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01" y="257969"/>
            <a:ext cx="2348554" cy="168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F:\2015赵瑊\同步\物理\人教必修2\word\A185.TIF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18" y="2005211"/>
            <a:ext cx="3734891" cy="22495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276185" y="4279875"/>
            <a:ext cx="64633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78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54" y="954807"/>
            <a:ext cx="7449592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最短时间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37733"/>
              </p:ext>
            </p:extLst>
          </p:nvPr>
        </p:nvGraphicFramePr>
        <p:xfrm>
          <a:off x="180975" y="1804020"/>
          <a:ext cx="88106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6" name="文档" r:id="rId3" imgW="8821136" imgH="1847131" progId="Word.Document.12">
                  <p:embed/>
                </p:oleObj>
              </mc:Choice>
              <mc:Fallback>
                <p:oleObj name="文档" r:id="rId3" imgW="8821136" imgH="184713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804020"/>
                        <a:ext cx="88106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8454" y="233586"/>
            <a:ext cx="7449592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最短航程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50983"/>
              </p:ext>
            </p:extLst>
          </p:nvPr>
        </p:nvGraphicFramePr>
        <p:xfrm>
          <a:off x="180975" y="1084709"/>
          <a:ext cx="88106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9" name="文档" r:id="rId3" imgW="8821136" imgH="3783761" progId="Word.Document.12">
                  <p:embed/>
                </p:oleObj>
              </mc:Choice>
              <mc:Fallback>
                <p:oleObj name="文档" r:id="rId3" imgW="8821136" imgH="37837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084709"/>
                        <a:ext cx="881062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1148</Words>
  <Application>Microsoft Office PowerPoint</Application>
  <PresentationFormat>全屏显示(16:9)</PresentationFormat>
  <Paragraphs>150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1234</cp:revision>
  <dcterms:created xsi:type="dcterms:W3CDTF">2015-03-06T01:52:29Z</dcterms:created>
  <dcterms:modified xsi:type="dcterms:W3CDTF">2015-08-25T10:24:24Z</dcterms:modified>
</cp:coreProperties>
</file>