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8" r:id="rId20"/>
    <p:sldId id="273" r:id="rId21"/>
    <p:sldId id="276" r:id="rId22"/>
    <p:sldId id="274"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4578" name="Rectangle 2"/>
          <p:cNvSpPr>
            <a:spLocks noGrp="1" noChangeArrowheads="1"/>
          </p:cNvSpPr>
          <p:nvPr>
            <p:ph type="ctrTitle" sz="quarter"/>
          </p:nvPr>
        </p:nvSpPr>
        <p:spPr>
          <a:xfrm>
            <a:off x="685800" y="1676400"/>
            <a:ext cx="7772400" cy="1828800"/>
          </a:xfrm>
        </p:spPr>
        <p:txBody>
          <a:bodyPr/>
          <a:lstStyle>
            <a:lvl1pPr>
              <a:defRPr/>
            </a:lvl1pPr>
          </a:lstStyle>
          <a:p>
            <a:pPr lvl="0"/>
            <a:r>
              <a:rPr lang="zh-CN" altLang="en-US" noProof="0" smtClean="0"/>
              <a:t>单击此处编辑母版标题样式</a:t>
            </a:r>
          </a:p>
        </p:txBody>
      </p:sp>
      <p:sp>
        <p:nvSpPr>
          <p:cNvPr id="245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4580" name="Rectangle 4"/>
          <p:cNvSpPr>
            <a:spLocks noGrp="1" noChangeArrowheads="1"/>
          </p:cNvSpPr>
          <p:nvPr>
            <p:ph type="dt" sz="quarter" idx="2"/>
          </p:nvPr>
        </p:nvSpPr>
        <p:spPr/>
        <p:txBody>
          <a:bodyPr/>
          <a:lstStyle>
            <a:lvl1pPr>
              <a:defRPr/>
            </a:lvl1pPr>
          </a:lstStyle>
          <a:p>
            <a:endParaRPr lang="en-US" altLang="zh-CN"/>
          </a:p>
        </p:txBody>
      </p:sp>
      <p:sp>
        <p:nvSpPr>
          <p:cNvPr id="24581" name="Rectangle 5"/>
          <p:cNvSpPr>
            <a:spLocks noGrp="1" noChangeArrowheads="1"/>
          </p:cNvSpPr>
          <p:nvPr>
            <p:ph type="ftr" sz="quarter" idx="3"/>
          </p:nvPr>
        </p:nvSpPr>
        <p:spPr/>
        <p:txBody>
          <a:bodyPr/>
          <a:lstStyle>
            <a:lvl1pPr>
              <a:defRPr/>
            </a:lvl1pPr>
          </a:lstStyle>
          <a:p>
            <a:endParaRPr lang="en-US" altLang="zh-CN"/>
          </a:p>
        </p:txBody>
      </p:sp>
      <p:sp>
        <p:nvSpPr>
          <p:cNvPr id="24582" name="Rectangle 6"/>
          <p:cNvSpPr>
            <a:spLocks noGrp="1" noChangeArrowheads="1"/>
          </p:cNvSpPr>
          <p:nvPr>
            <p:ph type="sldNum" sz="quarter" idx="4"/>
          </p:nvPr>
        </p:nvSpPr>
        <p:spPr/>
        <p:txBody>
          <a:bodyPr/>
          <a:lstStyle>
            <a:lvl1pPr>
              <a:defRPr/>
            </a:lvl1pPr>
          </a:lstStyle>
          <a:p>
            <a:fld id="{EAF4CD89-058E-491A-9606-4997C62FE71C}"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FDE59B9-5C4F-4770-B516-1DA39360D016}" type="slidenum">
              <a:rPr lang="en-US" altLang="zh-CN"/>
              <a:pPr/>
              <a:t>‹#›</a:t>
            </a:fld>
            <a:endParaRPr lang="en-US" altLang="zh-CN"/>
          </a:p>
        </p:txBody>
      </p:sp>
    </p:spTree>
    <p:extLst>
      <p:ext uri="{BB962C8B-B14F-4D97-AF65-F5344CB8AC3E}">
        <p14:creationId xmlns:p14="http://schemas.microsoft.com/office/powerpoint/2010/main" val="272922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87DB32-EF53-436B-A0F4-128FB16ED9C0}" type="slidenum">
              <a:rPr lang="en-US" altLang="zh-CN"/>
              <a:pPr/>
              <a:t>‹#›</a:t>
            </a:fld>
            <a:endParaRPr lang="en-US" altLang="zh-CN"/>
          </a:p>
        </p:txBody>
      </p:sp>
    </p:spTree>
    <p:extLst>
      <p:ext uri="{BB962C8B-B14F-4D97-AF65-F5344CB8AC3E}">
        <p14:creationId xmlns:p14="http://schemas.microsoft.com/office/powerpoint/2010/main" val="165437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0101D72-0215-4240-A3BE-DF34E85E9CB0}" type="slidenum">
              <a:rPr lang="en-US" altLang="zh-CN"/>
              <a:pPr/>
              <a:t>‹#›</a:t>
            </a:fld>
            <a:endParaRPr lang="en-US" altLang="zh-CN"/>
          </a:p>
        </p:txBody>
      </p:sp>
    </p:spTree>
    <p:extLst>
      <p:ext uri="{BB962C8B-B14F-4D97-AF65-F5344CB8AC3E}">
        <p14:creationId xmlns:p14="http://schemas.microsoft.com/office/powerpoint/2010/main" val="197454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D01384-947D-46E4-AD41-EAEAEECD7C8D}" type="slidenum">
              <a:rPr lang="en-US" altLang="zh-CN"/>
              <a:pPr/>
              <a:t>‹#›</a:t>
            </a:fld>
            <a:endParaRPr lang="en-US" altLang="zh-CN"/>
          </a:p>
        </p:txBody>
      </p:sp>
    </p:spTree>
    <p:extLst>
      <p:ext uri="{BB962C8B-B14F-4D97-AF65-F5344CB8AC3E}">
        <p14:creationId xmlns:p14="http://schemas.microsoft.com/office/powerpoint/2010/main" val="36324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F1942FC-BD13-4320-9494-6D8D84D50292}" type="slidenum">
              <a:rPr lang="en-US" altLang="zh-CN"/>
              <a:pPr/>
              <a:t>‹#›</a:t>
            </a:fld>
            <a:endParaRPr lang="en-US" altLang="zh-CN"/>
          </a:p>
        </p:txBody>
      </p:sp>
    </p:spTree>
    <p:extLst>
      <p:ext uri="{BB962C8B-B14F-4D97-AF65-F5344CB8AC3E}">
        <p14:creationId xmlns:p14="http://schemas.microsoft.com/office/powerpoint/2010/main" val="378154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C666490-A51F-471E-8CCA-CBE9FB4AFE89}" type="slidenum">
              <a:rPr lang="en-US" altLang="zh-CN"/>
              <a:pPr/>
              <a:t>‹#›</a:t>
            </a:fld>
            <a:endParaRPr lang="en-US" altLang="zh-CN"/>
          </a:p>
        </p:txBody>
      </p:sp>
    </p:spTree>
    <p:extLst>
      <p:ext uri="{BB962C8B-B14F-4D97-AF65-F5344CB8AC3E}">
        <p14:creationId xmlns:p14="http://schemas.microsoft.com/office/powerpoint/2010/main" val="6672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F6F63F2-DF57-4A7D-8E30-4159EDD17F76}" type="slidenum">
              <a:rPr lang="en-US" altLang="zh-CN"/>
              <a:pPr/>
              <a:t>‹#›</a:t>
            </a:fld>
            <a:endParaRPr lang="en-US" altLang="zh-CN"/>
          </a:p>
        </p:txBody>
      </p:sp>
    </p:spTree>
    <p:extLst>
      <p:ext uri="{BB962C8B-B14F-4D97-AF65-F5344CB8AC3E}">
        <p14:creationId xmlns:p14="http://schemas.microsoft.com/office/powerpoint/2010/main" val="405006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9FC0F65-24A5-477C-9A6E-2A2B8A9BDD6B}" type="slidenum">
              <a:rPr lang="en-US" altLang="zh-CN"/>
              <a:pPr/>
              <a:t>‹#›</a:t>
            </a:fld>
            <a:endParaRPr lang="en-US" altLang="zh-CN"/>
          </a:p>
        </p:txBody>
      </p:sp>
    </p:spTree>
    <p:extLst>
      <p:ext uri="{BB962C8B-B14F-4D97-AF65-F5344CB8AC3E}">
        <p14:creationId xmlns:p14="http://schemas.microsoft.com/office/powerpoint/2010/main" val="397922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876A6B1-B384-40D6-9B70-9209B0198E7D}" type="slidenum">
              <a:rPr lang="en-US" altLang="zh-CN"/>
              <a:pPr/>
              <a:t>‹#›</a:t>
            </a:fld>
            <a:endParaRPr lang="en-US" altLang="zh-CN"/>
          </a:p>
        </p:txBody>
      </p:sp>
    </p:spTree>
    <p:extLst>
      <p:ext uri="{BB962C8B-B14F-4D97-AF65-F5344CB8AC3E}">
        <p14:creationId xmlns:p14="http://schemas.microsoft.com/office/powerpoint/2010/main" val="62360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E56887-5ACE-4ED2-9F81-839C36C4A881}" type="slidenum">
              <a:rPr lang="en-US" altLang="zh-CN"/>
              <a:pPr/>
              <a:t>‹#›</a:t>
            </a:fld>
            <a:endParaRPr lang="en-US" altLang="zh-CN"/>
          </a:p>
        </p:txBody>
      </p:sp>
    </p:spTree>
    <p:extLst>
      <p:ext uri="{BB962C8B-B14F-4D97-AF65-F5344CB8AC3E}">
        <p14:creationId xmlns:p14="http://schemas.microsoft.com/office/powerpoint/2010/main" val="351144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555" name="Rectangle 3"/>
          <p:cNvSpPr>
            <a:spLocks noGrp="1" noChangeArrowheads="1"/>
          </p:cNvSpPr>
          <p:nvPr>
            <p:ph type="body" idx="1"/>
          </p:nvPr>
        </p:nvSpPr>
        <p:spPr bwMode="auto">
          <a:xfrm>
            <a:off x="457200" y="1981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pitchFamily="34" charset="0"/>
              </a:defRPr>
            </a:lvl1pPr>
          </a:lstStyle>
          <a:p>
            <a:endParaRPr lang="en-US" altLang="zh-CN"/>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pitchFamily="34" charset="0"/>
              </a:defRPr>
            </a:lvl1pPr>
          </a:lstStyle>
          <a:p>
            <a:endParaRPr lang="en-US" altLang="zh-CN"/>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itchFamily="34" charset="0"/>
              </a:defRPr>
            </a:lvl1pPr>
          </a:lstStyle>
          <a:p>
            <a:fld id="{DB67097B-8C3F-4EB1-B04F-A6840390FE96}"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第六节  经典力学的局限性</a:t>
            </a:r>
          </a:p>
        </p:txBody>
      </p:sp>
      <p:sp>
        <p:nvSpPr>
          <p:cNvPr id="28677" name="Text Box 5"/>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latin typeface="Arial" pitchFamily="34" charset="0"/>
              </a:rPr>
              <a:t>人教版必修</a:t>
            </a:r>
            <a:r>
              <a:rPr lang="en-US" altLang="zh-CN" b="1">
                <a:solidFill>
                  <a:srgbClr val="003399"/>
                </a:solidFill>
                <a:latin typeface="Arial" pitchFamily="34" charset="0"/>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838200" y="533400"/>
            <a:ext cx="6858000" cy="936625"/>
            <a:chOff x="480" y="893"/>
            <a:chExt cx="4320" cy="590"/>
          </a:xfrm>
        </p:grpSpPr>
        <p:sp>
          <p:nvSpPr>
            <p:cNvPr id="12291" name="AutoShape 3"/>
            <p:cNvSpPr>
              <a:spLocks noChangeArrowheads="1"/>
            </p:cNvSpPr>
            <p:nvPr/>
          </p:nvSpPr>
          <p:spPr bwMode="gray">
            <a:xfrm>
              <a:off x="480" y="893"/>
              <a:ext cx="4320" cy="59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2292" name="Text Box 4"/>
            <p:cNvSpPr txBox="1">
              <a:spLocks noChangeArrowheads="1"/>
            </p:cNvSpPr>
            <p:nvPr/>
          </p:nvSpPr>
          <p:spPr bwMode="gray">
            <a:xfrm>
              <a:off x="614" y="1008"/>
              <a:ext cx="3898"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b="1">
                  <a:solidFill>
                    <a:srgbClr val="000099"/>
                  </a:solidFill>
                  <a:latin typeface="Arial" pitchFamily="34" charset="0"/>
                  <a:cs typeface="Arial" pitchFamily="34" charset="0"/>
                </a:rPr>
                <a:t>例如：船在水中流，水速</a:t>
              </a:r>
              <a:r>
                <a:rPr lang="en-US" altLang="zh-CN" sz="2000" b="1">
                  <a:solidFill>
                    <a:srgbClr val="000099"/>
                  </a:solidFill>
                  <a:latin typeface="Arial" pitchFamily="34" charset="0"/>
                  <a:cs typeface="Arial" pitchFamily="34" charset="0"/>
                </a:rPr>
                <a:t>2m/s</a:t>
              </a:r>
              <a:r>
                <a:rPr lang="zh-CN" altLang="en-US" sz="2000" b="1">
                  <a:solidFill>
                    <a:srgbClr val="000099"/>
                  </a:solidFill>
                  <a:latin typeface="Arial" pitchFamily="34" charset="0"/>
                  <a:cs typeface="Arial" pitchFamily="34" charset="0"/>
                </a:rPr>
                <a:t>，船相对于水顺流而下</a:t>
              </a:r>
              <a:r>
                <a:rPr lang="en-US" altLang="zh-CN" sz="2000" b="1">
                  <a:solidFill>
                    <a:srgbClr val="000099"/>
                  </a:solidFill>
                  <a:latin typeface="Arial" pitchFamily="34" charset="0"/>
                  <a:cs typeface="Arial" pitchFamily="34" charset="0"/>
                </a:rPr>
                <a:t>1m/s</a:t>
              </a:r>
              <a:r>
                <a:rPr lang="zh-CN" altLang="en-US" sz="2000" b="1">
                  <a:solidFill>
                    <a:srgbClr val="000099"/>
                  </a:solidFill>
                  <a:latin typeface="Arial" pitchFamily="34" charset="0"/>
                  <a:cs typeface="Arial" pitchFamily="34" charset="0"/>
                </a:rPr>
                <a:t>，则船相对于岸</a:t>
              </a:r>
              <a:r>
                <a:rPr lang="en-US" altLang="zh-CN" sz="2000" b="1">
                  <a:solidFill>
                    <a:srgbClr val="000099"/>
                  </a:solidFill>
                  <a:latin typeface="Arial" pitchFamily="34" charset="0"/>
                  <a:cs typeface="Arial" pitchFamily="34" charset="0"/>
                </a:rPr>
                <a:t>3m/s.</a:t>
              </a:r>
            </a:p>
          </p:txBody>
        </p:sp>
      </p:grpSp>
      <p:grpSp>
        <p:nvGrpSpPr>
          <p:cNvPr id="12293" name="Group 5"/>
          <p:cNvGrpSpPr>
            <a:grpSpLocks/>
          </p:cNvGrpSpPr>
          <p:nvPr/>
        </p:nvGrpSpPr>
        <p:grpSpPr bwMode="auto">
          <a:xfrm>
            <a:off x="914400" y="2209800"/>
            <a:ext cx="6858000" cy="1339850"/>
            <a:chOff x="576" y="1652"/>
            <a:chExt cx="4320" cy="844"/>
          </a:xfrm>
        </p:grpSpPr>
        <p:sp>
          <p:nvSpPr>
            <p:cNvPr id="12294" name="AutoShape 6"/>
            <p:cNvSpPr>
              <a:spLocks noChangeArrowheads="1"/>
            </p:cNvSpPr>
            <p:nvPr/>
          </p:nvSpPr>
          <p:spPr bwMode="gray">
            <a:xfrm>
              <a:off x="576" y="1652"/>
              <a:ext cx="4320" cy="59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2295" name="Text Box 7"/>
            <p:cNvSpPr txBox="1">
              <a:spLocks noChangeArrowheads="1"/>
            </p:cNvSpPr>
            <p:nvPr/>
          </p:nvSpPr>
          <p:spPr bwMode="gray">
            <a:xfrm>
              <a:off x="662" y="1670"/>
              <a:ext cx="4138"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b="1">
                  <a:solidFill>
                    <a:srgbClr val="000099"/>
                  </a:solidFill>
                  <a:latin typeface="Arial" pitchFamily="34" charset="0"/>
                  <a:cs typeface="Arial" pitchFamily="34" charset="0"/>
                </a:rPr>
                <a:t>例如：生活经验：空间如大房间，提供运动舞台，但不干扰演出，空间独立于物体及其运动存在。</a:t>
              </a:r>
            </a:p>
            <a:p>
              <a:r>
                <a:rPr lang="zh-CN" altLang="en-US" sz="2000" b="1">
                  <a:solidFill>
                    <a:srgbClr val="000099"/>
                  </a:solidFill>
                  <a:latin typeface="Arial" pitchFamily="34" charset="0"/>
                  <a:cs typeface="Arial" pitchFamily="34" charset="0"/>
                </a:rPr>
                <a:t>   </a:t>
              </a:r>
            </a:p>
            <a:p>
              <a:pPr eaLnBrk="0" hangingPunct="0"/>
              <a:endParaRPr lang="en-US" altLang="zh-CN" sz="2000" b="1">
                <a:solidFill>
                  <a:srgbClr val="000099"/>
                </a:solidFill>
                <a:latin typeface="Arial" pitchFamily="34" charset="0"/>
                <a:cs typeface="Arial" pitchFamily="34" charset="0"/>
              </a:endParaRPr>
            </a:p>
          </p:txBody>
        </p:sp>
      </p:grpSp>
      <p:grpSp>
        <p:nvGrpSpPr>
          <p:cNvPr id="12296" name="Group 8"/>
          <p:cNvGrpSpPr>
            <a:grpSpLocks/>
          </p:cNvGrpSpPr>
          <p:nvPr/>
        </p:nvGrpSpPr>
        <p:grpSpPr bwMode="auto">
          <a:xfrm>
            <a:off x="914400" y="3733800"/>
            <a:ext cx="6858000" cy="936625"/>
            <a:chOff x="576" y="2434"/>
            <a:chExt cx="4320" cy="590"/>
          </a:xfrm>
        </p:grpSpPr>
        <p:sp>
          <p:nvSpPr>
            <p:cNvPr id="12297" name="AutoShape 9"/>
            <p:cNvSpPr>
              <a:spLocks noChangeArrowheads="1"/>
            </p:cNvSpPr>
            <p:nvPr/>
          </p:nvSpPr>
          <p:spPr bwMode="gray">
            <a:xfrm>
              <a:off x="576" y="2434"/>
              <a:ext cx="4320" cy="590"/>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2298" name="Text Box 10"/>
            <p:cNvSpPr txBox="1">
              <a:spLocks noChangeArrowheads="1"/>
            </p:cNvSpPr>
            <p:nvPr/>
          </p:nvSpPr>
          <p:spPr bwMode="gray">
            <a:xfrm>
              <a:off x="720" y="2496"/>
              <a:ext cx="385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b="1">
                  <a:solidFill>
                    <a:srgbClr val="000099"/>
                  </a:solidFill>
                  <a:latin typeface="Arial" pitchFamily="34" charset="0"/>
                  <a:cs typeface="Arial" pitchFamily="34" charset="0"/>
                </a:rPr>
                <a:t>例如：生活经验：时间如长河，均匀流逝，任何都影响不了它，时间也是独立的。</a:t>
              </a:r>
            </a:p>
          </p:txBody>
        </p:sp>
      </p:grpSp>
      <p:sp>
        <p:nvSpPr>
          <p:cNvPr id="12299" name="Text Box 11"/>
          <p:cNvSpPr txBox="1">
            <a:spLocks noChangeArrowheads="1"/>
          </p:cNvSpPr>
          <p:nvPr/>
        </p:nvSpPr>
        <p:spPr bwMode="gray">
          <a:xfrm>
            <a:off x="990600" y="4951413"/>
            <a:ext cx="71024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b="1">
                <a:solidFill>
                  <a:srgbClr val="FF3300"/>
                </a:solidFill>
                <a:latin typeface="Arial" pitchFamily="34" charset="0"/>
                <a:cs typeface="Arial" pitchFamily="34" charset="0"/>
              </a:rPr>
              <a:t>所以：不管选什么参考系，不管物体怎么运动，物体的位移、时间、长度、质量等等的测量结果肯定是一样的，这是天经地义的。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blinds(horizontal)">
                                      <p:cBhvr>
                                        <p:cTn id="12" dur="500"/>
                                        <p:tgtEl>
                                          <p:spTgt spid="12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blinds(horizontal)">
                                      <p:cBhvr>
                                        <p:cTn id="17" dur="500"/>
                                        <p:tgtEl>
                                          <p:spTgt spid="12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blinds(horizontal)">
                                      <p:cBhvr>
                                        <p:cTn id="22"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762000"/>
          </a:xfrm>
          <a:noFill/>
          <a:ln/>
        </p:spPr>
        <p:txBody>
          <a:bodyPr anchorCtr="1"/>
          <a:lstStyle/>
          <a:p>
            <a:r>
              <a:rPr lang="zh-CN" altLang="en-US" b="1">
                <a:solidFill>
                  <a:schemeClr val="tx1"/>
                </a:solidFill>
                <a:effectLst/>
              </a:rPr>
              <a:t>高速世界（接近光速）</a:t>
            </a:r>
          </a:p>
        </p:txBody>
      </p:sp>
      <p:grpSp>
        <p:nvGrpSpPr>
          <p:cNvPr id="13315" name="Group 3"/>
          <p:cNvGrpSpPr>
            <a:grpSpLocks/>
          </p:cNvGrpSpPr>
          <p:nvPr/>
        </p:nvGrpSpPr>
        <p:grpSpPr bwMode="auto">
          <a:xfrm>
            <a:off x="3378200" y="1866900"/>
            <a:ext cx="2306638" cy="2368550"/>
            <a:chOff x="1655" y="1647"/>
            <a:chExt cx="2490" cy="2327"/>
          </a:xfrm>
        </p:grpSpPr>
        <p:sp>
          <p:nvSpPr>
            <p:cNvPr id="13316" name="Freeform 4"/>
            <p:cNvSpPr>
              <a:spLocks/>
            </p:cNvSpPr>
            <p:nvPr/>
          </p:nvSpPr>
          <p:spPr bwMode="gray">
            <a:xfrm>
              <a:off x="1660" y="2336"/>
              <a:ext cx="912" cy="1231"/>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0">
              <a:gsLst>
                <a:gs pos="0">
                  <a:srgbClr val="0066CC"/>
                </a:gs>
                <a:gs pos="100000">
                  <a:srgbClr val="0066CC">
                    <a:gamma/>
                    <a:shade val="46275"/>
                    <a:invGamma/>
                  </a:srgbClr>
                </a:gs>
              </a:gsLst>
              <a:lin ang="5400000" scaled="1"/>
            </a:gra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sp>
          <p:nvSpPr>
            <p:cNvPr id="13317" name="Freeform 5"/>
            <p:cNvSpPr>
              <a:spLocks/>
            </p:cNvSpPr>
            <p:nvPr/>
          </p:nvSpPr>
          <p:spPr bwMode="gray">
            <a:xfrm rot="7200000">
              <a:off x="2726" y="1655"/>
              <a:ext cx="860" cy="1305"/>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0">
              <a:gsLst>
                <a:gs pos="0">
                  <a:srgbClr val="33CC33">
                    <a:gamma/>
                    <a:shade val="46275"/>
                    <a:invGamma/>
                  </a:srgbClr>
                </a:gs>
                <a:gs pos="100000">
                  <a:srgbClr val="33CC33"/>
                </a:gs>
              </a:gsLst>
              <a:lin ang="5400000" scaled="1"/>
            </a:gra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grpSp>
          <p:nvGrpSpPr>
            <p:cNvPr id="13318" name="Group 6"/>
            <p:cNvGrpSpPr>
              <a:grpSpLocks/>
            </p:cNvGrpSpPr>
            <p:nvPr/>
          </p:nvGrpSpPr>
          <p:grpSpPr bwMode="auto">
            <a:xfrm>
              <a:off x="1712" y="1647"/>
              <a:ext cx="1480" cy="1302"/>
              <a:chOff x="1712" y="1389"/>
              <a:chExt cx="1480" cy="1302"/>
            </a:xfrm>
          </p:grpSpPr>
          <p:sp>
            <p:nvSpPr>
              <p:cNvPr id="13319" name="AutoShape 7"/>
              <p:cNvSpPr>
                <a:spLocks noChangeArrowheads="1"/>
              </p:cNvSpPr>
              <p:nvPr/>
            </p:nvSpPr>
            <p:spPr bwMode="gray">
              <a:xfrm rot="12600000">
                <a:off x="1712" y="2311"/>
                <a:ext cx="908" cy="380"/>
              </a:xfrm>
              <a:prstGeom prst="triangle">
                <a:avLst>
                  <a:gd name="adj" fmla="val 50000"/>
                </a:avLst>
              </a:prstGeom>
              <a:solidFill>
                <a:srgbClr val="00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13320" name="Freeform 8"/>
              <p:cNvSpPr>
                <a:spLocks/>
              </p:cNvSpPr>
              <p:nvPr/>
            </p:nvSpPr>
            <p:spPr bwMode="gray">
              <a:xfrm rot="7200000">
                <a:off x="1961" y="1810"/>
                <a:ext cx="948" cy="508"/>
              </a:xfrm>
              <a:custGeom>
                <a:avLst/>
                <a:gdLst>
                  <a:gd name="T0" fmla="*/ 750 w 750"/>
                  <a:gd name="T1" fmla="*/ 0 h 378"/>
                  <a:gd name="T2" fmla="*/ 0 w 750"/>
                  <a:gd name="T3" fmla="*/ 0 h 378"/>
                  <a:gd name="T4" fmla="*/ 2 w 750"/>
                  <a:gd name="T5" fmla="*/ 194 h 378"/>
                  <a:gd name="T6" fmla="*/ 28 w 750"/>
                  <a:gd name="T7" fmla="*/ 378 h 378"/>
                  <a:gd name="T8" fmla="*/ 750 w 750"/>
                  <a:gd name="T9" fmla="*/ 378 h 378"/>
                  <a:gd name="T10" fmla="*/ 750 w 750"/>
                  <a:gd name="T11" fmla="*/ 0 h 378"/>
                  <a:gd name="T12" fmla="*/ 750 w 750"/>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0" h="378">
                    <a:moveTo>
                      <a:pt x="750" y="0"/>
                    </a:moveTo>
                    <a:lnTo>
                      <a:pt x="0" y="0"/>
                    </a:lnTo>
                    <a:lnTo>
                      <a:pt x="2" y="194"/>
                    </a:lnTo>
                    <a:lnTo>
                      <a:pt x="28" y="378"/>
                    </a:lnTo>
                    <a:lnTo>
                      <a:pt x="750" y="378"/>
                    </a:lnTo>
                    <a:lnTo>
                      <a:pt x="750" y="0"/>
                    </a:lnTo>
                    <a:lnTo>
                      <a:pt x="750" y="0"/>
                    </a:lnTo>
                    <a:close/>
                  </a:path>
                </a:pathLst>
              </a:custGeom>
              <a:solidFill>
                <a:srgbClr val="009900"/>
              </a:soli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sp>
            <p:nvSpPr>
              <p:cNvPr id="13321" name="Freeform 9"/>
              <p:cNvSpPr>
                <a:spLocks/>
              </p:cNvSpPr>
              <p:nvPr/>
            </p:nvSpPr>
            <p:spPr bwMode="gray">
              <a:xfrm rot="7200000">
                <a:off x="2637" y="1226"/>
                <a:ext cx="392" cy="718"/>
              </a:xfrm>
              <a:custGeom>
                <a:avLst/>
                <a:gdLst>
                  <a:gd name="T0" fmla="*/ 495 w 495"/>
                  <a:gd name="T1" fmla="*/ 285 h 971"/>
                  <a:gd name="T2" fmla="*/ 495 w 495"/>
                  <a:gd name="T3" fmla="*/ 971 h 971"/>
                  <a:gd name="T4" fmla="*/ 462 w 495"/>
                  <a:gd name="T5" fmla="*/ 964 h 971"/>
                  <a:gd name="T6" fmla="*/ 430 w 495"/>
                  <a:gd name="T7" fmla="*/ 953 h 971"/>
                  <a:gd name="T8" fmla="*/ 401 w 495"/>
                  <a:gd name="T9" fmla="*/ 931 h 971"/>
                  <a:gd name="T10" fmla="*/ 372 w 495"/>
                  <a:gd name="T11" fmla="*/ 898 h 971"/>
                  <a:gd name="T12" fmla="*/ 339 w 495"/>
                  <a:gd name="T13" fmla="*/ 855 h 971"/>
                  <a:gd name="T14" fmla="*/ 306 w 495"/>
                  <a:gd name="T15" fmla="*/ 801 h 971"/>
                  <a:gd name="T16" fmla="*/ 270 w 495"/>
                  <a:gd name="T17" fmla="*/ 732 h 971"/>
                  <a:gd name="T18" fmla="*/ 227 w 495"/>
                  <a:gd name="T19" fmla="*/ 648 h 971"/>
                  <a:gd name="T20" fmla="*/ 183 w 495"/>
                  <a:gd name="T21" fmla="*/ 554 h 971"/>
                  <a:gd name="T22" fmla="*/ 129 w 495"/>
                  <a:gd name="T23" fmla="*/ 438 h 971"/>
                  <a:gd name="T24" fmla="*/ 96 w 495"/>
                  <a:gd name="T25" fmla="*/ 369 h 971"/>
                  <a:gd name="T26" fmla="*/ 29 w 495"/>
                  <a:gd name="T27" fmla="*/ 211 h 971"/>
                  <a:gd name="T28" fmla="*/ 2 w 495"/>
                  <a:gd name="T29" fmla="*/ 127 h 971"/>
                  <a:gd name="T30" fmla="*/ 0 w 495"/>
                  <a:gd name="T31" fmla="*/ 60 h 971"/>
                  <a:gd name="T32" fmla="*/ 15 w 495"/>
                  <a:gd name="T33" fmla="*/ 0 h 971"/>
                  <a:gd name="T34" fmla="*/ 15 w 495"/>
                  <a:gd name="T35" fmla="*/ 43 h 971"/>
                  <a:gd name="T36" fmla="*/ 15 w 495"/>
                  <a:gd name="T37" fmla="*/ 72 h 971"/>
                  <a:gd name="T38" fmla="*/ 15 w 495"/>
                  <a:gd name="T39" fmla="*/ 99 h 971"/>
                  <a:gd name="T40" fmla="*/ 18 w 495"/>
                  <a:gd name="T41" fmla="*/ 126 h 971"/>
                  <a:gd name="T42" fmla="*/ 29 w 495"/>
                  <a:gd name="T43" fmla="*/ 162 h 971"/>
                  <a:gd name="T44" fmla="*/ 53 w 495"/>
                  <a:gd name="T45" fmla="*/ 198 h 971"/>
                  <a:gd name="T46" fmla="*/ 85 w 495"/>
                  <a:gd name="T47" fmla="*/ 231 h 971"/>
                  <a:gd name="T48" fmla="*/ 125 w 495"/>
                  <a:gd name="T49" fmla="*/ 260 h 971"/>
                  <a:gd name="T50" fmla="*/ 180 w 495"/>
                  <a:gd name="T51" fmla="*/ 278 h 971"/>
                  <a:gd name="T52" fmla="*/ 245 w 495"/>
                  <a:gd name="T53" fmla="*/ 282 h 971"/>
                  <a:gd name="T54" fmla="*/ 495 w 495"/>
                  <a:gd name="T55" fmla="*/ 28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009900"/>
              </a:soli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grpSp>
        <p:sp>
          <p:nvSpPr>
            <p:cNvPr id="13322" name="Freeform 10"/>
            <p:cNvSpPr>
              <a:spLocks/>
            </p:cNvSpPr>
            <p:nvPr/>
          </p:nvSpPr>
          <p:spPr bwMode="gray">
            <a:xfrm rot="14400000">
              <a:off x="2798" y="2823"/>
              <a:ext cx="860" cy="1305"/>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0">
              <a:gsLst>
                <a:gs pos="0">
                  <a:srgbClr val="FF6600"/>
                </a:gs>
                <a:gs pos="100000">
                  <a:srgbClr val="FF6600">
                    <a:gamma/>
                    <a:shade val="46275"/>
                    <a:invGamma/>
                  </a:srgbClr>
                </a:gs>
              </a:gsLst>
              <a:lin ang="0" scaled="1"/>
            </a:gra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grpSp>
          <p:nvGrpSpPr>
            <p:cNvPr id="13323" name="Group 11"/>
            <p:cNvGrpSpPr>
              <a:grpSpLocks/>
            </p:cNvGrpSpPr>
            <p:nvPr/>
          </p:nvGrpSpPr>
          <p:grpSpPr bwMode="auto">
            <a:xfrm>
              <a:off x="2849" y="2249"/>
              <a:ext cx="1296" cy="1381"/>
              <a:chOff x="2854" y="1996"/>
              <a:chExt cx="1296" cy="1381"/>
            </a:xfrm>
          </p:grpSpPr>
          <p:sp>
            <p:nvSpPr>
              <p:cNvPr id="13324" name="AutoShape 12"/>
              <p:cNvSpPr>
                <a:spLocks noChangeArrowheads="1"/>
              </p:cNvSpPr>
              <p:nvPr/>
            </p:nvSpPr>
            <p:spPr bwMode="gray">
              <a:xfrm rot="19800000">
                <a:off x="2854" y="1996"/>
                <a:ext cx="906" cy="380"/>
              </a:xfrm>
              <a:prstGeom prst="triangle">
                <a:avLst>
                  <a:gd name="adj" fmla="val 50000"/>
                </a:avLst>
              </a:prstGeom>
              <a:solidFill>
                <a:srgbClr val="FF66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13325" name="Freeform 13"/>
              <p:cNvSpPr>
                <a:spLocks/>
              </p:cNvSpPr>
              <p:nvPr/>
            </p:nvSpPr>
            <p:spPr bwMode="gray">
              <a:xfrm rot="14400000">
                <a:off x="3102" y="2371"/>
                <a:ext cx="948" cy="507"/>
              </a:xfrm>
              <a:custGeom>
                <a:avLst/>
                <a:gdLst>
                  <a:gd name="T0" fmla="*/ 750 w 750"/>
                  <a:gd name="T1" fmla="*/ 0 h 378"/>
                  <a:gd name="T2" fmla="*/ 0 w 750"/>
                  <a:gd name="T3" fmla="*/ 0 h 378"/>
                  <a:gd name="T4" fmla="*/ 2 w 750"/>
                  <a:gd name="T5" fmla="*/ 194 h 378"/>
                  <a:gd name="T6" fmla="*/ 28 w 750"/>
                  <a:gd name="T7" fmla="*/ 378 h 378"/>
                  <a:gd name="T8" fmla="*/ 750 w 750"/>
                  <a:gd name="T9" fmla="*/ 378 h 378"/>
                  <a:gd name="T10" fmla="*/ 750 w 750"/>
                  <a:gd name="T11" fmla="*/ 0 h 378"/>
                  <a:gd name="T12" fmla="*/ 750 w 750"/>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0" h="378">
                    <a:moveTo>
                      <a:pt x="750" y="0"/>
                    </a:moveTo>
                    <a:lnTo>
                      <a:pt x="0" y="0"/>
                    </a:lnTo>
                    <a:lnTo>
                      <a:pt x="2" y="194"/>
                    </a:lnTo>
                    <a:lnTo>
                      <a:pt x="28" y="378"/>
                    </a:lnTo>
                    <a:lnTo>
                      <a:pt x="750" y="378"/>
                    </a:lnTo>
                    <a:lnTo>
                      <a:pt x="750" y="0"/>
                    </a:lnTo>
                    <a:lnTo>
                      <a:pt x="750" y="0"/>
                    </a:lnTo>
                    <a:close/>
                  </a:path>
                </a:pathLst>
              </a:custGeom>
              <a:solidFill>
                <a:srgbClr val="FF6600"/>
              </a:soli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sp>
            <p:nvSpPr>
              <p:cNvPr id="13326" name="Freeform 14"/>
              <p:cNvSpPr>
                <a:spLocks/>
              </p:cNvSpPr>
              <p:nvPr/>
            </p:nvSpPr>
            <p:spPr bwMode="gray">
              <a:xfrm rot="14400000">
                <a:off x="3618" y="2845"/>
                <a:ext cx="346" cy="718"/>
              </a:xfrm>
              <a:custGeom>
                <a:avLst/>
                <a:gdLst>
                  <a:gd name="T0" fmla="*/ 495 w 495"/>
                  <a:gd name="T1" fmla="*/ 285 h 971"/>
                  <a:gd name="T2" fmla="*/ 495 w 495"/>
                  <a:gd name="T3" fmla="*/ 971 h 971"/>
                  <a:gd name="T4" fmla="*/ 462 w 495"/>
                  <a:gd name="T5" fmla="*/ 964 h 971"/>
                  <a:gd name="T6" fmla="*/ 430 w 495"/>
                  <a:gd name="T7" fmla="*/ 953 h 971"/>
                  <a:gd name="T8" fmla="*/ 401 w 495"/>
                  <a:gd name="T9" fmla="*/ 931 h 971"/>
                  <a:gd name="T10" fmla="*/ 372 w 495"/>
                  <a:gd name="T11" fmla="*/ 898 h 971"/>
                  <a:gd name="T12" fmla="*/ 339 w 495"/>
                  <a:gd name="T13" fmla="*/ 855 h 971"/>
                  <a:gd name="T14" fmla="*/ 306 w 495"/>
                  <a:gd name="T15" fmla="*/ 801 h 971"/>
                  <a:gd name="T16" fmla="*/ 270 w 495"/>
                  <a:gd name="T17" fmla="*/ 732 h 971"/>
                  <a:gd name="T18" fmla="*/ 227 w 495"/>
                  <a:gd name="T19" fmla="*/ 648 h 971"/>
                  <a:gd name="T20" fmla="*/ 183 w 495"/>
                  <a:gd name="T21" fmla="*/ 554 h 971"/>
                  <a:gd name="T22" fmla="*/ 129 w 495"/>
                  <a:gd name="T23" fmla="*/ 438 h 971"/>
                  <a:gd name="T24" fmla="*/ 96 w 495"/>
                  <a:gd name="T25" fmla="*/ 369 h 971"/>
                  <a:gd name="T26" fmla="*/ 29 w 495"/>
                  <a:gd name="T27" fmla="*/ 211 h 971"/>
                  <a:gd name="T28" fmla="*/ 2 w 495"/>
                  <a:gd name="T29" fmla="*/ 127 h 971"/>
                  <a:gd name="T30" fmla="*/ 0 w 495"/>
                  <a:gd name="T31" fmla="*/ 60 h 971"/>
                  <a:gd name="T32" fmla="*/ 15 w 495"/>
                  <a:gd name="T33" fmla="*/ 0 h 971"/>
                  <a:gd name="T34" fmla="*/ 15 w 495"/>
                  <a:gd name="T35" fmla="*/ 43 h 971"/>
                  <a:gd name="T36" fmla="*/ 15 w 495"/>
                  <a:gd name="T37" fmla="*/ 72 h 971"/>
                  <a:gd name="T38" fmla="*/ 15 w 495"/>
                  <a:gd name="T39" fmla="*/ 99 h 971"/>
                  <a:gd name="T40" fmla="*/ 18 w 495"/>
                  <a:gd name="T41" fmla="*/ 126 h 971"/>
                  <a:gd name="T42" fmla="*/ 29 w 495"/>
                  <a:gd name="T43" fmla="*/ 162 h 971"/>
                  <a:gd name="T44" fmla="*/ 53 w 495"/>
                  <a:gd name="T45" fmla="*/ 198 h 971"/>
                  <a:gd name="T46" fmla="*/ 85 w 495"/>
                  <a:gd name="T47" fmla="*/ 231 h 971"/>
                  <a:gd name="T48" fmla="*/ 125 w 495"/>
                  <a:gd name="T49" fmla="*/ 260 h 971"/>
                  <a:gd name="T50" fmla="*/ 180 w 495"/>
                  <a:gd name="T51" fmla="*/ 278 h 971"/>
                  <a:gd name="T52" fmla="*/ 245 w 495"/>
                  <a:gd name="T53" fmla="*/ 282 h 971"/>
                  <a:gd name="T54" fmla="*/ 495 w 495"/>
                  <a:gd name="T55" fmla="*/ 28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FF6600"/>
              </a:solidFill>
              <a:ln>
                <a:noFill/>
              </a:ln>
              <a:extLst>
                <a:ext uri="{91240B29-F687-4F45-9708-019B960494DF}">
                  <a14:hiddenLine xmlns:a14="http://schemas.microsoft.com/office/drawing/2010/main" w="0">
                    <a:solidFill>
                      <a:srgbClr val="3399FF"/>
                    </a:solidFill>
                    <a:prstDash val="solid"/>
                    <a:round/>
                    <a:headEnd/>
                    <a:tailEnd/>
                  </a14:hiddenLine>
                </a:ext>
              </a:extLst>
            </p:spPr>
            <p:txBody>
              <a:bodyPr/>
              <a:lstStyle/>
              <a:p>
                <a:endParaRPr lang="zh-CN" altLang="en-US"/>
              </a:p>
            </p:txBody>
          </p:sp>
        </p:grpSp>
        <p:grpSp>
          <p:nvGrpSpPr>
            <p:cNvPr id="13327" name="Group 15"/>
            <p:cNvGrpSpPr>
              <a:grpSpLocks/>
            </p:cNvGrpSpPr>
            <p:nvPr/>
          </p:nvGrpSpPr>
          <p:grpSpPr bwMode="auto">
            <a:xfrm>
              <a:off x="1655" y="3095"/>
              <a:ext cx="1571" cy="879"/>
              <a:chOff x="1655" y="2837"/>
              <a:chExt cx="1571" cy="879"/>
            </a:xfrm>
          </p:grpSpPr>
          <p:sp>
            <p:nvSpPr>
              <p:cNvPr id="13328" name="Freeform 16"/>
              <p:cNvSpPr>
                <a:spLocks/>
              </p:cNvSpPr>
              <p:nvPr/>
            </p:nvSpPr>
            <p:spPr bwMode="gray">
              <a:xfrm>
                <a:off x="1655" y="2837"/>
                <a:ext cx="366" cy="692"/>
              </a:xfrm>
              <a:custGeom>
                <a:avLst/>
                <a:gdLst>
                  <a:gd name="T0" fmla="*/ 495 w 495"/>
                  <a:gd name="T1" fmla="*/ 285 h 971"/>
                  <a:gd name="T2" fmla="*/ 495 w 495"/>
                  <a:gd name="T3" fmla="*/ 971 h 971"/>
                  <a:gd name="T4" fmla="*/ 462 w 495"/>
                  <a:gd name="T5" fmla="*/ 964 h 971"/>
                  <a:gd name="T6" fmla="*/ 430 w 495"/>
                  <a:gd name="T7" fmla="*/ 953 h 971"/>
                  <a:gd name="T8" fmla="*/ 401 w 495"/>
                  <a:gd name="T9" fmla="*/ 931 h 971"/>
                  <a:gd name="T10" fmla="*/ 372 w 495"/>
                  <a:gd name="T11" fmla="*/ 898 h 971"/>
                  <a:gd name="T12" fmla="*/ 339 w 495"/>
                  <a:gd name="T13" fmla="*/ 855 h 971"/>
                  <a:gd name="T14" fmla="*/ 306 w 495"/>
                  <a:gd name="T15" fmla="*/ 801 h 971"/>
                  <a:gd name="T16" fmla="*/ 270 w 495"/>
                  <a:gd name="T17" fmla="*/ 732 h 971"/>
                  <a:gd name="T18" fmla="*/ 227 w 495"/>
                  <a:gd name="T19" fmla="*/ 648 h 971"/>
                  <a:gd name="T20" fmla="*/ 183 w 495"/>
                  <a:gd name="T21" fmla="*/ 554 h 971"/>
                  <a:gd name="T22" fmla="*/ 129 w 495"/>
                  <a:gd name="T23" fmla="*/ 438 h 971"/>
                  <a:gd name="T24" fmla="*/ 96 w 495"/>
                  <a:gd name="T25" fmla="*/ 369 h 971"/>
                  <a:gd name="T26" fmla="*/ 29 w 495"/>
                  <a:gd name="T27" fmla="*/ 211 h 971"/>
                  <a:gd name="T28" fmla="*/ 2 w 495"/>
                  <a:gd name="T29" fmla="*/ 127 h 971"/>
                  <a:gd name="T30" fmla="*/ 0 w 495"/>
                  <a:gd name="T31" fmla="*/ 60 h 971"/>
                  <a:gd name="T32" fmla="*/ 15 w 495"/>
                  <a:gd name="T33" fmla="*/ 0 h 971"/>
                  <a:gd name="T34" fmla="*/ 15 w 495"/>
                  <a:gd name="T35" fmla="*/ 43 h 971"/>
                  <a:gd name="T36" fmla="*/ 15 w 495"/>
                  <a:gd name="T37" fmla="*/ 72 h 971"/>
                  <a:gd name="T38" fmla="*/ 15 w 495"/>
                  <a:gd name="T39" fmla="*/ 99 h 971"/>
                  <a:gd name="T40" fmla="*/ 18 w 495"/>
                  <a:gd name="T41" fmla="*/ 126 h 971"/>
                  <a:gd name="T42" fmla="*/ 29 w 495"/>
                  <a:gd name="T43" fmla="*/ 162 h 971"/>
                  <a:gd name="T44" fmla="*/ 53 w 495"/>
                  <a:gd name="T45" fmla="*/ 198 h 971"/>
                  <a:gd name="T46" fmla="*/ 85 w 495"/>
                  <a:gd name="T47" fmla="*/ 231 h 971"/>
                  <a:gd name="T48" fmla="*/ 125 w 495"/>
                  <a:gd name="T49" fmla="*/ 260 h 971"/>
                  <a:gd name="T50" fmla="*/ 180 w 495"/>
                  <a:gd name="T51" fmla="*/ 278 h 971"/>
                  <a:gd name="T52" fmla="*/ 245 w 495"/>
                  <a:gd name="T53" fmla="*/ 282 h 971"/>
                  <a:gd name="T54" fmla="*/ 495 w 495"/>
                  <a:gd name="T55" fmla="*/ 28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0066CC"/>
              </a:soli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sp>
            <p:nvSpPr>
              <p:cNvPr id="13329" name="AutoShape 17"/>
              <p:cNvSpPr>
                <a:spLocks noChangeArrowheads="1"/>
              </p:cNvSpPr>
              <p:nvPr/>
            </p:nvSpPr>
            <p:spPr bwMode="gray">
              <a:xfrm rot="5400000">
                <a:off x="2589" y="3078"/>
                <a:ext cx="872" cy="403"/>
              </a:xfrm>
              <a:prstGeom prst="triangle">
                <a:avLst>
                  <a:gd name="adj" fmla="val 50000"/>
                </a:avLst>
              </a:prstGeom>
              <a:solidFill>
                <a:srgbClr val="0066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13330" name="Freeform 18"/>
              <p:cNvSpPr>
                <a:spLocks/>
              </p:cNvSpPr>
              <p:nvPr/>
            </p:nvSpPr>
            <p:spPr bwMode="gray">
              <a:xfrm>
                <a:off x="1985" y="3040"/>
                <a:ext cx="1005" cy="489"/>
              </a:xfrm>
              <a:custGeom>
                <a:avLst/>
                <a:gdLst>
                  <a:gd name="T0" fmla="*/ 750 w 750"/>
                  <a:gd name="T1" fmla="*/ 0 h 378"/>
                  <a:gd name="T2" fmla="*/ 0 w 750"/>
                  <a:gd name="T3" fmla="*/ 0 h 378"/>
                  <a:gd name="T4" fmla="*/ 2 w 750"/>
                  <a:gd name="T5" fmla="*/ 194 h 378"/>
                  <a:gd name="T6" fmla="*/ 28 w 750"/>
                  <a:gd name="T7" fmla="*/ 378 h 378"/>
                  <a:gd name="T8" fmla="*/ 750 w 750"/>
                  <a:gd name="T9" fmla="*/ 378 h 378"/>
                  <a:gd name="T10" fmla="*/ 750 w 750"/>
                  <a:gd name="T11" fmla="*/ 0 h 378"/>
                  <a:gd name="T12" fmla="*/ 750 w 750"/>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0" h="378">
                    <a:moveTo>
                      <a:pt x="750" y="0"/>
                    </a:moveTo>
                    <a:lnTo>
                      <a:pt x="0" y="0"/>
                    </a:lnTo>
                    <a:lnTo>
                      <a:pt x="2" y="194"/>
                    </a:lnTo>
                    <a:lnTo>
                      <a:pt x="28" y="378"/>
                    </a:lnTo>
                    <a:lnTo>
                      <a:pt x="750" y="378"/>
                    </a:lnTo>
                    <a:lnTo>
                      <a:pt x="750" y="0"/>
                    </a:lnTo>
                    <a:lnTo>
                      <a:pt x="750" y="0"/>
                    </a:lnTo>
                    <a:close/>
                  </a:path>
                </a:pathLst>
              </a:custGeom>
              <a:solidFill>
                <a:srgbClr val="0066CC"/>
              </a:soli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endParaRPr lang="zh-CN" altLang="en-US"/>
              </a:p>
            </p:txBody>
          </p:sp>
        </p:grpSp>
      </p:grpSp>
      <p:sp>
        <p:nvSpPr>
          <p:cNvPr id="13331" name="Text Box 19"/>
          <p:cNvSpPr txBox="1">
            <a:spLocks noChangeArrowheads="1"/>
          </p:cNvSpPr>
          <p:nvPr/>
        </p:nvSpPr>
        <p:spPr bwMode="auto">
          <a:xfrm>
            <a:off x="228600" y="1700213"/>
            <a:ext cx="322103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Arial" pitchFamily="34" charset="0"/>
                <a:cs typeface="Arial" pitchFamily="34" charset="0"/>
              </a:rPr>
              <a:t>随着物体速度的加快，</a:t>
            </a:r>
            <a:r>
              <a:rPr lang="zh-CN" altLang="en-US" sz="2400" b="1">
                <a:solidFill>
                  <a:srgbClr val="FF3300"/>
                </a:solidFill>
                <a:latin typeface="Arial" pitchFamily="34" charset="0"/>
                <a:cs typeface="Arial" pitchFamily="34" charset="0"/>
              </a:rPr>
              <a:t>时间会变慢</a:t>
            </a:r>
            <a:r>
              <a:rPr lang="zh-CN" altLang="en-US" sz="2400" b="1">
                <a:latin typeface="Arial" pitchFamily="34" charset="0"/>
                <a:cs typeface="Arial" pitchFamily="34" charset="0"/>
              </a:rPr>
              <a:t>。将一个钟表留在地面上，而携带另一个以很快速度移动，随后进行比较，地上的钟表总比快速移动的快。</a:t>
            </a:r>
          </a:p>
        </p:txBody>
      </p:sp>
      <p:sp>
        <p:nvSpPr>
          <p:cNvPr id="13332" name="Text Box 20"/>
          <p:cNvSpPr txBox="1">
            <a:spLocks noChangeArrowheads="1"/>
          </p:cNvSpPr>
          <p:nvPr/>
        </p:nvSpPr>
        <p:spPr bwMode="auto">
          <a:xfrm>
            <a:off x="5510213" y="1739900"/>
            <a:ext cx="33369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Arial" pitchFamily="34" charset="0"/>
                <a:cs typeface="Arial" pitchFamily="34" charset="0"/>
              </a:rPr>
              <a:t>物体以接近光速运行时所表现出的</a:t>
            </a:r>
            <a:r>
              <a:rPr lang="zh-CN" altLang="en-US" sz="2400" b="1">
                <a:solidFill>
                  <a:srgbClr val="FF3300"/>
                </a:solidFill>
                <a:latin typeface="Arial" pitchFamily="34" charset="0"/>
                <a:cs typeface="Arial" pitchFamily="34" charset="0"/>
              </a:rPr>
              <a:t>长度会比它静止时更短。</a:t>
            </a:r>
          </a:p>
          <a:p>
            <a:pPr eaLnBrk="0" hangingPunct="0"/>
            <a:r>
              <a:rPr lang="zh-CN" altLang="en-US" sz="2400" b="1">
                <a:latin typeface="Arial" pitchFamily="34" charset="0"/>
                <a:cs typeface="Arial" pitchFamily="34" charset="0"/>
              </a:rPr>
              <a:t>爱因斯坦指出，任何物体以光速运动时，其长度将会缩短为零。</a:t>
            </a:r>
          </a:p>
        </p:txBody>
      </p:sp>
      <p:sp>
        <p:nvSpPr>
          <p:cNvPr id="13333" name="Text Box 21"/>
          <p:cNvSpPr txBox="1">
            <a:spLocks noChangeArrowheads="1"/>
          </p:cNvSpPr>
          <p:nvPr/>
        </p:nvSpPr>
        <p:spPr bwMode="auto">
          <a:xfrm>
            <a:off x="1803400" y="884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latin typeface="Arial" pitchFamily="34" charset="0"/>
                <a:cs typeface="Arial" pitchFamily="34" charset="0"/>
              </a:rPr>
              <a:t>物体的</a:t>
            </a:r>
            <a:r>
              <a:rPr kumimoji="1" lang="zh-CN" altLang="en-US" sz="2400" b="1">
                <a:solidFill>
                  <a:srgbClr val="FF3300"/>
                </a:solidFill>
                <a:latin typeface="Arial" pitchFamily="34" charset="0"/>
                <a:cs typeface="Arial" pitchFamily="34" charset="0"/>
              </a:rPr>
              <a:t>质量随速度的增大而增大</a:t>
            </a:r>
          </a:p>
        </p:txBody>
      </p:sp>
      <p:sp>
        <p:nvSpPr>
          <p:cNvPr id="13334" name="Text Box 22"/>
          <p:cNvSpPr txBox="1">
            <a:spLocks noChangeArrowheads="1"/>
          </p:cNvSpPr>
          <p:nvPr/>
        </p:nvSpPr>
        <p:spPr bwMode="gray">
          <a:xfrm>
            <a:off x="685800" y="4752975"/>
            <a:ext cx="77724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800" b="1">
                <a:solidFill>
                  <a:srgbClr val="FF3300"/>
                </a:solidFill>
                <a:latin typeface="Arial" pitchFamily="34" charset="0"/>
                <a:cs typeface="Arial" pitchFamily="34" charset="0"/>
              </a:rPr>
              <a:t>1905</a:t>
            </a:r>
            <a:r>
              <a:rPr lang="zh-CN" altLang="en-US" sz="2800" b="1">
                <a:solidFill>
                  <a:srgbClr val="FF3300"/>
                </a:solidFill>
                <a:latin typeface="Arial" pitchFamily="34" charset="0"/>
                <a:cs typeface="Arial" pitchFamily="34" charset="0"/>
              </a:rPr>
              <a:t>年，爱因斯坦提出，物体高速时（接近光速），物体所占空间（如长度），物理、化学过程，生命持续时间，都与运动状态有关，时空都与运动相关联了</a:t>
            </a:r>
            <a:r>
              <a:rPr lang="en-US" altLang="zh-CN" sz="2800" b="1">
                <a:solidFill>
                  <a:srgbClr val="FF3300"/>
                </a:solidFill>
                <a:latin typeface="Arial" pitchFamily="34" charset="0"/>
                <a:cs typeface="Arial" pitchFamily="34" charset="0"/>
              </a:rPr>
              <a:t>------------</a:t>
            </a:r>
            <a:r>
              <a:rPr lang="zh-CN" altLang="en-US" sz="2800" b="1">
                <a:solidFill>
                  <a:srgbClr val="FF3300"/>
                </a:solidFill>
                <a:latin typeface="Arial" pitchFamily="34" charset="0"/>
                <a:cs typeface="Arial" pitchFamily="34" charset="0"/>
              </a:rPr>
              <a:t>狭义相对论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34"/>
                                        </p:tgtEl>
                                        <p:attrNameLst>
                                          <p:attrName>style.visibility</p:attrName>
                                        </p:attrNameLst>
                                      </p:cBhvr>
                                      <p:to>
                                        <p:strVal val="visible"/>
                                      </p:to>
                                    </p:set>
                                    <p:animEffect transition="in" filter="blinds(horizontal)">
                                      <p:cBhvr>
                                        <p:cTn id="7" dur="500"/>
                                        <p:tgtEl>
                                          <p:spTgt spid="1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ojue2_1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50900"/>
            <a:ext cx="8458200" cy="4940300"/>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3"/>
          <p:cNvSpPr txBox="1">
            <a:spLocks noChangeArrowheads="1"/>
          </p:cNvSpPr>
          <p:nvPr/>
        </p:nvSpPr>
        <p:spPr bwMode="gray">
          <a:xfrm>
            <a:off x="1066800" y="152400"/>
            <a:ext cx="700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Arial" pitchFamily="34" charset="0"/>
                <a:cs typeface="Arial" pitchFamily="34" charset="0"/>
              </a:rPr>
              <a:t>不敢相信图中的横线是平行的，不过它就是平行的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ojue12_17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534400" cy="5257800"/>
          </a:xfrm>
          <a:prstGeom prst="rect">
            <a:avLst/>
          </a:prstGeom>
          <a:noFill/>
          <a:extLst>
            <a:ext uri="{909E8E84-426E-40DD-AFC4-6F175D3DCCD1}">
              <a14:hiddenFill xmlns:a14="http://schemas.microsoft.com/office/drawing/2010/main">
                <a:solidFill>
                  <a:srgbClr val="FFFFFF"/>
                </a:solidFill>
              </a14:hiddenFill>
            </a:ext>
          </a:extLst>
        </p:spPr>
      </p:pic>
      <p:sp>
        <p:nvSpPr>
          <p:cNvPr id="15363" name="Text Box 3"/>
          <p:cNvSpPr txBox="1">
            <a:spLocks noChangeArrowheads="1"/>
          </p:cNvSpPr>
          <p:nvPr/>
        </p:nvSpPr>
        <p:spPr bwMode="gray">
          <a:xfrm>
            <a:off x="1676400" y="192088"/>
            <a:ext cx="608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Arial" pitchFamily="34" charset="0"/>
                <a:cs typeface="Arial" pitchFamily="34" charset="0"/>
              </a:rPr>
              <a:t>两个位于中心的圆哪个大？其实一样大的！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gray">
          <a:xfrm>
            <a:off x="441325" y="355600"/>
            <a:ext cx="38544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600" b="1">
                <a:latin typeface="Arial" pitchFamily="34" charset="0"/>
                <a:cs typeface="Arial" pitchFamily="34" charset="0"/>
              </a:rPr>
              <a:t>四、从宏观到微观</a:t>
            </a:r>
          </a:p>
        </p:txBody>
      </p:sp>
      <p:sp>
        <p:nvSpPr>
          <p:cNvPr id="16387" name="Text Box 3"/>
          <p:cNvSpPr txBox="1">
            <a:spLocks noChangeArrowheads="1"/>
          </p:cNvSpPr>
          <p:nvPr/>
        </p:nvSpPr>
        <p:spPr bwMode="gray">
          <a:xfrm>
            <a:off x="533400" y="1524000"/>
            <a:ext cx="80772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600" b="1">
                <a:latin typeface="Arial" pitchFamily="34" charset="0"/>
                <a:cs typeface="Arial" pitchFamily="34" charset="0"/>
              </a:rPr>
              <a:t>19</a:t>
            </a:r>
            <a:r>
              <a:rPr lang="zh-CN" altLang="en-US" sz="3600" b="1">
                <a:latin typeface="Arial" pitchFamily="34" charset="0"/>
                <a:cs typeface="Arial" pitchFamily="34" charset="0"/>
              </a:rPr>
              <a:t>世纪末</a:t>
            </a:r>
            <a:r>
              <a:rPr lang="en-US" altLang="zh-CN" sz="3600" b="1">
                <a:latin typeface="Arial" pitchFamily="34" charset="0"/>
                <a:cs typeface="Arial" pitchFamily="34" charset="0"/>
              </a:rPr>
              <a:t>-20</a:t>
            </a:r>
            <a:r>
              <a:rPr lang="zh-CN" altLang="en-US" sz="3600" b="1">
                <a:latin typeface="Arial" pitchFamily="34" charset="0"/>
                <a:cs typeface="Arial" pitchFamily="34" charset="0"/>
              </a:rPr>
              <a:t>世纪初，深入到微观领域，发现电子、质子、中子等微观粒子不仅具有</a:t>
            </a:r>
            <a:r>
              <a:rPr lang="zh-CN" altLang="en-US" sz="3600" b="1">
                <a:solidFill>
                  <a:srgbClr val="FF3300"/>
                </a:solidFill>
                <a:latin typeface="Arial" pitchFamily="34" charset="0"/>
                <a:cs typeface="Arial" pitchFamily="34" charset="0"/>
              </a:rPr>
              <a:t>粒子性</a:t>
            </a:r>
            <a:r>
              <a:rPr lang="zh-CN" altLang="en-US" sz="3600" b="1">
                <a:latin typeface="Arial" pitchFamily="34" charset="0"/>
                <a:cs typeface="Arial" pitchFamily="34" charset="0"/>
              </a:rPr>
              <a:t>，同时还具有</a:t>
            </a:r>
            <a:r>
              <a:rPr lang="zh-CN" altLang="en-US" sz="3600" b="1">
                <a:solidFill>
                  <a:srgbClr val="FF3300"/>
                </a:solidFill>
                <a:latin typeface="Arial" pitchFamily="34" charset="0"/>
                <a:cs typeface="Arial" pitchFamily="34" charset="0"/>
              </a:rPr>
              <a:t>波动性</a:t>
            </a:r>
            <a:r>
              <a:rPr lang="zh-CN" altLang="en-US" sz="3600" b="1">
                <a:latin typeface="Arial" pitchFamily="34" charset="0"/>
                <a:cs typeface="Arial" pitchFamily="34" charset="0"/>
              </a:rPr>
              <a:t>，很多情况下经典力学说明不了。</a:t>
            </a:r>
          </a:p>
        </p:txBody>
      </p:sp>
      <p:sp>
        <p:nvSpPr>
          <p:cNvPr id="16388" name="Line 4"/>
          <p:cNvSpPr>
            <a:spLocks noChangeShapeType="1"/>
          </p:cNvSpPr>
          <p:nvPr/>
        </p:nvSpPr>
        <p:spPr bwMode="gray">
          <a:xfrm>
            <a:off x="4489450" y="4424363"/>
            <a:ext cx="1371600" cy="0"/>
          </a:xfrm>
          <a:prstGeom prst="line">
            <a:avLst/>
          </a:prstGeom>
          <a:noFill/>
          <a:ln w="63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16389" name="Text Box 5"/>
          <p:cNvSpPr txBox="1">
            <a:spLocks noChangeArrowheads="1"/>
          </p:cNvSpPr>
          <p:nvPr/>
        </p:nvSpPr>
        <p:spPr bwMode="gray">
          <a:xfrm>
            <a:off x="5861050" y="4038600"/>
            <a:ext cx="21399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b="1">
                <a:solidFill>
                  <a:srgbClr val="FF3300"/>
                </a:solidFill>
                <a:latin typeface="Arial" pitchFamily="34" charset="0"/>
                <a:cs typeface="Arial" pitchFamily="34" charset="0"/>
              </a:rPr>
              <a:t>量子力学</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gray">
          <a:xfrm>
            <a:off x="304800" y="34925"/>
            <a:ext cx="4772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600" b="1">
                <a:latin typeface="Arial" pitchFamily="34" charset="0"/>
                <a:cs typeface="Arial" pitchFamily="34" charset="0"/>
              </a:rPr>
              <a:t>五、从弱引力到强引力</a:t>
            </a:r>
          </a:p>
        </p:txBody>
      </p:sp>
      <p:grpSp>
        <p:nvGrpSpPr>
          <p:cNvPr id="17411" name="Group 3"/>
          <p:cNvGrpSpPr>
            <a:grpSpLocks/>
          </p:cNvGrpSpPr>
          <p:nvPr/>
        </p:nvGrpSpPr>
        <p:grpSpPr bwMode="auto">
          <a:xfrm>
            <a:off x="304800" y="796925"/>
            <a:ext cx="8382000" cy="1108075"/>
            <a:chOff x="192" y="502"/>
            <a:chExt cx="5280" cy="698"/>
          </a:xfrm>
        </p:grpSpPr>
        <p:sp>
          <p:nvSpPr>
            <p:cNvPr id="17412" name="AutoShape 4"/>
            <p:cNvSpPr>
              <a:spLocks noChangeArrowheads="1"/>
            </p:cNvSpPr>
            <p:nvPr/>
          </p:nvSpPr>
          <p:spPr bwMode="gray">
            <a:xfrm>
              <a:off x="192" y="502"/>
              <a:ext cx="5280" cy="698"/>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7413" name="Text Box 5"/>
            <p:cNvSpPr txBox="1">
              <a:spLocks noChangeArrowheads="1"/>
            </p:cNvSpPr>
            <p:nvPr/>
          </p:nvSpPr>
          <p:spPr bwMode="gray">
            <a:xfrm>
              <a:off x="377" y="557"/>
              <a:ext cx="499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200" b="1">
                  <a:solidFill>
                    <a:srgbClr val="000099"/>
                  </a:solidFill>
                  <a:latin typeface="Arial" pitchFamily="34" charset="0"/>
                  <a:cs typeface="Arial" pitchFamily="34" charset="0"/>
                </a:rPr>
                <a:t>物体间的万有引力是弱引力，经典力学适用</a:t>
              </a:r>
            </a:p>
          </p:txBody>
        </p:sp>
      </p:grpSp>
      <p:sp>
        <p:nvSpPr>
          <p:cNvPr id="17414" name="Line 6"/>
          <p:cNvSpPr>
            <a:spLocks noChangeShapeType="1"/>
          </p:cNvSpPr>
          <p:nvPr/>
        </p:nvSpPr>
        <p:spPr bwMode="gray">
          <a:xfrm>
            <a:off x="2286000" y="1905000"/>
            <a:ext cx="0" cy="587375"/>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grpSp>
        <p:nvGrpSpPr>
          <p:cNvPr id="17415" name="Group 7"/>
          <p:cNvGrpSpPr>
            <a:grpSpLocks/>
          </p:cNvGrpSpPr>
          <p:nvPr/>
        </p:nvGrpSpPr>
        <p:grpSpPr bwMode="auto">
          <a:xfrm>
            <a:off x="304800" y="2625725"/>
            <a:ext cx="8382000" cy="1108075"/>
            <a:chOff x="336" y="1440"/>
            <a:chExt cx="5040" cy="698"/>
          </a:xfrm>
        </p:grpSpPr>
        <p:sp>
          <p:nvSpPr>
            <p:cNvPr id="17416" name="AutoShape 8"/>
            <p:cNvSpPr>
              <a:spLocks noChangeArrowheads="1"/>
            </p:cNvSpPr>
            <p:nvPr/>
          </p:nvSpPr>
          <p:spPr bwMode="gray">
            <a:xfrm>
              <a:off x="336" y="1440"/>
              <a:ext cx="5040" cy="698"/>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7417" name="Text Box 9"/>
            <p:cNvSpPr txBox="1">
              <a:spLocks noChangeArrowheads="1"/>
            </p:cNvSpPr>
            <p:nvPr/>
          </p:nvSpPr>
          <p:spPr bwMode="gray">
            <a:xfrm>
              <a:off x="528" y="1536"/>
              <a:ext cx="480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b="1">
                  <a:solidFill>
                    <a:srgbClr val="000099"/>
                  </a:solidFill>
                  <a:latin typeface="Arial" pitchFamily="34" charset="0"/>
                  <a:cs typeface="Arial" pitchFamily="34" charset="0"/>
                </a:rPr>
                <a:t>天体半径减小到一定程度时</a:t>
              </a:r>
              <a:r>
                <a:rPr kumimoji="1" lang="en-US" altLang="zh-CN" sz="2000" b="1">
                  <a:solidFill>
                    <a:srgbClr val="000099"/>
                  </a:solidFill>
                  <a:latin typeface="Arial" pitchFamily="34" charset="0"/>
                  <a:cs typeface="Arial" pitchFamily="34" charset="0"/>
                </a:rPr>
                <a:t>(</a:t>
              </a:r>
              <a:r>
                <a:rPr kumimoji="1" lang="zh-CN" altLang="en-US" sz="2000" b="1">
                  <a:solidFill>
                    <a:srgbClr val="000099"/>
                  </a:solidFill>
                  <a:latin typeface="Arial" pitchFamily="34" charset="0"/>
                  <a:cs typeface="Arial" pitchFamily="34" charset="0"/>
                </a:rPr>
                <a:t>太阳的引力半径为</a:t>
              </a:r>
              <a:r>
                <a:rPr kumimoji="1" lang="en-US" altLang="zh-CN" sz="2000" b="1">
                  <a:solidFill>
                    <a:srgbClr val="000099"/>
                  </a:solidFill>
                  <a:latin typeface="Arial" pitchFamily="34" charset="0"/>
                  <a:cs typeface="Arial" pitchFamily="34" charset="0"/>
                </a:rPr>
                <a:t>3 km</a:t>
              </a:r>
              <a:r>
                <a:rPr kumimoji="1" lang="zh-CN" altLang="en-US" sz="2000" b="1">
                  <a:solidFill>
                    <a:srgbClr val="000099"/>
                  </a:solidFill>
                  <a:latin typeface="Arial" pitchFamily="34" charset="0"/>
                  <a:cs typeface="Arial" pitchFamily="34" charset="0"/>
                </a:rPr>
                <a:t>，地球的引力半径为</a:t>
              </a:r>
              <a:r>
                <a:rPr kumimoji="1" lang="en-US" altLang="zh-CN" sz="2000" b="1">
                  <a:solidFill>
                    <a:srgbClr val="000099"/>
                  </a:solidFill>
                  <a:latin typeface="Arial" pitchFamily="34" charset="0"/>
                  <a:cs typeface="Arial" pitchFamily="34" charset="0"/>
                </a:rPr>
                <a:t>1 m,</a:t>
              </a:r>
              <a:r>
                <a:rPr kumimoji="1" lang="zh-CN" altLang="en-US" sz="2000" b="1">
                  <a:solidFill>
                    <a:srgbClr val="000099"/>
                  </a:solidFill>
                  <a:latin typeface="Arial" pitchFamily="34" charset="0"/>
                  <a:cs typeface="Arial" pitchFamily="34" charset="0"/>
                </a:rPr>
                <a:t>如白矮星</a:t>
              </a:r>
              <a:r>
                <a:rPr kumimoji="1" lang="en-US" altLang="zh-CN" sz="2000" b="1">
                  <a:solidFill>
                    <a:srgbClr val="000099"/>
                  </a:solidFill>
                  <a:latin typeface="Arial" pitchFamily="34" charset="0"/>
                  <a:cs typeface="Arial" pitchFamily="34" charset="0"/>
                </a:rPr>
                <a:t>)</a:t>
              </a:r>
              <a:r>
                <a:rPr kumimoji="1" lang="zh-CN" altLang="en-US" sz="2000" b="1">
                  <a:solidFill>
                    <a:srgbClr val="000099"/>
                  </a:solidFill>
                  <a:latin typeface="Arial" pitchFamily="34" charset="0"/>
                  <a:cs typeface="Arial" pitchFamily="34" charset="0"/>
                </a:rPr>
                <a:t>，天体间的引力就趋于无穷大 ，强引力。</a:t>
              </a:r>
            </a:p>
          </p:txBody>
        </p:sp>
      </p:grpSp>
      <p:sp>
        <p:nvSpPr>
          <p:cNvPr id="17418" name="Line 10"/>
          <p:cNvSpPr>
            <a:spLocks noChangeShapeType="1"/>
          </p:cNvSpPr>
          <p:nvPr/>
        </p:nvSpPr>
        <p:spPr bwMode="gray">
          <a:xfrm>
            <a:off x="2286000" y="3733800"/>
            <a:ext cx="0" cy="762000"/>
          </a:xfrm>
          <a:prstGeom prst="line">
            <a:avLst/>
          </a:prstGeom>
          <a:noFill/>
          <a:ln w="635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grpSp>
        <p:nvGrpSpPr>
          <p:cNvPr id="17419" name="Group 11"/>
          <p:cNvGrpSpPr>
            <a:grpSpLocks/>
          </p:cNvGrpSpPr>
          <p:nvPr/>
        </p:nvGrpSpPr>
        <p:grpSpPr bwMode="auto">
          <a:xfrm>
            <a:off x="304800" y="4495800"/>
            <a:ext cx="8382000" cy="1108075"/>
            <a:chOff x="288" y="409"/>
            <a:chExt cx="5040" cy="698"/>
          </a:xfrm>
        </p:grpSpPr>
        <p:sp>
          <p:nvSpPr>
            <p:cNvPr id="17420" name="AutoShape 12"/>
            <p:cNvSpPr>
              <a:spLocks noChangeArrowheads="1"/>
            </p:cNvSpPr>
            <p:nvPr/>
          </p:nvSpPr>
          <p:spPr bwMode="gray">
            <a:xfrm>
              <a:off x="288" y="409"/>
              <a:ext cx="5040" cy="698"/>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7421" name="Text Box 13"/>
            <p:cNvSpPr txBox="1">
              <a:spLocks noChangeArrowheads="1"/>
            </p:cNvSpPr>
            <p:nvPr/>
          </p:nvSpPr>
          <p:spPr bwMode="gray">
            <a:xfrm>
              <a:off x="1200" y="476"/>
              <a:ext cx="259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600" b="1">
                  <a:solidFill>
                    <a:srgbClr val="0000FF"/>
                  </a:solidFill>
                  <a:latin typeface="Arial" pitchFamily="34" charset="0"/>
                  <a:cs typeface="Arial" pitchFamily="34" charset="0"/>
                </a:rPr>
                <a:t>爱因斯坦广义相对论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additive="base">
                                        <p:cTn id="12" dur="500" fill="hold"/>
                                        <p:tgtEl>
                                          <p:spTgt spid="17411"/>
                                        </p:tgtEl>
                                        <p:attrNameLst>
                                          <p:attrName>ppt_x</p:attrName>
                                        </p:attrNameLst>
                                      </p:cBhvr>
                                      <p:tavLst>
                                        <p:tav tm="0">
                                          <p:val>
                                            <p:strVal val="0-#ppt_w/2"/>
                                          </p:val>
                                        </p:tav>
                                        <p:tav tm="100000">
                                          <p:val>
                                            <p:strVal val="#ppt_x"/>
                                          </p:val>
                                        </p:tav>
                                      </p:tavLst>
                                    </p:anim>
                                    <p:anim calcmode="lin" valueType="num">
                                      <p:cBhvr additive="base">
                                        <p:cTn id="13"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414"/>
                                        </p:tgtEl>
                                        <p:attrNameLst>
                                          <p:attrName>style.visibility</p:attrName>
                                        </p:attrNameLst>
                                      </p:cBhvr>
                                      <p:to>
                                        <p:strVal val="visible"/>
                                      </p:to>
                                    </p:set>
                                    <p:animEffect transition="in" filter="wipe(up)">
                                      <p:cBhvr>
                                        <p:cTn id="18" dur="500"/>
                                        <p:tgtEl>
                                          <p:spTgt spid="174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7415"/>
                                        </p:tgtEl>
                                        <p:attrNameLst>
                                          <p:attrName>style.visibility</p:attrName>
                                        </p:attrNameLst>
                                      </p:cBhvr>
                                      <p:to>
                                        <p:strVal val="visible"/>
                                      </p:to>
                                    </p:set>
                                    <p:anim calcmode="lin" valueType="num">
                                      <p:cBhvr additive="base">
                                        <p:cTn id="23" dur="500" fill="hold"/>
                                        <p:tgtEl>
                                          <p:spTgt spid="17415"/>
                                        </p:tgtEl>
                                        <p:attrNameLst>
                                          <p:attrName>ppt_x</p:attrName>
                                        </p:attrNameLst>
                                      </p:cBhvr>
                                      <p:tavLst>
                                        <p:tav tm="0">
                                          <p:val>
                                            <p:strVal val="0-#ppt_w/2"/>
                                          </p:val>
                                        </p:tav>
                                        <p:tav tm="100000">
                                          <p:val>
                                            <p:strVal val="#ppt_x"/>
                                          </p:val>
                                        </p:tav>
                                      </p:tavLst>
                                    </p:anim>
                                    <p:anim calcmode="lin" valueType="num">
                                      <p:cBhvr additive="base">
                                        <p:cTn id="24"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418"/>
                                        </p:tgtEl>
                                        <p:attrNameLst>
                                          <p:attrName>style.visibility</p:attrName>
                                        </p:attrNameLst>
                                      </p:cBhvr>
                                      <p:to>
                                        <p:strVal val="visible"/>
                                      </p:to>
                                    </p:set>
                                    <p:animEffect transition="in" filter="wipe(up)">
                                      <p:cBhvr>
                                        <p:cTn id="29" dur="500"/>
                                        <p:tgtEl>
                                          <p:spTgt spid="174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17419"/>
                                        </p:tgtEl>
                                        <p:attrNameLst>
                                          <p:attrName>style.visibility</p:attrName>
                                        </p:attrNameLst>
                                      </p:cBhvr>
                                      <p:to>
                                        <p:strVal val="visible"/>
                                      </p:to>
                                    </p:set>
                                    <p:anim calcmode="lin" valueType="num">
                                      <p:cBhvr additive="base">
                                        <p:cTn id="34" dur="500" fill="hold"/>
                                        <p:tgtEl>
                                          <p:spTgt spid="17419"/>
                                        </p:tgtEl>
                                        <p:attrNameLst>
                                          <p:attrName>ppt_x</p:attrName>
                                        </p:attrNameLst>
                                      </p:cBhvr>
                                      <p:tavLst>
                                        <p:tav tm="0">
                                          <p:val>
                                            <p:strVal val="#ppt_x"/>
                                          </p:val>
                                        </p:tav>
                                        <p:tav tm="100000">
                                          <p:val>
                                            <p:strVal val="#ppt_x"/>
                                          </p:val>
                                        </p:tav>
                                      </p:tavLst>
                                    </p:anim>
                                    <p:anim calcmode="lin" valueType="num">
                                      <p:cBhvr additive="base">
                                        <p:cTn id="35" dur="500" fill="hold"/>
                                        <p:tgtEl>
                                          <p:spTgt spid="17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4" grpId="0" animBg="1"/>
      <p:bldP spid="174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3370263" y="914400"/>
            <a:ext cx="3030537" cy="2736850"/>
            <a:chOff x="2172" y="1440"/>
            <a:chExt cx="1956" cy="1957"/>
          </a:xfrm>
        </p:grpSpPr>
        <p:sp>
          <p:nvSpPr>
            <p:cNvPr id="18435" name="Freeform 3"/>
            <p:cNvSpPr>
              <a:spLocks/>
            </p:cNvSpPr>
            <p:nvPr/>
          </p:nvSpPr>
          <p:spPr bwMode="gray">
            <a:xfrm>
              <a:off x="2172" y="144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00CC99">
                    <a:gamma/>
                    <a:shade val="45490"/>
                    <a:invGamma/>
                  </a:srgbClr>
                </a:gs>
                <a:gs pos="100000">
                  <a:srgbClr val="00CC99"/>
                </a:gs>
              </a:gsLst>
              <a:lin ang="2700000" scaled="1"/>
            </a:gradFill>
            <a:ln w="9525">
              <a:prstDash val="solid"/>
              <a:round/>
              <a:headEnd/>
              <a:tailEnd/>
            </a:ln>
            <a:effectLst/>
            <a:scene3d>
              <a:camera prst="legacyPerspectiveFront">
                <a:rot lat="20099999" lon="1500000" rev="0"/>
              </a:camera>
              <a:lightRig rig="legacyFlat4" dir="b"/>
            </a:scene3d>
            <a:sp3d extrusionH="6080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8436" name="Oval 4"/>
            <p:cNvSpPr>
              <a:spLocks noChangeArrowheads="1"/>
            </p:cNvSpPr>
            <p:nvPr/>
          </p:nvSpPr>
          <p:spPr bwMode="gray">
            <a:xfrm rot="2506802">
              <a:off x="2663" y="1839"/>
              <a:ext cx="1008" cy="1248"/>
            </a:xfrm>
            <a:prstGeom prst="ellipse">
              <a:avLst/>
            </a:prstGeom>
            <a:gradFill rotWithShape="1">
              <a:gsLst>
                <a:gs pos="0">
                  <a:srgbClr val="B2B2B2">
                    <a:gamma/>
                    <a:shade val="46275"/>
                    <a:invGamma/>
                  </a:srgbClr>
                </a:gs>
                <a:gs pos="50000">
                  <a:srgbClr val="B2B2B2"/>
                </a:gs>
                <a:gs pos="100000">
                  <a:srgbClr val="B2B2B2">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7" name="Oval 5"/>
            <p:cNvSpPr>
              <a:spLocks noChangeArrowheads="1"/>
            </p:cNvSpPr>
            <p:nvPr/>
          </p:nvSpPr>
          <p:spPr bwMode="gray">
            <a:xfrm rot="2506802">
              <a:off x="2837" y="1961"/>
              <a:ext cx="797" cy="1156"/>
            </a:xfrm>
            <a:prstGeom prst="ellipse">
              <a:avLst/>
            </a:prstGeom>
            <a:solidFill>
              <a:srgbClr val="FFFF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8" name="Group 6"/>
          <p:cNvGrpSpPr>
            <a:grpSpLocks/>
          </p:cNvGrpSpPr>
          <p:nvPr/>
        </p:nvGrpSpPr>
        <p:grpSpPr bwMode="auto">
          <a:xfrm>
            <a:off x="990600" y="2947988"/>
            <a:ext cx="3889375" cy="3511550"/>
            <a:chOff x="2172" y="1440"/>
            <a:chExt cx="1956" cy="1957"/>
          </a:xfrm>
        </p:grpSpPr>
        <p:sp>
          <p:nvSpPr>
            <p:cNvPr id="18439" name="Freeform 7"/>
            <p:cNvSpPr>
              <a:spLocks/>
            </p:cNvSpPr>
            <p:nvPr/>
          </p:nvSpPr>
          <p:spPr bwMode="gray">
            <a:xfrm>
              <a:off x="2172" y="144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B29B5C">
                    <a:gamma/>
                    <a:shade val="57647"/>
                    <a:invGamma/>
                  </a:srgbClr>
                </a:gs>
                <a:gs pos="100000">
                  <a:srgbClr val="B29B5C"/>
                </a:gs>
              </a:gsLst>
              <a:lin ang="2700000" scaled="1"/>
            </a:gradFill>
            <a:ln w="9525">
              <a:prstDash val="solid"/>
              <a:round/>
              <a:headEnd/>
              <a:tailEnd/>
            </a:ln>
            <a:effectLst/>
            <a:scene3d>
              <a:camera prst="legacyPerspectiveFront">
                <a:rot lat="20099999" lon="1500000" rev="0"/>
              </a:camera>
              <a:lightRig rig="legacyFlat4" dir="b"/>
            </a:scene3d>
            <a:sp3d extrusionH="608000" prstMaterial="legacyMatte">
              <a:bevelT w="13500" h="13500" prst="angle"/>
              <a:bevelB w="13500" h="13500" prst="angle"/>
              <a:extrusionClr>
                <a:srgbClr val="B29B5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8440" name="Oval 8"/>
            <p:cNvSpPr>
              <a:spLocks noChangeArrowheads="1"/>
            </p:cNvSpPr>
            <p:nvPr/>
          </p:nvSpPr>
          <p:spPr bwMode="gray">
            <a:xfrm rot="2506802">
              <a:off x="2663" y="1839"/>
              <a:ext cx="1008" cy="1248"/>
            </a:xfrm>
            <a:prstGeom prst="ellipse">
              <a:avLst/>
            </a:prstGeom>
            <a:gradFill rotWithShape="1">
              <a:gsLst>
                <a:gs pos="0">
                  <a:srgbClr val="B2B2B2">
                    <a:gamma/>
                    <a:shade val="46275"/>
                    <a:invGamma/>
                  </a:srgbClr>
                </a:gs>
                <a:gs pos="50000">
                  <a:srgbClr val="B2B2B2"/>
                </a:gs>
                <a:gs pos="100000">
                  <a:srgbClr val="B2B2B2">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Oval 9"/>
            <p:cNvSpPr>
              <a:spLocks noChangeArrowheads="1"/>
            </p:cNvSpPr>
            <p:nvPr/>
          </p:nvSpPr>
          <p:spPr bwMode="gray">
            <a:xfrm rot="2506802">
              <a:off x="2837" y="1961"/>
              <a:ext cx="797" cy="1156"/>
            </a:xfrm>
            <a:prstGeom prst="ellipse">
              <a:avLst/>
            </a:prstGeom>
            <a:solidFill>
              <a:srgbClr val="FFFF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42" name="Text Box 10"/>
          <p:cNvSpPr txBox="1">
            <a:spLocks noChangeArrowheads="1"/>
          </p:cNvSpPr>
          <p:nvPr/>
        </p:nvSpPr>
        <p:spPr bwMode="gray">
          <a:xfrm>
            <a:off x="2133600" y="444976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3200" b="1">
                <a:solidFill>
                  <a:srgbClr val="000099"/>
                </a:solidFill>
                <a:effectLst>
                  <a:outerShdw blurRad="38100" dist="38100" dir="2700000" algn="tl">
                    <a:srgbClr val="000000"/>
                  </a:outerShdw>
                </a:effectLst>
                <a:latin typeface="Arial" pitchFamily="34" charset="0"/>
              </a:rPr>
              <a:t>经典力学</a:t>
            </a:r>
          </a:p>
        </p:txBody>
      </p:sp>
      <p:grpSp>
        <p:nvGrpSpPr>
          <p:cNvPr id="18443" name="Group 11"/>
          <p:cNvGrpSpPr>
            <a:grpSpLocks/>
          </p:cNvGrpSpPr>
          <p:nvPr/>
        </p:nvGrpSpPr>
        <p:grpSpPr bwMode="auto">
          <a:xfrm>
            <a:off x="6022975" y="1211263"/>
            <a:ext cx="2362200" cy="2133600"/>
            <a:chOff x="2172" y="1440"/>
            <a:chExt cx="1956" cy="1957"/>
          </a:xfrm>
        </p:grpSpPr>
        <p:sp>
          <p:nvSpPr>
            <p:cNvPr id="18444" name="Freeform 12"/>
            <p:cNvSpPr>
              <a:spLocks/>
            </p:cNvSpPr>
            <p:nvPr/>
          </p:nvSpPr>
          <p:spPr bwMode="gray">
            <a:xfrm>
              <a:off x="2172" y="144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8497E6">
                    <a:gamma/>
                    <a:shade val="54510"/>
                    <a:invGamma/>
                  </a:srgbClr>
                </a:gs>
                <a:gs pos="100000">
                  <a:srgbClr val="8497E6"/>
                </a:gs>
              </a:gsLst>
              <a:lin ang="2700000" scaled="1"/>
            </a:gradFill>
            <a:ln w="9525">
              <a:prstDash val="solid"/>
              <a:round/>
              <a:headEnd/>
              <a:tailEnd/>
            </a:ln>
            <a:effectLst/>
            <a:scene3d>
              <a:camera prst="legacyPerspectiveFront">
                <a:rot lat="20099999" lon="1500000" rev="0"/>
              </a:camera>
              <a:lightRig rig="legacyFlat4" dir="b"/>
            </a:scene3d>
            <a:sp3d extrusionH="608000" prstMaterial="legacyMatte">
              <a:bevelT w="13500" h="13500" prst="angle"/>
              <a:bevelB w="13500" h="13500" prst="angle"/>
              <a:extrusionClr>
                <a:srgbClr val="8497E6"/>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8445" name="Oval 13"/>
            <p:cNvSpPr>
              <a:spLocks noChangeArrowheads="1"/>
            </p:cNvSpPr>
            <p:nvPr/>
          </p:nvSpPr>
          <p:spPr bwMode="gray">
            <a:xfrm rot="2506802">
              <a:off x="2663" y="1839"/>
              <a:ext cx="1008" cy="1248"/>
            </a:xfrm>
            <a:prstGeom prst="ellipse">
              <a:avLst/>
            </a:prstGeom>
            <a:gradFill rotWithShape="1">
              <a:gsLst>
                <a:gs pos="0">
                  <a:srgbClr val="B2B2B2">
                    <a:gamma/>
                    <a:shade val="46275"/>
                    <a:invGamma/>
                  </a:srgbClr>
                </a:gs>
                <a:gs pos="50000">
                  <a:srgbClr val="B2B2B2"/>
                </a:gs>
                <a:gs pos="100000">
                  <a:srgbClr val="B2B2B2">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Oval 14"/>
            <p:cNvSpPr>
              <a:spLocks noChangeArrowheads="1"/>
            </p:cNvSpPr>
            <p:nvPr/>
          </p:nvSpPr>
          <p:spPr bwMode="gray">
            <a:xfrm rot="2506802">
              <a:off x="2837" y="1961"/>
              <a:ext cx="797" cy="1156"/>
            </a:xfrm>
            <a:prstGeom prst="ellipse">
              <a:avLst/>
            </a:prstGeom>
            <a:solidFill>
              <a:srgbClr val="FFFF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47" name="Text Box 15"/>
          <p:cNvSpPr txBox="1">
            <a:spLocks noChangeArrowheads="1"/>
          </p:cNvSpPr>
          <p:nvPr/>
        </p:nvSpPr>
        <p:spPr bwMode="gray">
          <a:xfrm>
            <a:off x="4105275" y="20574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b="1">
                <a:solidFill>
                  <a:srgbClr val="000099"/>
                </a:solidFill>
                <a:effectLst>
                  <a:outerShdw blurRad="38100" dist="38100" dir="2700000" algn="tl">
                    <a:srgbClr val="000000"/>
                  </a:outerShdw>
                </a:effectLst>
                <a:latin typeface="Arial" pitchFamily="34" charset="0"/>
              </a:rPr>
              <a:t>狭义相对论</a:t>
            </a:r>
          </a:p>
        </p:txBody>
      </p:sp>
      <p:sp>
        <p:nvSpPr>
          <p:cNvPr id="18448" name="Text Box 16"/>
          <p:cNvSpPr txBox="1">
            <a:spLocks noChangeArrowheads="1"/>
          </p:cNvSpPr>
          <p:nvPr/>
        </p:nvSpPr>
        <p:spPr bwMode="gray">
          <a:xfrm>
            <a:off x="6629400" y="2133600"/>
            <a:ext cx="1335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000099"/>
                </a:solidFill>
                <a:effectLst>
                  <a:outerShdw blurRad="38100" dist="38100" dir="2700000" algn="tl">
                    <a:srgbClr val="000000"/>
                  </a:outerShdw>
                </a:effectLst>
                <a:latin typeface="Arial" pitchFamily="34" charset="0"/>
              </a:rPr>
              <a:t>广义相对论</a:t>
            </a:r>
          </a:p>
        </p:txBody>
      </p:sp>
      <p:grpSp>
        <p:nvGrpSpPr>
          <p:cNvPr id="18449" name="Group 17"/>
          <p:cNvGrpSpPr>
            <a:grpSpLocks/>
          </p:cNvGrpSpPr>
          <p:nvPr/>
        </p:nvGrpSpPr>
        <p:grpSpPr bwMode="auto">
          <a:xfrm>
            <a:off x="4495800" y="2895600"/>
            <a:ext cx="3030538" cy="2736850"/>
            <a:chOff x="2172" y="1440"/>
            <a:chExt cx="1956" cy="1957"/>
          </a:xfrm>
        </p:grpSpPr>
        <p:sp>
          <p:nvSpPr>
            <p:cNvPr id="18450" name="Freeform 18"/>
            <p:cNvSpPr>
              <a:spLocks/>
            </p:cNvSpPr>
            <p:nvPr/>
          </p:nvSpPr>
          <p:spPr bwMode="gray">
            <a:xfrm>
              <a:off x="2172" y="1440"/>
              <a:ext cx="1956" cy="1957"/>
            </a:xfrm>
            <a:custGeom>
              <a:avLst/>
              <a:gdLst>
                <a:gd name="T0" fmla="*/ 1956 w 1956"/>
                <a:gd name="T1" fmla="*/ 923 h 1957"/>
                <a:gd name="T2" fmla="*/ 1808 w 1956"/>
                <a:gd name="T3" fmla="*/ 869 h 1957"/>
                <a:gd name="T4" fmla="*/ 1937 w 1956"/>
                <a:gd name="T5" fmla="*/ 778 h 1957"/>
                <a:gd name="T6" fmla="*/ 1767 w 1956"/>
                <a:gd name="T7" fmla="*/ 700 h 1957"/>
                <a:gd name="T8" fmla="*/ 1732 w 1956"/>
                <a:gd name="T9" fmla="*/ 616 h 1957"/>
                <a:gd name="T10" fmla="*/ 1798 w 1956"/>
                <a:gd name="T11" fmla="*/ 441 h 1957"/>
                <a:gd name="T12" fmla="*/ 1642 w 1956"/>
                <a:gd name="T13" fmla="*/ 469 h 1957"/>
                <a:gd name="T14" fmla="*/ 1709 w 1956"/>
                <a:gd name="T15" fmla="*/ 325 h 1957"/>
                <a:gd name="T16" fmla="*/ 1522 w 1956"/>
                <a:gd name="T17" fmla="*/ 344 h 1957"/>
                <a:gd name="T18" fmla="*/ 1450 w 1956"/>
                <a:gd name="T19" fmla="*/ 287 h 1957"/>
                <a:gd name="T20" fmla="*/ 1419 w 1956"/>
                <a:gd name="T21" fmla="*/ 103 h 1957"/>
                <a:gd name="T22" fmla="*/ 1298 w 1956"/>
                <a:gd name="T23" fmla="*/ 205 h 1957"/>
                <a:gd name="T24" fmla="*/ 1285 w 1956"/>
                <a:gd name="T25" fmla="*/ 47 h 1957"/>
                <a:gd name="T26" fmla="*/ 1132 w 1956"/>
                <a:gd name="T27" fmla="*/ 156 h 1957"/>
                <a:gd name="T28" fmla="*/ 1041 w 1956"/>
                <a:gd name="T29" fmla="*/ 144 h 1957"/>
                <a:gd name="T30" fmla="*/ 923 w 1956"/>
                <a:gd name="T31" fmla="*/ 0 h 1957"/>
                <a:gd name="T32" fmla="*/ 869 w 1956"/>
                <a:gd name="T33" fmla="*/ 148 h 1957"/>
                <a:gd name="T34" fmla="*/ 779 w 1956"/>
                <a:gd name="T35" fmla="*/ 19 h 1957"/>
                <a:gd name="T36" fmla="*/ 700 w 1956"/>
                <a:gd name="T37" fmla="*/ 189 h 1957"/>
                <a:gd name="T38" fmla="*/ 616 w 1956"/>
                <a:gd name="T39" fmla="*/ 224 h 1957"/>
                <a:gd name="T40" fmla="*/ 441 w 1956"/>
                <a:gd name="T41" fmla="*/ 159 h 1957"/>
                <a:gd name="T42" fmla="*/ 469 w 1956"/>
                <a:gd name="T43" fmla="*/ 314 h 1957"/>
                <a:gd name="T44" fmla="*/ 326 w 1956"/>
                <a:gd name="T45" fmla="*/ 246 h 1957"/>
                <a:gd name="T46" fmla="*/ 343 w 1956"/>
                <a:gd name="T47" fmla="*/ 434 h 1957"/>
                <a:gd name="T48" fmla="*/ 288 w 1956"/>
                <a:gd name="T49" fmla="*/ 507 h 1957"/>
                <a:gd name="T50" fmla="*/ 103 w 1956"/>
                <a:gd name="T51" fmla="*/ 536 h 1957"/>
                <a:gd name="T52" fmla="*/ 205 w 1956"/>
                <a:gd name="T53" fmla="*/ 658 h 1957"/>
                <a:gd name="T54" fmla="*/ 48 w 1956"/>
                <a:gd name="T55" fmla="*/ 671 h 1957"/>
                <a:gd name="T56" fmla="*/ 156 w 1956"/>
                <a:gd name="T57" fmla="*/ 824 h 1957"/>
                <a:gd name="T58" fmla="*/ 144 w 1956"/>
                <a:gd name="T59" fmla="*/ 914 h 1957"/>
                <a:gd name="T60" fmla="*/ 0 w 1956"/>
                <a:gd name="T61" fmla="*/ 1034 h 1957"/>
                <a:gd name="T62" fmla="*/ 148 w 1956"/>
                <a:gd name="T63" fmla="*/ 1088 h 1957"/>
                <a:gd name="T64" fmla="*/ 19 w 1956"/>
                <a:gd name="T65" fmla="*/ 1178 h 1957"/>
                <a:gd name="T66" fmla="*/ 189 w 1956"/>
                <a:gd name="T67" fmla="*/ 1255 h 1957"/>
                <a:gd name="T68" fmla="*/ 224 w 1956"/>
                <a:gd name="T69" fmla="*/ 1341 h 1957"/>
                <a:gd name="T70" fmla="*/ 159 w 1956"/>
                <a:gd name="T71" fmla="*/ 1514 h 1957"/>
                <a:gd name="T72" fmla="*/ 314 w 1956"/>
                <a:gd name="T73" fmla="*/ 1488 h 1957"/>
                <a:gd name="T74" fmla="*/ 247 w 1956"/>
                <a:gd name="T75" fmla="*/ 1631 h 1957"/>
                <a:gd name="T76" fmla="*/ 434 w 1956"/>
                <a:gd name="T77" fmla="*/ 1613 h 1957"/>
                <a:gd name="T78" fmla="*/ 506 w 1956"/>
                <a:gd name="T79" fmla="*/ 1670 h 1957"/>
                <a:gd name="T80" fmla="*/ 537 w 1956"/>
                <a:gd name="T81" fmla="*/ 1854 h 1957"/>
                <a:gd name="T82" fmla="*/ 658 w 1956"/>
                <a:gd name="T83" fmla="*/ 1752 h 1957"/>
                <a:gd name="T84" fmla="*/ 671 w 1956"/>
                <a:gd name="T85" fmla="*/ 1909 h 1957"/>
                <a:gd name="T86" fmla="*/ 824 w 1956"/>
                <a:gd name="T87" fmla="*/ 1801 h 1957"/>
                <a:gd name="T88" fmla="*/ 914 w 1956"/>
                <a:gd name="T89" fmla="*/ 1813 h 1957"/>
                <a:gd name="T90" fmla="*/ 1033 w 1956"/>
                <a:gd name="T91" fmla="*/ 1957 h 1957"/>
                <a:gd name="T92" fmla="*/ 1087 w 1956"/>
                <a:gd name="T93" fmla="*/ 1809 h 1957"/>
                <a:gd name="T94" fmla="*/ 1178 w 1956"/>
                <a:gd name="T95" fmla="*/ 1937 h 1957"/>
                <a:gd name="T96" fmla="*/ 1255 w 1956"/>
                <a:gd name="T97" fmla="*/ 1769 h 1957"/>
                <a:gd name="T98" fmla="*/ 1341 w 1956"/>
                <a:gd name="T99" fmla="*/ 1733 h 1957"/>
                <a:gd name="T100" fmla="*/ 1515 w 1956"/>
                <a:gd name="T101" fmla="*/ 1798 h 1957"/>
                <a:gd name="T102" fmla="*/ 1488 w 1956"/>
                <a:gd name="T103" fmla="*/ 1643 h 1957"/>
                <a:gd name="T104" fmla="*/ 1630 w 1956"/>
                <a:gd name="T105" fmla="*/ 1710 h 1957"/>
                <a:gd name="T106" fmla="*/ 1613 w 1956"/>
                <a:gd name="T107" fmla="*/ 1523 h 1957"/>
                <a:gd name="T108" fmla="*/ 1670 w 1956"/>
                <a:gd name="T109" fmla="*/ 1450 h 1957"/>
                <a:gd name="T110" fmla="*/ 1853 w 1956"/>
                <a:gd name="T111" fmla="*/ 1420 h 1957"/>
                <a:gd name="T112" fmla="*/ 1751 w 1956"/>
                <a:gd name="T113" fmla="*/ 1299 h 1957"/>
                <a:gd name="T114" fmla="*/ 1908 w 1956"/>
                <a:gd name="T115" fmla="*/ 1284 h 1957"/>
                <a:gd name="T116" fmla="*/ 1801 w 1956"/>
                <a:gd name="T117" fmla="*/ 1133 h 1957"/>
                <a:gd name="T118" fmla="*/ 1812 w 1956"/>
                <a:gd name="T119" fmla="*/ 1041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6" h="1957">
                  <a:moveTo>
                    <a:pt x="1956" y="1034"/>
                  </a:moveTo>
                  <a:lnTo>
                    <a:pt x="1956" y="923"/>
                  </a:lnTo>
                  <a:lnTo>
                    <a:pt x="1812" y="914"/>
                  </a:lnTo>
                  <a:lnTo>
                    <a:pt x="1808" y="869"/>
                  </a:lnTo>
                  <a:lnTo>
                    <a:pt x="1801" y="824"/>
                  </a:lnTo>
                  <a:lnTo>
                    <a:pt x="1937" y="778"/>
                  </a:lnTo>
                  <a:lnTo>
                    <a:pt x="1908" y="671"/>
                  </a:lnTo>
                  <a:lnTo>
                    <a:pt x="1767" y="700"/>
                  </a:lnTo>
                  <a:lnTo>
                    <a:pt x="1751" y="658"/>
                  </a:lnTo>
                  <a:lnTo>
                    <a:pt x="1732" y="616"/>
                  </a:lnTo>
                  <a:lnTo>
                    <a:pt x="1853" y="536"/>
                  </a:lnTo>
                  <a:lnTo>
                    <a:pt x="1798" y="441"/>
                  </a:lnTo>
                  <a:lnTo>
                    <a:pt x="1670" y="507"/>
                  </a:lnTo>
                  <a:lnTo>
                    <a:pt x="1642" y="469"/>
                  </a:lnTo>
                  <a:lnTo>
                    <a:pt x="1613" y="434"/>
                  </a:lnTo>
                  <a:lnTo>
                    <a:pt x="1709" y="325"/>
                  </a:lnTo>
                  <a:lnTo>
                    <a:pt x="1630" y="246"/>
                  </a:lnTo>
                  <a:lnTo>
                    <a:pt x="1522" y="344"/>
                  </a:lnTo>
                  <a:lnTo>
                    <a:pt x="1488" y="314"/>
                  </a:lnTo>
                  <a:lnTo>
                    <a:pt x="1450" y="287"/>
                  </a:lnTo>
                  <a:lnTo>
                    <a:pt x="1515" y="159"/>
                  </a:lnTo>
                  <a:lnTo>
                    <a:pt x="1419" y="103"/>
                  </a:lnTo>
                  <a:lnTo>
                    <a:pt x="1341" y="224"/>
                  </a:lnTo>
                  <a:lnTo>
                    <a:pt x="1298" y="205"/>
                  </a:lnTo>
                  <a:lnTo>
                    <a:pt x="1256" y="189"/>
                  </a:lnTo>
                  <a:lnTo>
                    <a:pt x="1285" y="47"/>
                  </a:lnTo>
                  <a:lnTo>
                    <a:pt x="1178" y="19"/>
                  </a:lnTo>
                  <a:lnTo>
                    <a:pt x="1132" y="156"/>
                  </a:lnTo>
                  <a:lnTo>
                    <a:pt x="1087" y="148"/>
                  </a:lnTo>
                  <a:lnTo>
                    <a:pt x="1041" y="144"/>
                  </a:lnTo>
                  <a:lnTo>
                    <a:pt x="1033" y="0"/>
                  </a:lnTo>
                  <a:lnTo>
                    <a:pt x="923" y="0"/>
                  </a:lnTo>
                  <a:lnTo>
                    <a:pt x="914" y="144"/>
                  </a:lnTo>
                  <a:lnTo>
                    <a:pt x="869" y="148"/>
                  </a:lnTo>
                  <a:lnTo>
                    <a:pt x="824" y="156"/>
                  </a:lnTo>
                  <a:lnTo>
                    <a:pt x="779" y="19"/>
                  </a:lnTo>
                  <a:lnTo>
                    <a:pt x="671" y="47"/>
                  </a:lnTo>
                  <a:lnTo>
                    <a:pt x="700" y="189"/>
                  </a:lnTo>
                  <a:lnTo>
                    <a:pt x="658" y="205"/>
                  </a:lnTo>
                  <a:lnTo>
                    <a:pt x="616" y="224"/>
                  </a:lnTo>
                  <a:lnTo>
                    <a:pt x="537" y="103"/>
                  </a:lnTo>
                  <a:lnTo>
                    <a:pt x="441" y="159"/>
                  </a:lnTo>
                  <a:lnTo>
                    <a:pt x="506" y="287"/>
                  </a:lnTo>
                  <a:lnTo>
                    <a:pt x="469" y="314"/>
                  </a:lnTo>
                  <a:lnTo>
                    <a:pt x="434" y="344"/>
                  </a:lnTo>
                  <a:lnTo>
                    <a:pt x="326" y="246"/>
                  </a:lnTo>
                  <a:lnTo>
                    <a:pt x="247" y="325"/>
                  </a:lnTo>
                  <a:lnTo>
                    <a:pt x="343" y="434"/>
                  </a:lnTo>
                  <a:lnTo>
                    <a:pt x="314" y="469"/>
                  </a:lnTo>
                  <a:lnTo>
                    <a:pt x="288" y="507"/>
                  </a:lnTo>
                  <a:lnTo>
                    <a:pt x="159" y="441"/>
                  </a:lnTo>
                  <a:lnTo>
                    <a:pt x="103" y="536"/>
                  </a:lnTo>
                  <a:lnTo>
                    <a:pt x="224" y="616"/>
                  </a:lnTo>
                  <a:lnTo>
                    <a:pt x="205" y="658"/>
                  </a:lnTo>
                  <a:lnTo>
                    <a:pt x="189" y="700"/>
                  </a:lnTo>
                  <a:lnTo>
                    <a:pt x="48" y="671"/>
                  </a:lnTo>
                  <a:lnTo>
                    <a:pt x="19" y="778"/>
                  </a:lnTo>
                  <a:lnTo>
                    <a:pt x="156" y="824"/>
                  </a:lnTo>
                  <a:lnTo>
                    <a:pt x="148" y="869"/>
                  </a:lnTo>
                  <a:lnTo>
                    <a:pt x="144" y="914"/>
                  </a:lnTo>
                  <a:lnTo>
                    <a:pt x="0" y="923"/>
                  </a:lnTo>
                  <a:lnTo>
                    <a:pt x="0" y="1034"/>
                  </a:lnTo>
                  <a:lnTo>
                    <a:pt x="144" y="1041"/>
                  </a:lnTo>
                  <a:lnTo>
                    <a:pt x="148" y="1088"/>
                  </a:lnTo>
                  <a:lnTo>
                    <a:pt x="156" y="1133"/>
                  </a:lnTo>
                  <a:lnTo>
                    <a:pt x="19" y="1178"/>
                  </a:lnTo>
                  <a:lnTo>
                    <a:pt x="48" y="1284"/>
                  </a:lnTo>
                  <a:lnTo>
                    <a:pt x="189" y="1255"/>
                  </a:lnTo>
                  <a:lnTo>
                    <a:pt x="205" y="1299"/>
                  </a:lnTo>
                  <a:lnTo>
                    <a:pt x="224" y="1341"/>
                  </a:lnTo>
                  <a:lnTo>
                    <a:pt x="103" y="1420"/>
                  </a:lnTo>
                  <a:lnTo>
                    <a:pt x="159" y="1514"/>
                  </a:lnTo>
                  <a:lnTo>
                    <a:pt x="287" y="1450"/>
                  </a:lnTo>
                  <a:lnTo>
                    <a:pt x="314" y="1488"/>
                  </a:lnTo>
                  <a:lnTo>
                    <a:pt x="343" y="1523"/>
                  </a:lnTo>
                  <a:lnTo>
                    <a:pt x="247" y="1631"/>
                  </a:lnTo>
                  <a:lnTo>
                    <a:pt x="326" y="1710"/>
                  </a:lnTo>
                  <a:lnTo>
                    <a:pt x="434" y="1613"/>
                  </a:lnTo>
                  <a:lnTo>
                    <a:pt x="469" y="1643"/>
                  </a:lnTo>
                  <a:lnTo>
                    <a:pt x="506" y="1670"/>
                  </a:lnTo>
                  <a:lnTo>
                    <a:pt x="441" y="1798"/>
                  </a:lnTo>
                  <a:lnTo>
                    <a:pt x="537" y="1854"/>
                  </a:lnTo>
                  <a:lnTo>
                    <a:pt x="616" y="1733"/>
                  </a:lnTo>
                  <a:lnTo>
                    <a:pt x="658" y="1752"/>
                  </a:lnTo>
                  <a:lnTo>
                    <a:pt x="702" y="1768"/>
                  </a:lnTo>
                  <a:lnTo>
                    <a:pt x="671" y="1909"/>
                  </a:lnTo>
                  <a:lnTo>
                    <a:pt x="779" y="1937"/>
                  </a:lnTo>
                  <a:lnTo>
                    <a:pt x="824" y="1801"/>
                  </a:lnTo>
                  <a:lnTo>
                    <a:pt x="869" y="1809"/>
                  </a:lnTo>
                  <a:lnTo>
                    <a:pt x="914" y="1813"/>
                  </a:lnTo>
                  <a:lnTo>
                    <a:pt x="923" y="1957"/>
                  </a:lnTo>
                  <a:lnTo>
                    <a:pt x="1033" y="1957"/>
                  </a:lnTo>
                  <a:lnTo>
                    <a:pt x="1041" y="1813"/>
                  </a:lnTo>
                  <a:lnTo>
                    <a:pt x="1087" y="1809"/>
                  </a:lnTo>
                  <a:lnTo>
                    <a:pt x="1132" y="1801"/>
                  </a:lnTo>
                  <a:lnTo>
                    <a:pt x="1178" y="1937"/>
                  </a:lnTo>
                  <a:lnTo>
                    <a:pt x="1285" y="1909"/>
                  </a:lnTo>
                  <a:lnTo>
                    <a:pt x="1255" y="1769"/>
                  </a:lnTo>
                  <a:lnTo>
                    <a:pt x="1298" y="1752"/>
                  </a:lnTo>
                  <a:lnTo>
                    <a:pt x="1341" y="1733"/>
                  </a:lnTo>
                  <a:lnTo>
                    <a:pt x="1419" y="1854"/>
                  </a:lnTo>
                  <a:lnTo>
                    <a:pt x="1515" y="1798"/>
                  </a:lnTo>
                  <a:lnTo>
                    <a:pt x="1450" y="1670"/>
                  </a:lnTo>
                  <a:lnTo>
                    <a:pt x="1488" y="1643"/>
                  </a:lnTo>
                  <a:lnTo>
                    <a:pt x="1524" y="1613"/>
                  </a:lnTo>
                  <a:lnTo>
                    <a:pt x="1630" y="1710"/>
                  </a:lnTo>
                  <a:lnTo>
                    <a:pt x="1709" y="1631"/>
                  </a:lnTo>
                  <a:lnTo>
                    <a:pt x="1613" y="1523"/>
                  </a:lnTo>
                  <a:lnTo>
                    <a:pt x="1642" y="1488"/>
                  </a:lnTo>
                  <a:lnTo>
                    <a:pt x="1670" y="1450"/>
                  </a:lnTo>
                  <a:lnTo>
                    <a:pt x="1798" y="1514"/>
                  </a:lnTo>
                  <a:lnTo>
                    <a:pt x="1853" y="1420"/>
                  </a:lnTo>
                  <a:lnTo>
                    <a:pt x="1732" y="1341"/>
                  </a:lnTo>
                  <a:lnTo>
                    <a:pt x="1751" y="1299"/>
                  </a:lnTo>
                  <a:lnTo>
                    <a:pt x="1768" y="1255"/>
                  </a:lnTo>
                  <a:lnTo>
                    <a:pt x="1908" y="1284"/>
                  </a:lnTo>
                  <a:lnTo>
                    <a:pt x="1937" y="1178"/>
                  </a:lnTo>
                  <a:lnTo>
                    <a:pt x="1801" y="1133"/>
                  </a:lnTo>
                  <a:lnTo>
                    <a:pt x="1808" y="1088"/>
                  </a:lnTo>
                  <a:lnTo>
                    <a:pt x="1812" y="1041"/>
                  </a:lnTo>
                  <a:lnTo>
                    <a:pt x="1956" y="1034"/>
                  </a:lnTo>
                </a:path>
              </a:pathLst>
            </a:custGeom>
            <a:gradFill rotWithShape="1">
              <a:gsLst>
                <a:gs pos="0">
                  <a:srgbClr val="666699">
                    <a:gamma/>
                    <a:shade val="42353"/>
                    <a:invGamma/>
                  </a:srgbClr>
                </a:gs>
                <a:gs pos="100000">
                  <a:srgbClr val="666699"/>
                </a:gs>
              </a:gsLst>
              <a:lin ang="2700000" scaled="1"/>
            </a:gradFill>
            <a:ln w="9525">
              <a:prstDash val="solid"/>
              <a:round/>
              <a:headEnd/>
              <a:tailEnd/>
            </a:ln>
            <a:effectLst/>
            <a:scene3d>
              <a:camera prst="legacyPerspectiveFront">
                <a:rot lat="20099999" lon="1500000" rev="0"/>
              </a:camera>
              <a:lightRig rig="legacyFlat4" dir="b"/>
            </a:scene3d>
            <a:sp3d extrusionH="608000" prstMaterial="legacyMatte">
              <a:bevelT w="13500" h="13500" prst="angle"/>
              <a:bevelB w="13500" h="13500" prst="angle"/>
              <a:extrusionClr>
                <a:srgbClr val="6666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8451" name="Oval 19"/>
            <p:cNvSpPr>
              <a:spLocks noChangeArrowheads="1"/>
            </p:cNvSpPr>
            <p:nvPr/>
          </p:nvSpPr>
          <p:spPr bwMode="gray">
            <a:xfrm rot="2506802">
              <a:off x="2663" y="1839"/>
              <a:ext cx="1008" cy="1248"/>
            </a:xfrm>
            <a:prstGeom prst="ellipse">
              <a:avLst/>
            </a:prstGeom>
            <a:gradFill rotWithShape="1">
              <a:gsLst>
                <a:gs pos="0">
                  <a:srgbClr val="B2B2B2">
                    <a:gamma/>
                    <a:shade val="46275"/>
                    <a:invGamma/>
                  </a:srgbClr>
                </a:gs>
                <a:gs pos="50000">
                  <a:srgbClr val="B2B2B2"/>
                </a:gs>
                <a:gs pos="100000">
                  <a:srgbClr val="B2B2B2">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Oval 20"/>
            <p:cNvSpPr>
              <a:spLocks noChangeArrowheads="1"/>
            </p:cNvSpPr>
            <p:nvPr/>
          </p:nvSpPr>
          <p:spPr bwMode="gray">
            <a:xfrm rot="2506802">
              <a:off x="2837" y="1961"/>
              <a:ext cx="797" cy="1156"/>
            </a:xfrm>
            <a:prstGeom prst="ellipse">
              <a:avLst/>
            </a:prstGeom>
            <a:solidFill>
              <a:srgbClr val="FFFF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53" name="Text Box 21"/>
          <p:cNvSpPr txBox="1">
            <a:spLocks noChangeArrowheads="1"/>
          </p:cNvSpPr>
          <p:nvPr/>
        </p:nvSpPr>
        <p:spPr bwMode="gray">
          <a:xfrm>
            <a:off x="5334000" y="39624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b="1">
                <a:solidFill>
                  <a:srgbClr val="000099"/>
                </a:solidFill>
                <a:effectLst>
                  <a:outerShdw blurRad="38100" dist="38100" dir="2700000" algn="tl">
                    <a:srgbClr val="000000"/>
                  </a:outerShdw>
                </a:effectLst>
                <a:latin typeface="Arial" pitchFamily="34" charset="0"/>
              </a:rPr>
              <a:t>量子力学</a:t>
            </a:r>
          </a:p>
        </p:txBody>
      </p:sp>
      <p:sp>
        <p:nvSpPr>
          <p:cNvPr id="18454" name="Text Box 22"/>
          <p:cNvSpPr txBox="1">
            <a:spLocks noChangeArrowheads="1"/>
          </p:cNvSpPr>
          <p:nvPr/>
        </p:nvSpPr>
        <p:spPr bwMode="gray">
          <a:xfrm>
            <a:off x="452438" y="0"/>
            <a:ext cx="81391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b="1">
                <a:solidFill>
                  <a:srgbClr val="FF3300"/>
                </a:solidFill>
                <a:latin typeface="Arial" pitchFamily="34" charset="0"/>
                <a:cs typeface="Arial" pitchFamily="34" charset="0"/>
              </a:rPr>
              <a:t>经典力学与相对论互为补充，互不矛盾，互不否定共同支撑起物理学科的骨架。</a:t>
            </a:r>
          </a:p>
        </p:txBody>
      </p:sp>
      <p:sp>
        <p:nvSpPr>
          <p:cNvPr id="18455" name="Line 23"/>
          <p:cNvSpPr>
            <a:spLocks noChangeShapeType="1"/>
          </p:cNvSpPr>
          <p:nvPr/>
        </p:nvSpPr>
        <p:spPr bwMode="gray">
          <a:xfrm flipH="1">
            <a:off x="1447800" y="5029200"/>
            <a:ext cx="990600" cy="8747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18456" name="Text Box 24"/>
          <p:cNvSpPr txBox="1">
            <a:spLocks noChangeArrowheads="1"/>
          </p:cNvSpPr>
          <p:nvPr/>
        </p:nvSpPr>
        <p:spPr bwMode="gray">
          <a:xfrm>
            <a:off x="288925" y="5689600"/>
            <a:ext cx="1114425" cy="376238"/>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FF3300"/>
                </a:solidFill>
                <a:latin typeface="Arial" pitchFamily="34" charset="0"/>
                <a:cs typeface="Arial" pitchFamily="34" charset="0"/>
              </a:rPr>
              <a:t>宏观低速</a:t>
            </a:r>
          </a:p>
        </p:txBody>
      </p:sp>
      <p:sp>
        <p:nvSpPr>
          <p:cNvPr id="18457" name="Text Box 25"/>
          <p:cNvSpPr txBox="1">
            <a:spLocks noChangeArrowheads="1"/>
          </p:cNvSpPr>
          <p:nvPr/>
        </p:nvSpPr>
        <p:spPr bwMode="gray">
          <a:xfrm>
            <a:off x="2133600" y="1944688"/>
            <a:ext cx="654050" cy="376237"/>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FF3300"/>
                </a:solidFill>
                <a:latin typeface="Arial" pitchFamily="34" charset="0"/>
                <a:cs typeface="Arial" pitchFamily="34" charset="0"/>
              </a:rPr>
              <a:t>高速</a:t>
            </a:r>
          </a:p>
        </p:txBody>
      </p:sp>
      <p:sp>
        <p:nvSpPr>
          <p:cNvPr id="18458" name="Line 26"/>
          <p:cNvSpPr>
            <a:spLocks noChangeShapeType="1"/>
          </p:cNvSpPr>
          <p:nvPr/>
        </p:nvSpPr>
        <p:spPr bwMode="gray">
          <a:xfrm flipH="1">
            <a:off x="5256213" y="4419600"/>
            <a:ext cx="436562" cy="1270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18459" name="Text Box 27"/>
          <p:cNvSpPr txBox="1">
            <a:spLocks noChangeArrowheads="1"/>
          </p:cNvSpPr>
          <p:nvPr/>
        </p:nvSpPr>
        <p:spPr bwMode="gray">
          <a:xfrm>
            <a:off x="4787900" y="5797550"/>
            <a:ext cx="1114425" cy="376238"/>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FF3300"/>
                </a:solidFill>
                <a:latin typeface="Arial" pitchFamily="34" charset="0"/>
                <a:cs typeface="Arial" pitchFamily="34" charset="0"/>
              </a:rPr>
              <a:t>微观世界</a:t>
            </a:r>
          </a:p>
        </p:txBody>
      </p:sp>
      <p:sp>
        <p:nvSpPr>
          <p:cNvPr id="18460" name="Line 28"/>
          <p:cNvSpPr>
            <a:spLocks noChangeShapeType="1"/>
          </p:cNvSpPr>
          <p:nvPr/>
        </p:nvSpPr>
        <p:spPr bwMode="gray">
          <a:xfrm>
            <a:off x="7315200" y="2667000"/>
            <a:ext cx="473075" cy="95726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
        <p:nvSpPr>
          <p:cNvPr id="18461" name="Text Box 29"/>
          <p:cNvSpPr txBox="1">
            <a:spLocks noChangeArrowheads="1"/>
          </p:cNvSpPr>
          <p:nvPr/>
        </p:nvSpPr>
        <p:spPr bwMode="gray">
          <a:xfrm>
            <a:off x="7696200" y="3657600"/>
            <a:ext cx="900113" cy="392113"/>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FF3300"/>
                </a:solidFill>
                <a:latin typeface="Arial" pitchFamily="34" charset="0"/>
                <a:cs typeface="Arial" pitchFamily="34" charset="0"/>
              </a:rPr>
              <a:t>强引力</a:t>
            </a:r>
          </a:p>
        </p:txBody>
      </p:sp>
      <p:sp>
        <p:nvSpPr>
          <p:cNvPr id="18462" name="Line 30"/>
          <p:cNvSpPr>
            <a:spLocks noChangeShapeType="1"/>
          </p:cNvSpPr>
          <p:nvPr/>
        </p:nvSpPr>
        <p:spPr bwMode="gray">
          <a:xfrm flipH="1" flipV="1">
            <a:off x="2971800" y="2133600"/>
            <a:ext cx="1158875" cy="366713"/>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gray">
          <a:xfrm>
            <a:off x="457200" y="1219200"/>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Arial" pitchFamily="34" charset="0"/>
                <a:cs typeface="Arial" pitchFamily="34" charset="0"/>
              </a:rPr>
              <a:t>（</a:t>
            </a:r>
            <a:r>
              <a:rPr lang="en-US" altLang="zh-CN" sz="2400" b="1">
                <a:solidFill>
                  <a:srgbClr val="FF0000"/>
                </a:solidFill>
                <a:latin typeface="Arial" pitchFamily="34" charset="0"/>
                <a:cs typeface="Arial" pitchFamily="34" charset="0"/>
              </a:rPr>
              <a:t>1</a:t>
            </a:r>
            <a:r>
              <a:rPr lang="zh-CN" altLang="en-US" sz="2400" b="1">
                <a:solidFill>
                  <a:srgbClr val="FF0000"/>
                </a:solidFill>
                <a:latin typeface="Arial" pitchFamily="34" charset="0"/>
                <a:cs typeface="Arial" pitchFamily="34" charset="0"/>
              </a:rPr>
              <a:t>）对证据的质疑：</a:t>
            </a:r>
            <a:r>
              <a:rPr lang="zh-CN" altLang="en-US" sz="2400" b="1">
                <a:latin typeface="Arial" pitchFamily="34" charset="0"/>
                <a:cs typeface="Arial" pitchFamily="34" charset="0"/>
              </a:rPr>
              <a:t>水星旋进数据</a:t>
            </a:r>
          </a:p>
          <a:p>
            <a:r>
              <a:rPr lang="zh-CN" altLang="en-US" sz="2400" b="1">
                <a:latin typeface="Arial" pitchFamily="34" charset="0"/>
                <a:cs typeface="Arial" pitchFamily="34" charset="0"/>
              </a:rPr>
              <a:t>观测值：</a:t>
            </a:r>
            <a:r>
              <a:rPr lang="en-US" altLang="zh-CN" sz="2400" b="1">
                <a:solidFill>
                  <a:srgbClr val="FF0000"/>
                </a:solidFill>
                <a:latin typeface="Arial" pitchFamily="34" charset="0"/>
                <a:cs typeface="Arial" pitchFamily="34" charset="0"/>
              </a:rPr>
              <a:t>43</a:t>
            </a:r>
            <a:r>
              <a:rPr lang="zh-CN" altLang="en-US" sz="2400" b="1">
                <a:solidFill>
                  <a:srgbClr val="FF0000"/>
                </a:solidFill>
                <a:latin typeface="Arial" pitchFamily="34" charset="0"/>
                <a:cs typeface="Arial" pitchFamily="34" charset="0"/>
              </a:rPr>
              <a:t>秒</a:t>
            </a:r>
            <a:r>
              <a:rPr lang="en-US" altLang="zh-CN" sz="2400" b="1">
                <a:solidFill>
                  <a:srgbClr val="FF0000"/>
                </a:solidFill>
                <a:latin typeface="Arial" pitchFamily="34" charset="0"/>
                <a:cs typeface="Arial" pitchFamily="34" charset="0"/>
              </a:rPr>
              <a:t>/</a:t>
            </a:r>
            <a:r>
              <a:rPr lang="zh-CN" altLang="en-US" sz="2400" b="1">
                <a:solidFill>
                  <a:srgbClr val="FF0000"/>
                </a:solidFill>
                <a:latin typeface="Arial" pitchFamily="34" charset="0"/>
                <a:cs typeface="Arial" pitchFamily="34" charset="0"/>
              </a:rPr>
              <a:t>百年</a:t>
            </a:r>
          </a:p>
          <a:p>
            <a:r>
              <a:rPr lang="zh-CN" altLang="en-US" sz="2400" b="1">
                <a:latin typeface="Arial" pitchFamily="34" charset="0"/>
                <a:cs typeface="Arial" pitchFamily="34" charset="0"/>
              </a:rPr>
              <a:t>爱因斯坦计算相对论值：</a:t>
            </a:r>
            <a:r>
              <a:rPr lang="en-US" altLang="zh-CN" sz="2400" b="1">
                <a:solidFill>
                  <a:srgbClr val="FF0000"/>
                </a:solidFill>
                <a:latin typeface="Arial" pitchFamily="34" charset="0"/>
                <a:cs typeface="Arial" pitchFamily="34" charset="0"/>
              </a:rPr>
              <a:t>43.03</a:t>
            </a:r>
            <a:r>
              <a:rPr lang="zh-CN" altLang="en-US" sz="2400" b="1">
                <a:solidFill>
                  <a:srgbClr val="FF0000"/>
                </a:solidFill>
                <a:latin typeface="Arial" pitchFamily="34" charset="0"/>
                <a:cs typeface="Arial" pitchFamily="34" charset="0"/>
              </a:rPr>
              <a:t>秒</a:t>
            </a:r>
            <a:r>
              <a:rPr lang="en-US" altLang="zh-CN" sz="2400" b="1">
                <a:solidFill>
                  <a:srgbClr val="FF0000"/>
                </a:solidFill>
                <a:latin typeface="Arial" pitchFamily="34" charset="0"/>
                <a:cs typeface="Arial" pitchFamily="34" charset="0"/>
              </a:rPr>
              <a:t>/</a:t>
            </a:r>
            <a:r>
              <a:rPr lang="zh-CN" altLang="en-US" sz="2400" b="1">
                <a:solidFill>
                  <a:srgbClr val="FF0000"/>
                </a:solidFill>
                <a:latin typeface="Arial" pitchFamily="34" charset="0"/>
                <a:cs typeface="Arial" pitchFamily="34" charset="0"/>
              </a:rPr>
              <a:t>百年</a:t>
            </a:r>
          </a:p>
          <a:p>
            <a:r>
              <a:rPr lang="zh-CN" altLang="en-US" sz="2400" b="1">
                <a:latin typeface="Arial" pitchFamily="34" charset="0"/>
                <a:cs typeface="Arial" pitchFamily="34" charset="0"/>
              </a:rPr>
              <a:t>最新相对论值（太阳非正球体）：</a:t>
            </a:r>
            <a:r>
              <a:rPr lang="en-US" altLang="zh-CN" sz="2400" b="1">
                <a:solidFill>
                  <a:srgbClr val="FF0000"/>
                </a:solidFill>
                <a:latin typeface="Arial" pitchFamily="34" charset="0"/>
                <a:cs typeface="Arial" pitchFamily="34" charset="0"/>
              </a:rPr>
              <a:t>39.6</a:t>
            </a:r>
            <a:r>
              <a:rPr lang="zh-CN" altLang="en-US" sz="2400" b="1">
                <a:solidFill>
                  <a:srgbClr val="FF0000"/>
                </a:solidFill>
                <a:latin typeface="Arial" pitchFamily="34" charset="0"/>
                <a:cs typeface="Arial" pitchFamily="34" charset="0"/>
              </a:rPr>
              <a:t>秒</a:t>
            </a:r>
            <a:r>
              <a:rPr lang="en-US" altLang="zh-CN" sz="2400" b="1">
                <a:solidFill>
                  <a:srgbClr val="FF0000"/>
                </a:solidFill>
                <a:latin typeface="Arial" pitchFamily="34" charset="0"/>
                <a:cs typeface="Arial" pitchFamily="34" charset="0"/>
              </a:rPr>
              <a:t>/</a:t>
            </a:r>
            <a:r>
              <a:rPr lang="zh-CN" altLang="en-US" sz="2400" b="1">
                <a:solidFill>
                  <a:srgbClr val="FF0000"/>
                </a:solidFill>
                <a:latin typeface="Arial" pitchFamily="34" charset="0"/>
                <a:cs typeface="Arial" pitchFamily="34" charset="0"/>
              </a:rPr>
              <a:t>百年</a:t>
            </a:r>
          </a:p>
        </p:txBody>
      </p:sp>
      <p:sp>
        <p:nvSpPr>
          <p:cNvPr id="19459" name="Text Box 3"/>
          <p:cNvSpPr txBox="1">
            <a:spLocks noChangeArrowheads="1"/>
          </p:cNvSpPr>
          <p:nvPr/>
        </p:nvSpPr>
        <p:spPr bwMode="gray">
          <a:xfrm>
            <a:off x="381000" y="2827338"/>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Arial" pitchFamily="34" charset="0"/>
                <a:cs typeface="Arial" pitchFamily="34" charset="0"/>
              </a:rPr>
              <a:t>（</a:t>
            </a:r>
            <a:r>
              <a:rPr lang="en-US" altLang="zh-CN" sz="2400" b="1">
                <a:solidFill>
                  <a:srgbClr val="FF0000"/>
                </a:solidFill>
                <a:latin typeface="Arial" pitchFamily="34" charset="0"/>
                <a:cs typeface="Arial" pitchFamily="34" charset="0"/>
              </a:rPr>
              <a:t>2</a:t>
            </a:r>
            <a:r>
              <a:rPr lang="zh-CN" altLang="en-US" sz="2400" b="1">
                <a:solidFill>
                  <a:srgbClr val="FF0000"/>
                </a:solidFill>
                <a:latin typeface="Arial" pitchFamily="34" charset="0"/>
                <a:cs typeface="Arial" pitchFamily="34" charset="0"/>
              </a:rPr>
              <a:t>）对共设的质疑：</a:t>
            </a:r>
            <a:r>
              <a:rPr lang="zh-CN" altLang="en-US" sz="2400" b="1">
                <a:latin typeface="Arial" pitchFamily="34" charset="0"/>
                <a:cs typeface="Arial" pitchFamily="34" charset="0"/>
              </a:rPr>
              <a:t>光速不可超越吗？</a:t>
            </a:r>
          </a:p>
          <a:p>
            <a:r>
              <a:rPr lang="zh-CN" altLang="en-US" sz="2400" b="1">
                <a:latin typeface="Arial" pitchFamily="34" charset="0"/>
                <a:cs typeface="Arial" pitchFamily="34" charset="0"/>
              </a:rPr>
              <a:t>哲学：光速是否只是某一时空层次的极限速度？随着目前认识的宇观世界更大结构层次的发现，光速是否会被超越？</a:t>
            </a:r>
          </a:p>
        </p:txBody>
      </p:sp>
      <p:sp>
        <p:nvSpPr>
          <p:cNvPr id="19460" name="Text Box 4"/>
          <p:cNvSpPr txBox="1">
            <a:spLocks noChangeArrowheads="1"/>
          </p:cNvSpPr>
          <p:nvPr/>
        </p:nvSpPr>
        <p:spPr bwMode="gray">
          <a:xfrm>
            <a:off x="806450" y="630238"/>
            <a:ext cx="447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Arial" pitchFamily="34" charset="0"/>
                <a:cs typeface="Arial" pitchFamily="34" charset="0"/>
              </a:rPr>
              <a:t>例如：</a:t>
            </a:r>
            <a:r>
              <a:rPr lang="zh-CN" altLang="en-US" sz="2400" b="1">
                <a:latin typeface="Arial" pitchFamily="34" charset="0"/>
                <a:cs typeface="Arial" pitchFamily="34" charset="0"/>
              </a:rPr>
              <a:t>相对论是一定正确的吗？</a:t>
            </a:r>
          </a:p>
        </p:txBody>
      </p:sp>
      <p:sp>
        <p:nvSpPr>
          <p:cNvPr id="19461" name="Text Box 5"/>
          <p:cNvSpPr txBox="1">
            <a:spLocks noChangeArrowheads="1"/>
          </p:cNvSpPr>
          <p:nvPr/>
        </p:nvSpPr>
        <p:spPr bwMode="gray">
          <a:xfrm>
            <a:off x="898525" y="4379913"/>
            <a:ext cx="7254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latin typeface="Arial" pitchFamily="34" charset="0"/>
                <a:cs typeface="Arial" pitchFamily="34" charset="0"/>
              </a:rPr>
              <a:t>例如：</a:t>
            </a:r>
            <a:r>
              <a:rPr lang="zh-CN" altLang="en-US" sz="2400" b="1">
                <a:latin typeface="Arial" pitchFamily="34" charset="0"/>
                <a:cs typeface="Arial" pitchFamily="34" charset="0"/>
              </a:rPr>
              <a:t>量子力学就不会错吗？</a:t>
            </a:r>
            <a:br>
              <a:rPr lang="zh-CN" altLang="en-US" sz="2400" b="1">
                <a:latin typeface="Arial" pitchFamily="34" charset="0"/>
                <a:cs typeface="Arial" pitchFamily="34" charset="0"/>
              </a:rPr>
            </a:br>
            <a:r>
              <a:rPr lang="zh-CN" altLang="en-US" sz="2400" b="1">
                <a:latin typeface="Arial" pitchFamily="34" charset="0"/>
                <a:cs typeface="Arial" pitchFamily="34" charset="0"/>
              </a:rPr>
              <a:t>           新的理论会代替量子力学吗？</a:t>
            </a:r>
          </a:p>
        </p:txBody>
      </p:sp>
      <p:sp>
        <p:nvSpPr>
          <p:cNvPr id="19462" name="Text Box 6"/>
          <p:cNvSpPr txBox="1">
            <a:spLocks noChangeArrowheads="1"/>
          </p:cNvSpPr>
          <p:nvPr/>
        </p:nvSpPr>
        <p:spPr bwMode="gray">
          <a:xfrm>
            <a:off x="838200" y="173038"/>
            <a:ext cx="477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Arial" pitchFamily="34" charset="0"/>
                <a:cs typeface="Arial" pitchFamily="34" charset="0"/>
              </a:rPr>
              <a:t>科学的发展是在曲折中不断上升的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linds(horizontal)">
                                      <p:cBhvr>
                                        <p:cTn id="7" dur="500"/>
                                        <p:tgtEl>
                                          <p:spTgt spid="19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linds(horizontal)">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8"/>
                                        </p:tgtEl>
                                        <p:attrNameLst>
                                          <p:attrName>style.visibility</p:attrName>
                                        </p:attrNameLst>
                                      </p:cBhvr>
                                      <p:to>
                                        <p:strVal val="visible"/>
                                      </p:to>
                                    </p:set>
                                    <p:animEffect transition="in" filter="blinds(horizontal)">
                                      <p:cBhvr>
                                        <p:cTn id="17" dur="500"/>
                                        <p:tgtEl>
                                          <p:spTgt spid="194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gtEl>
                                        <p:attrNameLst>
                                          <p:attrName>style.visibility</p:attrName>
                                        </p:attrNameLst>
                                      </p:cBhvr>
                                      <p:to>
                                        <p:strVal val="visible"/>
                                      </p:to>
                                    </p:set>
                                    <p:animEffect transition="in" filter="blinds(horizontal)">
                                      <p:cBhvr>
                                        <p:cTn id="22" dur="500"/>
                                        <p:tgtEl>
                                          <p:spTgt spid="194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61"/>
                                        </p:tgtEl>
                                        <p:attrNameLst>
                                          <p:attrName>style.visibility</p:attrName>
                                        </p:attrNameLst>
                                      </p:cBhvr>
                                      <p:to>
                                        <p:strVal val="visible"/>
                                      </p:to>
                                    </p:set>
                                    <p:animEffect transition="in" filter="blinds(horizontal)">
                                      <p:cBhvr>
                                        <p:cTn id="2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0" grpId="0"/>
      <p:bldP spid="19461" grpId="0"/>
      <p:bldP spid="194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390525"/>
            <a:ext cx="8785225" cy="545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u="sng">
                <a:solidFill>
                  <a:srgbClr val="FF0000"/>
                </a:solidFill>
                <a:latin typeface="Garamond" pitchFamily="18" charset="0"/>
                <a:ea typeface="华文行楷" pitchFamily="2" charset="-122"/>
              </a:rPr>
              <a:t>爱因斯坦给后人的信</a:t>
            </a:r>
            <a:r>
              <a:rPr lang="zh-CN" altLang="en-US" sz="3200" b="1">
                <a:solidFill>
                  <a:srgbClr val="0000FF"/>
                </a:solidFill>
                <a:latin typeface="Garamond" pitchFamily="18" charset="0"/>
                <a:ea typeface="华文行楷" pitchFamily="2" charset="-122"/>
              </a:rPr>
              <a:t>    </a:t>
            </a:r>
          </a:p>
          <a:p>
            <a:pPr algn="ctr"/>
            <a:r>
              <a:rPr lang="zh-CN" altLang="en-US" sz="3200" b="1">
                <a:solidFill>
                  <a:srgbClr val="0000FF"/>
                </a:solidFill>
                <a:latin typeface="Garamond" pitchFamily="18" charset="0"/>
                <a:ea typeface="华文行楷" pitchFamily="2" charset="-122"/>
              </a:rPr>
              <a:t>         </a:t>
            </a:r>
          </a:p>
          <a:p>
            <a:r>
              <a:rPr lang="zh-CN" altLang="en-US" sz="3200" b="1">
                <a:solidFill>
                  <a:srgbClr val="0000FF"/>
                </a:solidFill>
                <a:latin typeface="Garamond" pitchFamily="18" charset="0"/>
                <a:ea typeface="华文行楷" pitchFamily="2" charset="-122"/>
              </a:rPr>
              <a:t>       </a:t>
            </a:r>
            <a:r>
              <a:rPr lang="zh-CN" altLang="en-US" sz="3200">
                <a:latin typeface="Garamond" pitchFamily="18" charset="0"/>
                <a:ea typeface="华文行楷" pitchFamily="2" charset="-122"/>
              </a:rPr>
              <a:t>一天，爱因斯坦正在撰写光电效应定律的论文，美国总统罗斯福打来电话，让他给５０００年后的人们写一封信。爱因斯坦笑了，说：</a:t>
            </a:r>
            <a:r>
              <a:rPr lang="zh-CN" altLang="en-US" sz="3200">
                <a:latin typeface="Arial"/>
                <a:ea typeface="华文行楷" pitchFamily="2" charset="-122"/>
              </a:rPr>
              <a:t>“</a:t>
            </a:r>
            <a:r>
              <a:rPr lang="zh-CN" altLang="en-US" sz="3200">
                <a:latin typeface="Garamond" pitchFamily="18" charset="0"/>
                <a:ea typeface="华文行楷" pitchFamily="2" charset="-122"/>
              </a:rPr>
              <a:t>总统，您真会开玩笑，要我写些什么呢？</a:t>
            </a:r>
            <a:r>
              <a:rPr lang="zh-CN" altLang="en-US" sz="3200">
                <a:latin typeface="Arial"/>
                <a:ea typeface="华文行楷" pitchFamily="2" charset="-122"/>
              </a:rPr>
              <a:t>”</a:t>
            </a:r>
            <a:endParaRPr lang="zh-CN" altLang="en-US" sz="3200">
              <a:latin typeface="Garamond" pitchFamily="18" charset="0"/>
              <a:ea typeface="华文行楷" pitchFamily="2" charset="-122"/>
            </a:endParaRPr>
          </a:p>
          <a:p>
            <a:r>
              <a:rPr lang="zh-CN" altLang="en-US" sz="3200">
                <a:latin typeface="Garamond" pitchFamily="18" charset="0"/>
                <a:ea typeface="华文行楷" pitchFamily="2" charset="-122"/>
              </a:rPr>
              <a:t>    罗斯福非常郑重地说：</a:t>
            </a:r>
            <a:r>
              <a:rPr lang="zh-CN" altLang="en-US" sz="3200">
                <a:latin typeface="Arial"/>
                <a:ea typeface="华文行楷" pitchFamily="2" charset="-122"/>
              </a:rPr>
              <a:t>“</a:t>
            </a:r>
            <a:r>
              <a:rPr lang="zh-CN" altLang="en-US" sz="3200">
                <a:latin typeface="Garamond" pitchFamily="18" charset="0"/>
                <a:ea typeface="华文行楷" pitchFamily="2" charset="-122"/>
              </a:rPr>
              <a:t>把我们这个时代人们的思想和科学的发展，告诉５０００年后的人们，让他们对我们有所了解。</a:t>
            </a:r>
            <a:r>
              <a:rPr lang="zh-CN" altLang="en-US" sz="3200">
                <a:latin typeface="Arial"/>
                <a:ea typeface="华文行楷" pitchFamily="2" charset="-122"/>
              </a:rPr>
              <a:t>”“</a:t>
            </a:r>
            <a:r>
              <a:rPr lang="zh-CN" altLang="en-US" sz="3200">
                <a:latin typeface="Garamond" pitchFamily="18" charset="0"/>
                <a:ea typeface="华文行楷" pitchFamily="2" charset="-122"/>
              </a:rPr>
              <a:t>这样的信，即使写了也没法寄啊！</a:t>
            </a:r>
            <a:r>
              <a:rPr lang="zh-CN" altLang="en-US" sz="3200">
                <a:latin typeface="Arial"/>
                <a:ea typeface="华文行楷" pitchFamily="2" charset="-122"/>
              </a:rPr>
              <a:t>”</a:t>
            </a:r>
            <a:r>
              <a:rPr lang="zh-CN" altLang="en-US" sz="3200">
                <a:latin typeface="Garamond" pitchFamily="18" charset="0"/>
                <a:ea typeface="华文行楷" pitchFamily="2" charset="-122"/>
              </a:rPr>
              <a:t>爱因斯坦说，</a:t>
            </a:r>
            <a:r>
              <a:rPr lang="zh-CN" altLang="en-US" sz="3200">
                <a:latin typeface="Arial"/>
                <a:ea typeface="华文行楷" pitchFamily="2" charset="-122"/>
              </a:rPr>
              <a:t>“</a:t>
            </a:r>
            <a:r>
              <a:rPr lang="zh-CN" altLang="en-US" sz="3200">
                <a:latin typeface="Garamond" pitchFamily="18" charset="0"/>
                <a:ea typeface="华文行楷" pitchFamily="2" charset="-122"/>
              </a:rPr>
              <a:t>没有这样的邮差。</a:t>
            </a:r>
            <a:r>
              <a:rPr lang="zh-CN" altLang="en-US" sz="3200">
                <a:latin typeface="Arial"/>
                <a:ea typeface="华文行楷" pitchFamily="2" charset="-122"/>
              </a:rPr>
              <a:t>”</a:t>
            </a:r>
            <a:r>
              <a:rPr lang="zh-CN" altLang="en-US" sz="3200">
                <a:latin typeface="Garamond" pitchFamily="18" charset="0"/>
                <a:ea typeface="华文行楷"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45000" fill="hold"/>
                                        <p:tgtEl>
                                          <p:spTgt spid="20482"/>
                                        </p:tgtEl>
                                        <p:attrNameLst>
                                          <p:attrName>ppt_x</p:attrName>
                                        </p:attrNameLst>
                                      </p:cBhvr>
                                      <p:tavLst>
                                        <p:tav tm="0">
                                          <p:val>
                                            <p:strVal val="#ppt_x"/>
                                          </p:val>
                                        </p:tav>
                                        <p:tav tm="100000">
                                          <p:val>
                                            <p:strVal val="#ppt_x"/>
                                          </p:val>
                                        </p:tav>
                                      </p:tavLst>
                                    </p:anim>
                                    <p:anim calcmode="lin" valueType="num">
                                      <p:cBhvr>
                                        <p:cTn id="8" dur="45000" fill="hold"/>
                                        <p:tgtEl>
                                          <p:spTgt spid="20482"/>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04800" y="609600"/>
            <a:ext cx="8458200" cy="5638800"/>
          </a:xfrm>
        </p:spPr>
        <p:txBody>
          <a:bodyPr/>
          <a:lstStyle/>
          <a:p>
            <a:pPr>
              <a:lnSpc>
                <a:spcPct val="80000"/>
              </a:lnSpc>
            </a:pPr>
            <a:r>
              <a:rPr lang="en-US" altLang="zh-CN">
                <a:effectLst/>
                <a:latin typeface="Arial"/>
                <a:ea typeface="华文行楷" pitchFamily="2" charset="-122"/>
              </a:rPr>
              <a:t>“</a:t>
            </a:r>
            <a:r>
              <a:rPr lang="zh-CN" altLang="en-US">
                <a:effectLst/>
                <a:latin typeface="华文行楷" pitchFamily="2" charset="-122"/>
                <a:ea typeface="华文行楷" pitchFamily="2" charset="-122"/>
              </a:rPr>
              <a:t>这个，我考虑过。</a:t>
            </a:r>
            <a:r>
              <a:rPr lang="zh-CN" altLang="en-US">
                <a:effectLst/>
                <a:latin typeface="Arial"/>
                <a:ea typeface="华文行楷" pitchFamily="2" charset="-122"/>
              </a:rPr>
              <a:t>”</a:t>
            </a:r>
            <a:r>
              <a:rPr lang="zh-CN" altLang="en-US">
                <a:effectLst/>
                <a:latin typeface="华文行楷" pitchFamily="2" charset="-122"/>
                <a:ea typeface="华文行楷" pitchFamily="2" charset="-122"/>
              </a:rPr>
              <a:t>罗斯福成竹在胸，</a:t>
            </a:r>
            <a:r>
              <a:rPr lang="zh-CN" altLang="en-US">
                <a:effectLst/>
                <a:latin typeface="Arial"/>
                <a:ea typeface="华文行楷" pitchFamily="2" charset="-122"/>
              </a:rPr>
              <a:t>“</a:t>
            </a:r>
            <a:r>
              <a:rPr lang="zh-CN" altLang="en-US">
                <a:effectLst/>
                <a:latin typeface="华文行楷" pitchFamily="2" charset="-122"/>
                <a:ea typeface="华文行楷" pitchFamily="2" charset="-122"/>
              </a:rPr>
              <a:t>有的。我们给他们做一个安全固定的信箱，５０００年后，他们到那里去取就是了</a:t>
            </a:r>
            <a:r>
              <a:rPr lang="en-US" altLang="zh-CN">
                <a:effectLst/>
                <a:latin typeface="Arial"/>
                <a:ea typeface="华文行楷" pitchFamily="2" charset="-122"/>
              </a:rPr>
              <a:t>……”</a:t>
            </a:r>
            <a:r>
              <a:rPr lang="zh-CN" altLang="en-US">
                <a:effectLst/>
                <a:latin typeface="华文行楷" pitchFamily="2" charset="-122"/>
                <a:ea typeface="华文行楷" pitchFamily="2" charset="-122"/>
              </a:rPr>
              <a:t>爱因斯坦饶有兴趣地点点头说：</a:t>
            </a:r>
            <a:r>
              <a:rPr lang="zh-CN" altLang="en-US">
                <a:effectLst/>
                <a:latin typeface="Arial"/>
                <a:ea typeface="华文行楷" pitchFamily="2" charset="-122"/>
              </a:rPr>
              <a:t>“</a:t>
            </a:r>
            <a:r>
              <a:rPr lang="zh-CN" altLang="en-US">
                <a:effectLst/>
                <a:latin typeface="华文行楷" pitchFamily="2" charset="-122"/>
                <a:ea typeface="华文行楷" pitchFamily="2" charset="-122"/>
              </a:rPr>
              <a:t>还是总统有办法。</a:t>
            </a:r>
            <a:r>
              <a:rPr lang="zh-CN" altLang="en-US">
                <a:effectLst/>
                <a:latin typeface="Arial"/>
                <a:ea typeface="华文行楷" pitchFamily="2" charset="-122"/>
              </a:rPr>
              <a:t>”</a:t>
            </a:r>
            <a:r>
              <a:rPr lang="zh-CN" altLang="en-US">
                <a:effectLst/>
                <a:latin typeface="华文行楷" pitchFamily="2" charset="-122"/>
                <a:ea typeface="华文行楷" pitchFamily="2" charset="-122"/>
              </a:rPr>
              <a:t> </a:t>
            </a:r>
          </a:p>
          <a:p>
            <a:pPr>
              <a:lnSpc>
                <a:spcPct val="80000"/>
              </a:lnSpc>
            </a:pPr>
            <a:r>
              <a:rPr lang="zh-CN" altLang="en-US">
                <a:effectLst/>
                <a:latin typeface="华文行楷" pitchFamily="2" charset="-122"/>
                <a:ea typeface="华文行楷" pitchFamily="2" charset="-122"/>
              </a:rPr>
              <a:t>    罗斯福１９３３年任美国第３２届总统，业绩辉煌。他所以叫爱因斯坦给５０００年后的人们写信，要的是名人效应。爱因斯坦是伟大的科学家，在物理学的许多方面做出了卓越的贡献，特别是相对论，揭示了空间</a:t>
            </a:r>
            <a:r>
              <a:rPr lang="en-US" altLang="zh-CN">
                <a:effectLst/>
                <a:latin typeface="Arial"/>
                <a:ea typeface="华文行楷" pitchFamily="2" charset="-122"/>
              </a:rPr>
              <a:t>—</a:t>
            </a:r>
            <a:r>
              <a:rPr lang="zh-CN" altLang="en-US">
                <a:effectLst/>
                <a:latin typeface="华文行楷" pitchFamily="2" charset="-122"/>
                <a:ea typeface="华文行楷" pitchFamily="2" charset="-122"/>
              </a:rPr>
              <a:t>时间的辩证关系，无论在科学上还是在哲学上，都具有重要的历史意义。</a:t>
            </a:r>
            <a:endParaRPr lang="zh-CN" altLang="en-US">
              <a:latin typeface="华文行楷" pitchFamily="2" charset="-122"/>
              <a:ea typeface="华文行楷"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u=1070827868,3349732060&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23907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145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86000"/>
            <a:ext cx="2514600" cy="2589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685800"/>
            <a:ext cx="90678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latin typeface="Garamond" pitchFamily="18" charset="0"/>
                <a:ea typeface="华文行楷" pitchFamily="2" charset="-122"/>
              </a:rPr>
              <a:t>１９３８年８月１０日，爱因斯坦写了</a:t>
            </a:r>
            <a:r>
              <a:rPr lang="en-US" altLang="zh-CN" sz="2800">
                <a:latin typeface="Garamond" pitchFamily="18" charset="0"/>
                <a:ea typeface="华文行楷" pitchFamily="2" charset="-122"/>
              </a:rPr>
              <a:t>《</a:t>
            </a:r>
            <a:r>
              <a:rPr lang="zh-CN" altLang="en-US" sz="2800">
                <a:latin typeface="Garamond" pitchFamily="18" charset="0"/>
                <a:ea typeface="华文行楷" pitchFamily="2" charset="-122"/>
              </a:rPr>
              <a:t>致后人书</a:t>
            </a:r>
            <a:r>
              <a:rPr lang="en-US" altLang="zh-CN" sz="2800">
                <a:latin typeface="Garamond" pitchFamily="18" charset="0"/>
                <a:ea typeface="华文行楷" pitchFamily="2" charset="-122"/>
              </a:rPr>
              <a:t>》</a:t>
            </a:r>
            <a:r>
              <a:rPr lang="en-US" altLang="zh-CN" sz="2800">
                <a:latin typeface="Arial"/>
                <a:ea typeface="华文行楷" pitchFamily="2" charset="-122"/>
              </a:rPr>
              <a:t>——</a:t>
            </a:r>
            <a:r>
              <a:rPr lang="en-US" altLang="zh-CN" sz="2800">
                <a:latin typeface="Garamond" pitchFamily="18" charset="0"/>
                <a:ea typeface="华文行楷" pitchFamily="2" charset="-122"/>
              </a:rPr>
              <a:t> </a:t>
            </a:r>
          </a:p>
          <a:p>
            <a:r>
              <a:rPr lang="en-US" altLang="zh-CN" sz="2800">
                <a:latin typeface="Garamond" pitchFamily="18" charset="0"/>
                <a:ea typeface="华文行楷" pitchFamily="2" charset="-122"/>
              </a:rPr>
              <a:t>       </a:t>
            </a:r>
            <a:r>
              <a:rPr lang="en-US" altLang="zh-CN" sz="2800">
                <a:latin typeface="Arial"/>
                <a:ea typeface="华文行楷" pitchFamily="2" charset="-122"/>
              </a:rPr>
              <a:t>“</a:t>
            </a:r>
            <a:r>
              <a:rPr lang="zh-CN" altLang="en-US" sz="2800">
                <a:latin typeface="Garamond" pitchFamily="18" charset="0"/>
                <a:ea typeface="华文行楷" pitchFamily="2" charset="-122"/>
              </a:rPr>
              <a:t>我们的时代富于创造思想。我们的发现本应该可以大大地使我们的生活轻松愉快。我们利用电能横渡大洋。我们使用电能来减轻人类的繁重的体力劳动。我们学会了飞行。我们利用电波很容易地把消息发到全球各地去。</a:t>
            </a:r>
            <a:r>
              <a:rPr lang="zh-CN" altLang="en-US" sz="2800">
                <a:latin typeface="Arial"/>
                <a:ea typeface="华文行楷" pitchFamily="2" charset="-122"/>
              </a:rPr>
              <a:t>”</a:t>
            </a:r>
            <a:r>
              <a:rPr lang="zh-CN" altLang="en-US" sz="2800">
                <a:latin typeface="Garamond" pitchFamily="18" charset="0"/>
                <a:ea typeface="华文行楷" pitchFamily="2" charset="-122"/>
              </a:rPr>
              <a:t> </a:t>
            </a:r>
          </a:p>
          <a:p>
            <a:r>
              <a:rPr lang="zh-CN" altLang="en-US" sz="2800">
                <a:latin typeface="Garamond" pitchFamily="18" charset="0"/>
                <a:ea typeface="华文行楷" pitchFamily="2" charset="-122"/>
              </a:rPr>
              <a:t>       </a:t>
            </a:r>
            <a:r>
              <a:rPr lang="zh-CN" altLang="en-US" sz="2800">
                <a:latin typeface="Arial"/>
                <a:ea typeface="华文行楷" pitchFamily="2" charset="-122"/>
              </a:rPr>
              <a:t>“</a:t>
            </a:r>
            <a:r>
              <a:rPr lang="zh-CN" altLang="en-US" sz="2800">
                <a:latin typeface="Garamond" pitchFamily="18" charset="0"/>
                <a:ea typeface="华文行楷" pitchFamily="2" charset="-122"/>
              </a:rPr>
              <a:t>但是，虽然有着这一切，我们的商品的生产和分配是完全无组织的，人们必须生活在忧虑中，担心被人从经济生活中抛出，失去一切。除此之外，生活在不同国家中的人们每隔一个长短不等的时间就要进行互相杀戮，因此，每一个想到未来的人必然都生活在经常的忧虑中。</a:t>
            </a:r>
            <a:r>
              <a:rPr lang="zh-CN" altLang="en-US" sz="2800">
                <a:latin typeface="Arial"/>
                <a:ea typeface="华文行楷" pitchFamily="2" charset="-122"/>
              </a:rPr>
              <a:t>”</a:t>
            </a:r>
            <a:r>
              <a:rPr lang="zh-CN" altLang="en-US" sz="2800">
                <a:latin typeface="Garamond" pitchFamily="18" charset="0"/>
                <a:ea typeface="华文行楷"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40000" fill="hold"/>
                                        <p:tgtEl>
                                          <p:spTgt spid="21506"/>
                                        </p:tgtEl>
                                        <p:attrNameLst>
                                          <p:attrName>ppt_x</p:attrName>
                                        </p:attrNameLst>
                                      </p:cBhvr>
                                      <p:tavLst>
                                        <p:tav tm="0">
                                          <p:val>
                                            <p:strVal val="#ppt_x"/>
                                          </p:val>
                                        </p:tav>
                                        <p:tav tm="100000">
                                          <p:val>
                                            <p:strVal val="#ppt_x"/>
                                          </p:val>
                                        </p:tav>
                                      </p:tavLst>
                                    </p:anim>
                                    <p:anim calcmode="lin" valueType="num">
                                      <p:cBhvr>
                                        <p:cTn id="8" dur="40000" fill="hold"/>
                                        <p:tgtEl>
                                          <p:spTgt spid="21506"/>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304800" y="609600"/>
            <a:ext cx="8534400" cy="5257800"/>
          </a:xfrm>
        </p:spPr>
        <p:txBody>
          <a:bodyPr/>
          <a:lstStyle/>
          <a:p>
            <a:pPr>
              <a:lnSpc>
                <a:spcPct val="90000"/>
              </a:lnSpc>
            </a:pPr>
            <a:r>
              <a:rPr lang="en-US" altLang="zh-CN" sz="2800">
                <a:effectLst/>
                <a:latin typeface="华文行楷" pitchFamily="2" charset="-122"/>
                <a:ea typeface="华文行楷" pitchFamily="2" charset="-122"/>
              </a:rPr>
              <a:t>    </a:t>
            </a:r>
            <a:r>
              <a:rPr lang="en-US" altLang="zh-CN" sz="2800">
                <a:effectLst/>
                <a:latin typeface="Arial"/>
                <a:ea typeface="华文行楷" pitchFamily="2" charset="-122"/>
              </a:rPr>
              <a:t>“</a:t>
            </a:r>
            <a:r>
              <a:rPr lang="zh-CN" altLang="en-US" sz="2800">
                <a:effectLst/>
                <a:latin typeface="华文行楷" pitchFamily="2" charset="-122"/>
                <a:ea typeface="华文行楷" pitchFamily="2" charset="-122"/>
              </a:rPr>
              <a:t>我相信，我们的后人将怀着一种理所当然的优越感读上面这几行文字吧。</a:t>
            </a:r>
            <a:r>
              <a:rPr lang="zh-CN" altLang="en-US" sz="2800">
                <a:effectLst/>
                <a:latin typeface="Arial"/>
                <a:ea typeface="华文行楷" pitchFamily="2" charset="-122"/>
              </a:rPr>
              <a:t>”</a:t>
            </a:r>
            <a:r>
              <a:rPr lang="zh-CN" altLang="en-US" sz="2800">
                <a:effectLst/>
                <a:latin typeface="华文行楷" pitchFamily="2" charset="-122"/>
                <a:ea typeface="华文行楷" pitchFamily="2" charset="-122"/>
              </a:rPr>
              <a:t>     </a:t>
            </a:r>
          </a:p>
          <a:p>
            <a:pPr>
              <a:lnSpc>
                <a:spcPct val="90000"/>
              </a:lnSpc>
            </a:pPr>
            <a:r>
              <a:rPr lang="zh-CN" altLang="en-US" sz="2800">
                <a:effectLst/>
                <a:latin typeface="华文行楷" pitchFamily="2" charset="-122"/>
                <a:ea typeface="华文行楷" pitchFamily="2" charset="-122"/>
              </a:rPr>
              <a:t>      爱因斯坦的这封给后人的信是用特制的墨水和纸写成的。与其它的文件一起装进一个特制的钢体里，埋入纽约当时准备动工兴建的国际博览会建筑地基下面１５米的花岗岩洞内，地面立有一碑柱，要人们在５０００年后，即公元６９３８年取出钢体内的东西。 </a:t>
            </a:r>
          </a:p>
          <a:p>
            <a:pPr>
              <a:lnSpc>
                <a:spcPct val="90000"/>
              </a:lnSpc>
            </a:pPr>
            <a:r>
              <a:rPr lang="zh-CN" altLang="en-US" sz="2800">
                <a:effectLst/>
                <a:latin typeface="华文行楷" pitchFamily="2" charset="-122"/>
                <a:ea typeface="华文行楷" pitchFamily="2" charset="-122"/>
              </a:rPr>
              <a:t>      爱因斯坦的</a:t>
            </a:r>
            <a:r>
              <a:rPr lang="en-US" altLang="zh-CN" sz="2800">
                <a:effectLst/>
                <a:latin typeface="华文行楷" pitchFamily="2" charset="-122"/>
                <a:ea typeface="华文行楷" pitchFamily="2" charset="-122"/>
              </a:rPr>
              <a:t>《</a:t>
            </a:r>
            <a:r>
              <a:rPr lang="zh-CN" altLang="en-US" sz="2800">
                <a:effectLst/>
                <a:latin typeface="华文行楷" pitchFamily="2" charset="-122"/>
                <a:ea typeface="华文行楷" pitchFamily="2" charset="-122"/>
              </a:rPr>
              <a:t>致后人书</a:t>
            </a:r>
            <a:r>
              <a:rPr lang="en-US" altLang="zh-CN" sz="2800">
                <a:effectLst/>
                <a:latin typeface="华文行楷" pitchFamily="2" charset="-122"/>
                <a:ea typeface="华文行楷" pitchFamily="2" charset="-122"/>
              </a:rPr>
              <a:t>》</a:t>
            </a:r>
            <a:r>
              <a:rPr lang="zh-CN" altLang="en-US" sz="2800">
                <a:effectLst/>
                <a:latin typeface="华文行楷" pitchFamily="2" charset="-122"/>
                <a:ea typeface="华文行楷" pitchFamily="2" charset="-122"/>
              </a:rPr>
              <a:t>，许多报刊上登过，５０００年后的人们如果只想读到这封信，根本用不着去碰国际博览会地基下的那颗</a:t>
            </a:r>
            <a:r>
              <a:rPr lang="zh-CN" altLang="en-US" sz="2800">
                <a:effectLst/>
                <a:latin typeface="Arial"/>
                <a:ea typeface="华文行楷" pitchFamily="2" charset="-122"/>
              </a:rPr>
              <a:t>“</a:t>
            </a:r>
            <a:r>
              <a:rPr lang="zh-CN" altLang="en-US" sz="2800">
                <a:effectLst/>
                <a:latin typeface="华文行楷" pitchFamily="2" charset="-122"/>
                <a:ea typeface="华文行楷" pitchFamily="2" charset="-122"/>
              </a:rPr>
              <a:t>定时炸弹</a:t>
            </a:r>
            <a:r>
              <a:rPr lang="zh-CN" altLang="en-US" sz="2800">
                <a:effectLst/>
                <a:latin typeface="Arial"/>
                <a:ea typeface="华文行楷" pitchFamily="2" charset="-122"/>
              </a:rPr>
              <a:t>”</a:t>
            </a:r>
            <a:r>
              <a:rPr lang="zh-CN" altLang="en-US" sz="2800">
                <a:effectLst/>
                <a:latin typeface="华文行楷" pitchFamily="2" charset="-122"/>
                <a:ea typeface="华文行楷" pitchFamily="2" charset="-122"/>
              </a:rPr>
              <a:t>。</a:t>
            </a:r>
            <a:endParaRPr lang="zh-CN" altLang="en-US" sz="2800">
              <a:latin typeface="华文行楷" pitchFamily="2" charset="-122"/>
              <a:ea typeface="华文行楷"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382000" cy="661988"/>
          </a:xfrm>
        </p:spPr>
        <p:txBody>
          <a:bodyPr/>
          <a:lstStyle/>
          <a:p>
            <a:r>
              <a:rPr lang="zh-CN" altLang="en-US">
                <a:solidFill>
                  <a:srgbClr val="FF0000"/>
                </a:solidFill>
                <a:effectLst/>
              </a:rPr>
              <a:t>教学目标：</a:t>
            </a:r>
          </a:p>
        </p:txBody>
      </p:sp>
      <p:sp>
        <p:nvSpPr>
          <p:cNvPr id="5123" name="Rectangle 3"/>
          <p:cNvSpPr>
            <a:spLocks noGrp="1" noChangeArrowheads="1"/>
          </p:cNvSpPr>
          <p:nvPr>
            <p:ph type="body" idx="1"/>
          </p:nvPr>
        </p:nvSpPr>
        <p:spPr>
          <a:xfrm>
            <a:off x="152400" y="1066800"/>
            <a:ext cx="8839200" cy="3784600"/>
          </a:xfrm>
        </p:spPr>
        <p:txBody>
          <a:bodyPr/>
          <a:lstStyle/>
          <a:p>
            <a:r>
              <a:rPr lang="en-US" altLang="zh-CN" sz="3600" b="1">
                <a:effectLst/>
              </a:rPr>
              <a:t>1.</a:t>
            </a:r>
            <a:r>
              <a:rPr lang="zh-CN" altLang="en-US" sz="3600" b="1">
                <a:effectLst/>
              </a:rPr>
              <a:t>知道牛顿运动定律的适用范围．</a:t>
            </a:r>
          </a:p>
          <a:p>
            <a:r>
              <a:rPr lang="en-US" altLang="zh-CN" sz="3600" b="1">
                <a:effectLst/>
              </a:rPr>
              <a:t>2.</a:t>
            </a:r>
            <a:r>
              <a:rPr lang="zh-CN" altLang="en-US" sz="3600" b="1">
                <a:effectLst/>
              </a:rPr>
              <a:t>了解经典力学在科学研究和生产技术中的广泛应用．</a:t>
            </a:r>
          </a:p>
          <a:p>
            <a:r>
              <a:rPr lang="en-US" altLang="zh-CN" sz="3600" b="1">
                <a:effectLst/>
              </a:rPr>
              <a:t>3.</a:t>
            </a:r>
            <a:r>
              <a:rPr lang="zh-CN" altLang="en-US" sz="3600" b="1">
                <a:effectLst/>
              </a:rPr>
              <a:t>知道质量与速度的关系</a:t>
            </a:r>
            <a:r>
              <a:rPr lang="en-US" altLang="zh-CN" sz="3600" b="1">
                <a:effectLst/>
              </a:rPr>
              <a:t>.</a:t>
            </a:r>
          </a:p>
          <a:p>
            <a:r>
              <a:rPr lang="en-US" altLang="zh-CN" sz="3600" b="1">
                <a:effectLst/>
              </a:rPr>
              <a:t>4.</a:t>
            </a:r>
            <a:r>
              <a:rPr lang="zh-CN" altLang="en-US" sz="3600" b="1">
                <a:effectLst/>
              </a:rPr>
              <a:t>通过阅读课文体会一切科学都有自己的局限性，新的理论会不断完善和补充旧的理论，人类对科学的认识是无止境的．</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ChangeArrowheads="1"/>
          </p:cNvSpPr>
          <p:nvPr/>
        </p:nvSpPr>
        <p:spPr bwMode="invGray">
          <a:xfrm>
            <a:off x="609600" y="1028700"/>
            <a:ext cx="5715000" cy="4495800"/>
          </a:xfrm>
          <a:prstGeom prst="rightArrow">
            <a:avLst>
              <a:gd name="adj1" fmla="val 86065"/>
              <a:gd name="adj2" fmla="val 31780"/>
            </a:avLst>
          </a:prstGeom>
          <a:gradFill rotWithShape="1">
            <a:gsLst>
              <a:gs pos="0">
                <a:srgbClr val="000066">
                  <a:alpha val="50000"/>
                </a:srgbClr>
              </a:gs>
              <a:gs pos="100000">
                <a:srgbClr val="0066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 name="AutoShape 3"/>
          <p:cNvSpPr>
            <a:spLocks noChangeArrowheads="1"/>
          </p:cNvSpPr>
          <p:nvPr/>
        </p:nvSpPr>
        <p:spPr bwMode="blackWhite">
          <a:xfrm>
            <a:off x="838200" y="1638300"/>
            <a:ext cx="4038600" cy="990600"/>
          </a:xfrm>
          <a:prstGeom prst="roundRect">
            <a:avLst>
              <a:gd name="adj" fmla="val 9106"/>
            </a:avLst>
          </a:prstGeom>
          <a:gradFill rotWithShape="1">
            <a:gsLst>
              <a:gs pos="0">
                <a:srgbClr val="D85E28">
                  <a:gamma/>
                  <a:shade val="46275"/>
                  <a:invGamma/>
                </a:srgbClr>
              </a:gs>
              <a:gs pos="50000">
                <a:srgbClr val="D85E28"/>
              </a:gs>
              <a:gs pos="100000">
                <a:srgbClr val="D85E28">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pPr algn="ctr" eaLnBrk="0" hangingPunct="0"/>
            <a:r>
              <a:rPr lang="zh-CN" altLang="en-US" sz="2800" b="1">
                <a:solidFill>
                  <a:srgbClr val="FFFF00"/>
                </a:solidFill>
                <a:latin typeface="Arial" pitchFamily="34" charset="0"/>
                <a:cs typeface="Arial" pitchFamily="34" charset="0"/>
              </a:rPr>
              <a:t>静力学（描述静止物体）</a:t>
            </a:r>
          </a:p>
        </p:txBody>
      </p:sp>
      <p:sp>
        <p:nvSpPr>
          <p:cNvPr id="6148" name="AutoShape 4"/>
          <p:cNvSpPr>
            <a:spLocks noChangeArrowheads="1"/>
          </p:cNvSpPr>
          <p:nvPr/>
        </p:nvSpPr>
        <p:spPr bwMode="blackWhite">
          <a:xfrm>
            <a:off x="838200" y="2781300"/>
            <a:ext cx="4038600" cy="990600"/>
          </a:xfrm>
          <a:prstGeom prst="roundRect">
            <a:avLst>
              <a:gd name="adj" fmla="val 9106"/>
            </a:avLst>
          </a:prstGeom>
          <a:gradFill rotWithShape="1">
            <a:gsLst>
              <a:gs pos="0">
                <a:srgbClr val="699D5F">
                  <a:gamma/>
                  <a:shade val="46275"/>
                  <a:invGamma/>
                </a:srgbClr>
              </a:gs>
              <a:gs pos="50000">
                <a:srgbClr val="699D5F"/>
              </a:gs>
              <a:gs pos="100000">
                <a:srgbClr val="699D5F">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pPr algn="ctr" eaLnBrk="0" hangingPunct="0"/>
            <a:r>
              <a:rPr lang="zh-CN" altLang="en-US" sz="2800" b="1">
                <a:solidFill>
                  <a:srgbClr val="FFFF00"/>
                </a:solidFill>
                <a:latin typeface="Arial" pitchFamily="34" charset="0"/>
                <a:cs typeface="Arial" pitchFamily="34" charset="0"/>
              </a:rPr>
              <a:t>运动学（描述物体运动）</a:t>
            </a:r>
          </a:p>
        </p:txBody>
      </p:sp>
      <p:sp>
        <p:nvSpPr>
          <p:cNvPr id="6149" name="AutoShape 5"/>
          <p:cNvSpPr>
            <a:spLocks noChangeArrowheads="1"/>
          </p:cNvSpPr>
          <p:nvPr/>
        </p:nvSpPr>
        <p:spPr bwMode="blackWhite">
          <a:xfrm>
            <a:off x="838200" y="3924300"/>
            <a:ext cx="4038600" cy="990600"/>
          </a:xfrm>
          <a:prstGeom prst="roundRect">
            <a:avLst>
              <a:gd name="adj" fmla="val 9106"/>
            </a:avLst>
          </a:prstGeom>
          <a:gradFill rotWithShape="1">
            <a:gsLst>
              <a:gs pos="0">
                <a:srgbClr val="55A2D7">
                  <a:gamma/>
                  <a:shade val="46275"/>
                  <a:invGamma/>
                </a:srgbClr>
              </a:gs>
              <a:gs pos="50000">
                <a:srgbClr val="55A2D7"/>
              </a:gs>
              <a:gs pos="100000">
                <a:srgbClr val="55A2D7">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pPr algn="ctr" eaLnBrk="0" hangingPunct="0"/>
            <a:r>
              <a:rPr lang="zh-CN" altLang="en-US" sz="2800" b="1">
                <a:solidFill>
                  <a:srgbClr val="FFFF00"/>
                </a:solidFill>
                <a:latin typeface="Arial" pitchFamily="34" charset="0"/>
                <a:cs typeface="Arial" pitchFamily="34" charset="0"/>
              </a:rPr>
              <a:t>动力学（描述物体受力作</a:t>
            </a:r>
          </a:p>
          <a:p>
            <a:pPr algn="ctr" eaLnBrk="0" hangingPunct="0"/>
            <a:r>
              <a:rPr lang="zh-CN" altLang="en-US" sz="2800" b="1">
                <a:solidFill>
                  <a:srgbClr val="FFFF00"/>
                </a:solidFill>
                <a:latin typeface="Arial" pitchFamily="34" charset="0"/>
                <a:cs typeface="Arial" pitchFamily="34" charset="0"/>
              </a:rPr>
              <a:t>           用下的运动）</a:t>
            </a:r>
          </a:p>
        </p:txBody>
      </p:sp>
      <p:sp>
        <p:nvSpPr>
          <p:cNvPr id="6150" name="AutoShape 6"/>
          <p:cNvSpPr>
            <a:spLocks noChangeArrowheads="1"/>
          </p:cNvSpPr>
          <p:nvPr/>
        </p:nvSpPr>
        <p:spPr bwMode="gray">
          <a:xfrm>
            <a:off x="6324600" y="1981200"/>
            <a:ext cx="2286000" cy="2514600"/>
          </a:xfrm>
          <a:prstGeom prst="roundRect">
            <a:avLst>
              <a:gd name="adj" fmla="val 9106"/>
            </a:avLst>
          </a:prstGeom>
          <a:gradFill rotWithShape="1">
            <a:gsLst>
              <a:gs pos="0">
                <a:srgbClr val="CCFFFF"/>
              </a:gs>
              <a:gs pos="100000">
                <a:srgbClr val="CCFFFF">
                  <a:gamma/>
                  <a:tint val="0"/>
                  <a:invGamma/>
                </a:srgbClr>
              </a:gs>
            </a:gsLst>
            <a:lin ang="540000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25400">
                <a:solidFill>
                  <a:schemeClr val="tx1"/>
                </a:solidFill>
                <a:round/>
                <a:headEnd/>
                <a:tailEnd/>
              </a14:hiddenLine>
            </a:ext>
          </a:extLst>
        </p:spPr>
        <p:txBody>
          <a:bodyPr anchor="ctr"/>
          <a:lstStyle/>
          <a:p>
            <a:pPr algn="ctr" eaLnBrk="0" hangingPunct="0"/>
            <a:r>
              <a:rPr lang="zh-CN" altLang="en-US" sz="2800" b="1">
                <a:solidFill>
                  <a:srgbClr val="000099"/>
                </a:solidFill>
                <a:latin typeface="Arial" pitchFamily="34" charset="0"/>
                <a:cs typeface="Arial" pitchFamily="34" charset="0"/>
              </a:rPr>
              <a:t>经典力学</a:t>
            </a:r>
          </a:p>
          <a:p>
            <a:pPr algn="ctr" eaLnBrk="0" hangingPunct="0"/>
            <a:r>
              <a:rPr lang="zh-CN" altLang="en-US" sz="2400" b="1">
                <a:solidFill>
                  <a:srgbClr val="000099"/>
                </a:solidFill>
                <a:latin typeface="Arial" pitchFamily="34" charset="0"/>
                <a:cs typeface="Arial" pitchFamily="34" charset="0"/>
              </a:rPr>
              <a:t>（牛顿力学）</a:t>
            </a:r>
          </a:p>
        </p:txBody>
      </p:sp>
      <p:sp>
        <p:nvSpPr>
          <p:cNvPr id="6151" name="Text Box 7"/>
          <p:cNvSpPr txBox="1">
            <a:spLocks noChangeArrowheads="1"/>
          </p:cNvSpPr>
          <p:nvPr/>
        </p:nvSpPr>
        <p:spPr bwMode="auto">
          <a:xfrm>
            <a:off x="365125" y="400050"/>
            <a:ext cx="4110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Arial" pitchFamily="34" charset="0"/>
                <a:cs typeface="Arial" pitchFamily="34" charset="0"/>
              </a:rPr>
              <a:t>一、</a:t>
            </a:r>
            <a:r>
              <a:rPr lang="zh-CN" altLang="en-US" sz="2800" b="1">
                <a:latin typeface="Arial" pitchFamily="34" charset="0"/>
                <a:cs typeface="Arial" pitchFamily="34" charset="0"/>
              </a:rPr>
              <a:t>经典力学模块分类：</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gray">
          <a:xfrm>
            <a:off x="1066800" y="1204913"/>
            <a:ext cx="3048000" cy="3505200"/>
          </a:xfrm>
          <a:prstGeom prst="irregularSeal1">
            <a:avLst/>
          </a:prstGeom>
          <a:solidFill>
            <a:srgbClr val="E96421"/>
          </a:solidFill>
          <a:ln>
            <a:noFill/>
          </a:ln>
          <a:effectLst>
            <a:outerShdw dist="107763" dir="2700000" algn="ctr" rotWithShape="0">
              <a:srgbClr val="000000"/>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0" hangingPunct="0"/>
            <a:r>
              <a:rPr lang="zh-CN" altLang="en-US" sz="2800" b="1">
                <a:solidFill>
                  <a:srgbClr val="FFFF00"/>
                </a:solidFill>
                <a:latin typeface="Arial" pitchFamily="34" charset="0"/>
                <a:cs typeface="Arial" pitchFamily="34" charset="0"/>
              </a:rPr>
              <a:t>牛顿</a:t>
            </a:r>
          </a:p>
          <a:p>
            <a:pPr algn="ctr"/>
            <a:endParaRPr lang="en-US" altLang="zh-CN" sz="2800">
              <a:solidFill>
                <a:srgbClr val="000099"/>
              </a:solidFill>
              <a:latin typeface="Arial" pitchFamily="34" charset="0"/>
              <a:cs typeface="Arial" pitchFamily="34" charset="0"/>
            </a:endParaRPr>
          </a:p>
        </p:txBody>
      </p:sp>
      <p:grpSp>
        <p:nvGrpSpPr>
          <p:cNvPr id="7171" name="Group 3"/>
          <p:cNvGrpSpPr>
            <a:grpSpLocks/>
          </p:cNvGrpSpPr>
          <p:nvPr/>
        </p:nvGrpSpPr>
        <p:grpSpPr bwMode="auto">
          <a:xfrm>
            <a:off x="3810000" y="3048000"/>
            <a:ext cx="4495800" cy="1192213"/>
            <a:chOff x="2160" y="2052"/>
            <a:chExt cx="3600" cy="751"/>
          </a:xfrm>
        </p:grpSpPr>
        <p:sp>
          <p:nvSpPr>
            <p:cNvPr id="7172" name="AutoShape 4">
              <a:hlinkClick r:id="rId2" action="ppaction://hlinksldjump"/>
            </p:cNvPr>
            <p:cNvSpPr>
              <a:spLocks noChangeArrowheads="1"/>
            </p:cNvSpPr>
            <p:nvPr/>
          </p:nvSpPr>
          <p:spPr bwMode="gray">
            <a:xfrm rot="16200000">
              <a:off x="3594" y="618"/>
              <a:ext cx="732" cy="3600"/>
            </a:xfrm>
            <a:prstGeom prst="upArrow">
              <a:avLst>
                <a:gd name="adj1" fmla="val 63898"/>
                <a:gd name="adj2" fmla="val 85770"/>
              </a:avLst>
            </a:prstGeom>
            <a:gradFill rotWithShape="1">
              <a:gsLst>
                <a:gs pos="0">
                  <a:srgbClr val="88CE58"/>
                </a:gs>
                <a:gs pos="100000">
                  <a:schemeClr val="bg1"/>
                </a:gs>
              </a:gsLst>
              <a:lin ang="5400000" scaled="1"/>
            </a:gradFill>
            <a:ln>
              <a:noFill/>
            </a:ln>
            <a:effectLst>
              <a:outerShdw dist="155023" dir="2099521" sy="50000" kx="2453608" algn="bl"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7173" name="Text Box 5"/>
            <p:cNvSpPr txBox="1">
              <a:spLocks noChangeArrowheads="1"/>
            </p:cNvSpPr>
            <p:nvPr/>
          </p:nvSpPr>
          <p:spPr bwMode="gray">
            <a:xfrm>
              <a:off x="2867" y="2207"/>
              <a:ext cx="1863"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FF00"/>
                  </a:solidFill>
                  <a:latin typeface="Arial" pitchFamily="34" charset="0"/>
                  <a:cs typeface="Arial" pitchFamily="34" charset="0"/>
                </a:rPr>
                <a:t>万有引力定律</a:t>
              </a:r>
            </a:p>
            <a:p>
              <a:endParaRPr lang="en-US" altLang="zh-CN" sz="2800">
                <a:solidFill>
                  <a:srgbClr val="FFFFFF"/>
                </a:solidFill>
                <a:effectLst>
                  <a:outerShdw blurRad="38100" dist="38100" dir="2700000" algn="tl">
                    <a:srgbClr val="000000"/>
                  </a:outerShdw>
                </a:effectLst>
                <a:latin typeface="Arial" pitchFamily="34" charset="0"/>
                <a:cs typeface="Arial" pitchFamily="34" charset="0"/>
              </a:endParaRPr>
            </a:p>
          </p:txBody>
        </p:sp>
        <p:sp>
          <p:nvSpPr>
            <p:cNvPr id="7174" name="Line 6"/>
            <p:cNvSpPr>
              <a:spLocks noChangeShapeType="1"/>
            </p:cNvSpPr>
            <p:nvPr/>
          </p:nvSpPr>
          <p:spPr bwMode="gray">
            <a:xfrm>
              <a:off x="4656" y="2400"/>
              <a:ext cx="110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5" name="Group 7"/>
          <p:cNvGrpSpPr>
            <a:grpSpLocks/>
          </p:cNvGrpSpPr>
          <p:nvPr/>
        </p:nvGrpSpPr>
        <p:grpSpPr bwMode="auto">
          <a:xfrm>
            <a:off x="3810000" y="1339850"/>
            <a:ext cx="4267200" cy="1250950"/>
            <a:chOff x="2544" y="567"/>
            <a:chExt cx="2688" cy="788"/>
          </a:xfrm>
        </p:grpSpPr>
        <p:grpSp>
          <p:nvGrpSpPr>
            <p:cNvPr id="7176" name="Group 8"/>
            <p:cNvGrpSpPr>
              <a:grpSpLocks/>
            </p:cNvGrpSpPr>
            <p:nvPr/>
          </p:nvGrpSpPr>
          <p:grpSpPr bwMode="auto">
            <a:xfrm>
              <a:off x="2544" y="567"/>
              <a:ext cx="2688" cy="732"/>
              <a:chOff x="2160" y="1200"/>
              <a:chExt cx="3600" cy="732"/>
            </a:xfrm>
          </p:grpSpPr>
          <p:sp>
            <p:nvSpPr>
              <p:cNvPr id="7177" name="AutoShape 9">
                <a:hlinkClick r:id="rId3" action="ppaction://hlinksldjump"/>
              </p:cNvPr>
              <p:cNvSpPr>
                <a:spLocks noChangeArrowheads="1"/>
              </p:cNvSpPr>
              <p:nvPr/>
            </p:nvSpPr>
            <p:spPr bwMode="gray">
              <a:xfrm rot="16200000">
                <a:off x="3594" y="-234"/>
                <a:ext cx="732" cy="3600"/>
              </a:xfrm>
              <a:prstGeom prst="upArrow">
                <a:avLst>
                  <a:gd name="adj1" fmla="val 63898"/>
                  <a:gd name="adj2" fmla="val 85770"/>
                </a:avLst>
              </a:prstGeom>
              <a:gradFill rotWithShape="1">
                <a:gsLst>
                  <a:gs pos="0">
                    <a:srgbClr val="6FC5E3"/>
                  </a:gs>
                  <a:gs pos="100000">
                    <a:schemeClr val="bg1"/>
                  </a:gs>
                </a:gsLst>
                <a:lin ang="5400000" scaled="1"/>
              </a:gradFill>
              <a:ln>
                <a:noFill/>
              </a:ln>
              <a:effectLst>
                <a:outerShdw dist="155023" dir="2099521" sy="50000" kx="2453608" algn="bl"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p>
                <a:pPr algn="ctr"/>
                <a:endParaRPr lang="zh-CN" altLang="zh-CN">
                  <a:latin typeface="Arial" pitchFamily="34" charset="0"/>
                  <a:cs typeface="Arial" pitchFamily="34" charset="0"/>
                </a:endParaRPr>
              </a:p>
            </p:txBody>
          </p:sp>
          <p:sp>
            <p:nvSpPr>
              <p:cNvPr id="7178" name="Text Box 10"/>
              <p:cNvSpPr txBox="1">
                <a:spLocks noChangeArrowheads="1"/>
              </p:cNvSpPr>
              <p:nvPr/>
            </p:nvSpPr>
            <p:spPr bwMode="gray">
              <a:xfrm>
                <a:off x="2915" y="141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400" b="1">
                  <a:solidFill>
                    <a:schemeClr val="bg1"/>
                  </a:solidFill>
                  <a:latin typeface="Arial" pitchFamily="34" charset="0"/>
                  <a:cs typeface="Arial" pitchFamily="34" charset="0"/>
                </a:endParaRPr>
              </a:p>
            </p:txBody>
          </p:sp>
          <p:sp>
            <p:nvSpPr>
              <p:cNvPr id="7179" name="Line 11"/>
              <p:cNvSpPr>
                <a:spLocks noChangeShapeType="1"/>
              </p:cNvSpPr>
              <p:nvPr/>
            </p:nvSpPr>
            <p:spPr bwMode="gray">
              <a:xfrm>
                <a:off x="4656" y="1584"/>
                <a:ext cx="110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80" name="Text Box 12"/>
            <p:cNvSpPr txBox="1">
              <a:spLocks noChangeArrowheads="1"/>
            </p:cNvSpPr>
            <p:nvPr/>
          </p:nvSpPr>
          <p:spPr bwMode="auto">
            <a:xfrm>
              <a:off x="2970" y="759"/>
              <a:ext cx="159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FF00"/>
                  </a:solidFill>
                  <a:latin typeface="Arial" pitchFamily="34" charset="0"/>
                  <a:cs typeface="Arial" pitchFamily="34" charset="0"/>
                </a:rPr>
                <a:t>牛顿三大定律</a:t>
              </a:r>
            </a:p>
            <a:p>
              <a:endParaRPr lang="en-US" altLang="zh-CN" sz="2800">
                <a:solidFill>
                  <a:srgbClr val="FFFF00"/>
                </a:solidFill>
                <a:latin typeface="Arial" pitchFamily="34" charset="0"/>
                <a:cs typeface="Arial" pitchFamily="34" charset="0"/>
              </a:endParaRPr>
            </a:p>
          </p:txBody>
        </p:sp>
      </p:grpSp>
      <p:sp>
        <p:nvSpPr>
          <p:cNvPr id="7181" name="Text Box 13"/>
          <p:cNvSpPr txBox="1">
            <a:spLocks noChangeArrowheads="1"/>
          </p:cNvSpPr>
          <p:nvPr/>
        </p:nvSpPr>
        <p:spPr bwMode="auto">
          <a:xfrm>
            <a:off x="517525" y="3810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Arial" pitchFamily="34" charset="0"/>
                <a:cs typeface="Arial" pitchFamily="34" charset="0"/>
              </a:rPr>
              <a:t>二、牛顿主要贡献</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249363" y="800100"/>
            <a:ext cx="6430962" cy="5067300"/>
            <a:chOff x="1702" y="1253"/>
            <a:chExt cx="3855" cy="2825"/>
          </a:xfrm>
        </p:grpSpPr>
        <p:sp>
          <p:nvSpPr>
            <p:cNvPr id="8195" name="Freeform 3"/>
            <p:cNvSpPr>
              <a:spLocks/>
            </p:cNvSpPr>
            <p:nvPr/>
          </p:nvSpPr>
          <p:spPr bwMode="gray">
            <a:xfrm>
              <a:off x="4877" y="3211"/>
              <a:ext cx="680" cy="866"/>
            </a:xfrm>
            <a:custGeom>
              <a:avLst/>
              <a:gdLst>
                <a:gd name="T0" fmla="*/ 399 w 847"/>
                <a:gd name="T1" fmla="*/ 1078 h 1079"/>
                <a:gd name="T2" fmla="*/ 0 w 847"/>
                <a:gd name="T3" fmla="*/ 459 h 1079"/>
                <a:gd name="T4" fmla="*/ 374 w 847"/>
                <a:gd name="T5" fmla="*/ 0 h 1079"/>
                <a:gd name="T6" fmla="*/ 846 w 847"/>
                <a:gd name="T7" fmla="*/ 536 h 1079"/>
                <a:gd name="T8" fmla="*/ 399 w 847"/>
                <a:gd name="T9" fmla="*/ 1078 h 1079"/>
              </a:gdLst>
              <a:ahLst/>
              <a:cxnLst>
                <a:cxn ang="0">
                  <a:pos x="T0" y="T1"/>
                </a:cxn>
                <a:cxn ang="0">
                  <a:pos x="T2" y="T3"/>
                </a:cxn>
                <a:cxn ang="0">
                  <a:pos x="T4" y="T5"/>
                </a:cxn>
                <a:cxn ang="0">
                  <a:pos x="T6" y="T7"/>
                </a:cxn>
                <a:cxn ang="0">
                  <a:pos x="T8" y="T9"/>
                </a:cxn>
              </a:cxnLst>
              <a:rect l="0" t="0" r="r" b="b"/>
              <a:pathLst>
                <a:path w="847" h="1079">
                  <a:moveTo>
                    <a:pt x="399" y="1078"/>
                  </a:moveTo>
                  <a:lnTo>
                    <a:pt x="0" y="459"/>
                  </a:lnTo>
                  <a:lnTo>
                    <a:pt x="374" y="0"/>
                  </a:lnTo>
                  <a:lnTo>
                    <a:pt x="846" y="536"/>
                  </a:lnTo>
                  <a:lnTo>
                    <a:pt x="399" y="1078"/>
                  </a:lnTo>
                </a:path>
              </a:pathLst>
            </a:custGeom>
            <a:gradFill rotWithShape="0">
              <a:gsLst>
                <a:gs pos="0">
                  <a:srgbClr val="6666FF">
                    <a:gamma/>
                    <a:shade val="69804"/>
                    <a:invGamma/>
                  </a:srgbClr>
                </a:gs>
                <a:gs pos="100000">
                  <a:srgbClr val="6666FF"/>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 name="Freeform 4"/>
            <p:cNvSpPr>
              <a:spLocks/>
            </p:cNvSpPr>
            <p:nvPr/>
          </p:nvSpPr>
          <p:spPr bwMode="gray">
            <a:xfrm>
              <a:off x="2010" y="3211"/>
              <a:ext cx="3168" cy="369"/>
            </a:xfrm>
            <a:custGeom>
              <a:avLst/>
              <a:gdLst>
                <a:gd name="T0" fmla="*/ 0 w 3947"/>
                <a:gd name="T1" fmla="*/ 459 h 460"/>
                <a:gd name="T2" fmla="*/ 3573 w 3947"/>
                <a:gd name="T3" fmla="*/ 459 h 460"/>
                <a:gd name="T4" fmla="*/ 3946 w 3947"/>
                <a:gd name="T5" fmla="*/ 0 h 460"/>
                <a:gd name="T6" fmla="*/ 505 w 3947"/>
                <a:gd name="T7" fmla="*/ 0 h 460"/>
                <a:gd name="T8" fmla="*/ 0 w 3947"/>
                <a:gd name="T9" fmla="*/ 459 h 460"/>
              </a:gdLst>
              <a:ahLst/>
              <a:cxnLst>
                <a:cxn ang="0">
                  <a:pos x="T0" y="T1"/>
                </a:cxn>
                <a:cxn ang="0">
                  <a:pos x="T2" y="T3"/>
                </a:cxn>
                <a:cxn ang="0">
                  <a:pos x="T4" y="T5"/>
                </a:cxn>
                <a:cxn ang="0">
                  <a:pos x="T6" y="T7"/>
                </a:cxn>
                <a:cxn ang="0">
                  <a:pos x="T8" y="T9"/>
                </a:cxn>
              </a:cxnLst>
              <a:rect l="0" t="0" r="r" b="b"/>
              <a:pathLst>
                <a:path w="3947" h="460">
                  <a:moveTo>
                    <a:pt x="0" y="459"/>
                  </a:moveTo>
                  <a:lnTo>
                    <a:pt x="3573" y="459"/>
                  </a:lnTo>
                  <a:lnTo>
                    <a:pt x="3946" y="0"/>
                  </a:lnTo>
                  <a:lnTo>
                    <a:pt x="505" y="0"/>
                  </a:lnTo>
                  <a:lnTo>
                    <a:pt x="0" y="459"/>
                  </a:lnTo>
                </a:path>
              </a:pathLst>
            </a:custGeom>
            <a:gradFill rotWithShape="0">
              <a:gsLst>
                <a:gs pos="0">
                  <a:srgbClr val="6666FF"/>
                </a:gs>
                <a:gs pos="100000">
                  <a:srgbClr val="6666FF">
                    <a:gamma/>
                    <a:shade val="63529"/>
                    <a:invGamma/>
                  </a:srgb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 name="Freeform 5"/>
            <p:cNvSpPr>
              <a:spLocks/>
            </p:cNvSpPr>
            <p:nvPr/>
          </p:nvSpPr>
          <p:spPr bwMode="gray">
            <a:xfrm>
              <a:off x="1702" y="3578"/>
              <a:ext cx="3497" cy="500"/>
            </a:xfrm>
            <a:custGeom>
              <a:avLst/>
              <a:gdLst>
                <a:gd name="T0" fmla="*/ 383 w 4357"/>
                <a:gd name="T1" fmla="*/ 0 h 623"/>
                <a:gd name="T2" fmla="*/ 3954 w 4357"/>
                <a:gd name="T3" fmla="*/ 0 h 623"/>
                <a:gd name="T4" fmla="*/ 4356 w 4357"/>
                <a:gd name="T5" fmla="*/ 622 h 623"/>
                <a:gd name="T6" fmla="*/ 0 w 4357"/>
                <a:gd name="T7" fmla="*/ 622 h 623"/>
                <a:gd name="T8" fmla="*/ 383 w 4357"/>
                <a:gd name="T9" fmla="*/ 0 h 623"/>
              </a:gdLst>
              <a:ahLst/>
              <a:cxnLst>
                <a:cxn ang="0">
                  <a:pos x="T0" y="T1"/>
                </a:cxn>
                <a:cxn ang="0">
                  <a:pos x="T2" y="T3"/>
                </a:cxn>
                <a:cxn ang="0">
                  <a:pos x="T4" y="T5"/>
                </a:cxn>
                <a:cxn ang="0">
                  <a:pos x="T6" y="T7"/>
                </a:cxn>
                <a:cxn ang="0">
                  <a:pos x="T8" y="T9"/>
                </a:cxn>
              </a:cxnLst>
              <a:rect l="0" t="0" r="r" b="b"/>
              <a:pathLst>
                <a:path w="4357" h="623">
                  <a:moveTo>
                    <a:pt x="383" y="0"/>
                  </a:moveTo>
                  <a:lnTo>
                    <a:pt x="3954" y="0"/>
                  </a:lnTo>
                  <a:lnTo>
                    <a:pt x="4356" y="622"/>
                  </a:lnTo>
                  <a:lnTo>
                    <a:pt x="0" y="622"/>
                  </a:lnTo>
                  <a:lnTo>
                    <a:pt x="383" y="0"/>
                  </a:lnTo>
                </a:path>
              </a:pathLst>
            </a:custGeom>
            <a:gradFill rotWithShape="0">
              <a:gsLst>
                <a:gs pos="0">
                  <a:srgbClr val="6666FF">
                    <a:gamma/>
                    <a:tint val="66667"/>
                    <a:invGamma/>
                  </a:srgbClr>
                </a:gs>
                <a:gs pos="100000">
                  <a:srgbClr val="6666FF"/>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8" name="Freeform 6"/>
            <p:cNvSpPr>
              <a:spLocks/>
            </p:cNvSpPr>
            <p:nvPr/>
          </p:nvSpPr>
          <p:spPr bwMode="gray">
            <a:xfrm>
              <a:off x="4522" y="2721"/>
              <a:ext cx="601" cy="784"/>
            </a:xfrm>
            <a:custGeom>
              <a:avLst/>
              <a:gdLst>
                <a:gd name="T0" fmla="*/ 382 w 749"/>
                <a:gd name="T1" fmla="*/ 976 h 977"/>
                <a:gd name="T2" fmla="*/ 0 w 749"/>
                <a:gd name="T3" fmla="*/ 342 h 977"/>
                <a:gd name="T4" fmla="*/ 280 w 749"/>
                <a:gd name="T5" fmla="*/ 0 h 977"/>
                <a:gd name="T6" fmla="*/ 748 w 749"/>
                <a:gd name="T7" fmla="*/ 538 h 977"/>
                <a:gd name="T8" fmla="*/ 382 w 749"/>
                <a:gd name="T9" fmla="*/ 976 h 977"/>
              </a:gdLst>
              <a:ahLst/>
              <a:cxnLst>
                <a:cxn ang="0">
                  <a:pos x="T0" y="T1"/>
                </a:cxn>
                <a:cxn ang="0">
                  <a:pos x="T2" y="T3"/>
                </a:cxn>
                <a:cxn ang="0">
                  <a:pos x="T4" y="T5"/>
                </a:cxn>
                <a:cxn ang="0">
                  <a:pos x="T6" y="T7"/>
                </a:cxn>
                <a:cxn ang="0">
                  <a:pos x="T8" y="T9"/>
                </a:cxn>
              </a:cxnLst>
              <a:rect l="0" t="0" r="r" b="b"/>
              <a:pathLst>
                <a:path w="749" h="977">
                  <a:moveTo>
                    <a:pt x="382" y="976"/>
                  </a:moveTo>
                  <a:lnTo>
                    <a:pt x="0" y="342"/>
                  </a:lnTo>
                  <a:lnTo>
                    <a:pt x="280" y="0"/>
                  </a:lnTo>
                  <a:lnTo>
                    <a:pt x="748" y="538"/>
                  </a:lnTo>
                  <a:lnTo>
                    <a:pt x="382" y="976"/>
                  </a:lnTo>
                </a:path>
              </a:pathLst>
            </a:custGeom>
            <a:gradFill rotWithShape="0">
              <a:gsLst>
                <a:gs pos="0">
                  <a:srgbClr val="00CC99">
                    <a:gamma/>
                    <a:shade val="72941"/>
                    <a:invGamma/>
                  </a:srgbClr>
                </a:gs>
                <a:gs pos="100000">
                  <a:srgbClr val="00CC99"/>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Freeform 7"/>
            <p:cNvSpPr>
              <a:spLocks/>
            </p:cNvSpPr>
            <p:nvPr/>
          </p:nvSpPr>
          <p:spPr bwMode="gray">
            <a:xfrm>
              <a:off x="2370" y="2721"/>
              <a:ext cx="2380" cy="276"/>
            </a:xfrm>
            <a:custGeom>
              <a:avLst/>
              <a:gdLst>
                <a:gd name="T0" fmla="*/ 0 w 2964"/>
                <a:gd name="T1" fmla="*/ 343 h 344"/>
                <a:gd name="T2" fmla="*/ 2684 w 2964"/>
                <a:gd name="T3" fmla="*/ 343 h 344"/>
                <a:gd name="T4" fmla="*/ 2963 w 2964"/>
                <a:gd name="T5" fmla="*/ 0 h 344"/>
                <a:gd name="T6" fmla="*/ 531 w 2964"/>
                <a:gd name="T7" fmla="*/ 1 h 344"/>
                <a:gd name="T8" fmla="*/ 0 w 2964"/>
                <a:gd name="T9" fmla="*/ 343 h 344"/>
              </a:gdLst>
              <a:ahLst/>
              <a:cxnLst>
                <a:cxn ang="0">
                  <a:pos x="T0" y="T1"/>
                </a:cxn>
                <a:cxn ang="0">
                  <a:pos x="T2" y="T3"/>
                </a:cxn>
                <a:cxn ang="0">
                  <a:pos x="T4" y="T5"/>
                </a:cxn>
                <a:cxn ang="0">
                  <a:pos x="T6" y="T7"/>
                </a:cxn>
                <a:cxn ang="0">
                  <a:pos x="T8" y="T9"/>
                </a:cxn>
              </a:cxnLst>
              <a:rect l="0" t="0" r="r" b="b"/>
              <a:pathLst>
                <a:path w="2964" h="344">
                  <a:moveTo>
                    <a:pt x="0" y="343"/>
                  </a:moveTo>
                  <a:lnTo>
                    <a:pt x="2684" y="343"/>
                  </a:lnTo>
                  <a:lnTo>
                    <a:pt x="2963" y="0"/>
                  </a:lnTo>
                  <a:lnTo>
                    <a:pt x="531" y="1"/>
                  </a:lnTo>
                  <a:lnTo>
                    <a:pt x="0" y="343"/>
                  </a:lnTo>
                </a:path>
              </a:pathLst>
            </a:custGeom>
            <a:gradFill rotWithShape="1">
              <a:gsLst>
                <a:gs pos="0">
                  <a:srgbClr val="00CC99"/>
                </a:gs>
                <a:gs pos="100000">
                  <a:srgbClr val="00CC99">
                    <a:gamma/>
                    <a:shade val="44314"/>
                    <a:invGamma/>
                  </a:srgb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0" name="Freeform 8"/>
            <p:cNvSpPr>
              <a:spLocks/>
            </p:cNvSpPr>
            <p:nvPr/>
          </p:nvSpPr>
          <p:spPr bwMode="gray">
            <a:xfrm>
              <a:off x="2069" y="2996"/>
              <a:ext cx="2763" cy="509"/>
            </a:xfrm>
            <a:custGeom>
              <a:avLst/>
              <a:gdLst>
                <a:gd name="T0" fmla="*/ 0 w 3443"/>
                <a:gd name="T1" fmla="*/ 633 h 634"/>
                <a:gd name="T2" fmla="*/ 3442 w 3443"/>
                <a:gd name="T3" fmla="*/ 633 h 634"/>
                <a:gd name="T4" fmla="*/ 3060 w 3443"/>
                <a:gd name="T5" fmla="*/ 0 h 634"/>
                <a:gd name="T6" fmla="*/ 377 w 3443"/>
                <a:gd name="T7" fmla="*/ 0 h 634"/>
                <a:gd name="T8" fmla="*/ 0 w 3443"/>
                <a:gd name="T9" fmla="*/ 633 h 634"/>
              </a:gdLst>
              <a:ahLst/>
              <a:cxnLst>
                <a:cxn ang="0">
                  <a:pos x="T0" y="T1"/>
                </a:cxn>
                <a:cxn ang="0">
                  <a:pos x="T2" y="T3"/>
                </a:cxn>
                <a:cxn ang="0">
                  <a:pos x="T4" y="T5"/>
                </a:cxn>
                <a:cxn ang="0">
                  <a:pos x="T6" y="T7"/>
                </a:cxn>
                <a:cxn ang="0">
                  <a:pos x="T8" y="T9"/>
                </a:cxn>
              </a:cxnLst>
              <a:rect l="0" t="0" r="r" b="b"/>
              <a:pathLst>
                <a:path w="3443" h="634">
                  <a:moveTo>
                    <a:pt x="0" y="633"/>
                  </a:moveTo>
                  <a:lnTo>
                    <a:pt x="3442" y="633"/>
                  </a:lnTo>
                  <a:lnTo>
                    <a:pt x="3060" y="0"/>
                  </a:lnTo>
                  <a:lnTo>
                    <a:pt x="377" y="0"/>
                  </a:lnTo>
                  <a:lnTo>
                    <a:pt x="0" y="633"/>
                  </a:lnTo>
                </a:path>
              </a:pathLst>
            </a:custGeom>
            <a:gradFill rotWithShape="0">
              <a:gsLst>
                <a:gs pos="0">
                  <a:srgbClr val="00CC99">
                    <a:gamma/>
                    <a:tint val="47451"/>
                    <a:invGamma/>
                  </a:srgbClr>
                </a:gs>
                <a:gs pos="100000">
                  <a:srgbClr val="00CC99"/>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1" name="Freeform 9"/>
            <p:cNvSpPr>
              <a:spLocks/>
            </p:cNvSpPr>
            <p:nvPr/>
          </p:nvSpPr>
          <p:spPr bwMode="gray">
            <a:xfrm>
              <a:off x="4167" y="2236"/>
              <a:ext cx="526" cy="681"/>
            </a:xfrm>
            <a:custGeom>
              <a:avLst/>
              <a:gdLst>
                <a:gd name="T0" fmla="*/ 0 w 655"/>
                <a:gd name="T1" fmla="*/ 230 h 849"/>
                <a:gd name="T2" fmla="*/ 387 w 655"/>
                <a:gd name="T3" fmla="*/ 848 h 849"/>
                <a:gd name="T4" fmla="*/ 654 w 655"/>
                <a:gd name="T5" fmla="*/ 531 h 849"/>
                <a:gd name="T6" fmla="*/ 188 w 655"/>
                <a:gd name="T7" fmla="*/ 0 h 849"/>
                <a:gd name="T8" fmla="*/ 0 w 655"/>
                <a:gd name="T9" fmla="*/ 230 h 849"/>
              </a:gdLst>
              <a:ahLst/>
              <a:cxnLst>
                <a:cxn ang="0">
                  <a:pos x="T0" y="T1"/>
                </a:cxn>
                <a:cxn ang="0">
                  <a:pos x="T2" y="T3"/>
                </a:cxn>
                <a:cxn ang="0">
                  <a:pos x="T4" y="T5"/>
                </a:cxn>
                <a:cxn ang="0">
                  <a:pos x="T6" y="T7"/>
                </a:cxn>
                <a:cxn ang="0">
                  <a:pos x="T8" y="T9"/>
                </a:cxn>
              </a:cxnLst>
              <a:rect l="0" t="0" r="r" b="b"/>
              <a:pathLst>
                <a:path w="655" h="849">
                  <a:moveTo>
                    <a:pt x="0" y="230"/>
                  </a:moveTo>
                  <a:lnTo>
                    <a:pt x="387" y="848"/>
                  </a:lnTo>
                  <a:lnTo>
                    <a:pt x="654" y="531"/>
                  </a:lnTo>
                  <a:lnTo>
                    <a:pt x="188" y="0"/>
                  </a:lnTo>
                  <a:lnTo>
                    <a:pt x="0" y="230"/>
                  </a:lnTo>
                </a:path>
              </a:pathLst>
            </a:custGeom>
            <a:gradFill rotWithShape="1">
              <a:gsLst>
                <a:gs pos="0">
                  <a:srgbClr val="F4A70C">
                    <a:gamma/>
                    <a:shade val="72941"/>
                    <a:invGamma/>
                  </a:srgbClr>
                </a:gs>
                <a:gs pos="100000">
                  <a:srgbClr val="F4A70C"/>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2" name="Freeform 10"/>
            <p:cNvSpPr>
              <a:spLocks/>
            </p:cNvSpPr>
            <p:nvPr/>
          </p:nvSpPr>
          <p:spPr bwMode="gray">
            <a:xfrm>
              <a:off x="2728" y="2236"/>
              <a:ext cx="1589" cy="184"/>
            </a:xfrm>
            <a:custGeom>
              <a:avLst/>
              <a:gdLst>
                <a:gd name="T0" fmla="*/ 0 w 1980"/>
                <a:gd name="T1" fmla="*/ 228 h 229"/>
                <a:gd name="T2" fmla="*/ 1791 w 1980"/>
                <a:gd name="T3" fmla="*/ 228 h 229"/>
                <a:gd name="T4" fmla="*/ 1979 w 1980"/>
                <a:gd name="T5" fmla="*/ 0 h 229"/>
                <a:gd name="T6" fmla="*/ 500 w 1980"/>
                <a:gd name="T7" fmla="*/ 0 h 229"/>
                <a:gd name="T8" fmla="*/ 0 w 1980"/>
                <a:gd name="T9" fmla="*/ 228 h 229"/>
              </a:gdLst>
              <a:ahLst/>
              <a:cxnLst>
                <a:cxn ang="0">
                  <a:pos x="T0" y="T1"/>
                </a:cxn>
                <a:cxn ang="0">
                  <a:pos x="T2" y="T3"/>
                </a:cxn>
                <a:cxn ang="0">
                  <a:pos x="T4" y="T5"/>
                </a:cxn>
                <a:cxn ang="0">
                  <a:pos x="T6" y="T7"/>
                </a:cxn>
                <a:cxn ang="0">
                  <a:pos x="T8" y="T9"/>
                </a:cxn>
              </a:cxnLst>
              <a:rect l="0" t="0" r="r" b="b"/>
              <a:pathLst>
                <a:path w="1980" h="229">
                  <a:moveTo>
                    <a:pt x="0" y="228"/>
                  </a:moveTo>
                  <a:lnTo>
                    <a:pt x="1791" y="228"/>
                  </a:lnTo>
                  <a:lnTo>
                    <a:pt x="1979" y="0"/>
                  </a:lnTo>
                  <a:lnTo>
                    <a:pt x="500" y="0"/>
                  </a:lnTo>
                  <a:lnTo>
                    <a:pt x="0" y="228"/>
                  </a:lnTo>
                </a:path>
              </a:pathLst>
            </a:custGeom>
            <a:gradFill rotWithShape="0">
              <a:gsLst>
                <a:gs pos="0">
                  <a:srgbClr val="F4A70C"/>
                </a:gs>
                <a:gs pos="100000">
                  <a:srgbClr val="F4A70C">
                    <a:gamma/>
                    <a:shade val="47451"/>
                    <a:invGamma/>
                  </a:srgb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Freeform 11"/>
            <p:cNvSpPr>
              <a:spLocks/>
            </p:cNvSpPr>
            <p:nvPr/>
          </p:nvSpPr>
          <p:spPr bwMode="gray">
            <a:xfrm>
              <a:off x="2422" y="2419"/>
              <a:ext cx="2056" cy="498"/>
            </a:xfrm>
            <a:custGeom>
              <a:avLst/>
              <a:gdLst>
                <a:gd name="T0" fmla="*/ 0 w 2561"/>
                <a:gd name="T1" fmla="*/ 620 h 621"/>
                <a:gd name="T2" fmla="*/ 2560 w 2561"/>
                <a:gd name="T3" fmla="*/ 620 h 621"/>
                <a:gd name="T4" fmla="*/ 2172 w 2561"/>
                <a:gd name="T5" fmla="*/ 0 h 621"/>
                <a:gd name="T6" fmla="*/ 382 w 2561"/>
                <a:gd name="T7" fmla="*/ 0 h 621"/>
                <a:gd name="T8" fmla="*/ 0 w 2561"/>
                <a:gd name="T9" fmla="*/ 620 h 621"/>
              </a:gdLst>
              <a:ahLst/>
              <a:cxnLst>
                <a:cxn ang="0">
                  <a:pos x="T0" y="T1"/>
                </a:cxn>
                <a:cxn ang="0">
                  <a:pos x="T2" y="T3"/>
                </a:cxn>
                <a:cxn ang="0">
                  <a:pos x="T4" y="T5"/>
                </a:cxn>
                <a:cxn ang="0">
                  <a:pos x="T6" y="T7"/>
                </a:cxn>
                <a:cxn ang="0">
                  <a:pos x="T8" y="T9"/>
                </a:cxn>
              </a:cxnLst>
              <a:rect l="0" t="0" r="r" b="b"/>
              <a:pathLst>
                <a:path w="2561" h="621">
                  <a:moveTo>
                    <a:pt x="0" y="620"/>
                  </a:moveTo>
                  <a:lnTo>
                    <a:pt x="2560" y="620"/>
                  </a:lnTo>
                  <a:lnTo>
                    <a:pt x="2172" y="0"/>
                  </a:lnTo>
                  <a:lnTo>
                    <a:pt x="382" y="0"/>
                  </a:lnTo>
                  <a:lnTo>
                    <a:pt x="0" y="620"/>
                  </a:lnTo>
                </a:path>
              </a:pathLst>
            </a:custGeom>
            <a:gradFill rotWithShape="0">
              <a:gsLst>
                <a:gs pos="0">
                  <a:srgbClr val="F4A70C">
                    <a:gamma/>
                    <a:tint val="47451"/>
                    <a:invGamma/>
                  </a:srgbClr>
                </a:gs>
                <a:gs pos="100000">
                  <a:srgbClr val="F4A70C"/>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4" name="Freeform 12"/>
            <p:cNvSpPr>
              <a:spLocks/>
            </p:cNvSpPr>
            <p:nvPr/>
          </p:nvSpPr>
          <p:spPr bwMode="gray">
            <a:xfrm>
              <a:off x="3808" y="1744"/>
              <a:ext cx="453" cy="593"/>
            </a:xfrm>
            <a:custGeom>
              <a:avLst/>
              <a:gdLst>
                <a:gd name="T0" fmla="*/ 385 w 564"/>
                <a:gd name="T1" fmla="*/ 737 h 738"/>
                <a:gd name="T2" fmla="*/ 563 w 564"/>
                <a:gd name="T3" fmla="*/ 527 h 738"/>
                <a:gd name="T4" fmla="*/ 97 w 564"/>
                <a:gd name="T5" fmla="*/ 0 h 738"/>
                <a:gd name="T6" fmla="*/ 0 w 564"/>
                <a:gd name="T7" fmla="*/ 111 h 738"/>
                <a:gd name="T8" fmla="*/ 385 w 564"/>
                <a:gd name="T9" fmla="*/ 737 h 738"/>
              </a:gdLst>
              <a:ahLst/>
              <a:cxnLst>
                <a:cxn ang="0">
                  <a:pos x="T0" y="T1"/>
                </a:cxn>
                <a:cxn ang="0">
                  <a:pos x="T2" y="T3"/>
                </a:cxn>
                <a:cxn ang="0">
                  <a:pos x="T4" y="T5"/>
                </a:cxn>
                <a:cxn ang="0">
                  <a:pos x="T6" y="T7"/>
                </a:cxn>
                <a:cxn ang="0">
                  <a:pos x="T8" y="T9"/>
                </a:cxn>
              </a:cxnLst>
              <a:rect l="0" t="0" r="r" b="b"/>
              <a:pathLst>
                <a:path w="564" h="738">
                  <a:moveTo>
                    <a:pt x="385" y="737"/>
                  </a:moveTo>
                  <a:lnTo>
                    <a:pt x="563" y="527"/>
                  </a:lnTo>
                  <a:lnTo>
                    <a:pt x="97" y="0"/>
                  </a:lnTo>
                  <a:lnTo>
                    <a:pt x="0" y="111"/>
                  </a:lnTo>
                  <a:lnTo>
                    <a:pt x="385" y="737"/>
                  </a:lnTo>
                </a:path>
              </a:pathLst>
            </a:custGeom>
            <a:gradFill rotWithShape="0">
              <a:gsLst>
                <a:gs pos="0">
                  <a:srgbClr val="C247FF">
                    <a:gamma/>
                    <a:shade val="79216"/>
                    <a:invGamma/>
                  </a:srgbClr>
                </a:gs>
                <a:gs pos="100000">
                  <a:srgbClr val="C247FF"/>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5" name="Freeform 13"/>
            <p:cNvSpPr>
              <a:spLocks/>
            </p:cNvSpPr>
            <p:nvPr/>
          </p:nvSpPr>
          <p:spPr bwMode="gray">
            <a:xfrm>
              <a:off x="3092" y="1744"/>
              <a:ext cx="793" cy="89"/>
            </a:xfrm>
            <a:custGeom>
              <a:avLst/>
              <a:gdLst>
                <a:gd name="T0" fmla="*/ 0 w 987"/>
                <a:gd name="T1" fmla="*/ 109 h 110"/>
                <a:gd name="T2" fmla="*/ 889 w 987"/>
                <a:gd name="T3" fmla="*/ 109 h 110"/>
                <a:gd name="T4" fmla="*/ 986 w 987"/>
                <a:gd name="T5" fmla="*/ 0 h 110"/>
                <a:gd name="T6" fmla="*/ 308 w 987"/>
                <a:gd name="T7" fmla="*/ 0 h 110"/>
                <a:gd name="T8" fmla="*/ 0 w 987"/>
                <a:gd name="T9" fmla="*/ 109 h 110"/>
              </a:gdLst>
              <a:ahLst/>
              <a:cxnLst>
                <a:cxn ang="0">
                  <a:pos x="T0" y="T1"/>
                </a:cxn>
                <a:cxn ang="0">
                  <a:pos x="T2" y="T3"/>
                </a:cxn>
                <a:cxn ang="0">
                  <a:pos x="T4" y="T5"/>
                </a:cxn>
                <a:cxn ang="0">
                  <a:pos x="T6" y="T7"/>
                </a:cxn>
                <a:cxn ang="0">
                  <a:pos x="T8" y="T9"/>
                </a:cxn>
              </a:cxnLst>
              <a:rect l="0" t="0" r="r" b="b"/>
              <a:pathLst>
                <a:path w="987" h="110">
                  <a:moveTo>
                    <a:pt x="0" y="109"/>
                  </a:moveTo>
                  <a:lnTo>
                    <a:pt x="889" y="109"/>
                  </a:lnTo>
                  <a:lnTo>
                    <a:pt x="986" y="0"/>
                  </a:lnTo>
                  <a:lnTo>
                    <a:pt x="308" y="0"/>
                  </a:lnTo>
                  <a:lnTo>
                    <a:pt x="0" y="109"/>
                  </a:lnTo>
                </a:path>
              </a:pathLst>
            </a:custGeom>
            <a:gradFill rotWithShape="0">
              <a:gsLst>
                <a:gs pos="0">
                  <a:srgbClr val="C247FF"/>
                </a:gs>
                <a:gs pos="100000">
                  <a:srgbClr val="C247FF">
                    <a:gamma/>
                    <a:shade val="50980"/>
                    <a:invGamma/>
                  </a:srgbClr>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6" name="Freeform 14"/>
            <p:cNvSpPr>
              <a:spLocks/>
            </p:cNvSpPr>
            <p:nvPr/>
          </p:nvSpPr>
          <p:spPr bwMode="gray">
            <a:xfrm>
              <a:off x="2780" y="1832"/>
              <a:ext cx="1339" cy="505"/>
            </a:xfrm>
            <a:custGeom>
              <a:avLst/>
              <a:gdLst>
                <a:gd name="T0" fmla="*/ 0 w 1669"/>
                <a:gd name="T1" fmla="*/ 628 h 629"/>
                <a:gd name="T2" fmla="*/ 1668 w 1669"/>
                <a:gd name="T3" fmla="*/ 628 h 629"/>
                <a:gd name="T4" fmla="*/ 1281 w 1669"/>
                <a:gd name="T5" fmla="*/ 0 h 629"/>
                <a:gd name="T6" fmla="*/ 388 w 1669"/>
                <a:gd name="T7" fmla="*/ 0 h 629"/>
                <a:gd name="T8" fmla="*/ 0 w 1669"/>
                <a:gd name="T9" fmla="*/ 628 h 629"/>
              </a:gdLst>
              <a:ahLst/>
              <a:cxnLst>
                <a:cxn ang="0">
                  <a:pos x="T0" y="T1"/>
                </a:cxn>
                <a:cxn ang="0">
                  <a:pos x="T2" y="T3"/>
                </a:cxn>
                <a:cxn ang="0">
                  <a:pos x="T4" y="T5"/>
                </a:cxn>
                <a:cxn ang="0">
                  <a:pos x="T6" y="T7"/>
                </a:cxn>
                <a:cxn ang="0">
                  <a:pos x="T8" y="T9"/>
                </a:cxn>
              </a:cxnLst>
              <a:rect l="0" t="0" r="r" b="b"/>
              <a:pathLst>
                <a:path w="1669" h="629">
                  <a:moveTo>
                    <a:pt x="0" y="628"/>
                  </a:moveTo>
                  <a:lnTo>
                    <a:pt x="1668" y="628"/>
                  </a:lnTo>
                  <a:lnTo>
                    <a:pt x="1281" y="0"/>
                  </a:lnTo>
                  <a:lnTo>
                    <a:pt x="388" y="0"/>
                  </a:lnTo>
                  <a:lnTo>
                    <a:pt x="0" y="628"/>
                  </a:lnTo>
                </a:path>
              </a:pathLst>
            </a:custGeom>
            <a:gradFill rotWithShape="0">
              <a:gsLst>
                <a:gs pos="0">
                  <a:srgbClr val="C247FF">
                    <a:gamma/>
                    <a:tint val="50196"/>
                    <a:invGamma/>
                  </a:srgbClr>
                </a:gs>
                <a:gs pos="100000">
                  <a:srgbClr val="C247FF"/>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7" name="Freeform 15"/>
            <p:cNvSpPr>
              <a:spLocks/>
            </p:cNvSpPr>
            <p:nvPr/>
          </p:nvSpPr>
          <p:spPr bwMode="gray">
            <a:xfrm>
              <a:off x="3446" y="1253"/>
              <a:ext cx="383" cy="502"/>
            </a:xfrm>
            <a:custGeom>
              <a:avLst/>
              <a:gdLst>
                <a:gd name="T0" fmla="*/ 387 w 477"/>
                <a:gd name="T1" fmla="*/ 624 h 625"/>
                <a:gd name="T2" fmla="*/ 476 w 477"/>
                <a:gd name="T3" fmla="*/ 527 h 625"/>
                <a:gd name="T4" fmla="*/ 0 w 477"/>
                <a:gd name="T5" fmla="*/ 0 h 625"/>
                <a:gd name="T6" fmla="*/ 387 w 477"/>
                <a:gd name="T7" fmla="*/ 624 h 625"/>
              </a:gdLst>
              <a:ahLst/>
              <a:cxnLst>
                <a:cxn ang="0">
                  <a:pos x="T0" y="T1"/>
                </a:cxn>
                <a:cxn ang="0">
                  <a:pos x="T2" y="T3"/>
                </a:cxn>
                <a:cxn ang="0">
                  <a:pos x="T4" y="T5"/>
                </a:cxn>
                <a:cxn ang="0">
                  <a:pos x="T6" y="T7"/>
                </a:cxn>
              </a:cxnLst>
              <a:rect l="0" t="0" r="r" b="b"/>
              <a:pathLst>
                <a:path w="477" h="625">
                  <a:moveTo>
                    <a:pt x="387" y="624"/>
                  </a:moveTo>
                  <a:lnTo>
                    <a:pt x="476" y="527"/>
                  </a:lnTo>
                  <a:lnTo>
                    <a:pt x="0" y="0"/>
                  </a:lnTo>
                  <a:lnTo>
                    <a:pt x="387" y="624"/>
                  </a:lnTo>
                </a:path>
              </a:pathLst>
            </a:custGeom>
            <a:gradFill rotWithShape="0">
              <a:gsLst>
                <a:gs pos="0">
                  <a:srgbClr val="0066FF">
                    <a:gamma/>
                    <a:shade val="79216"/>
                    <a:invGamma/>
                  </a:srgbClr>
                </a:gs>
                <a:gs pos="100000">
                  <a:srgbClr val="0066FF"/>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 name="Freeform 16"/>
            <p:cNvSpPr>
              <a:spLocks/>
            </p:cNvSpPr>
            <p:nvPr/>
          </p:nvSpPr>
          <p:spPr bwMode="gray">
            <a:xfrm>
              <a:off x="3136" y="1253"/>
              <a:ext cx="621" cy="502"/>
            </a:xfrm>
            <a:custGeom>
              <a:avLst/>
              <a:gdLst>
                <a:gd name="T0" fmla="*/ 0 w 773"/>
                <a:gd name="T1" fmla="*/ 624 h 625"/>
                <a:gd name="T2" fmla="*/ 772 w 773"/>
                <a:gd name="T3" fmla="*/ 624 h 625"/>
                <a:gd name="T4" fmla="*/ 387 w 773"/>
                <a:gd name="T5" fmla="*/ 0 h 625"/>
                <a:gd name="T6" fmla="*/ 0 w 773"/>
                <a:gd name="T7" fmla="*/ 624 h 625"/>
              </a:gdLst>
              <a:ahLst/>
              <a:cxnLst>
                <a:cxn ang="0">
                  <a:pos x="T0" y="T1"/>
                </a:cxn>
                <a:cxn ang="0">
                  <a:pos x="T2" y="T3"/>
                </a:cxn>
                <a:cxn ang="0">
                  <a:pos x="T4" y="T5"/>
                </a:cxn>
                <a:cxn ang="0">
                  <a:pos x="T6" y="T7"/>
                </a:cxn>
              </a:cxnLst>
              <a:rect l="0" t="0" r="r" b="b"/>
              <a:pathLst>
                <a:path w="773" h="625">
                  <a:moveTo>
                    <a:pt x="0" y="624"/>
                  </a:moveTo>
                  <a:lnTo>
                    <a:pt x="772" y="624"/>
                  </a:lnTo>
                  <a:lnTo>
                    <a:pt x="387" y="0"/>
                  </a:lnTo>
                  <a:lnTo>
                    <a:pt x="0" y="624"/>
                  </a:lnTo>
                </a:path>
              </a:pathLst>
            </a:custGeom>
            <a:gradFill rotWithShape="0">
              <a:gsLst>
                <a:gs pos="0">
                  <a:srgbClr val="0066FF">
                    <a:gamma/>
                    <a:tint val="38039"/>
                    <a:invGamma/>
                  </a:srgbClr>
                </a:gs>
                <a:gs pos="100000">
                  <a:srgbClr val="0066FF"/>
                </a:gs>
              </a:gsLst>
              <a:lin ang="2700000" scaled="1"/>
            </a:gradFill>
            <a:ln>
              <a:noFill/>
            </a:ln>
            <a:effectLst/>
            <a:extLst>
              <a:ext uri="{91240B29-F687-4F45-9708-019B960494DF}">
                <a14:hiddenLine xmlns:a14="http://schemas.microsoft.com/office/drawing/2010/main" w="12700" cap="rnd"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9" name="Text Box 17"/>
            <p:cNvSpPr txBox="1">
              <a:spLocks noChangeArrowheads="1"/>
            </p:cNvSpPr>
            <p:nvPr/>
          </p:nvSpPr>
          <p:spPr bwMode="gray">
            <a:xfrm>
              <a:off x="3255" y="1482"/>
              <a:ext cx="38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FF3300"/>
                  </a:solidFill>
                  <a:latin typeface="Arial" pitchFamily="34" charset="0"/>
                </a:rPr>
                <a:t>牛顿</a:t>
              </a:r>
            </a:p>
          </p:txBody>
        </p:sp>
        <p:sp>
          <p:nvSpPr>
            <p:cNvPr id="8210" name="Text Box 18"/>
            <p:cNvSpPr txBox="1">
              <a:spLocks noChangeArrowheads="1"/>
            </p:cNvSpPr>
            <p:nvPr/>
          </p:nvSpPr>
          <p:spPr bwMode="gray">
            <a:xfrm>
              <a:off x="3395" y="2012"/>
              <a:ext cx="110"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zh-CN" altLang="zh-CN" b="1">
                <a:solidFill>
                  <a:srgbClr val="FF3300"/>
                </a:solidFill>
                <a:latin typeface="Arial" pitchFamily="34" charset="0"/>
                <a:cs typeface="Arial" pitchFamily="34" charset="0"/>
              </a:endParaRPr>
            </a:p>
          </p:txBody>
        </p:sp>
        <p:sp>
          <p:nvSpPr>
            <p:cNvPr id="8211" name="Text Box 19"/>
            <p:cNvSpPr txBox="1">
              <a:spLocks noChangeArrowheads="1"/>
            </p:cNvSpPr>
            <p:nvPr/>
          </p:nvSpPr>
          <p:spPr bwMode="gray">
            <a:xfrm>
              <a:off x="3394" y="2588"/>
              <a:ext cx="11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zh-CN" altLang="zh-CN" b="1">
                <a:solidFill>
                  <a:srgbClr val="FFFFFF"/>
                </a:solidFill>
                <a:latin typeface="Arial" pitchFamily="34" charset="0"/>
              </a:endParaRPr>
            </a:p>
          </p:txBody>
        </p:sp>
        <p:sp>
          <p:nvSpPr>
            <p:cNvPr id="8212" name="Text Box 20"/>
            <p:cNvSpPr txBox="1">
              <a:spLocks noChangeArrowheads="1"/>
            </p:cNvSpPr>
            <p:nvPr/>
          </p:nvSpPr>
          <p:spPr bwMode="gray">
            <a:xfrm>
              <a:off x="3395" y="3172"/>
              <a:ext cx="11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zh-CN" altLang="zh-CN">
                <a:latin typeface="Arial" pitchFamily="34" charset="0"/>
                <a:cs typeface="Arial" pitchFamily="34" charset="0"/>
              </a:endParaRPr>
            </a:p>
          </p:txBody>
        </p:sp>
        <p:sp>
          <p:nvSpPr>
            <p:cNvPr id="8213" name="Text Box 21"/>
            <p:cNvSpPr txBox="1">
              <a:spLocks noChangeArrowheads="1"/>
            </p:cNvSpPr>
            <p:nvPr/>
          </p:nvSpPr>
          <p:spPr bwMode="gray">
            <a:xfrm>
              <a:off x="3395" y="3748"/>
              <a:ext cx="110"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zh-CN" altLang="zh-CN">
                <a:latin typeface="Arial" pitchFamily="34" charset="0"/>
                <a:cs typeface="Arial" pitchFamily="34" charset="0"/>
              </a:endParaRPr>
            </a:p>
          </p:txBody>
        </p:sp>
      </p:grpSp>
      <p:sp>
        <p:nvSpPr>
          <p:cNvPr id="8214" name="Text Box 22"/>
          <p:cNvSpPr txBox="1">
            <a:spLocks noChangeArrowheads="1"/>
          </p:cNvSpPr>
          <p:nvPr/>
        </p:nvSpPr>
        <p:spPr bwMode="auto">
          <a:xfrm>
            <a:off x="3568700" y="4157663"/>
            <a:ext cx="156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latin typeface="Arial" pitchFamily="34" charset="0"/>
                <a:cs typeface="Arial" pitchFamily="34" charset="0"/>
              </a:rPr>
              <a:t>伽利略、第谷</a:t>
            </a:r>
          </a:p>
        </p:txBody>
      </p:sp>
      <p:sp>
        <p:nvSpPr>
          <p:cNvPr id="8215" name="Text Box 23"/>
          <p:cNvSpPr txBox="1">
            <a:spLocks noChangeArrowheads="1"/>
          </p:cNvSpPr>
          <p:nvPr/>
        </p:nvSpPr>
        <p:spPr bwMode="auto">
          <a:xfrm>
            <a:off x="3355975" y="5091113"/>
            <a:ext cx="2255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3300"/>
                </a:solidFill>
                <a:latin typeface="Arial" pitchFamily="34" charset="0"/>
                <a:cs typeface="Arial" pitchFamily="34" charset="0"/>
              </a:rPr>
              <a:t>哥白尼、亚里士多德</a:t>
            </a:r>
          </a:p>
        </p:txBody>
      </p:sp>
      <p:sp>
        <p:nvSpPr>
          <p:cNvPr id="8216" name="Text Box 24"/>
          <p:cNvSpPr txBox="1">
            <a:spLocks noChangeArrowheads="1"/>
          </p:cNvSpPr>
          <p:nvPr/>
        </p:nvSpPr>
        <p:spPr bwMode="auto">
          <a:xfrm>
            <a:off x="3460750" y="1981200"/>
            <a:ext cx="133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3300"/>
                </a:solidFill>
                <a:latin typeface="Arial" pitchFamily="34" charset="0"/>
                <a:cs typeface="Arial" pitchFamily="34" charset="0"/>
              </a:rPr>
              <a:t>笛卡尔、胡克、哈雷等</a:t>
            </a:r>
          </a:p>
        </p:txBody>
      </p:sp>
      <p:sp>
        <p:nvSpPr>
          <p:cNvPr id="8217" name="Text Box 25"/>
          <p:cNvSpPr txBox="1">
            <a:spLocks noChangeArrowheads="1"/>
          </p:cNvSpPr>
          <p:nvPr/>
        </p:nvSpPr>
        <p:spPr bwMode="auto">
          <a:xfrm>
            <a:off x="152400" y="265113"/>
            <a:ext cx="883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Arial" pitchFamily="34" charset="0"/>
                <a:cs typeface="Arial" pitchFamily="34" charset="0"/>
              </a:rPr>
              <a:t>牛顿所说：“如果说我看得远，那是因为我站在巨人们的肩上。”</a:t>
            </a:r>
            <a:r>
              <a:rPr lang="zh-CN" altLang="en-US" sz="2000" b="1">
                <a:solidFill>
                  <a:srgbClr val="FF0000"/>
                </a:solidFill>
                <a:latin typeface="Arial" pitchFamily="34" charset="0"/>
                <a:cs typeface="Arial" pitchFamily="34" charset="0"/>
              </a:rPr>
              <a:t> </a:t>
            </a:r>
          </a:p>
        </p:txBody>
      </p:sp>
      <p:sp>
        <p:nvSpPr>
          <p:cNvPr id="8218" name="Line 26"/>
          <p:cNvSpPr>
            <a:spLocks noChangeShapeType="1"/>
          </p:cNvSpPr>
          <p:nvPr/>
        </p:nvSpPr>
        <p:spPr bwMode="auto">
          <a:xfrm flipV="1">
            <a:off x="1066800" y="1139825"/>
            <a:ext cx="0" cy="4502150"/>
          </a:xfrm>
          <a:prstGeom prst="line">
            <a:avLst/>
          </a:prstGeom>
          <a:noFill/>
          <a:ln w="63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9" name="Text Box 27"/>
          <p:cNvSpPr txBox="1">
            <a:spLocks noChangeArrowheads="1"/>
          </p:cNvSpPr>
          <p:nvPr/>
        </p:nvSpPr>
        <p:spPr bwMode="auto">
          <a:xfrm>
            <a:off x="1157288" y="1295400"/>
            <a:ext cx="595312"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Arial" pitchFamily="34" charset="0"/>
                <a:cs typeface="Arial" pitchFamily="34" charset="0"/>
              </a:rPr>
              <a:t>经典力学金字塔的建立</a:t>
            </a:r>
          </a:p>
          <a:p>
            <a:endParaRPr lang="en-US" altLang="zh-CN" sz="2400" b="1">
              <a:latin typeface="Arial" pitchFamily="34" charset="0"/>
              <a:cs typeface="Arial" pitchFamily="34" charset="0"/>
            </a:endParaRPr>
          </a:p>
        </p:txBody>
      </p:sp>
      <p:sp>
        <p:nvSpPr>
          <p:cNvPr id="8220" name="Text Box 28"/>
          <p:cNvSpPr txBox="1">
            <a:spLocks noChangeArrowheads="1"/>
          </p:cNvSpPr>
          <p:nvPr/>
        </p:nvSpPr>
        <p:spPr bwMode="gray">
          <a:xfrm>
            <a:off x="3729038" y="3151188"/>
            <a:ext cx="87471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b="1">
                <a:solidFill>
                  <a:srgbClr val="FF3300"/>
                </a:solidFill>
                <a:latin typeface="Arial" pitchFamily="34" charset="0"/>
                <a:cs typeface="Arial" pitchFamily="34" charset="0"/>
              </a:rPr>
              <a:t>开普勒</a:t>
            </a:r>
          </a:p>
          <a:p>
            <a:endParaRPr lang="en-US" altLang="zh-CN">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gray">
          <a:xfrm>
            <a:off x="533400" y="1066800"/>
            <a:ext cx="8245475"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800" b="1">
                <a:latin typeface="Arial" pitchFamily="34" charset="0"/>
                <a:cs typeface="Arial" pitchFamily="34" charset="0"/>
              </a:rPr>
              <a:t>           </a:t>
            </a:r>
            <a:r>
              <a:rPr lang="zh-CN" altLang="en-US" sz="2800" b="1">
                <a:latin typeface="Arial" pitchFamily="34" charset="0"/>
                <a:cs typeface="Arial" pitchFamily="34" charset="0"/>
              </a:rPr>
              <a:t>经典力学的基础是</a:t>
            </a:r>
            <a:r>
              <a:rPr lang="zh-CN" altLang="en-US" sz="2800" b="1">
                <a:solidFill>
                  <a:srgbClr val="FF3300"/>
                </a:solidFill>
                <a:latin typeface="Arial" pitchFamily="34" charset="0"/>
                <a:cs typeface="Arial" pitchFamily="34" charset="0"/>
              </a:rPr>
              <a:t>牛顿运动定律</a:t>
            </a:r>
            <a:r>
              <a:rPr lang="zh-CN" altLang="en-US" sz="2800" b="1">
                <a:solidFill>
                  <a:srgbClr val="000099"/>
                </a:solidFill>
                <a:latin typeface="Arial" pitchFamily="34" charset="0"/>
                <a:cs typeface="Arial" pitchFamily="34" charset="0"/>
              </a:rPr>
              <a:t>，</a:t>
            </a:r>
            <a:r>
              <a:rPr lang="zh-CN" altLang="en-US" sz="2800" b="1">
                <a:solidFill>
                  <a:srgbClr val="FF3300"/>
                </a:solidFill>
                <a:latin typeface="Arial" pitchFamily="34" charset="0"/>
                <a:cs typeface="Arial" pitchFamily="34" charset="0"/>
              </a:rPr>
              <a:t>万有引力定律</a:t>
            </a:r>
            <a:r>
              <a:rPr lang="zh-CN" altLang="en-US" sz="2800" b="1">
                <a:latin typeface="Arial" pitchFamily="34" charset="0"/>
                <a:cs typeface="Arial" pitchFamily="34" charset="0"/>
              </a:rPr>
              <a:t>更确立了牛顿的地位，牛顿运动定律和万有引力定律在</a:t>
            </a:r>
            <a:r>
              <a:rPr lang="zh-CN" altLang="en-US" sz="2800" b="1" u="sng">
                <a:solidFill>
                  <a:srgbClr val="FF3300"/>
                </a:solidFill>
                <a:latin typeface="Arial" pitchFamily="34" charset="0"/>
                <a:cs typeface="Arial" pitchFamily="34" charset="0"/>
              </a:rPr>
              <a:t>宏观、低速、弱引力</a:t>
            </a:r>
            <a:r>
              <a:rPr lang="zh-CN" altLang="en-US" sz="2800" b="1">
                <a:latin typeface="Arial" pitchFamily="34" charset="0"/>
                <a:cs typeface="Arial" pitchFamily="34" charset="0"/>
              </a:rPr>
              <a:t>的广阔领域，经受实践检验。</a:t>
            </a:r>
          </a:p>
        </p:txBody>
      </p:sp>
      <p:sp>
        <p:nvSpPr>
          <p:cNvPr id="9219" name="Text Box 3"/>
          <p:cNvSpPr txBox="1">
            <a:spLocks noChangeArrowheads="1"/>
          </p:cNvSpPr>
          <p:nvPr/>
        </p:nvSpPr>
        <p:spPr bwMode="gray">
          <a:xfrm>
            <a:off x="1524000" y="3505200"/>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WordArt 2"/>
          <p:cNvSpPr>
            <a:spLocks noChangeArrowheads="1" noChangeShapeType="1" noTextEdit="1"/>
          </p:cNvSpPr>
          <p:nvPr/>
        </p:nvSpPr>
        <p:spPr bwMode="gray">
          <a:xfrm>
            <a:off x="4002088" y="3271838"/>
            <a:ext cx="1500187" cy="314325"/>
          </a:xfrm>
          <a:prstGeom prst="rect">
            <a:avLst/>
          </a:prstGeom>
        </p:spPr>
        <p:txBody>
          <a:bodyPr wrap="none" fromWordArt="1">
            <a:prstTxWarp prst="textFadeUp">
              <a:avLst>
                <a:gd name="adj" fmla="val 9991"/>
              </a:avLst>
            </a:prstTxWarp>
          </a:bodyPr>
          <a:lstStyle/>
          <a:p>
            <a:pPr algn="ctr"/>
            <a:r>
              <a:rPr lang="zh-CN" altLang="en-US" sz="2400" b="1"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宋体-PUA"/>
                <a:ea typeface="宋体-PUA"/>
              </a:rPr>
              <a:t>经典力学的困境</a:t>
            </a:r>
          </a:p>
        </p:txBody>
      </p:sp>
      <p:sp>
        <p:nvSpPr>
          <p:cNvPr id="10243" name="Freeform 3"/>
          <p:cNvSpPr>
            <a:spLocks/>
          </p:cNvSpPr>
          <p:nvPr/>
        </p:nvSpPr>
        <p:spPr bwMode="gray">
          <a:xfrm>
            <a:off x="1028700" y="2017713"/>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44" name="Freeform 4"/>
          <p:cNvSpPr>
            <a:spLocks/>
          </p:cNvSpPr>
          <p:nvPr/>
        </p:nvSpPr>
        <p:spPr bwMode="gray">
          <a:xfrm rot="10800000">
            <a:off x="6096000" y="1066800"/>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45" name="Rectangle 5">
            <a:hlinkClick r:id="rId2" action="ppaction://hlinksldjump"/>
          </p:cNvPr>
          <p:cNvSpPr>
            <a:spLocks noChangeArrowheads="1"/>
          </p:cNvSpPr>
          <p:nvPr/>
        </p:nvSpPr>
        <p:spPr bwMode="gray">
          <a:xfrm>
            <a:off x="1208088" y="1255713"/>
            <a:ext cx="6629400" cy="1524000"/>
          </a:xfrm>
          <a:prstGeom prst="rect">
            <a:avLst/>
          </a:prstGeom>
          <a:solidFill>
            <a:srgbClr val="006699"/>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eaLnBrk="0" hangingPunct="0"/>
            <a:r>
              <a:rPr lang="zh-CN" altLang="en-US" sz="2800" b="1">
                <a:solidFill>
                  <a:srgbClr val="FFFF00"/>
                </a:solidFill>
                <a:latin typeface="Arial" pitchFamily="34" charset="0"/>
              </a:rPr>
              <a:t>低速世界</a:t>
            </a:r>
            <a:r>
              <a:rPr lang="en-US" altLang="zh-CN" sz="2800" b="1">
                <a:solidFill>
                  <a:srgbClr val="FFFF00"/>
                </a:solidFill>
                <a:latin typeface="Arial" pitchFamily="34" charset="0"/>
              </a:rPr>
              <a:t>(</a:t>
            </a:r>
            <a:r>
              <a:rPr lang="zh-CN" altLang="en-US" sz="2800" b="1">
                <a:solidFill>
                  <a:srgbClr val="FFFF00"/>
                </a:solidFill>
                <a:latin typeface="Arial" pitchFamily="34" charset="0"/>
              </a:rPr>
              <a:t>经典力学</a:t>
            </a:r>
            <a:r>
              <a:rPr lang="en-US" altLang="zh-CN" sz="2800" b="1">
                <a:solidFill>
                  <a:srgbClr val="FFFF00"/>
                </a:solidFill>
                <a:latin typeface="Arial" pitchFamily="34" charset="0"/>
              </a:rPr>
              <a:t>)</a:t>
            </a:r>
          </a:p>
        </p:txBody>
      </p:sp>
      <p:sp>
        <p:nvSpPr>
          <p:cNvPr id="10246" name="Freeform 6"/>
          <p:cNvSpPr>
            <a:spLocks/>
          </p:cNvSpPr>
          <p:nvPr/>
        </p:nvSpPr>
        <p:spPr bwMode="gray">
          <a:xfrm>
            <a:off x="1085850" y="4222750"/>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47" name="Freeform 7"/>
          <p:cNvSpPr>
            <a:spLocks/>
          </p:cNvSpPr>
          <p:nvPr/>
        </p:nvSpPr>
        <p:spPr bwMode="gray">
          <a:xfrm rot="10800000">
            <a:off x="6153150" y="3271838"/>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48" name="Rectangle 8">
            <a:hlinkClick r:id="rId3" action="ppaction://hlinksldjump"/>
          </p:cNvPr>
          <p:cNvSpPr>
            <a:spLocks noChangeArrowheads="1"/>
          </p:cNvSpPr>
          <p:nvPr/>
        </p:nvSpPr>
        <p:spPr bwMode="gray">
          <a:xfrm>
            <a:off x="1265238" y="3460750"/>
            <a:ext cx="6629400" cy="1524000"/>
          </a:xfrm>
          <a:prstGeom prst="rect">
            <a:avLst/>
          </a:prstGeom>
          <a:solidFill>
            <a:srgbClr val="009999"/>
          </a:solidFill>
          <a:ln w="9525">
            <a:solidFill>
              <a:srgbClr val="FFFFFF"/>
            </a:solidFill>
            <a:miter lim="800000"/>
            <a:headEnd/>
            <a:tailEnd/>
          </a:ln>
          <a:effectLst>
            <a:outerShdw sy="50000" kx="-2453608" rotWithShape="0">
              <a:schemeClr val="bg2">
                <a:alpha val="50000"/>
              </a:schemeClr>
            </a:outerShdw>
          </a:effectLst>
        </p:spPr>
        <p:txBody>
          <a:bodyPr anchor="ctr"/>
          <a:lstStyle/>
          <a:p>
            <a:pPr algn="ctr" eaLnBrk="0" hangingPunct="0"/>
            <a:r>
              <a:rPr lang="zh-CN" altLang="en-US" sz="2800" b="1">
                <a:solidFill>
                  <a:srgbClr val="FFFF00"/>
                </a:solidFill>
                <a:latin typeface="Arial" pitchFamily="34" charset="0"/>
              </a:rPr>
              <a:t>高速世界（相对论）</a:t>
            </a:r>
          </a:p>
        </p:txBody>
      </p:sp>
      <p:sp>
        <p:nvSpPr>
          <p:cNvPr id="10249" name="Text Box 9"/>
          <p:cNvSpPr txBox="1">
            <a:spLocks noChangeArrowheads="1"/>
          </p:cNvSpPr>
          <p:nvPr/>
        </p:nvSpPr>
        <p:spPr bwMode="gray">
          <a:xfrm>
            <a:off x="212725" y="141288"/>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Arial" pitchFamily="34" charset="0"/>
                <a:cs typeface="Arial" pitchFamily="34" charset="0"/>
              </a:rPr>
              <a:t>三、经典力学的困境：</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gray">
          <a:xfrm>
            <a:off x="381000" y="173038"/>
            <a:ext cx="539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Arial" pitchFamily="34" charset="0"/>
                <a:cs typeface="Arial" pitchFamily="34" charset="0"/>
              </a:rPr>
              <a:t>在宏观低速的世界：一切都理所当然？</a:t>
            </a:r>
          </a:p>
        </p:txBody>
      </p:sp>
      <p:grpSp>
        <p:nvGrpSpPr>
          <p:cNvPr id="11267" name="Group 3"/>
          <p:cNvGrpSpPr>
            <a:grpSpLocks/>
          </p:cNvGrpSpPr>
          <p:nvPr/>
        </p:nvGrpSpPr>
        <p:grpSpPr bwMode="auto">
          <a:xfrm>
            <a:off x="609600" y="685800"/>
            <a:ext cx="8229600" cy="1066800"/>
            <a:chOff x="384" y="432"/>
            <a:chExt cx="5184" cy="672"/>
          </a:xfrm>
        </p:grpSpPr>
        <p:sp>
          <p:nvSpPr>
            <p:cNvPr id="11268" name="AutoShape 4"/>
            <p:cNvSpPr>
              <a:spLocks noChangeArrowheads="1"/>
            </p:cNvSpPr>
            <p:nvPr/>
          </p:nvSpPr>
          <p:spPr bwMode="gray">
            <a:xfrm>
              <a:off x="384" y="432"/>
              <a:ext cx="5184" cy="67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1269" name="Text Box 5"/>
            <p:cNvSpPr txBox="1">
              <a:spLocks noChangeArrowheads="1"/>
            </p:cNvSpPr>
            <p:nvPr/>
          </p:nvSpPr>
          <p:spPr bwMode="gray">
            <a:xfrm>
              <a:off x="528" y="624"/>
              <a:ext cx="493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000" b="1">
                  <a:solidFill>
                    <a:srgbClr val="000099"/>
                  </a:solidFill>
                  <a:latin typeface="Arial" pitchFamily="34" charset="0"/>
                  <a:cs typeface="Arial" pitchFamily="34" charset="0"/>
                </a:rPr>
                <a:t>宏观物体低速运动（远小于光速），经典力学完全适用。</a:t>
              </a:r>
            </a:p>
          </p:txBody>
        </p:sp>
      </p:grpSp>
      <p:grpSp>
        <p:nvGrpSpPr>
          <p:cNvPr id="11270" name="Group 6"/>
          <p:cNvGrpSpPr>
            <a:grpSpLocks/>
          </p:cNvGrpSpPr>
          <p:nvPr/>
        </p:nvGrpSpPr>
        <p:grpSpPr bwMode="auto">
          <a:xfrm>
            <a:off x="609600" y="2019300"/>
            <a:ext cx="8229600" cy="1181100"/>
            <a:chOff x="384" y="1272"/>
            <a:chExt cx="5184" cy="744"/>
          </a:xfrm>
        </p:grpSpPr>
        <p:sp>
          <p:nvSpPr>
            <p:cNvPr id="11271" name="AutoShape 7"/>
            <p:cNvSpPr>
              <a:spLocks noChangeArrowheads="1"/>
            </p:cNvSpPr>
            <p:nvPr/>
          </p:nvSpPr>
          <p:spPr bwMode="gray">
            <a:xfrm>
              <a:off x="384" y="1272"/>
              <a:ext cx="5184" cy="744"/>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1272" name="Text Box 8"/>
            <p:cNvSpPr txBox="1">
              <a:spLocks noChangeArrowheads="1"/>
            </p:cNvSpPr>
            <p:nvPr/>
          </p:nvSpPr>
          <p:spPr bwMode="gray">
            <a:xfrm>
              <a:off x="480" y="1548"/>
              <a:ext cx="494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solidFill>
                    <a:srgbClr val="000099"/>
                  </a:solidFill>
                  <a:latin typeface="Arial" pitchFamily="34" charset="0"/>
                  <a:cs typeface="Arial" pitchFamily="34" charset="0"/>
                </a:rPr>
                <a:t>时间和空间没有联系，相互独立，与物体及其运动状态都没有关系。</a:t>
              </a:r>
            </a:p>
            <a:p>
              <a:endParaRPr lang="en-US" altLang="zh-CN" sz="2000">
                <a:latin typeface="Arial" pitchFamily="34" charset="0"/>
                <a:cs typeface="Arial" pitchFamily="34" charset="0"/>
              </a:endParaRPr>
            </a:p>
          </p:txBody>
        </p:sp>
      </p:grpSp>
      <p:sp>
        <p:nvSpPr>
          <p:cNvPr id="11273" name="Text Box 9"/>
          <p:cNvSpPr txBox="1">
            <a:spLocks noChangeArrowheads="1"/>
          </p:cNvSpPr>
          <p:nvPr/>
        </p:nvSpPr>
        <p:spPr bwMode="gray">
          <a:xfrm>
            <a:off x="762000" y="5181600"/>
            <a:ext cx="77708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3300"/>
                </a:solidFill>
                <a:latin typeface="Arial" pitchFamily="34" charset="0"/>
                <a:cs typeface="Arial" pitchFamily="34" charset="0"/>
              </a:rPr>
              <a:t>当一些问题</a:t>
            </a:r>
            <a:r>
              <a:rPr lang="en-US" altLang="zh-CN" sz="2000" b="1">
                <a:solidFill>
                  <a:srgbClr val="FF3300"/>
                </a:solidFill>
                <a:latin typeface="Arial" pitchFamily="34" charset="0"/>
                <a:cs typeface="Arial" pitchFamily="34" charset="0"/>
              </a:rPr>
              <a:t>(</a:t>
            </a:r>
            <a:r>
              <a:rPr lang="zh-CN" altLang="en-US" sz="2000" b="1">
                <a:solidFill>
                  <a:srgbClr val="FF3300"/>
                </a:solidFill>
                <a:latin typeface="Arial" pitchFamily="34" charset="0"/>
                <a:cs typeface="Arial" pitchFamily="34" charset="0"/>
              </a:rPr>
              <a:t>如微观领域的深入</a:t>
            </a:r>
            <a:r>
              <a:rPr lang="en-US" altLang="zh-CN" sz="2000" b="1">
                <a:solidFill>
                  <a:srgbClr val="FF3300"/>
                </a:solidFill>
                <a:latin typeface="Arial" pitchFamily="34" charset="0"/>
                <a:cs typeface="Arial" pitchFamily="34" charset="0"/>
              </a:rPr>
              <a:t>)</a:t>
            </a:r>
            <a:r>
              <a:rPr lang="zh-CN" altLang="en-US" sz="2000" b="1">
                <a:solidFill>
                  <a:srgbClr val="FF3300"/>
                </a:solidFill>
                <a:latin typeface="Arial" pitchFamily="34" charset="0"/>
                <a:cs typeface="Arial" pitchFamily="34" charset="0"/>
              </a:rPr>
              <a:t>牛顿解释不了时，它就只好用上帝的万能来解释，为此牛顿花费了后半生的心血，这正是牛顿的悲剧。</a:t>
            </a:r>
          </a:p>
          <a:p>
            <a:endParaRPr lang="en-US" altLang="zh-CN" sz="2000">
              <a:latin typeface="Arial" pitchFamily="34" charset="0"/>
              <a:cs typeface="Arial" pitchFamily="34" charset="0"/>
            </a:endParaRPr>
          </a:p>
        </p:txBody>
      </p:sp>
      <p:grpSp>
        <p:nvGrpSpPr>
          <p:cNvPr id="11274" name="Group 10"/>
          <p:cNvGrpSpPr>
            <a:grpSpLocks/>
          </p:cNvGrpSpPr>
          <p:nvPr/>
        </p:nvGrpSpPr>
        <p:grpSpPr bwMode="auto">
          <a:xfrm>
            <a:off x="685800" y="3505200"/>
            <a:ext cx="8259763" cy="1066800"/>
            <a:chOff x="432" y="2208"/>
            <a:chExt cx="5203" cy="672"/>
          </a:xfrm>
        </p:grpSpPr>
        <p:sp>
          <p:nvSpPr>
            <p:cNvPr id="11275" name="AutoShape 11"/>
            <p:cNvSpPr>
              <a:spLocks noChangeArrowheads="1"/>
            </p:cNvSpPr>
            <p:nvPr/>
          </p:nvSpPr>
          <p:spPr bwMode="gray">
            <a:xfrm>
              <a:off x="432" y="2208"/>
              <a:ext cx="5184" cy="672"/>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11276" name="Text Box 12"/>
            <p:cNvSpPr txBox="1">
              <a:spLocks noChangeArrowheads="1"/>
            </p:cNvSpPr>
            <p:nvPr/>
          </p:nvSpPr>
          <p:spPr bwMode="gray">
            <a:xfrm>
              <a:off x="528" y="2448"/>
              <a:ext cx="51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Arial" pitchFamily="34" charset="0"/>
                  <a:cs typeface="Arial" pitchFamily="34" charset="0"/>
                </a:rPr>
                <a:t>物体的相关物理量（位移、质量、大小等）与物体的运动状态都无关。</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blinds(horizontal)">
                                      <p:cBhvr>
                                        <p:cTn id="12" dur="500"/>
                                        <p:tgtEl>
                                          <p:spTgt spid="11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74"/>
                                        </p:tgtEl>
                                        <p:attrNameLst>
                                          <p:attrName>style.visibility</p:attrName>
                                        </p:attrNameLst>
                                      </p:cBhvr>
                                      <p:to>
                                        <p:strVal val="visible"/>
                                      </p:to>
                                    </p:set>
                                    <p:animEffect transition="in" filter="blinds(horizontal)">
                                      <p:cBhvr>
                                        <p:cTn id="17" dur="500"/>
                                        <p:tgtEl>
                                          <p:spTgt spid="11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73"/>
                                        </p:tgtEl>
                                        <p:attrNameLst>
                                          <p:attrName>style.visibility</p:attrName>
                                        </p:attrNameLst>
                                      </p:cBhvr>
                                      <p:to>
                                        <p:strVal val="visible"/>
                                      </p:to>
                                    </p:set>
                                    <p:animEffect transition="in" filter="blinds(horizontal)">
                                      <p:cBhvr>
                                        <p:cTn id="22"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p:bld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42</TotalTime>
  <Words>1377</Words>
  <Application>Microsoft Office PowerPoint</Application>
  <PresentationFormat>全屏显示(4:3)</PresentationFormat>
  <Paragraphs>86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Tahoma</vt:lpstr>
      <vt:lpstr>Wingdings</vt:lpstr>
      <vt:lpstr>Garamond</vt:lpstr>
      <vt:lpstr>华文行楷</vt:lpstr>
      <vt:lpstr>隶书</vt:lpstr>
      <vt:lpstr>Textured</vt:lpstr>
      <vt:lpstr>PowerPoint 演示文稿</vt:lpstr>
      <vt:lpstr>PowerPoint 演示文稿</vt:lpstr>
      <vt:lpstr>教学目标：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高速世界（接近光速）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28</cp:revision>
  <cp:lastPrinted>1601-01-01T00:00:00Z</cp:lastPrinted>
  <dcterms:created xsi:type="dcterms:W3CDTF">1601-01-01T00:00:00Z</dcterms:created>
  <dcterms:modified xsi:type="dcterms:W3CDTF">2014-09-18T05:59:08Z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