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83" r:id="rId18"/>
    <p:sldId id="284" r:id="rId19"/>
    <p:sldId id="275" r:id="rId20"/>
    <p:sldId id="276" r:id="rId21"/>
    <p:sldId id="277" r:id="rId22"/>
    <p:sldId id="278" r:id="rId23"/>
    <p:sldId id="279" r:id="rId24"/>
    <p:sldId id="282"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3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7A889E9-8C9E-4449-A90A-8AE9F25A1EC6}" type="slidenum">
              <a:rPr lang="en-US" altLang="zh-CN"/>
              <a:pPr/>
              <a:t>‹#›</a:t>
            </a:fld>
            <a:endParaRPr lang="en-US" altLang="zh-CN"/>
          </a:p>
        </p:txBody>
      </p:sp>
    </p:spTree>
    <p:extLst>
      <p:ext uri="{BB962C8B-B14F-4D97-AF65-F5344CB8AC3E}">
        <p14:creationId xmlns:p14="http://schemas.microsoft.com/office/powerpoint/2010/main" val="40864875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88F9C-7FD6-43C8-9B9F-7D2ECCA8B152}" type="slidenum">
              <a:rPr lang="en-US" altLang="zh-CN"/>
              <a:pPr/>
              <a:t>8</a:t>
            </a:fld>
            <a:endParaRPr lang="en-US" altLang="zh-CN"/>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a:xfrm>
            <a:off x="914400" y="4343400"/>
            <a:ext cx="5029200" cy="4114800"/>
          </a:xfrm>
        </p:spPr>
        <p:txBody>
          <a:bodyPr/>
          <a:lstStyle/>
          <a:p>
            <a:r>
              <a:rPr lang="zh-CN" altLang="en-US" sz="3600">
                <a:solidFill>
                  <a:srgbClr val="C1B7F5"/>
                </a:solidFill>
                <a:ea typeface="隶书" pitchFamily="49" charset="-122"/>
              </a:rPr>
              <a:t>我们前面所学的内容都属于经典力学的范围，经典物理学包括经典力学，热学、声学、光学、电磁学。这些构成了完美的经典物理学体系</a:t>
            </a:r>
            <a:r>
              <a:rPr lang="en-US" altLang="zh-CN" sz="3600">
                <a:solidFill>
                  <a:srgbClr val="C1B7F5"/>
                </a:solidFill>
                <a:ea typeface="隶书" pitchFamily="49" charset="-122"/>
              </a:rPr>
              <a:t>.</a:t>
            </a:r>
            <a:r>
              <a:rPr lang="zh-CN" altLang="en-US" sz="3600">
                <a:solidFill>
                  <a:srgbClr val="C1B7F5"/>
                </a:solidFill>
                <a:latin typeface="隶书" pitchFamily="49" charset="-122"/>
                <a:ea typeface="隶书" pitchFamily="49" charset="-122"/>
              </a:rPr>
              <a:t>我们还记得，早在</a:t>
            </a:r>
            <a:r>
              <a:rPr lang="en-US" altLang="zh-CN" sz="3600">
                <a:solidFill>
                  <a:srgbClr val="C1B7F5"/>
                </a:solidFill>
                <a:latin typeface="隶书" pitchFamily="49" charset="-122"/>
                <a:ea typeface="隶书" pitchFamily="49" charset="-122"/>
              </a:rPr>
              <a:t>17</a:t>
            </a:r>
            <a:r>
              <a:rPr lang="zh-CN" altLang="en-US" sz="3600">
                <a:solidFill>
                  <a:srgbClr val="C1B7F5"/>
                </a:solidFill>
                <a:latin typeface="隶书" pitchFamily="49" charset="-122"/>
                <a:ea typeface="隶书" pitchFamily="49" charset="-122"/>
              </a:rPr>
              <a:t>世纪，伟大的物理学家</a:t>
            </a:r>
            <a:r>
              <a:rPr lang="zh-CN" altLang="en-US" sz="3600">
                <a:solidFill>
                  <a:srgbClr val="FFFF00"/>
                </a:solidFill>
                <a:latin typeface="隶书" pitchFamily="49" charset="-122"/>
                <a:ea typeface="隶书" pitchFamily="49" charset="-122"/>
              </a:rPr>
              <a:t>伽利略</a:t>
            </a:r>
            <a:r>
              <a:rPr lang="zh-CN" altLang="en-US" sz="3600">
                <a:solidFill>
                  <a:srgbClr val="C1B7F5"/>
                </a:solidFill>
                <a:latin typeface="隶书" pitchFamily="49" charset="-122"/>
                <a:ea typeface="隶书" pitchFamily="49" charset="-122"/>
              </a:rPr>
              <a:t>就曾想出用</a:t>
            </a:r>
            <a:r>
              <a:rPr lang="zh-CN" altLang="en-US" sz="3600">
                <a:solidFill>
                  <a:srgbClr val="FFFF00"/>
                </a:solidFill>
                <a:latin typeface="隶书" pitchFamily="49" charset="-122"/>
                <a:ea typeface="隶书" pitchFamily="49" charset="-122"/>
              </a:rPr>
              <a:t>理想斜面</a:t>
            </a:r>
            <a:r>
              <a:rPr lang="zh-CN" altLang="en-US" sz="3600">
                <a:solidFill>
                  <a:srgbClr val="C1B7F5"/>
                </a:solidFill>
                <a:latin typeface="隶书" pitchFamily="49" charset="-122"/>
                <a:ea typeface="隶书" pitchFamily="49" charset="-122"/>
              </a:rPr>
              <a:t>来研究力和运动的关系。他开创了</a:t>
            </a:r>
            <a:r>
              <a:rPr lang="zh-CN" altLang="en-US" sz="3600">
                <a:solidFill>
                  <a:srgbClr val="C1B7F5"/>
                </a:solidFill>
                <a:latin typeface="Arial"/>
                <a:ea typeface="隶书" pitchFamily="49" charset="-122"/>
              </a:rPr>
              <a:t>“</a:t>
            </a:r>
            <a:r>
              <a:rPr lang="zh-CN" altLang="en-US" sz="3600">
                <a:solidFill>
                  <a:srgbClr val="C1B7F5"/>
                </a:solidFill>
                <a:latin typeface="隶书" pitchFamily="49" charset="-122"/>
                <a:ea typeface="隶书" pitchFamily="49" charset="-122"/>
              </a:rPr>
              <a:t>观察实验、科学思维、与数学相结合的研究方法</a:t>
            </a:r>
            <a:r>
              <a:rPr lang="zh-CN" altLang="en-US" sz="3600">
                <a:solidFill>
                  <a:srgbClr val="C1B7F5"/>
                </a:solidFill>
                <a:latin typeface="Arial"/>
                <a:ea typeface="隶书" pitchFamily="49" charset="-122"/>
              </a:rPr>
              <a:t>”</a:t>
            </a:r>
            <a:r>
              <a:rPr lang="zh-CN" altLang="en-US" sz="3600">
                <a:solidFill>
                  <a:srgbClr val="C1B7F5"/>
                </a:solidFill>
                <a:latin typeface="隶书" pitchFamily="49" charset="-122"/>
                <a:ea typeface="隶书" pitchFamily="49" charset="-122"/>
              </a:rPr>
              <a:t>，</a:t>
            </a:r>
            <a:r>
              <a:rPr lang="zh-CN" altLang="en-US" sz="3600">
                <a:solidFill>
                  <a:srgbClr val="66FF66"/>
                </a:solidFill>
                <a:latin typeface="隶书" pitchFamily="49" charset="-122"/>
                <a:ea typeface="隶书" pitchFamily="49" charset="-122"/>
              </a:rPr>
              <a:t>发现了</a:t>
            </a:r>
            <a:r>
              <a:rPr lang="zh-CN" altLang="en-US" sz="3600">
                <a:solidFill>
                  <a:srgbClr val="CCCCFF"/>
                </a:solidFill>
                <a:ea typeface="隶书" pitchFamily="49" charset="-122"/>
              </a:rPr>
              <a:t>惯性定律、自由落体规律、力学相对性原理，</a:t>
            </a:r>
            <a:r>
              <a:rPr lang="zh-CN" altLang="en-US" sz="3600">
                <a:solidFill>
                  <a:srgbClr val="C1B7F5"/>
                </a:solidFill>
                <a:latin typeface="隶书" pitchFamily="49" charset="-122"/>
                <a:ea typeface="隶书" pitchFamily="49" charset="-122"/>
              </a:rPr>
              <a:t>从此奠定了动力学的基础。</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E6180-9028-4BF4-B111-B7B9DED2F1E3}" type="slidenum">
              <a:rPr lang="en-US" altLang="zh-CN"/>
              <a:pPr/>
              <a:t>9</a:t>
            </a:fld>
            <a:endParaRPr lang="en-US" altLang="zh-CN"/>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xfrm>
            <a:off x="914400" y="4343400"/>
            <a:ext cx="5029200" cy="4114800"/>
          </a:xfrm>
        </p:spPr>
        <p:txBody>
          <a:bodyPr/>
          <a:lstStyle/>
          <a:p>
            <a:r>
              <a:rPr lang="zh-CN" altLang="en-US" sz="3600">
                <a:solidFill>
                  <a:srgbClr val="C1B7F5"/>
                </a:solidFill>
                <a:ea typeface="隶书" pitchFamily="49" charset="-122"/>
              </a:rPr>
              <a:t>其他的科学家们也相继有了卓著的研究成果。如笛卡儿、惠更斯、开普勒等。</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0EA1E-E4FF-4CC4-ACAF-F5CD703DF625}" type="slidenum">
              <a:rPr lang="en-US" altLang="zh-CN"/>
              <a:pPr/>
              <a:t>10</a:t>
            </a:fld>
            <a:endParaRPr lang="en-US" altLang="zh-CN"/>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p:spPr>
        <p:txBody>
          <a:bodyPr/>
          <a:lstStyle/>
          <a:p>
            <a:r>
              <a:rPr lang="zh-CN" altLang="en-US" sz="3600">
                <a:solidFill>
                  <a:srgbClr val="C1B7F5"/>
                </a:solidFill>
                <a:ea typeface="隶书" pitchFamily="49" charset="-122"/>
              </a:rPr>
              <a:t>天才的物理学家牛顿将研究方法发挥到极至他在前人研究的基础上，采用归纳演绎、综合分析的方法，总结出牛顿运动定律和万有引力定律，建立了完整的经典力学。同时也确立了他在物理学界至高无上的地位</a:t>
            </a:r>
            <a:r>
              <a:rPr lang="en-US" altLang="zh-CN" sz="3600">
                <a:solidFill>
                  <a:srgbClr val="C1B7F5"/>
                </a:solidFill>
                <a:ea typeface="隶书" pitchFamily="49" charset="-122"/>
              </a:rPr>
              <a:t>,</a:t>
            </a:r>
            <a:r>
              <a:rPr lang="zh-CN" altLang="en-US" sz="3600">
                <a:solidFill>
                  <a:srgbClr val="C1B7F5"/>
                </a:solidFill>
                <a:ea typeface="隶书" pitchFamily="49" charset="-122"/>
              </a:rPr>
              <a:t>并被称为经典力学之父。</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69EF6-455A-468C-8BF2-B6331D41D942}" type="slidenum">
              <a:rPr lang="en-US" altLang="zh-CN"/>
              <a:pPr/>
              <a:t>12</a:t>
            </a:fld>
            <a:endParaRPr lang="en-US" altLang="zh-CN"/>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a:xfrm>
            <a:off x="914400" y="4343400"/>
            <a:ext cx="5029200" cy="4114800"/>
          </a:xfrm>
        </p:spPr>
        <p:txBody>
          <a:bodyPr/>
          <a:lstStyle/>
          <a:p>
            <a:pPr>
              <a:spcBef>
                <a:spcPct val="0"/>
              </a:spcBef>
            </a:pPr>
            <a:r>
              <a:rPr lang="en-US" altLang="zh-CN" sz="2800" b="1">
                <a:solidFill>
                  <a:srgbClr val="C1B7F5"/>
                </a:solidFill>
                <a:ea typeface="隶书" pitchFamily="49" charset="-122"/>
              </a:rPr>
              <a:t> </a:t>
            </a:r>
            <a:r>
              <a:rPr lang="zh-CN" altLang="en-US" sz="2800">
                <a:solidFill>
                  <a:srgbClr val="C1B7F5"/>
                </a:solidFill>
                <a:ea typeface="隶书" pitchFamily="49" charset="-122"/>
              </a:rPr>
              <a:t>经典力学理论体系的完美和实用威力的强大使物理学家相信</a:t>
            </a:r>
            <a:r>
              <a:rPr lang="en-US" altLang="zh-CN" sz="2800">
                <a:solidFill>
                  <a:srgbClr val="C1B7F5"/>
                </a:solidFill>
                <a:ea typeface="隶书" pitchFamily="49" charset="-122"/>
              </a:rPr>
              <a:t>,</a:t>
            </a:r>
            <a:r>
              <a:rPr lang="zh-CN" altLang="en-US" sz="2800">
                <a:solidFill>
                  <a:srgbClr val="C1B7F5"/>
                </a:solidFill>
                <a:ea typeface="隶书" pitchFamily="49" charset="-122"/>
              </a:rPr>
              <a:t>天地四方</a:t>
            </a:r>
            <a:r>
              <a:rPr lang="en-US" altLang="zh-CN" sz="2800">
                <a:solidFill>
                  <a:srgbClr val="C1B7F5"/>
                </a:solidFill>
                <a:ea typeface="隶书" pitchFamily="49" charset="-122"/>
              </a:rPr>
              <a:t>,</a:t>
            </a:r>
            <a:r>
              <a:rPr lang="zh-CN" altLang="en-US" sz="2800">
                <a:solidFill>
                  <a:srgbClr val="C1B7F5"/>
                </a:solidFill>
                <a:ea typeface="隶书" pitchFamily="49" charset="-122"/>
              </a:rPr>
              <a:t>古往今来发生的一切现象都能够用力学来描述</a:t>
            </a:r>
            <a:r>
              <a:rPr lang="en-US" altLang="zh-CN" sz="2800">
                <a:solidFill>
                  <a:srgbClr val="C1B7F5"/>
                </a:solidFill>
                <a:ea typeface="隶书" pitchFamily="49" charset="-122"/>
              </a:rPr>
              <a:t>.</a:t>
            </a:r>
            <a:r>
              <a:rPr lang="zh-CN" altLang="en-US" sz="2800">
                <a:solidFill>
                  <a:srgbClr val="C1B7F5"/>
                </a:solidFill>
                <a:latin typeface="隶书" pitchFamily="49" charset="-122"/>
                <a:ea typeface="隶书" pitchFamily="49" charset="-122"/>
              </a:rPr>
              <a:t>许多科学家宣称物理学的大厦已基本建成，留给后人的只是补充与完善。</a:t>
            </a:r>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0DB570-1820-4515-B9E4-D42276FC8CEF}" type="slidenum">
              <a:rPr lang="en-US" altLang="zh-CN"/>
              <a:pPr/>
              <a:t>13</a:t>
            </a:fld>
            <a:endParaRPr lang="en-US" altLang="zh-CN"/>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a:xfrm>
            <a:off x="914400" y="4343400"/>
            <a:ext cx="5029200" cy="4114800"/>
          </a:xfrm>
        </p:spPr>
        <p:txBody>
          <a:bodyPr/>
          <a:lstStyle/>
          <a:p>
            <a:r>
              <a:rPr lang="zh-CN" altLang="en-US" sz="3200">
                <a:latin typeface="隶书" pitchFamily="49" charset="-122"/>
                <a:ea typeface="隶书" pitchFamily="49" charset="-122"/>
              </a:rPr>
              <a:t>第一次</a:t>
            </a:r>
            <a:r>
              <a:rPr lang="en-US" altLang="zh-CN" sz="3200">
                <a:latin typeface="隶书" pitchFamily="49" charset="-122"/>
                <a:ea typeface="隶书" pitchFamily="49" charset="-122"/>
              </a:rPr>
              <a:t>,</a:t>
            </a:r>
            <a:r>
              <a:rPr lang="zh-CN" altLang="en-US" sz="3200">
                <a:latin typeface="隶书" pitchFamily="49" charset="-122"/>
                <a:ea typeface="隶书" pitchFamily="49" charset="-122"/>
              </a:rPr>
              <a:t>是一位年轻的物理学家几乎仅靠单枪匹马之力引发的。他就是伟大的理论物理学家，</a:t>
            </a:r>
            <a:r>
              <a:rPr lang="zh-CN" altLang="en-US" sz="3200">
                <a:solidFill>
                  <a:srgbClr val="FFFF00"/>
                </a:solidFill>
                <a:latin typeface="隶书" pitchFamily="49" charset="-122"/>
                <a:ea typeface="隶书" pitchFamily="49" charset="-122"/>
              </a:rPr>
              <a:t>阿尔伯特</a:t>
            </a:r>
            <a:r>
              <a:rPr lang="en-US" altLang="zh-CN" sz="3200">
                <a:solidFill>
                  <a:srgbClr val="FFFF00"/>
                </a:solidFill>
                <a:latin typeface="Arial"/>
                <a:ea typeface="隶书" pitchFamily="49" charset="-122"/>
              </a:rPr>
              <a:t>·</a:t>
            </a:r>
            <a:r>
              <a:rPr lang="zh-CN" altLang="en-US" sz="3200">
                <a:solidFill>
                  <a:srgbClr val="FFFF00"/>
                </a:solidFill>
                <a:latin typeface="隶书" pitchFamily="49" charset="-122"/>
                <a:ea typeface="隶书" pitchFamily="49" charset="-122"/>
              </a:rPr>
              <a:t>爱因斯坦</a:t>
            </a:r>
            <a:r>
              <a:rPr lang="zh-CN" altLang="en-US" sz="3200">
                <a:latin typeface="隶书" pitchFamily="49" charset="-122"/>
                <a:ea typeface="隶书" pitchFamily="49" charset="-122"/>
              </a:rPr>
              <a:t>。</a:t>
            </a:r>
            <a:r>
              <a:rPr lang="en-US" altLang="zh-CN" sz="3200">
                <a:latin typeface="隶书" pitchFamily="49" charset="-122"/>
                <a:ea typeface="隶书" pitchFamily="49" charset="-122"/>
              </a:rPr>
              <a:t>19</a:t>
            </a:r>
            <a:r>
              <a:rPr lang="zh-CN" altLang="en-US" sz="3200">
                <a:latin typeface="隶书" pitchFamily="49" charset="-122"/>
                <a:ea typeface="隶书" pitchFamily="49" charset="-122"/>
              </a:rPr>
              <a:t>世纪末科学家们发现</a:t>
            </a:r>
            <a:r>
              <a:rPr lang="en-US" altLang="zh-CN" sz="3200">
                <a:latin typeface="隶书" pitchFamily="49" charset="-122"/>
                <a:ea typeface="隶书" pitchFamily="49" charset="-122"/>
              </a:rPr>
              <a:t>,</a:t>
            </a:r>
            <a:r>
              <a:rPr lang="zh-CN" altLang="en-US" sz="3200">
                <a:latin typeface="隶书" pitchFamily="49" charset="-122"/>
                <a:ea typeface="隶书" pitchFamily="49" charset="-122"/>
              </a:rPr>
              <a:t>当研究有关光的问题时</a:t>
            </a:r>
            <a:r>
              <a:rPr lang="en-US" altLang="zh-CN" sz="3200">
                <a:latin typeface="隶书" pitchFamily="49" charset="-122"/>
                <a:ea typeface="隶书" pitchFamily="49" charset="-122"/>
              </a:rPr>
              <a:t>,</a:t>
            </a:r>
            <a:r>
              <a:rPr lang="zh-CN" altLang="en-US" sz="3200">
                <a:latin typeface="隶书" pitchFamily="49" charset="-122"/>
                <a:ea typeface="隶书" pitchFamily="49" charset="-122"/>
              </a:rPr>
              <a:t>用经典物理的理论解释一些相关现象</a:t>
            </a:r>
            <a:r>
              <a:rPr lang="en-US" altLang="zh-CN" sz="3200">
                <a:latin typeface="隶书" pitchFamily="49" charset="-122"/>
                <a:ea typeface="隶书" pitchFamily="49" charset="-122"/>
              </a:rPr>
              <a:t>,</a:t>
            </a:r>
            <a:r>
              <a:rPr lang="zh-CN" altLang="en-US" sz="3200">
                <a:latin typeface="隶书" pitchFamily="49" charset="-122"/>
                <a:ea typeface="隶书" pitchFamily="49" charset="-122"/>
              </a:rPr>
              <a:t>就会产生尖锐的矛盾</a:t>
            </a:r>
            <a:r>
              <a:rPr lang="en-US" altLang="zh-CN" sz="3200">
                <a:latin typeface="隶书" pitchFamily="49" charset="-122"/>
                <a:ea typeface="隶书" pitchFamily="49" charset="-122"/>
              </a:rPr>
              <a:t>.</a:t>
            </a:r>
            <a:r>
              <a:rPr lang="zh-CN" altLang="en-US" sz="3200">
                <a:latin typeface="隶书" pitchFamily="49" charset="-122"/>
                <a:ea typeface="隶书" pitchFamily="49" charset="-122"/>
              </a:rPr>
              <a:t>为了解决这一矛盾</a:t>
            </a:r>
            <a:r>
              <a:rPr lang="en-US" altLang="zh-CN" sz="3200">
                <a:latin typeface="隶书" pitchFamily="49" charset="-122"/>
                <a:ea typeface="隶书" pitchFamily="49" charset="-122"/>
              </a:rPr>
              <a:t>,</a:t>
            </a:r>
            <a:r>
              <a:rPr lang="zh-CN" altLang="en-US" sz="3200">
                <a:latin typeface="隶书" pitchFamily="49" charset="-122"/>
                <a:ea typeface="隶书" pitchFamily="49" charset="-122"/>
              </a:rPr>
              <a:t>爱因斯坦于</a:t>
            </a:r>
            <a:r>
              <a:rPr lang="en-US" altLang="zh-CN" sz="3200">
                <a:latin typeface="隶书" pitchFamily="49" charset="-122"/>
                <a:ea typeface="隶书" pitchFamily="49" charset="-122"/>
              </a:rPr>
              <a:t>1905</a:t>
            </a:r>
            <a:r>
              <a:rPr lang="zh-CN" altLang="en-US" sz="3200">
                <a:latin typeface="隶书" pitchFamily="49" charset="-122"/>
                <a:ea typeface="隶书" pitchFamily="49" charset="-122"/>
              </a:rPr>
              <a:t>年提出了</a:t>
            </a:r>
            <a:r>
              <a:rPr lang="zh-CN" altLang="en-US" sz="3200">
                <a:solidFill>
                  <a:srgbClr val="FFFF00"/>
                </a:solidFill>
                <a:latin typeface="隶书" pitchFamily="49" charset="-122"/>
                <a:ea typeface="隶书" pitchFamily="49" charset="-122"/>
              </a:rPr>
              <a:t>狭义相对论</a:t>
            </a:r>
            <a:r>
              <a:rPr lang="en-US" altLang="zh-CN" sz="3200">
                <a:latin typeface="隶书" pitchFamily="49" charset="-122"/>
                <a:ea typeface="隶书" pitchFamily="49" charset="-122"/>
              </a:rPr>
              <a:t>.</a:t>
            </a:r>
            <a:endParaRPr lang="en-US" altLang="zh-CN" sz="3600">
              <a:latin typeface="隶书" pitchFamily="49" charset="-122"/>
              <a:ea typeface="隶书" pitchFamily="49" charset="-122"/>
            </a:endParaRPr>
          </a:p>
          <a:p>
            <a:endParaRPr lang="en-US" altLang="zh-CN" sz="3200">
              <a:latin typeface="隶书" pitchFamily="49" charset="-122"/>
              <a:ea typeface="隶书"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754EE5-7FA8-430B-B62F-258306DC2CD1}" type="slidenum">
              <a:rPr lang="en-US" altLang="zh-CN"/>
              <a:pPr/>
              <a:t>14</a:t>
            </a:fld>
            <a:endParaRPr lang="en-US" altLang="zh-CN"/>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p:spPr>
        <p:txBody>
          <a:bodyPr/>
          <a:lstStyle/>
          <a:p>
            <a:pPr>
              <a:lnSpc>
                <a:spcPct val="120000"/>
              </a:lnSpc>
              <a:spcBef>
                <a:spcPct val="0"/>
              </a:spcBef>
            </a:pPr>
            <a:r>
              <a:rPr lang="zh-CN" altLang="en-US" sz="3200">
                <a:solidFill>
                  <a:srgbClr val="C1B7F5"/>
                </a:solidFill>
                <a:ea typeface="隶书" pitchFamily="49" charset="-122"/>
              </a:rPr>
              <a:t>第二次革命的导火索是物理学史上的三大发现 </a:t>
            </a:r>
            <a:r>
              <a:rPr lang="en-US" altLang="zh-CN" sz="3200">
                <a:solidFill>
                  <a:srgbClr val="C1B7F5"/>
                </a:solidFill>
                <a:ea typeface="隶书" pitchFamily="49" charset="-122"/>
              </a:rPr>
              <a:t>:   </a:t>
            </a:r>
            <a:r>
              <a:rPr lang="zh-CN" altLang="en-US" sz="3200">
                <a:solidFill>
                  <a:srgbClr val="FFFF00"/>
                </a:solidFill>
                <a:ea typeface="隶书" pitchFamily="49" charset="-122"/>
              </a:rPr>
              <a:t>伦琴</a:t>
            </a:r>
            <a:r>
              <a:rPr lang="zh-CN" altLang="en-US" sz="3200">
                <a:solidFill>
                  <a:srgbClr val="C1B7F5"/>
                </a:solidFill>
                <a:ea typeface="隶书" pitchFamily="49" charset="-122"/>
              </a:rPr>
              <a:t>发现</a:t>
            </a:r>
            <a:r>
              <a:rPr lang="en-US" altLang="zh-CN" sz="3200">
                <a:solidFill>
                  <a:srgbClr val="FFFF00"/>
                </a:solidFill>
                <a:ea typeface="隶书" pitchFamily="49" charset="-122"/>
              </a:rPr>
              <a:t>X</a:t>
            </a:r>
            <a:r>
              <a:rPr lang="zh-CN" altLang="en-US" sz="3200">
                <a:solidFill>
                  <a:srgbClr val="FFFF00"/>
                </a:solidFill>
                <a:ea typeface="隶书" pitchFamily="49" charset="-122"/>
              </a:rPr>
              <a:t>射线</a:t>
            </a:r>
            <a:r>
              <a:rPr lang="zh-CN" altLang="en-US" sz="3200">
                <a:solidFill>
                  <a:srgbClr val="C1B7F5"/>
                </a:solidFill>
                <a:ea typeface="隶书" pitchFamily="49" charset="-122"/>
              </a:rPr>
              <a:t>、  </a:t>
            </a:r>
            <a:r>
              <a:rPr lang="zh-CN" altLang="en-US" sz="3200">
                <a:solidFill>
                  <a:srgbClr val="FFFF00"/>
                </a:solidFill>
                <a:ea typeface="隶书" pitchFamily="49" charset="-122"/>
              </a:rPr>
              <a:t>汤姆生</a:t>
            </a:r>
            <a:r>
              <a:rPr lang="zh-CN" altLang="en-US" sz="3200">
                <a:solidFill>
                  <a:srgbClr val="C1B7F5"/>
                </a:solidFill>
                <a:ea typeface="隶书" pitchFamily="49" charset="-122"/>
              </a:rPr>
              <a:t>发现</a:t>
            </a:r>
            <a:r>
              <a:rPr lang="zh-CN" altLang="en-US" sz="3200">
                <a:solidFill>
                  <a:srgbClr val="FFFF00"/>
                </a:solidFill>
                <a:ea typeface="隶书" pitchFamily="49" charset="-122"/>
              </a:rPr>
              <a:t>电子</a:t>
            </a:r>
            <a:r>
              <a:rPr lang="zh-CN" altLang="en-US" sz="3200">
                <a:solidFill>
                  <a:srgbClr val="C1B7F5"/>
                </a:solidFill>
                <a:ea typeface="隶书" pitchFamily="49" charset="-122"/>
              </a:rPr>
              <a:t> 、 </a:t>
            </a:r>
            <a:r>
              <a:rPr lang="zh-CN" altLang="en-US" sz="3200">
                <a:solidFill>
                  <a:srgbClr val="FFFF00"/>
                </a:solidFill>
                <a:ea typeface="隶书" pitchFamily="49" charset="-122"/>
              </a:rPr>
              <a:t>贝克勒耳</a:t>
            </a:r>
            <a:r>
              <a:rPr lang="zh-CN" altLang="en-US" sz="3200">
                <a:solidFill>
                  <a:srgbClr val="C1B7F5"/>
                </a:solidFill>
                <a:ea typeface="隶书" pitchFamily="49" charset="-122"/>
              </a:rPr>
              <a:t>发现</a:t>
            </a:r>
            <a:r>
              <a:rPr lang="zh-CN" altLang="en-US" sz="3200">
                <a:solidFill>
                  <a:srgbClr val="FFFF00"/>
                </a:solidFill>
                <a:ea typeface="隶书" pitchFamily="49" charset="-122"/>
              </a:rPr>
              <a:t>天然放射线</a:t>
            </a:r>
            <a:r>
              <a:rPr lang="zh-CN" altLang="en-US" sz="3200">
                <a:solidFill>
                  <a:srgbClr val="C1B7F5"/>
                </a:solidFill>
                <a:ea typeface="隶书" pitchFamily="49" charset="-122"/>
              </a:rPr>
              <a:t> </a:t>
            </a:r>
            <a:r>
              <a:rPr lang="en-US" altLang="zh-CN" sz="3200">
                <a:solidFill>
                  <a:srgbClr val="C1B7F5"/>
                </a:solidFill>
                <a:ea typeface="隶书" pitchFamily="49" charset="-122"/>
              </a:rPr>
              <a:t>,</a:t>
            </a:r>
            <a:r>
              <a:rPr lang="zh-CN" altLang="en-US" sz="3200">
                <a:solidFill>
                  <a:srgbClr val="C1B7F5"/>
                </a:solidFill>
                <a:ea typeface="隶书" pitchFamily="49" charset="-122"/>
              </a:rPr>
              <a:t>使物理学的研究从宏观领域进入了微观世界</a:t>
            </a:r>
            <a:r>
              <a:rPr lang="en-US" altLang="zh-CN" sz="3200">
                <a:solidFill>
                  <a:srgbClr val="C1B7F5"/>
                </a:solidFill>
                <a:ea typeface="隶书" pitchFamily="49" charset="-122"/>
              </a:rPr>
              <a:t>.</a:t>
            </a:r>
            <a:r>
              <a:rPr lang="zh-CN" altLang="en-US" sz="3200">
                <a:solidFill>
                  <a:srgbClr val="C1B7F5"/>
                </a:solidFill>
                <a:ea typeface="隶书" pitchFamily="49" charset="-122"/>
              </a:rPr>
              <a:t>人们发现</a:t>
            </a:r>
            <a:r>
              <a:rPr lang="en-US" altLang="zh-CN" sz="3200">
                <a:solidFill>
                  <a:srgbClr val="C1B7F5"/>
                </a:solidFill>
                <a:ea typeface="隶书" pitchFamily="49" charset="-122"/>
              </a:rPr>
              <a:t>,</a:t>
            </a:r>
            <a:r>
              <a:rPr lang="zh-CN" altLang="en-US" sz="3200">
                <a:solidFill>
                  <a:srgbClr val="C1B7F5"/>
                </a:solidFill>
                <a:ea typeface="隶书" pitchFamily="49" charset="-122"/>
              </a:rPr>
              <a:t>微观粒子所表现出的现象用经典物理理论根本无法解释</a:t>
            </a:r>
            <a:r>
              <a:rPr lang="en-US" altLang="zh-CN" sz="3200">
                <a:solidFill>
                  <a:srgbClr val="C1B7F5"/>
                </a:solidFill>
                <a:ea typeface="隶书" pitchFamily="49" charset="-122"/>
              </a:rPr>
              <a:t>.</a:t>
            </a:r>
            <a:endParaRPr lang="en-US" altLang="zh-CN" sz="3600">
              <a:solidFill>
                <a:srgbClr val="C1B7F5"/>
              </a:solidFill>
              <a:ea typeface="隶书" pitchFamily="49" charset="-122"/>
            </a:endParaRPr>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D4043-22CF-4A20-A541-6A606A601EAA}" type="slidenum">
              <a:rPr lang="en-US" altLang="zh-CN"/>
              <a:pPr/>
              <a:t>15</a:t>
            </a:fld>
            <a:endParaRPr lang="en-US" altLang="zh-CN"/>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p:spPr>
        <p:txBody>
          <a:bodyPr/>
          <a:lstStyle/>
          <a:p>
            <a:pPr>
              <a:lnSpc>
                <a:spcPct val="120000"/>
              </a:lnSpc>
              <a:spcBef>
                <a:spcPct val="0"/>
              </a:spcBef>
            </a:pPr>
            <a:r>
              <a:rPr lang="zh-CN" altLang="en-US" sz="3600">
                <a:solidFill>
                  <a:srgbClr val="C1B7F5"/>
                </a:solidFill>
                <a:ea typeface="隶书" pitchFamily="49" charset="-122"/>
              </a:rPr>
              <a:t>为了克服这一困难</a:t>
            </a:r>
            <a:r>
              <a:rPr lang="en-US" altLang="zh-CN" sz="3600">
                <a:solidFill>
                  <a:srgbClr val="C1B7F5"/>
                </a:solidFill>
                <a:ea typeface="隶书" pitchFamily="49" charset="-122"/>
              </a:rPr>
              <a:t>,</a:t>
            </a:r>
            <a:r>
              <a:rPr lang="zh-CN" altLang="en-US" sz="3600">
                <a:solidFill>
                  <a:srgbClr val="C1B7F5"/>
                </a:solidFill>
                <a:ea typeface="隶书" pitchFamily="49" charset="-122"/>
              </a:rPr>
              <a:t>德国物理学家</a:t>
            </a:r>
            <a:r>
              <a:rPr lang="zh-CN" altLang="en-US" sz="3600">
                <a:solidFill>
                  <a:srgbClr val="FFFF00"/>
                </a:solidFill>
                <a:ea typeface="隶书" pitchFamily="49" charset="-122"/>
              </a:rPr>
              <a:t>普朗克</a:t>
            </a:r>
            <a:r>
              <a:rPr lang="zh-CN" altLang="en-US" sz="3600">
                <a:solidFill>
                  <a:srgbClr val="C1B7F5"/>
                </a:solidFill>
                <a:ea typeface="隶书" pitchFamily="49" charset="-122"/>
              </a:rPr>
              <a:t>大胆提出了量子的观点</a:t>
            </a:r>
            <a:r>
              <a:rPr lang="en-US" altLang="zh-CN" sz="3600">
                <a:solidFill>
                  <a:srgbClr val="C1B7F5"/>
                </a:solidFill>
                <a:ea typeface="隶书" pitchFamily="49" charset="-122"/>
              </a:rPr>
              <a:t>,</a:t>
            </a:r>
            <a:r>
              <a:rPr lang="zh-CN" altLang="en-US" sz="3600">
                <a:solidFill>
                  <a:srgbClr val="C1B7F5"/>
                </a:solidFill>
                <a:ea typeface="隶书" pitchFamily="49" charset="-122"/>
              </a:rPr>
              <a:t>爱因斯坦等物理学家又将量子论进一步丰富、发展，形成了现代</a:t>
            </a:r>
            <a:r>
              <a:rPr lang="zh-CN" altLang="en-US" sz="3600">
                <a:solidFill>
                  <a:srgbClr val="FFFF00"/>
                </a:solidFill>
                <a:ea typeface="隶书" pitchFamily="49" charset="-122"/>
              </a:rPr>
              <a:t>量子力学</a:t>
            </a:r>
            <a:r>
              <a:rPr lang="zh-CN" altLang="en-US" sz="3600">
                <a:solidFill>
                  <a:srgbClr val="C1B7F5"/>
                </a:solidFill>
                <a:ea typeface="隶书" pitchFamily="49" charset="-122"/>
              </a:rPr>
              <a:t>理论</a:t>
            </a:r>
            <a:r>
              <a:rPr lang="en-US" altLang="zh-CN" sz="3600">
                <a:solidFill>
                  <a:srgbClr val="C1B7F5"/>
                </a:solidFill>
                <a:ea typeface="隶书" pitchFamily="49" charset="-122"/>
              </a:rPr>
              <a:t>.</a:t>
            </a: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1986"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41987"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41988" name="Rectangle 4"/>
          <p:cNvSpPr>
            <a:spLocks noGrp="1" noChangeArrowheads="1"/>
          </p:cNvSpPr>
          <p:nvPr>
            <p:ph type="dt" sz="half" idx="2"/>
          </p:nvPr>
        </p:nvSpPr>
        <p:spPr/>
        <p:txBody>
          <a:bodyPr/>
          <a:lstStyle>
            <a:lvl1pPr>
              <a:defRPr/>
            </a:lvl1pPr>
          </a:lstStyle>
          <a:p>
            <a:endParaRPr lang="en-US" altLang="zh-CN"/>
          </a:p>
        </p:txBody>
      </p:sp>
      <p:sp>
        <p:nvSpPr>
          <p:cNvPr id="41989" name="Rectangle 5"/>
          <p:cNvSpPr>
            <a:spLocks noGrp="1" noChangeArrowheads="1"/>
          </p:cNvSpPr>
          <p:nvPr>
            <p:ph type="ftr" sz="quarter" idx="3"/>
          </p:nvPr>
        </p:nvSpPr>
        <p:spPr/>
        <p:txBody>
          <a:bodyPr/>
          <a:lstStyle>
            <a:lvl1pPr>
              <a:defRPr/>
            </a:lvl1pPr>
          </a:lstStyle>
          <a:p>
            <a:endParaRPr lang="en-US" altLang="zh-CN"/>
          </a:p>
        </p:txBody>
      </p:sp>
      <p:sp>
        <p:nvSpPr>
          <p:cNvPr id="41990" name="Rectangle 6"/>
          <p:cNvSpPr>
            <a:spLocks noGrp="1" noChangeArrowheads="1"/>
          </p:cNvSpPr>
          <p:nvPr>
            <p:ph type="sldNum" sz="quarter" idx="4"/>
          </p:nvPr>
        </p:nvSpPr>
        <p:spPr/>
        <p:txBody>
          <a:bodyPr/>
          <a:lstStyle>
            <a:lvl1pPr>
              <a:defRPr/>
            </a:lvl1pPr>
          </a:lstStyle>
          <a:p>
            <a:fld id="{4F0FAC60-C9F6-4911-93DE-74A06C0F04B9}"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CA7A70C-B55D-4B86-B9F2-EB9DEA6C0B3D}" type="slidenum">
              <a:rPr lang="en-US" altLang="zh-CN"/>
              <a:pPr/>
              <a:t>‹#›</a:t>
            </a:fld>
            <a:endParaRPr lang="en-US" altLang="zh-CN"/>
          </a:p>
        </p:txBody>
      </p:sp>
    </p:spTree>
    <p:extLst>
      <p:ext uri="{BB962C8B-B14F-4D97-AF65-F5344CB8AC3E}">
        <p14:creationId xmlns:p14="http://schemas.microsoft.com/office/powerpoint/2010/main" val="386771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C253A7E-DA4F-4D14-88AC-DA57A80EC519}" type="slidenum">
              <a:rPr lang="en-US" altLang="zh-CN"/>
              <a:pPr/>
              <a:t>‹#›</a:t>
            </a:fld>
            <a:endParaRPr lang="en-US" altLang="zh-CN"/>
          </a:p>
        </p:txBody>
      </p:sp>
    </p:spTree>
    <p:extLst>
      <p:ext uri="{BB962C8B-B14F-4D97-AF65-F5344CB8AC3E}">
        <p14:creationId xmlns:p14="http://schemas.microsoft.com/office/powerpoint/2010/main" val="360445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6054242-323F-49CF-B170-B958AA893064}" type="slidenum">
              <a:rPr lang="en-US" altLang="zh-CN"/>
              <a:pPr/>
              <a:t>‹#›</a:t>
            </a:fld>
            <a:endParaRPr lang="en-US" altLang="zh-CN"/>
          </a:p>
        </p:txBody>
      </p:sp>
    </p:spTree>
    <p:extLst>
      <p:ext uri="{BB962C8B-B14F-4D97-AF65-F5344CB8AC3E}">
        <p14:creationId xmlns:p14="http://schemas.microsoft.com/office/powerpoint/2010/main" val="267811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B7C4EBB-D835-4156-954C-33C9A5E96A1C}" type="slidenum">
              <a:rPr lang="en-US" altLang="zh-CN"/>
              <a:pPr/>
              <a:t>‹#›</a:t>
            </a:fld>
            <a:endParaRPr lang="en-US" altLang="zh-CN"/>
          </a:p>
        </p:txBody>
      </p:sp>
    </p:spTree>
    <p:extLst>
      <p:ext uri="{BB962C8B-B14F-4D97-AF65-F5344CB8AC3E}">
        <p14:creationId xmlns:p14="http://schemas.microsoft.com/office/powerpoint/2010/main" val="58201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4F8E43E-301F-4F01-B584-90581B8067E7}" type="slidenum">
              <a:rPr lang="en-US" altLang="zh-CN"/>
              <a:pPr/>
              <a:t>‹#›</a:t>
            </a:fld>
            <a:endParaRPr lang="en-US" altLang="zh-CN"/>
          </a:p>
        </p:txBody>
      </p:sp>
    </p:spTree>
    <p:extLst>
      <p:ext uri="{BB962C8B-B14F-4D97-AF65-F5344CB8AC3E}">
        <p14:creationId xmlns:p14="http://schemas.microsoft.com/office/powerpoint/2010/main" val="80048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97787C1-ED8A-4560-B0A2-9AF754C1A8C4}" type="slidenum">
              <a:rPr lang="en-US" altLang="zh-CN"/>
              <a:pPr/>
              <a:t>‹#›</a:t>
            </a:fld>
            <a:endParaRPr lang="en-US" altLang="zh-CN"/>
          </a:p>
        </p:txBody>
      </p:sp>
    </p:spTree>
    <p:extLst>
      <p:ext uri="{BB962C8B-B14F-4D97-AF65-F5344CB8AC3E}">
        <p14:creationId xmlns:p14="http://schemas.microsoft.com/office/powerpoint/2010/main" val="355061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4DA73C6-C67E-4D94-86CD-6845C77E0AB0}" type="slidenum">
              <a:rPr lang="en-US" altLang="zh-CN"/>
              <a:pPr/>
              <a:t>‹#›</a:t>
            </a:fld>
            <a:endParaRPr lang="en-US" altLang="zh-CN"/>
          </a:p>
        </p:txBody>
      </p:sp>
    </p:spTree>
    <p:extLst>
      <p:ext uri="{BB962C8B-B14F-4D97-AF65-F5344CB8AC3E}">
        <p14:creationId xmlns:p14="http://schemas.microsoft.com/office/powerpoint/2010/main" val="285844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59AC3B9-A014-4E61-81CB-FD34871B34DB}" type="slidenum">
              <a:rPr lang="en-US" altLang="zh-CN"/>
              <a:pPr/>
              <a:t>‹#›</a:t>
            </a:fld>
            <a:endParaRPr lang="en-US" altLang="zh-CN"/>
          </a:p>
        </p:txBody>
      </p:sp>
    </p:spTree>
    <p:extLst>
      <p:ext uri="{BB962C8B-B14F-4D97-AF65-F5344CB8AC3E}">
        <p14:creationId xmlns:p14="http://schemas.microsoft.com/office/powerpoint/2010/main" val="113931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9B40685-3DCB-4753-A657-E78DD09E9183}" type="slidenum">
              <a:rPr lang="en-US" altLang="zh-CN"/>
              <a:pPr/>
              <a:t>‹#›</a:t>
            </a:fld>
            <a:endParaRPr lang="en-US" altLang="zh-CN"/>
          </a:p>
        </p:txBody>
      </p:sp>
    </p:spTree>
    <p:extLst>
      <p:ext uri="{BB962C8B-B14F-4D97-AF65-F5344CB8AC3E}">
        <p14:creationId xmlns:p14="http://schemas.microsoft.com/office/powerpoint/2010/main" val="238576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AE0F4E6-6CD7-45F5-AD01-52DEB77C6CFF}" type="slidenum">
              <a:rPr lang="en-US" altLang="zh-CN"/>
              <a:pPr/>
              <a:t>‹#›</a:t>
            </a:fld>
            <a:endParaRPr lang="en-US" altLang="zh-CN"/>
          </a:p>
        </p:txBody>
      </p:sp>
    </p:spTree>
    <p:extLst>
      <p:ext uri="{BB962C8B-B14F-4D97-AF65-F5344CB8AC3E}">
        <p14:creationId xmlns:p14="http://schemas.microsoft.com/office/powerpoint/2010/main" val="212620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63"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964"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096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0966"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3923BB3-442E-46CF-9912-A988ADD7B81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Temporary%20Internet%20Files/Content.IE5/O163OT6V/&#32463;&#20856;&#26102;&#31354;&#35266;&#19982;&#30456;&#23545;&#35770;&#26102;&#31354;&#35266;/H02501.exe" TargetMode="Externa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Temporary%20Internet%20Files/Content.IE5/O163OT6V/&#32463;&#20856;&#26102;&#31354;&#35266;&#19982;&#30456;&#23545;&#35770;&#26102;&#31354;&#35266;/relateexe/Rel01.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Temporary%20Internet%20Files/Content.IE5/O163OT6V/&#32463;&#20856;&#26102;&#31354;&#35266;&#19982;&#30456;&#23545;&#35770;&#26102;&#31354;&#35266;/H02505.exe" TargetMode="External"/><Relationship Id="rId2" Type="http://schemas.openxmlformats.org/officeDocument/2006/relationships/hyperlink" Target="../Temporary%20Internet%20Files/Content.IE5/O163OT6V/&#32463;&#20856;&#26102;&#31354;&#35266;&#19982;&#30456;&#23545;&#35770;&#26102;&#31354;&#35266;/H02503.exe"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Temporary%20Internet%20Files/Content.IE5/O163OT6V/&#32463;&#20856;&#26102;&#31354;&#35266;&#19982;&#30456;&#23545;&#35770;&#26102;&#31354;&#35266;/relateexe/Rel08.exe" TargetMode="External"/><Relationship Id="rId4" Type="http://schemas.openxmlformats.org/officeDocument/2006/relationships/hyperlink" Target="../Temporary%20Internet%20Files/Content.IE5/O163OT6V/&#32463;&#20856;&#26102;&#31354;&#35266;&#19982;&#30456;&#23545;&#35770;&#26102;&#31354;&#35266;/H02502.ex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oleObject" Target="../embeddings/oleObject1.bin"/><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9" name="Rectangle 3"/>
          <p:cNvSpPr>
            <a:spLocks noChangeArrowheads="1"/>
          </p:cNvSpPr>
          <p:nvPr/>
        </p:nvSpPr>
        <p:spPr bwMode="auto">
          <a:xfrm>
            <a:off x="1066800" y="4924425"/>
            <a:ext cx="7143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第六章  万有引力与航天</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第六节  经典力学的局限性</a:t>
            </a:r>
          </a:p>
        </p:txBody>
      </p:sp>
      <p:sp>
        <p:nvSpPr>
          <p:cNvPr id="4100" name="Text Box 4"/>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268538" y="457200"/>
            <a:ext cx="3819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0000FF"/>
                </a:solidFill>
                <a:ea typeface="华文行楷" pitchFamily="2" charset="-122"/>
              </a:rPr>
              <a:t>经   典   力   学</a:t>
            </a:r>
          </a:p>
        </p:txBody>
      </p:sp>
      <p:sp>
        <p:nvSpPr>
          <p:cNvPr id="19461" name="Text Box 5"/>
          <p:cNvSpPr txBox="1">
            <a:spLocks noChangeArrowheads="1"/>
          </p:cNvSpPr>
          <p:nvPr/>
        </p:nvSpPr>
        <p:spPr bwMode="auto">
          <a:xfrm>
            <a:off x="1371600" y="1828800"/>
            <a:ext cx="640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600">
                <a:solidFill>
                  <a:srgbClr val="0000FF"/>
                </a:solidFill>
                <a:ea typeface="隶书" pitchFamily="49" charset="-122"/>
              </a:rPr>
              <a:t>牛顿创立了完整的经典力学        </a:t>
            </a:r>
          </a:p>
        </p:txBody>
      </p:sp>
      <p:sp>
        <p:nvSpPr>
          <p:cNvPr id="19462" name="Rectangle 6"/>
          <p:cNvSpPr>
            <a:spLocks noChangeArrowheads="1"/>
          </p:cNvSpPr>
          <p:nvPr/>
        </p:nvSpPr>
        <p:spPr bwMode="auto">
          <a:xfrm>
            <a:off x="3321050" y="342900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ea typeface="隶书" pitchFamily="49" charset="-122"/>
              </a:rPr>
              <a:t>经典力学之父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0-#ppt_w/2"/>
                                          </p:val>
                                        </p:tav>
                                        <p:tav tm="100000">
                                          <p:val>
                                            <p:strVal val="#ppt_x"/>
                                          </p:val>
                                        </p:tav>
                                      </p:tavLst>
                                    </p:anim>
                                    <p:anim calcmode="lin" valueType="num">
                                      <p:cBhvr additive="base">
                                        <p:cTn id="8"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3"/>
          <p:cNvGrpSpPr>
            <a:grpSpLocks/>
          </p:cNvGrpSpPr>
          <p:nvPr/>
        </p:nvGrpSpPr>
        <p:grpSpPr bwMode="auto">
          <a:xfrm>
            <a:off x="3851275" y="155575"/>
            <a:ext cx="2016125" cy="5329238"/>
            <a:chOff x="2426" y="98"/>
            <a:chExt cx="1270" cy="3357"/>
          </a:xfrm>
        </p:grpSpPr>
        <p:grpSp>
          <p:nvGrpSpPr>
            <p:cNvPr id="21508" name="Group 4"/>
            <p:cNvGrpSpPr>
              <a:grpSpLocks/>
            </p:cNvGrpSpPr>
            <p:nvPr/>
          </p:nvGrpSpPr>
          <p:grpSpPr bwMode="auto">
            <a:xfrm>
              <a:off x="2426" y="98"/>
              <a:ext cx="1270" cy="590"/>
              <a:chOff x="2426" y="119"/>
              <a:chExt cx="1270" cy="590"/>
            </a:xfrm>
          </p:grpSpPr>
          <p:sp>
            <p:nvSpPr>
              <p:cNvPr id="21509" name="Text Box 5"/>
              <p:cNvSpPr txBox="1">
                <a:spLocks noChangeArrowheads="1"/>
              </p:cNvSpPr>
              <p:nvPr/>
            </p:nvSpPr>
            <p:spPr bwMode="auto">
              <a:xfrm>
                <a:off x="2426" y="235"/>
                <a:ext cx="1268"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华文行楷" pitchFamily="2" charset="-122"/>
                  </a:rPr>
                  <a:t>经典力学</a:t>
                </a:r>
              </a:p>
            </p:txBody>
          </p:sp>
          <p:sp>
            <p:nvSpPr>
              <p:cNvPr id="21510" name="Oval 6"/>
              <p:cNvSpPr>
                <a:spLocks noChangeArrowheads="1"/>
              </p:cNvSpPr>
              <p:nvPr/>
            </p:nvSpPr>
            <p:spPr bwMode="auto">
              <a:xfrm>
                <a:off x="2426" y="119"/>
                <a:ext cx="1270" cy="59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1" name="Group 7"/>
            <p:cNvGrpSpPr>
              <a:grpSpLocks/>
            </p:cNvGrpSpPr>
            <p:nvPr/>
          </p:nvGrpSpPr>
          <p:grpSpPr bwMode="auto">
            <a:xfrm>
              <a:off x="2790" y="1050"/>
              <a:ext cx="499" cy="499"/>
              <a:chOff x="2790" y="1071"/>
              <a:chExt cx="499" cy="499"/>
            </a:xfrm>
          </p:grpSpPr>
          <p:sp>
            <p:nvSpPr>
              <p:cNvPr id="21512" name="Oval 8"/>
              <p:cNvSpPr>
                <a:spLocks noChangeArrowheads="1"/>
              </p:cNvSpPr>
              <p:nvPr/>
            </p:nvSpPr>
            <p:spPr bwMode="auto">
              <a:xfrm>
                <a:off x="2790" y="1071"/>
                <a:ext cx="499" cy="499"/>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Text Box 9"/>
              <p:cNvSpPr txBox="1">
                <a:spLocks noChangeArrowheads="1"/>
              </p:cNvSpPr>
              <p:nvPr/>
            </p:nvSpPr>
            <p:spPr bwMode="auto">
              <a:xfrm>
                <a:off x="2835" y="1086"/>
                <a:ext cx="40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0000"/>
                    </a:solidFill>
                  </a:rPr>
                  <a:t>力</a:t>
                </a:r>
              </a:p>
            </p:txBody>
          </p:sp>
        </p:grpSp>
        <p:grpSp>
          <p:nvGrpSpPr>
            <p:cNvPr id="21514" name="Group 10"/>
            <p:cNvGrpSpPr>
              <a:grpSpLocks/>
            </p:cNvGrpSpPr>
            <p:nvPr/>
          </p:nvGrpSpPr>
          <p:grpSpPr bwMode="auto">
            <a:xfrm>
              <a:off x="2699" y="1867"/>
              <a:ext cx="701" cy="635"/>
              <a:chOff x="2769" y="2704"/>
              <a:chExt cx="701" cy="635"/>
            </a:xfrm>
          </p:grpSpPr>
          <p:sp>
            <p:nvSpPr>
              <p:cNvPr id="21515" name="Oval 11"/>
              <p:cNvSpPr>
                <a:spLocks noChangeArrowheads="1"/>
              </p:cNvSpPr>
              <p:nvPr/>
            </p:nvSpPr>
            <p:spPr bwMode="auto">
              <a:xfrm>
                <a:off x="2790" y="2704"/>
                <a:ext cx="680" cy="635"/>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Text Box 12"/>
              <p:cNvSpPr txBox="1">
                <a:spLocks noChangeArrowheads="1"/>
              </p:cNvSpPr>
              <p:nvPr/>
            </p:nvSpPr>
            <p:spPr bwMode="auto">
              <a:xfrm>
                <a:off x="2769" y="2809"/>
                <a:ext cx="69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0000"/>
                    </a:solidFill>
                  </a:rPr>
                  <a:t>动量</a:t>
                </a:r>
              </a:p>
            </p:txBody>
          </p:sp>
        </p:grpSp>
        <p:grpSp>
          <p:nvGrpSpPr>
            <p:cNvPr id="21517" name="Group 13"/>
            <p:cNvGrpSpPr>
              <a:grpSpLocks/>
            </p:cNvGrpSpPr>
            <p:nvPr/>
          </p:nvGrpSpPr>
          <p:grpSpPr bwMode="auto">
            <a:xfrm>
              <a:off x="2744" y="2819"/>
              <a:ext cx="694" cy="636"/>
              <a:chOff x="2699" y="1842"/>
              <a:chExt cx="694" cy="636"/>
            </a:xfrm>
          </p:grpSpPr>
          <p:sp>
            <p:nvSpPr>
              <p:cNvPr id="21518" name="Oval 14"/>
              <p:cNvSpPr>
                <a:spLocks noChangeArrowheads="1"/>
              </p:cNvSpPr>
              <p:nvPr/>
            </p:nvSpPr>
            <p:spPr bwMode="auto">
              <a:xfrm>
                <a:off x="2699" y="1842"/>
                <a:ext cx="680" cy="636"/>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9" name="Text Box 15"/>
              <p:cNvSpPr txBox="1">
                <a:spLocks noChangeArrowheads="1"/>
              </p:cNvSpPr>
              <p:nvPr/>
            </p:nvSpPr>
            <p:spPr bwMode="auto">
              <a:xfrm>
                <a:off x="2699" y="1948"/>
                <a:ext cx="69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0000"/>
                    </a:solidFill>
                  </a:rPr>
                  <a:t>能量</a:t>
                </a:r>
              </a:p>
            </p:txBody>
          </p:sp>
        </p:grpSp>
      </p:grpSp>
      <p:grpSp>
        <p:nvGrpSpPr>
          <p:cNvPr id="21520" name="Group 16"/>
          <p:cNvGrpSpPr>
            <a:grpSpLocks/>
          </p:cNvGrpSpPr>
          <p:nvPr/>
        </p:nvGrpSpPr>
        <p:grpSpPr bwMode="auto">
          <a:xfrm>
            <a:off x="323850" y="1096963"/>
            <a:ext cx="7786688" cy="4899025"/>
            <a:chOff x="204" y="691"/>
            <a:chExt cx="4905" cy="3086"/>
          </a:xfrm>
        </p:grpSpPr>
        <p:grpSp>
          <p:nvGrpSpPr>
            <p:cNvPr id="21521" name="Group 17"/>
            <p:cNvGrpSpPr>
              <a:grpSpLocks/>
            </p:cNvGrpSpPr>
            <p:nvPr/>
          </p:nvGrpSpPr>
          <p:grpSpPr bwMode="auto">
            <a:xfrm>
              <a:off x="204" y="691"/>
              <a:ext cx="2041" cy="3086"/>
              <a:chOff x="113" y="449"/>
              <a:chExt cx="2041" cy="3086"/>
            </a:xfrm>
          </p:grpSpPr>
          <p:sp>
            <p:nvSpPr>
              <p:cNvPr id="21522" name="Text Box 18"/>
              <p:cNvSpPr txBox="1">
                <a:spLocks noChangeArrowheads="1"/>
              </p:cNvSpPr>
              <p:nvPr/>
            </p:nvSpPr>
            <p:spPr bwMode="auto">
              <a:xfrm>
                <a:off x="689" y="914"/>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生物力学</a:t>
                </a:r>
              </a:p>
            </p:txBody>
          </p:sp>
          <p:sp>
            <p:nvSpPr>
              <p:cNvPr id="21523" name="Text Box 19"/>
              <p:cNvSpPr txBox="1">
                <a:spLocks noChangeArrowheads="1"/>
              </p:cNvSpPr>
              <p:nvPr/>
            </p:nvSpPr>
            <p:spPr bwMode="auto">
              <a:xfrm>
                <a:off x="521" y="2263"/>
                <a:ext cx="1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热弹性力学</a:t>
                </a:r>
              </a:p>
            </p:txBody>
          </p:sp>
          <p:sp>
            <p:nvSpPr>
              <p:cNvPr id="21524" name="Text Box 20"/>
              <p:cNvSpPr txBox="1">
                <a:spLocks noChangeArrowheads="1"/>
              </p:cNvSpPr>
              <p:nvPr/>
            </p:nvSpPr>
            <p:spPr bwMode="auto">
              <a:xfrm>
                <a:off x="521" y="1809"/>
                <a:ext cx="1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磁流体力学</a:t>
                </a:r>
              </a:p>
            </p:txBody>
          </p:sp>
          <p:sp>
            <p:nvSpPr>
              <p:cNvPr id="21525" name="Text Box 21"/>
              <p:cNvSpPr txBox="1">
                <a:spLocks noChangeArrowheads="1"/>
              </p:cNvSpPr>
              <p:nvPr/>
            </p:nvSpPr>
            <p:spPr bwMode="auto">
              <a:xfrm>
                <a:off x="113" y="3170"/>
                <a:ext cx="19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化学流体动力学</a:t>
                </a:r>
              </a:p>
            </p:txBody>
          </p:sp>
          <p:sp>
            <p:nvSpPr>
              <p:cNvPr id="21526" name="Text Box 22"/>
              <p:cNvSpPr txBox="1">
                <a:spLocks noChangeArrowheads="1"/>
              </p:cNvSpPr>
              <p:nvPr/>
            </p:nvSpPr>
            <p:spPr bwMode="auto">
              <a:xfrm>
                <a:off x="113" y="2707"/>
                <a:ext cx="19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等离子体动力学</a:t>
                </a:r>
              </a:p>
            </p:txBody>
          </p:sp>
          <p:sp>
            <p:nvSpPr>
              <p:cNvPr id="21527" name="Text Box 23"/>
              <p:cNvSpPr txBox="1">
                <a:spLocks noChangeArrowheads="1"/>
              </p:cNvSpPr>
              <p:nvPr/>
            </p:nvSpPr>
            <p:spPr bwMode="auto">
              <a:xfrm>
                <a:off x="689" y="1356"/>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地质力学</a:t>
                </a:r>
              </a:p>
            </p:txBody>
          </p:sp>
          <p:sp>
            <p:nvSpPr>
              <p:cNvPr id="21528" name="Text Box 24"/>
              <p:cNvSpPr txBox="1">
                <a:spLocks noChangeArrowheads="1"/>
              </p:cNvSpPr>
              <p:nvPr/>
            </p:nvSpPr>
            <p:spPr bwMode="auto">
              <a:xfrm>
                <a:off x="689" y="449"/>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FF"/>
                    </a:solidFill>
                    <a:ea typeface="隶书" pitchFamily="49" charset="-122"/>
                  </a:rPr>
                  <a:t>天体力学</a:t>
                </a:r>
              </a:p>
            </p:txBody>
          </p:sp>
          <p:sp>
            <p:nvSpPr>
              <p:cNvPr id="21529" name="AutoShape 25"/>
              <p:cNvSpPr>
                <a:spLocks/>
              </p:cNvSpPr>
              <p:nvPr/>
            </p:nvSpPr>
            <p:spPr bwMode="auto">
              <a:xfrm>
                <a:off x="1837" y="618"/>
                <a:ext cx="317" cy="2767"/>
              </a:xfrm>
              <a:prstGeom prst="rightBrace">
                <a:avLst>
                  <a:gd name="adj1" fmla="val 7273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a:solidFill>
                    <a:srgbClr val="FFFF00"/>
                  </a:solidFill>
                </a:endParaRPr>
              </a:p>
            </p:txBody>
          </p:sp>
        </p:grpSp>
        <p:grpSp>
          <p:nvGrpSpPr>
            <p:cNvPr id="21530" name="Group 26"/>
            <p:cNvGrpSpPr>
              <a:grpSpLocks/>
            </p:cNvGrpSpPr>
            <p:nvPr/>
          </p:nvGrpSpPr>
          <p:grpSpPr bwMode="auto">
            <a:xfrm>
              <a:off x="3787" y="1098"/>
              <a:ext cx="1322" cy="2089"/>
              <a:chOff x="3787" y="494"/>
              <a:chExt cx="1322" cy="2089"/>
            </a:xfrm>
          </p:grpSpPr>
          <p:sp>
            <p:nvSpPr>
              <p:cNvPr id="21531" name="Text Box 27"/>
              <p:cNvSpPr txBox="1">
                <a:spLocks noChangeArrowheads="1"/>
              </p:cNvSpPr>
              <p:nvPr/>
            </p:nvSpPr>
            <p:spPr bwMode="auto">
              <a:xfrm>
                <a:off x="3969" y="2218"/>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塑性力学</a:t>
                </a:r>
              </a:p>
            </p:txBody>
          </p:sp>
          <p:sp>
            <p:nvSpPr>
              <p:cNvPr id="21532" name="Text Box 28"/>
              <p:cNvSpPr txBox="1">
                <a:spLocks noChangeArrowheads="1"/>
              </p:cNvSpPr>
              <p:nvPr/>
            </p:nvSpPr>
            <p:spPr bwMode="auto">
              <a:xfrm>
                <a:off x="3969" y="1084"/>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流体力学</a:t>
                </a:r>
              </a:p>
            </p:txBody>
          </p:sp>
          <p:sp>
            <p:nvSpPr>
              <p:cNvPr id="21533" name="Text Box 29"/>
              <p:cNvSpPr txBox="1">
                <a:spLocks noChangeArrowheads="1"/>
              </p:cNvSpPr>
              <p:nvPr/>
            </p:nvSpPr>
            <p:spPr bwMode="auto">
              <a:xfrm>
                <a:off x="3955" y="494"/>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弹性力学</a:t>
                </a:r>
              </a:p>
            </p:txBody>
          </p:sp>
          <p:sp>
            <p:nvSpPr>
              <p:cNvPr id="21534" name="Text Box 30"/>
              <p:cNvSpPr txBox="1">
                <a:spLocks noChangeArrowheads="1"/>
              </p:cNvSpPr>
              <p:nvPr/>
            </p:nvSpPr>
            <p:spPr bwMode="auto">
              <a:xfrm>
                <a:off x="3969" y="1673"/>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hlink"/>
                    </a:solidFill>
                    <a:ea typeface="隶书" pitchFamily="49" charset="-122"/>
                  </a:rPr>
                  <a:t>刚体力学</a:t>
                </a:r>
              </a:p>
            </p:txBody>
          </p:sp>
          <p:sp>
            <p:nvSpPr>
              <p:cNvPr id="21535" name="AutoShape 31"/>
              <p:cNvSpPr>
                <a:spLocks/>
              </p:cNvSpPr>
              <p:nvPr/>
            </p:nvSpPr>
            <p:spPr bwMode="auto">
              <a:xfrm>
                <a:off x="3787" y="709"/>
                <a:ext cx="91" cy="1769"/>
              </a:xfrm>
              <a:prstGeom prst="leftBrace">
                <a:avLst>
                  <a:gd name="adj1" fmla="val 1619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up)">
                                      <p:cBhvr>
                                        <p:cTn id="7" dur="500"/>
                                        <p:tgtEl>
                                          <p:spTgt spid="21507"/>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1520"/>
                                        </p:tgtEl>
                                        <p:attrNameLst>
                                          <p:attrName>style.visibility</p:attrName>
                                        </p:attrNameLst>
                                      </p:cBhvr>
                                      <p:to>
                                        <p:strVal val="visible"/>
                                      </p:to>
                                    </p:set>
                                    <p:anim calcmode="lin" valueType="num">
                                      <p:cBhvr>
                                        <p:cTn id="11" dur="500" fill="hold"/>
                                        <p:tgtEl>
                                          <p:spTgt spid="21520"/>
                                        </p:tgtEl>
                                        <p:attrNameLst>
                                          <p:attrName>ppt_w</p:attrName>
                                        </p:attrNameLst>
                                      </p:cBhvr>
                                      <p:tavLst>
                                        <p:tav tm="0">
                                          <p:val>
                                            <p:fltVal val="0"/>
                                          </p:val>
                                        </p:tav>
                                        <p:tav tm="100000">
                                          <p:val>
                                            <p:strVal val="#ppt_w"/>
                                          </p:val>
                                        </p:tav>
                                      </p:tavLst>
                                    </p:anim>
                                    <p:anim calcmode="lin" valueType="num">
                                      <p:cBhvr>
                                        <p:cTn id="12" dur="500" fill="hold"/>
                                        <p:tgtEl>
                                          <p:spTgt spid="215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914400" y="228600"/>
            <a:ext cx="7315200" cy="6432550"/>
            <a:chOff x="528" y="144"/>
            <a:chExt cx="4608" cy="4052"/>
          </a:xfrm>
        </p:grpSpPr>
        <p:graphicFrame>
          <p:nvGraphicFramePr>
            <p:cNvPr id="22531" name="Object 3"/>
            <p:cNvGraphicFramePr>
              <a:graphicFrameLocks noChangeAspect="1"/>
            </p:cNvGraphicFramePr>
            <p:nvPr/>
          </p:nvGraphicFramePr>
          <p:xfrm>
            <a:off x="624" y="144"/>
            <a:ext cx="4416" cy="3378"/>
          </p:xfrm>
          <a:graphic>
            <a:graphicData uri="http://schemas.openxmlformats.org/presentationml/2006/ole">
              <mc:AlternateContent xmlns:mc="http://schemas.openxmlformats.org/markup-compatibility/2006">
                <mc:Choice xmlns:v="urn:schemas-microsoft-com:vml" Requires="v">
                  <p:oleObj spid="_x0000_s22533" name="位图图像" r:id="rId4" imgW="4923810" imgH="4105848" progId="Paint.Picture">
                    <p:embed/>
                  </p:oleObj>
                </mc:Choice>
                <mc:Fallback>
                  <p:oleObj name="位图图像" r:id="rId4" imgW="4923810" imgH="4105848"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144"/>
                          <a:ext cx="4416" cy="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Rectangle 4"/>
            <p:cNvSpPr>
              <a:spLocks noChangeArrowheads="1"/>
            </p:cNvSpPr>
            <p:nvPr/>
          </p:nvSpPr>
          <p:spPr bwMode="auto">
            <a:xfrm>
              <a:off x="528" y="3600"/>
              <a:ext cx="460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rgbClr val="C1B7F5"/>
                  </a:solidFill>
                  <a:ea typeface="隶书" pitchFamily="49" charset="-122"/>
                </a:rPr>
                <a:t>        </a:t>
              </a:r>
              <a:r>
                <a:rPr lang="zh-CN" altLang="en-US" sz="2800">
                  <a:solidFill>
                    <a:srgbClr val="0000FF"/>
                  </a:solidFill>
                  <a:ea typeface="隶书" pitchFamily="49" charset="-122"/>
                </a:rPr>
                <a:t>天地四方</a:t>
              </a:r>
              <a:r>
                <a:rPr lang="en-US" altLang="zh-CN" sz="2800">
                  <a:solidFill>
                    <a:srgbClr val="0000FF"/>
                  </a:solidFill>
                  <a:ea typeface="隶书" pitchFamily="49" charset="-122"/>
                </a:rPr>
                <a:t>,</a:t>
              </a:r>
              <a:r>
                <a:rPr lang="zh-CN" altLang="en-US" sz="2800">
                  <a:solidFill>
                    <a:srgbClr val="0000FF"/>
                  </a:solidFill>
                  <a:ea typeface="隶书" pitchFamily="49" charset="-122"/>
                </a:rPr>
                <a:t>古往今来发生的一切现象都能够用力学来描述</a:t>
              </a:r>
              <a:r>
                <a:rPr lang="en-US" altLang="zh-CN" sz="2800">
                  <a:solidFill>
                    <a:srgbClr val="0000FF"/>
                  </a:solidFill>
                  <a:ea typeface="隶书" pitchFamily="49" charset="-122"/>
                </a:rPr>
                <a:t>.</a:t>
              </a:r>
              <a:r>
                <a:rPr lang="en-US" altLang="zh-CN" sz="2800">
                  <a:solidFill>
                    <a:srgbClr val="0000FF"/>
                  </a:solidFill>
                  <a:latin typeface="隶书" pitchFamily="49" charset="-122"/>
                  <a:ea typeface="隶书" pitchFamily="49" charset="-122"/>
                </a:rPr>
                <a:t> </a:t>
              </a:r>
              <a:r>
                <a:rPr lang="zh-CN" altLang="en-US" sz="2800" b="1">
                  <a:solidFill>
                    <a:srgbClr val="0000FF"/>
                  </a:solidFill>
                  <a:latin typeface="隶书" pitchFamily="49" charset="-122"/>
                  <a:ea typeface="隶书"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up)">
                                      <p:cBhvr>
                                        <p:cTn id="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3"/>
          <p:cNvGrpSpPr>
            <a:grpSpLocks/>
          </p:cNvGrpSpPr>
          <p:nvPr/>
        </p:nvGrpSpPr>
        <p:grpSpPr bwMode="auto">
          <a:xfrm>
            <a:off x="4419600" y="304800"/>
            <a:ext cx="4495800" cy="5989638"/>
            <a:chOff x="2784" y="192"/>
            <a:chExt cx="2832" cy="3773"/>
          </a:xfrm>
        </p:grpSpPr>
        <p:sp>
          <p:nvSpPr>
            <p:cNvPr id="24580" name="Text Box 4"/>
            <p:cNvSpPr txBox="1">
              <a:spLocks noChangeArrowheads="1"/>
            </p:cNvSpPr>
            <p:nvPr/>
          </p:nvSpPr>
          <p:spPr bwMode="auto">
            <a:xfrm>
              <a:off x="3168" y="3600"/>
              <a:ext cx="2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solidFill>
                    <a:srgbClr val="0000FF"/>
                  </a:solidFill>
                  <a:latin typeface="隶书" pitchFamily="49" charset="-122"/>
                  <a:ea typeface="隶书" pitchFamily="49" charset="-122"/>
                </a:rPr>
                <a:t>阿尔伯特</a:t>
              </a:r>
              <a:r>
                <a:rPr lang="en-US" altLang="zh-CN" sz="3200">
                  <a:solidFill>
                    <a:srgbClr val="0000FF"/>
                  </a:solidFill>
                  <a:latin typeface="Arial"/>
                  <a:ea typeface="隶书" pitchFamily="49" charset="-122"/>
                </a:rPr>
                <a:t>·</a:t>
              </a:r>
              <a:r>
                <a:rPr lang="zh-CN" altLang="en-US" sz="3200">
                  <a:solidFill>
                    <a:srgbClr val="0000FF"/>
                  </a:solidFill>
                  <a:latin typeface="隶书" pitchFamily="49" charset="-122"/>
                  <a:ea typeface="隶书" pitchFamily="49" charset="-122"/>
                </a:rPr>
                <a:t>爱因斯坦</a:t>
              </a:r>
              <a:endParaRPr lang="zh-CN" altLang="en-US" sz="3600">
                <a:solidFill>
                  <a:srgbClr val="0000FF"/>
                </a:solidFill>
                <a:latin typeface="隶书" pitchFamily="49" charset="-122"/>
                <a:ea typeface="隶书" pitchFamily="49" charset="-122"/>
              </a:endParaRPr>
            </a:p>
          </p:txBody>
        </p:sp>
        <p:pic>
          <p:nvPicPr>
            <p:cNvPr id="24581" name="Picture 5" descr="ainste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192"/>
              <a:ext cx="2832" cy="3360"/>
            </a:xfrm>
            <a:prstGeom prst="rect">
              <a:avLst/>
            </a:prstGeom>
            <a:noFill/>
            <a:extLst>
              <a:ext uri="{909E8E84-426E-40DD-AFC4-6F175D3DCCD1}">
                <a14:hiddenFill xmlns:a14="http://schemas.microsoft.com/office/drawing/2010/main">
                  <a:solidFill>
                    <a:srgbClr val="FFFFFF"/>
                  </a:solidFill>
                </a14:hiddenFill>
              </a:ext>
            </a:extLst>
          </p:spPr>
        </p:pic>
      </p:grpSp>
      <p:sp>
        <p:nvSpPr>
          <p:cNvPr id="24582" name="Text Box 6"/>
          <p:cNvSpPr txBox="1">
            <a:spLocks noChangeArrowheads="1"/>
          </p:cNvSpPr>
          <p:nvPr/>
        </p:nvSpPr>
        <p:spPr bwMode="auto">
          <a:xfrm>
            <a:off x="609600" y="33528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solidFill>
                  <a:srgbClr val="0000FF"/>
                </a:solidFill>
                <a:latin typeface="隶书" pitchFamily="49" charset="-122"/>
                <a:ea typeface="隶书" pitchFamily="49" charset="-122"/>
              </a:rPr>
              <a:t>创立狭义相对论</a:t>
            </a:r>
            <a:endParaRPr lang="zh-CN" altLang="en-US" sz="3600">
              <a:solidFill>
                <a:srgbClr val="0000FF"/>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up)">
                                      <p:cBhvr>
                                        <p:cTn id="7" dur="500"/>
                                        <p:tgtEl>
                                          <p:spTgt spid="24579"/>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24582"/>
                                        </p:tgtEl>
                                        <p:attrNameLst>
                                          <p:attrName>style.visibility</p:attrName>
                                        </p:attrNameLst>
                                      </p:cBhvr>
                                      <p:to>
                                        <p:strVal val="visible"/>
                                      </p:to>
                                    </p:set>
                                    <p:animEffect transition="in" filter="barn(inHorizontal)">
                                      <p:cBhvr>
                                        <p:cTn id="11"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7" name="Group 3"/>
          <p:cNvGrpSpPr>
            <a:grpSpLocks/>
          </p:cNvGrpSpPr>
          <p:nvPr/>
        </p:nvGrpSpPr>
        <p:grpSpPr bwMode="auto">
          <a:xfrm>
            <a:off x="381000" y="228600"/>
            <a:ext cx="8610600" cy="3733800"/>
            <a:chOff x="192" y="144"/>
            <a:chExt cx="5424" cy="2352"/>
          </a:xfrm>
        </p:grpSpPr>
        <p:pic>
          <p:nvPicPr>
            <p:cNvPr id="26628" name="Picture 4" descr="lunq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44"/>
              <a:ext cx="1589" cy="1632"/>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5" descr="tangmuxu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144"/>
              <a:ext cx="1488" cy="1640"/>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u=2471586595,2852704257&amp;g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 y="192"/>
              <a:ext cx="1488" cy="1549"/>
            </a:xfrm>
            <a:prstGeom prst="rect">
              <a:avLst/>
            </a:prstGeom>
            <a:noFill/>
            <a:extLst>
              <a:ext uri="{909E8E84-426E-40DD-AFC4-6F175D3DCCD1}">
                <a14:hiddenFill xmlns:a14="http://schemas.microsoft.com/office/drawing/2010/main">
                  <a:solidFill>
                    <a:srgbClr val="FFFFFF"/>
                  </a:solidFill>
                </a14:hiddenFill>
              </a:ext>
            </a:extLst>
          </p:spPr>
        </p:pic>
        <p:sp>
          <p:nvSpPr>
            <p:cNvPr id="26631" name="Rectangle 7"/>
            <p:cNvSpPr>
              <a:spLocks noChangeArrowheads="1"/>
            </p:cNvSpPr>
            <p:nvPr/>
          </p:nvSpPr>
          <p:spPr bwMode="auto">
            <a:xfrm>
              <a:off x="240" y="1920"/>
              <a:ext cx="16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0000FF"/>
                  </a:solidFill>
                  <a:ea typeface="隶书" pitchFamily="49" charset="-122"/>
                </a:rPr>
                <a:t>伦琴发现</a:t>
              </a:r>
              <a:r>
                <a:rPr lang="en-US" altLang="zh-CN" sz="2800">
                  <a:solidFill>
                    <a:srgbClr val="0000FF"/>
                  </a:solidFill>
                  <a:ea typeface="隶书" pitchFamily="49" charset="-122"/>
                </a:rPr>
                <a:t>X</a:t>
              </a:r>
              <a:r>
                <a:rPr lang="zh-CN" altLang="en-US" sz="2800">
                  <a:solidFill>
                    <a:srgbClr val="0000FF"/>
                  </a:solidFill>
                  <a:ea typeface="隶书" pitchFamily="49" charset="-122"/>
                </a:rPr>
                <a:t>射线</a:t>
              </a:r>
            </a:p>
          </p:txBody>
        </p:sp>
        <p:sp>
          <p:nvSpPr>
            <p:cNvPr id="26632" name="Rectangle 8"/>
            <p:cNvSpPr>
              <a:spLocks noChangeArrowheads="1"/>
            </p:cNvSpPr>
            <p:nvPr/>
          </p:nvSpPr>
          <p:spPr bwMode="auto">
            <a:xfrm>
              <a:off x="2016" y="1905"/>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0000FF"/>
                  </a:solidFill>
                  <a:ea typeface="隶书" pitchFamily="49" charset="-122"/>
                </a:rPr>
                <a:t>汤姆生发现电子</a:t>
              </a:r>
            </a:p>
          </p:txBody>
        </p:sp>
        <p:sp>
          <p:nvSpPr>
            <p:cNvPr id="26633" name="Rectangle 9"/>
            <p:cNvSpPr>
              <a:spLocks noChangeArrowheads="1"/>
            </p:cNvSpPr>
            <p:nvPr/>
          </p:nvSpPr>
          <p:spPr bwMode="auto">
            <a:xfrm>
              <a:off x="3888" y="1900"/>
              <a:ext cx="172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00FF"/>
                  </a:solidFill>
                  <a:ea typeface="隶书" pitchFamily="49" charset="-122"/>
                </a:rPr>
                <a:t>贝克勒耳发现</a:t>
              </a:r>
            </a:p>
            <a:p>
              <a:r>
                <a:rPr lang="zh-CN" altLang="en-US" sz="2800">
                  <a:solidFill>
                    <a:srgbClr val="0000FF"/>
                  </a:solidFill>
                  <a:ea typeface="隶书" pitchFamily="49" charset="-122"/>
                </a:rPr>
                <a:t>天然放射线</a:t>
              </a:r>
            </a:p>
          </p:txBody>
        </p:sp>
      </p:grpSp>
      <p:grpSp>
        <p:nvGrpSpPr>
          <p:cNvPr id="26634" name="Group 10"/>
          <p:cNvGrpSpPr>
            <a:grpSpLocks/>
          </p:cNvGrpSpPr>
          <p:nvPr/>
        </p:nvGrpSpPr>
        <p:grpSpPr bwMode="auto">
          <a:xfrm>
            <a:off x="685800" y="4724400"/>
            <a:ext cx="7696200" cy="1295400"/>
            <a:chOff x="384" y="3216"/>
            <a:chExt cx="4848" cy="480"/>
          </a:xfrm>
        </p:grpSpPr>
        <p:sp>
          <p:nvSpPr>
            <p:cNvPr id="26635" name="AutoShape 11"/>
            <p:cNvSpPr>
              <a:spLocks noChangeArrowheads="1"/>
            </p:cNvSpPr>
            <p:nvPr/>
          </p:nvSpPr>
          <p:spPr bwMode="auto">
            <a:xfrm>
              <a:off x="384" y="3216"/>
              <a:ext cx="1632" cy="432"/>
            </a:xfrm>
            <a:prstGeom prst="flowChartAlternateProcess">
              <a:avLst/>
            </a:prstGeom>
            <a:gradFill rotWithShape="0">
              <a:gsLst>
                <a:gs pos="0">
                  <a:schemeClr val="bg2"/>
                </a:gs>
                <a:gs pos="50000">
                  <a:schemeClr val="bg2">
                    <a:gamma/>
                    <a:tint val="0"/>
                    <a:invGamma/>
                  </a:schemeClr>
                </a:gs>
                <a:gs pos="100000">
                  <a:schemeClr val="bg2"/>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1">
                  <a:solidFill>
                    <a:srgbClr val="FF0000"/>
                  </a:solidFill>
                  <a:ea typeface="隶书" pitchFamily="49" charset="-122"/>
                </a:rPr>
                <a:t>宏观领域</a:t>
              </a:r>
            </a:p>
          </p:txBody>
        </p:sp>
        <p:sp>
          <p:nvSpPr>
            <p:cNvPr id="26636" name="AutoShape 12"/>
            <p:cNvSpPr>
              <a:spLocks noChangeArrowheads="1"/>
            </p:cNvSpPr>
            <p:nvPr/>
          </p:nvSpPr>
          <p:spPr bwMode="auto">
            <a:xfrm>
              <a:off x="3600" y="3264"/>
              <a:ext cx="1632" cy="432"/>
            </a:xfrm>
            <a:prstGeom prst="flowChartAlternateProcess">
              <a:avLst/>
            </a:prstGeom>
            <a:gradFill rotWithShape="0">
              <a:gsLst>
                <a:gs pos="0">
                  <a:srgbClr val="FFCCFF">
                    <a:gamma/>
                    <a:shade val="46275"/>
                    <a:invGamma/>
                  </a:srgbClr>
                </a:gs>
                <a:gs pos="50000">
                  <a:srgbClr val="FFCCFF"/>
                </a:gs>
                <a:gs pos="100000">
                  <a:srgbClr val="FFCCFF">
                    <a:gamma/>
                    <a:shade val="46275"/>
                    <a:invGamma/>
                  </a:srgbClr>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1">
                  <a:solidFill>
                    <a:srgbClr val="0000FF"/>
                  </a:solidFill>
                  <a:ea typeface="隶书" pitchFamily="49" charset="-122"/>
                </a:rPr>
                <a:t>微观世界</a:t>
              </a:r>
            </a:p>
          </p:txBody>
        </p:sp>
        <p:sp>
          <p:nvSpPr>
            <p:cNvPr id="26637" name="AutoShape 13"/>
            <p:cNvSpPr>
              <a:spLocks noChangeArrowheads="1"/>
            </p:cNvSpPr>
            <p:nvPr/>
          </p:nvSpPr>
          <p:spPr bwMode="auto">
            <a:xfrm>
              <a:off x="2400" y="3312"/>
              <a:ext cx="816" cy="336"/>
            </a:xfrm>
            <a:prstGeom prst="rightArrow">
              <a:avLst>
                <a:gd name="adj1" fmla="val 50000"/>
                <a:gd name="adj2" fmla="val 60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dissolve">
                                      <p:cBhvr>
                                        <p:cTn id="7" dur="500"/>
                                        <p:tgtEl>
                                          <p:spTgt spid="2662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634"/>
                                        </p:tgtEl>
                                        <p:attrNameLst>
                                          <p:attrName>style.visibility</p:attrName>
                                        </p:attrNameLst>
                                      </p:cBhvr>
                                      <p:to>
                                        <p:strVal val="visible"/>
                                      </p:to>
                                    </p:set>
                                    <p:animEffect transition="in" filter="wipe(left)">
                                      <p:cBhvr>
                                        <p:cTn id="11" dur="500"/>
                                        <p:tgtEl>
                                          <p:spTgt spid="2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457200" y="1981200"/>
            <a:ext cx="3276600" cy="20970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600">
                <a:solidFill>
                  <a:srgbClr val="0000FF"/>
                </a:solidFill>
                <a:ea typeface="隶书" pitchFamily="49" charset="-122"/>
              </a:rPr>
              <a:t>普朗克</a:t>
            </a:r>
          </a:p>
          <a:p>
            <a:pPr>
              <a:lnSpc>
                <a:spcPct val="120000"/>
              </a:lnSpc>
            </a:pPr>
            <a:r>
              <a:rPr lang="zh-CN" altLang="en-US" sz="3600">
                <a:solidFill>
                  <a:srgbClr val="0000FF"/>
                </a:solidFill>
                <a:ea typeface="隶书" pitchFamily="49" charset="-122"/>
              </a:rPr>
              <a:t>      创立</a:t>
            </a:r>
          </a:p>
          <a:p>
            <a:pPr algn="r">
              <a:lnSpc>
                <a:spcPct val="120000"/>
              </a:lnSpc>
            </a:pPr>
            <a:r>
              <a:rPr lang="zh-CN" altLang="en-US" sz="3600">
                <a:solidFill>
                  <a:srgbClr val="0000FF"/>
                </a:solidFill>
                <a:ea typeface="隶书" pitchFamily="49" charset="-122"/>
              </a:rPr>
              <a:t>量子力学</a:t>
            </a:r>
          </a:p>
        </p:txBody>
      </p:sp>
      <p:pic>
        <p:nvPicPr>
          <p:cNvPr id="28676" name="Picture 4" descr="pulang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04800"/>
            <a:ext cx="4454525" cy="617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up)">
                                      <p:cBhvr>
                                        <p:cTn id="7" dur="500"/>
                                        <p:tgtEl>
                                          <p:spTgt spid="2867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dissolve">
                                      <p:cBhvr>
                                        <p:cTn id="11"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304800" y="1019175"/>
            <a:ext cx="8534400" cy="46545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pPr>
            <a:r>
              <a:rPr lang="en-US" altLang="zh-CN" sz="3200">
                <a:solidFill>
                  <a:srgbClr val="0000FF"/>
                </a:solidFill>
                <a:latin typeface="隶书" pitchFamily="49" charset="-122"/>
                <a:ea typeface="隶书" pitchFamily="49" charset="-122"/>
              </a:rPr>
              <a:t>    </a:t>
            </a:r>
            <a:r>
              <a:rPr lang="zh-CN" altLang="en-US" sz="3200">
                <a:solidFill>
                  <a:srgbClr val="0000FF"/>
                </a:solidFill>
                <a:latin typeface="隶书" pitchFamily="49" charset="-122"/>
                <a:ea typeface="隶书" pitchFamily="49" charset="-122"/>
              </a:rPr>
              <a:t>经典物理对物理学思想和科学方法作了重点总结，它只适用于宏观低速的物体；</a:t>
            </a:r>
          </a:p>
          <a:p>
            <a:pPr>
              <a:lnSpc>
                <a:spcPct val="155000"/>
              </a:lnSpc>
            </a:pPr>
            <a:r>
              <a:rPr lang="zh-CN" altLang="en-US" sz="3200">
                <a:solidFill>
                  <a:srgbClr val="0000FF"/>
                </a:solidFill>
                <a:latin typeface="隶书" pitchFamily="49" charset="-122"/>
                <a:ea typeface="隶书" pitchFamily="49" charset="-122"/>
              </a:rPr>
              <a:t>    相对论和量子论则适用于微观高速粒子的运动。  </a:t>
            </a:r>
          </a:p>
          <a:p>
            <a:pPr>
              <a:lnSpc>
                <a:spcPct val="155000"/>
              </a:lnSpc>
            </a:pPr>
            <a:r>
              <a:rPr lang="zh-CN" altLang="en-US" sz="3200">
                <a:solidFill>
                  <a:srgbClr val="0000FF"/>
                </a:solidFill>
                <a:latin typeface="隶书" pitchFamily="49" charset="-122"/>
                <a:ea typeface="隶书" pitchFamily="49" charset="-122"/>
              </a:rPr>
              <a:t>    因此，相对论和量子力学的建立</a:t>
            </a:r>
            <a:r>
              <a:rPr lang="en-US" altLang="zh-CN" sz="3200">
                <a:solidFill>
                  <a:srgbClr val="0000FF"/>
                </a:solidFill>
                <a:latin typeface="隶书" pitchFamily="49" charset="-122"/>
                <a:ea typeface="隶书" pitchFamily="49" charset="-122"/>
              </a:rPr>
              <a:t>,</a:t>
            </a:r>
            <a:r>
              <a:rPr lang="zh-CN" altLang="en-US" sz="3200">
                <a:solidFill>
                  <a:srgbClr val="0000FF"/>
                </a:solidFill>
                <a:latin typeface="隶书" pitchFamily="49" charset="-122"/>
                <a:ea typeface="隶书" pitchFamily="49" charset="-122"/>
              </a:rPr>
              <a:t>并不是对经典力学的否定。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up)">
                                      <p:cBhvr>
                                        <p:cTn id="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20713"/>
            <a:ext cx="7924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按照狭义相对论，不仅“同时”是相对的，有时候，甚至事情的先后也都是相对的。举一个例子，一节长为</a:t>
            </a:r>
            <a:r>
              <a:rPr lang="en-US" altLang="zh-CN" sz="2400"/>
              <a:t>10</a:t>
            </a:r>
            <a:r>
              <a:rPr lang="zh-CN" altLang="en-US" sz="2400"/>
              <a:t>米的列车，</a:t>
            </a:r>
            <a:r>
              <a:rPr lang="en-US" altLang="zh-CN" sz="2400"/>
              <a:t>A</a:t>
            </a:r>
            <a:r>
              <a:rPr lang="zh-CN" altLang="en-US" sz="2400"/>
              <a:t>在车后部，</a:t>
            </a:r>
            <a:r>
              <a:rPr lang="en-US" altLang="zh-CN" sz="2400"/>
              <a:t>B</a:t>
            </a:r>
            <a:r>
              <a:rPr lang="zh-CN" altLang="en-US" sz="2400"/>
              <a:t>在车前部。当列车以</a:t>
            </a:r>
            <a:r>
              <a:rPr lang="en-US" altLang="zh-CN" sz="2400"/>
              <a:t>0.6c</a:t>
            </a:r>
            <a:r>
              <a:rPr lang="zh-CN" altLang="en-US" sz="2400"/>
              <a:t>的高速度通过一个站台的时候</a:t>
            </a:r>
            <a:r>
              <a:rPr lang="en-US" altLang="zh-CN" sz="2400"/>
              <a:t>,</a:t>
            </a:r>
            <a:r>
              <a:rPr lang="zh-CN" altLang="en-US" sz="2400"/>
              <a:t>突然站台上的人看到</a:t>
            </a:r>
            <a:r>
              <a:rPr lang="en-US" altLang="zh-CN" sz="2400"/>
              <a:t>A</a:t>
            </a:r>
            <a:r>
              <a:rPr lang="zh-CN" altLang="en-US" sz="2400"/>
              <a:t>先向</a:t>
            </a:r>
            <a:r>
              <a:rPr lang="en-US" altLang="zh-CN" sz="2400"/>
              <a:t>B</a:t>
            </a:r>
            <a:r>
              <a:rPr lang="zh-CN" altLang="en-US" sz="2400"/>
              <a:t>开枪</a:t>
            </a:r>
            <a:r>
              <a:rPr lang="en-US" altLang="zh-CN" sz="2400"/>
              <a:t>,</a:t>
            </a:r>
            <a:r>
              <a:rPr lang="zh-CN" altLang="en-US" sz="2400"/>
              <a:t>过了</a:t>
            </a:r>
            <a:r>
              <a:rPr lang="en-US" altLang="zh-CN" sz="2400"/>
              <a:t>12.5</a:t>
            </a:r>
            <a:r>
              <a:rPr lang="zh-CN" altLang="en-US" sz="2400"/>
              <a:t>毫微秒</a:t>
            </a:r>
            <a:r>
              <a:rPr lang="en-US" altLang="zh-CN" sz="2400"/>
              <a:t>,B</a:t>
            </a:r>
            <a:r>
              <a:rPr lang="zh-CN" altLang="en-US" sz="2400"/>
              <a:t>又向</a:t>
            </a:r>
            <a:r>
              <a:rPr lang="en-US" altLang="zh-CN" sz="2400"/>
              <a:t>A</a:t>
            </a:r>
            <a:r>
              <a:rPr lang="zh-CN" altLang="en-US" sz="2400"/>
              <a:t>发射。因而站台上的人作证：这场枪战是由</a:t>
            </a:r>
            <a:r>
              <a:rPr lang="en-US" altLang="zh-CN" sz="2400"/>
              <a:t>A</a:t>
            </a:r>
            <a:r>
              <a:rPr lang="zh-CN" altLang="en-US" sz="2400"/>
              <a:t>挑起的。但是，车上的乘客却提供相反的情况，他们说，是</a:t>
            </a:r>
            <a:r>
              <a:rPr lang="en-US" altLang="zh-CN" sz="2400"/>
              <a:t>B</a:t>
            </a:r>
            <a:r>
              <a:rPr lang="zh-CN" altLang="en-US" sz="2400"/>
              <a:t>先开枪，过了</a:t>
            </a:r>
            <a:r>
              <a:rPr lang="en-US" altLang="zh-CN" sz="2400"/>
              <a:t>10</a:t>
            </a:r>
            <a:r>
              <a:rPr lang="zh-CN" altLang="en-US" sz="2400"/>
              <a:t>毫微秒，</a:t>
            </a:r>
            <a:r>
              <a:rPr lang="en-US" altLang="zh-CN" sz="2400"/>
              <a:t>A</a:t>
            </a:r>
            <a:r>
              <a:rPr lang="zh-CN" altLang="en-US" sz="2400"/>
              <a:t>才动手。事件是由</a:t>
            </a:r>
            <a:r>
              <a:rPr lang="en-US" altLang="zh-CN" sz="2400"/>
              <a:t>B</a:t>
            </a:r>
            <a:r>
              <a:rPr lang="zh-CN" altLang="en-US" sz="2400"/>
              <a:t>发动的。</a:t>
            </a:r>
          </a:p>
        </p:txBody>
      </p:sp>
      <p:sp>
        <p:nvSpPr>
          <p:cNvPr id="46083" name="Rectangle 3"/>
          <p:cNvSpPr>
            <a:spLocks noChangeArrowheads="1"/>
          </p:cNvSpPr>
          <p:nvPr/>
        </p:nvSpPr>
        <p:spPr bwMode="auto">
          <a:xfrm>
            <a:off x="609600" y="4005263"/>
            <a:ext cx="8001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到底是谁先动手呢？没有绝对的答案。在这个具体事件中，谁先谁后是有相对性的。在列车参考系中，</a:t>
            </a:r>
            <a:r>
              <a:rPr lang="en-US" altLang="zh-CN" sz="2800"/>
              <a:t>B</a:t>
            </a:r>
            <a:r>
              <a:rPr lang="zh-CN" altLang="en-US" sz="2800"/>
              <a:t>先</a:t>
            </a:r>
            <a:r>
              <a:rPr lang="en-US" altLang="zh-CN" sz="2800"/>
              <a:t>A</a:t>
            </a:r>
            <a:r>
              <a:rPr lang="zh-CN" altLang="en-US" sz="2800"/>
              <a:t>后，而在车站参考系中则是</a:t>
            </a:r>
            <a:r>
              <a:rPr lang="en-US" altLang="zh-CN" sz="2800"/>
              <a:t>A</a:t>
            </a:r>
            <a:r>
              <a:rPr lang="zh-CN" altLang="en-US" sz="2800"/>
              <a:t>先</a:t>
            </a:r>
            <a:r>
              <a:rPr lang="en-US" altLang="zh-CN" sz="2800"/>
              <a:t>B</a:t>
            </a:r>
            <a:r>
              <a:rPr lang="zh-CN" altLang="en-US" sz="2800"/>
              <a:t>后。</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95288" y="404813"/>
            <a:ext cx="8280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latin typeface="宋体" pitchFamily="2" charset="-122"/>
              </a:rPr>
              <a:t>选择的参考系不同，对运动的描述就不同：</a:t>
            </a:r>
          </a:p>
        </p:txBody>
      </p:sp>
      <p:sp>
        <p:nvSpPr>
          <p:cNvPr id="47107" name="Text Box 3"/>
          <p:cNvSpPr txBox="1">
            <a:spLocks noChangeArrowheads="1"/>
          </p:cNvSpPr>
          <p:nvPr/>
        </p:nvSpPr>
        <p:spPr bwMode="auto">
          <a:xfrm>
            <a:off x="881063" y="1052513"/>
            <a:ext cx="7272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FF0000"/>
                </a:solidFill>
                <a:latin typeface="宋体" pitchFamily="2" charset="-122"/>
              </a:rPr>
              <a:t>例如：</a:t>
            </a:r>
            <a:r>
              <a:rPr lang="zh-CN" altLang="en-US" sz="2800" b="1">
                <a:latin typeface="宋体" pitchFamily="2" charset="-122"/>
              </a:rPr>
              <a:t>让两小球从同一高度同时自由下落。</a:t>
            </a:r>
          </a:p>
        </p:txBody>
      </p:sp>
      <p:grpSp>
        <p:nvGrpSpPr>
          <p:cNvPr id="47108" name="Group 4"/>
          <p:cNvGrpSpPr>
            <a:grpSpLocks/>
          </p:cNvGrpSpPr>
          <p:nvPr/>
        </p:nvGrpSpPr>
        <p:grpSpPr bwMode="auto">
          <a:xfrm>
            <a:off x="5435600" y="2205038"/>
            <a:ext cx="2952750" cy="1584325"/>
            <a:chOff x="3379" y="1480"/>
            <a:chExt cx="1860" cy="998"/>
          </a:xfrm>
        </p:grpSpPr>
        <p:pic>
          <p:nvPicPr>
            <p:cNvPr id="47109" name="Picture 5" descr="小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 y="2024"/>
              <a:ext cx="412" cy="454"/>
            </a:xfrm>
            <a:prstGeom prst="rect">
              <a:avLst/>
            </a:prstGeom>
            <a:noFill/>
            <a:extLst>
              <a:ext uri="{909E8E84-426E-40DD-AFC4-6F175D3DCCD1}">
                <a14:hiddenFill xmlns:a14="http://schemas.microsoft.com/office/drawing/2010/main">
                  <a:solidFill>
                    <a:srgbClr val="FFFFFF"/>
                  </a:solidFill>
                </a14:hiddenFill>
              </a:ext>
            </a:extLst>
          </p:spPr>
        </p:pic>
        <p:pic>
          <p:nvPicPr>
            <p:cNvPr id="47110" name="Picture 6" descr="小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 y="2024"/>
              <a:ext cx="412" cy="454"/>
            </a:xfrm>
            <a:prstGeom prst="rect">
              <a:avLst/>
            </a:prstGeom>
            <a:noFill/>
            <a:extLst>
              <a:ext uri="{909E8E84-426E-40DD-AFC4-6F175D3DCCD1}">
                <a14:hiddenFill xmlns:a14="http://schemas.microsoft.com/office/drawing/2010/main">
                  <a:solidFill>
                    <a:srgbClr val="FFFFFF"/>
                  </a:solidFill>
                </a14:hiddenFill>
              </a:ext>
            </a:extLst>
          </p:spPr>
        </p:pic>
        <p:pic>
          <p:nvPicPr>
            <p:cNvPr id="47111" name="Picture 7" descr="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 y="1480"/>
              <a:ext cx="520" cy="771"/>
            </a:xfrm>
            <a:prstGeom prst="rect">
              <a:avLst/>
            </a:prstGeom>
            <a:noFill/>
            <a:extLst>
              <a:ext uri="{909E8E84-426E-40DD-AFC4-6F175D3DCCD1}">
                <a14:hiddenFill xmlns:a14="http://schemas.microsoft.com/office/drawing/2010/main">
                  <a:solidFill>
                    <a:srgbClr val="FFFFFF"/>
                  </a:solidFill>
                </a14:hiddenFill>
              </a:ext>
            </a:extLst>
          </p:spPr>
        </p:pic>
        <p:sp>
          <p:nvSpPr>
            <p:cNvPr id="47112" name="Line 8"/>
            <p:cNvSpPr>
              <a:spLocks noChangeShapeType="1"/>
            </p:cNvSpPr>
            <p:nvPr/>
          </p:nvSpPr>
          <p:spPr bwMode="auto">
            <a:xfrm flipH="1">
              <a:off x="4332" y="2205"/>
              <a:ext cx="31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113" name="Group 9"/>
          <p:cNvGrpSpPr>
            <a:grpSpLocks/>
          </p:cNvGrpSpPr>
          <p:nvPr/>
        </p:nvGrpSpPr>
        <p:grpSpPr bwMode="auto">
          <a:xfrm>
            <a:off x="898525" y="1752600"/>
            <a:ext cx="3313113" cy="3373438"/>
            <a:chOff x="158" y="1104"/>
            <a:chExt cx="2087" cy="2125"/>
          </a:xfrm>
        </p:grpSpPr>
        <p:pic>
          <p:nvPicPr>
            <p:cNvPr id="47114" name="Picture 10" descr="站在地面上"/>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 y="2160"/>
              <a:ext cx="1134" cy="960"/>
            </a:xfrm>
            <a:prstGeom prst="rect">
              <a:avLst/>
            </a:prstGeom>
            <a:noFill/>
            <a:extLst>
              <a:ext uri="{909E8E84-426E-40DD-AFC4-6F175D3DCCD1}">
                <a14:hiddenFill xmlns:a14="http://schemas.microsoft.com/office/drawing/2010/main">
                  <a:solidFill>
                    <a:srgbClr val="FFFFFF"/>
                  </a:solidFill>
                </a14:hiddenFill>
              </a:ext>
            </a:extLst>
          </p:spPr>
        </p:pic>
        <p:pic>
          <p:nvPicPr>
            <p:cNvPr id="47115" name="Picture 11" descr="自由落体"/>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1104"/>
              <a:ext cx="456" cy="2112"/>
            </a:xfrm>
            <a:prstGeom prst="rect">
              <a:avLst/>
            </a:prstGeom>
            <a:noFill/>
            <a:extLst>
              <a:ext uri="{909E8E84-426E-40DD-AFC4-6F175D3DCCD1}">
                <a14:hiddenFill xmlns:a14="http://schemas.microsoft.com/office/drawing/2010/main">
                  <a:solidFill>
                    <a:srgbClr val="FFFFFF"/>
                  </a:solidFill>
                </a14:hiddenFill>
              </a:ext>
            </a:extLst>
          </p:spPr>
        </p:pic>
        <p:pic>
          <p:nvPicPr>
            <p:cNvPr id="47116" name="Picture 12" descr="自由落体"/>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9" y="1117"/>
              <a:ext cx="456" cy="2112"/>
            </a:xfrm>
            <a:prstGeom prst="rect">
              <a:avLst/>
            </a:prstGeom>
            <a:noFill/>
            <a:extLst>
              <a:ext uri="{909E8E84-426E-40DD-AFC4-6F175D3DCCD1}">
                <a14:hiddenFill xmlns:a14="http://schemas.microsoft.com/office/drawing/2010/main">
                  <a:solidFill>
                    <a:srgbClr val="FFFFFF"/>
                  </a:solidFill>
                </a14:hiddenFill>
              </a:ext>
            </a:extLst>
          </p:spPr>
        </p:pic>
      </p:grpSp>
      <p:sp>
        <p:nvSpPr>
          <p:cNvPr id="47117" name="Text Box 13"/>
          <p:cNvSpPr txBox="1">
            <a:spLocks noChangeArrowheads="1"/>
          </p:cNvSpPr>
          <p:nvPr/>
        </p:nvSpPr>
        <p:spPr bwMode="auto">
          <a:xfrm>
            <a:off x="900113" y="5445125"/>
            <a:ext cx="3167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itchFamily="2" charset="-122"/>
              </a:rPr>
              <a:t>符合牛顿运动定律</a:t>
            </a:r>
          </a:p>
        </p:txBody>
      </p:sp>
      <p:sp>
        <p:nvSpPr>
          <p:cNvPr id="47118" name="Text Box 14"/>
          <p:cNvSpPr txBox="1">
            <a:spLocks noChangeArrowheads="1"/>
          </p:cNvSpPr>
          <p:nvPr/>
        </p:nvSpPr>
        <p:spPr bwMode="auto">
          <a:xfrm>
            <a:off x="5219700" y="3789363"/>
            <a:ext cx="3706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itchFamily="2" charset="-122"/>
              </a:rPr>
              <a:t>不符合牛顿运动定律</a:t>
            </a:r>
          </a:p>
        </p:txBody>
      </p:sp>
      <p:grpSp>
        <p:nvGrpSpPr>
          <p:cNvPr id="47119" name="Group 15"/>
          <p:cNvGrpSpPr>
            <a:grpSpLocks/>
          </p:cNvGrpSpPr>
          <p:nvPr/>
        </p:nvGrpSpPr>
        <p:grpSpPr bwMode="auto">
          <a:xfrm>
            <a:off x="3995738" y="5445125"/>
            <a:ext cx="2305050" cy="519113"/>
            <a:chOff x="2517" y="3430"/>
            <a:chExt cx="1452" cy="327"/>
          </a:xfrm>
        </p:grpSpPr>
        <p:sp>
          <p:nvSpPr>
            <p:cNvPr id="47120" name="Line 16"/>
            <p:cNvSpPr>
              <a:spLocks noChangeShapeType="1"/>
            </p:cNvSpPr>
            <p:nvPr/>
          </p:nvSpPr>
          <p:spPr bwMode="auto">
            <a:xfrm>
              <a:off x="2517" y="3612"/>
              <a:ext cx="5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1" name="Text Box 17"/>
            <p:cNvSpPr txBox="1">
              <a:spLocks noChangeArrowheads="1"/>
            </p:cNvSpPr>
            <p:nvPr/>
          </p:nvSpPr>
          <p:spPr bwMode="auto">
            <a:xfrm>
              <a:off x="3152" y="3430"/>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u="sng">
                  <a:solidFill>
                    <a:srgbClr val="FF0000"/>
                  </a:solidFill>
                  <a:latin typeface="宋体" pitchFamily="2" charset="-122"/>
                </a:rPr>
                <a:t>惯性系</a:t>
              </a:r>
            </a:p>
          </p:txBody>
        </p:sp>
      </p:grpSp>
      <p:grpSp>
        <p:nvGrpSpPr>
          <p:cNvPr id="47122" name="Group 18"/>
          <p:cNvGrpSpPr>
            <a:grpSpLocks/>
          </p:cNvGrpSpPr>
          <p:nvPr/>
        </p:nvGrpSpPr>
        <p:grpSpPr bwMode="auto">
          <a:xfrm>
            <a:off x="6588125" y="4437063"/>
            <a:ext cx="1800225" cy="1512887"/>
            <a:chOff x="4150" y="2795"/>
            <a:chExt cx="1134" cy="953"/>
          </a:xfrm>
        </p:grpSpPr>
        <p:sp>
          <p:nvSpPr>
            <p:cNvPr id="47123" name="Line 19"/>
            <p:cNvSpPr>
              <a:spLocks noChangeShapeType="1"/>
            </p:cNvSpPr>
            <p:nvPr/>
          </p:nvSpPr>
          <p:spPr bwMode="auto">
            <a:xfrm>
              <a:off x="4694" y="2795"/>
              <a:ext cx="0" cy="5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4" name="Text Box 20"/>
            <p:cNvSpPr txBox="1">
              <a:spLocks noChangeArrowheads="1"/>
            </p:cNvSpPr>
            <p:nvPr/>
          </p:nvSpPr>
          <p:spPr bwMode="auto">
            <a:xfrm>
              <a:off x="4150" y="3421"/>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u="sng">
                  <a:solidFill>
                    <a:srgbClr val="FF0000"/>
                  </a:solidFill>
                  <a:latin typeface="宋体" pitchFamily="2" charset="-122"/>
                </a:rPr>
                <a:t>非</a:t>
              </a:r>
              <a:r>
                <a:rPr lang="zh-CN" altLang="en-US" sz="2800" b="1" u="sng">
                  <a:latin typeface="宋体" pitchFamily="2" charset="-122"/>
                </a:rPr>
                <a:t>惯性系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7119"/>
                                        </p:tgtEl>
                                        <p:attrNameLst>
                                          <p:attrName>style.visibility</p:attrName>
                                        </p:attrNameLst>
                                      </p:cBhvr>
                                      <p:to>
                                        <p:strVal val="visible"/>
                                      </p:to>
                                    </p:set>
                                    <p:anim calcmode="lin" valueType="num">
                                      <p:cBhvr additive="base">
                                        <p:cTn id="23" dur="500" fill="hold"/>
                                        <p:tgtEl>
                                          <p:spTgt spid="47119"/>
                                        </p:tgtEl>
                                        <p:attrNameLst>
                                          <p:attrName>ppt_x</p:attrName>
                                        </p:attrNameLst>
                                      </p:cBhvr>
                                      <p:tavLst>
                                        <p:tav tm="0">
                                          <p:val>
                                            <p:strVal val="#ppt_x"/>
                                          </p:val>
                                        </p:tav>
                                        <p:tav tm="100000">
                                          <p:val>
                                            <p:strVal val="#ppt_x"/>
                                          </p:val>
                                        </p:tav>
                                      </p:tavLst>
                                    </p:anim>
                                    <p:anim calcmode="lin" valueType="num">
                                      <p:cBhvr additive="base">
                                        <p:cTn id="24" dur="500" fill="hold"/>
                                        <p:tgtEl>
                                          <p:spTgt spid="4711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7122"/>
                                        </p:tgtEl>
                                        <p:attrNameLst>
                                          <p:attrName>style.visibility</p:attrName>
                                        </p:attrNameLst>
                                      </p:cBhvr>
                                      <p:to>
                                        <p:strVal val="visible"/>
                                      </p:to>
                                    </p:set>
                                    <p:anim calcmode="lin" valueType="num">
                                      <p:cBhvr additive="base">
                                        <p:cTn id="29" dur="500" fill="hold"/>
                                        <p:tgtEl>
                                          <p:spTgt spid="47122"/>
                                        </p:tgtEl>
                                        <p:attrNameLst>
                                          <p:attrName>ppt_x</p:attrName>
                                        </p:attrNameLst>
                                      </p:cBhvr>
                                      <p:tavLst>
                                        <p:tav tm="0">
                                          <p:val>
                                            <p:strVal val="#ppt_x"/>
                                          </p:val>
                                        </p:tav>
                                        <p:tav tm="100000">
                                          <p:val>
                                            <p:strVal val="#ppt_x"/>
                                          </p:val>
                                        </p:tav>
                                      </p:tavLst>
                                    </p:anim>
                                    <p:anim calcmode="lin" valueType="num">
                                      <p:cBhvr additive="base">
                                        <p:cTn id="30" dur="500" fill="hold"/>
                                        <p:tgtEl>
                                          <p:spTgt spid="47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7" grpId="0"/>
      <p:bldP spid="4711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p:cNvSpPr>
            <a:spLocks noGrp="1" noRot="1" noChangeArrowheads="1"/>
          </p:cNvSpPr>
          <p:nvPr>
            <p:ph type="body" idx="1"/>
          </p:nvPr>
        </p:nvSpPr>
        <p:spPr>
          <a:xfrm>
            <a:off x="457200" y="1474788"/>
            <a:ext cx="8077200" cy="4164012"/>
          </a:xfrm>
          <a:noFill/>
          <a:ln/>
        </p:spPr>
        <p:txBody>
          <a:bodyPr/>
          <a:lstStyle/>
          <a:p>
            <a:pPr>
              <a:buFont typeface="Wingdings 2" pitchFamily="18" charset="2"/>
              <a:buNone/>
            </a:pPr>
            <a:r>
              <a:rPr lang="en-US" altLang="zh-CN">
                <a:solidFill>
                  <a:srgbClr val="0000FF"/>
                </a:solidFill>
              </a:rPr>
              <a:t>    1</a:t>
            </a:r>
            <a:r>
              <a:rPr lang="zh-CN" altLang="en-US">
                <a:solidFill>
                  <a:srgbClr val="0000FF"/>
                </a:solidFill>
              </a:rPr>
              <a:t>、有关科学家和涉及的事实，正确的说法是                                             （      ）                    </a:t>
            </a:r>
          </a:p>
          <a:p>
            <a:pPr>
              <a:buFont typeface="Wingdings 2" pitchFamily="18" charset="2"/>
              <a:buNone/>
            </a:pPr>
            <a:r>
              <a:rPr lang="zh-CN" altLang="en-US">
                <a:solidFill>
                  <a:srgbClr val="0000FF"/>
                </a:solidFill>
              </a:rPr>
              <a:t>        </a:t>
            </a:r>
            <a:r>
              <a:rPr lang="en-US" altLang="zh-CN">
                <a:solidFill>
                  <a:srgbClr val="0000FF"/>
                </a:solidFill>
              </a:rPr>
              <a:t>A</a:t>
            </a:r>
            <a:r>
              <a:rPr lang="zh-CN" altLang="en-US">
                <a:solidFill>
                  <a:srgbClr val="0000FF"/>
                </a:solidFill>
              </a:rPr>
              <a:t>．哥白尼创立了日心说</a:t>
            </a:r>
          </a:p>
          <a:p>
            <a:pPr>
              <a:buFont typeface="Wingdings 2" pitchFamily="18" charset="2"/>
              <a:buNone/>
            </a:pPr>
            <a:r>
              <a:rPr lang="zh-CN" altLang="en-US">
                <a:solidFill>
                  <a:srgbClr val="0000FF"/>
                </a:solidFill>
              </a:rPr>
              <a:t>        </a:t>
            </a:r>
            <a:r>
              <a:rPr lang="en-US" altLang="zh-CN">
                <a:solidFill>
                  <a:srgbClr val="0000FF"/>
                </a:solidFill>
              </a:rPr>
              <a:t>B</a:t>
            </a:r>
            <a:r>
              <a:rPr lang="zh-CN" altLang="en-US">
                <a:solidFill>
                  <a:srgbClr val="0000FF"/>
                </a:solidFill>
              </a:rPr>
              <a:t>．伽利略发现了行星运动规律</a:t>
            </a:r>
          </a:p>
          <a:p>
            <a:pPr>
              <a:buFont typeface="Wingdings 2" pitchFamily="18" charset="2"/>
              <a:buNone/>
            </a:pPr>
            <a:r>
              <a:rPr lang="zh-CN" altLang="en-US">
                <a:solidFill>
                  <a:srgbClr val="0000FF"/>
                </a:solidFill>
              </a:rPr>
              <a:t>        </a:t>
            </a:r>
            <a:r>
              <a:rPr lang="en-US" altLang="zh-CN">
                <a:solidFill>
                  <a:srgbClr val="0000FF"/>
                </a:solidFill>
              </a:rPr>
              <a:t>C.   </a:t>
            </a:r>
            <a:r>
              <a:rPr lang="zh-CN" altLang="en-US">
                <a:solidFill>
                  <a:srgbClr val="0000FF"/>
                </a:solidFill>
              </a:rPr>
              <a:t>惠更斯解决了弹性碰撞问题</a:t>
            </a:r>
          </a:p>
          <a:p>
            <a:pPr>
              <a:buFont typeface="Wingdings 2" pitchFamily="18" charset="2"/>
              <a:buNone/>
            </a:pPr>
            <a:r>
              <a:rPr lang="zh-CN" altLang="en-US">
                <a:solidFill>
                  <a:srgbClr val="0000FF"/>
                </a:solidFill>
              </a:rPr>
              <a:t>        </a:t>
            </a:r>
            <a:r>
              <a:rPr lang="en-US" altLang="zh-CN">
                <a:solidFill>
                  <a:srgbClr val="0000FF"/>
                </a:solidFill>
              </a:rPr>
              <a:t>D</a:t>
            </a:r>
            <a:r>
              <a:rPr lang="zh-CN" altLang="en-US">
                <a:solidFill>
                  <a:srgbClr val="0000FF"/>
                </a:solidFill>
              </a:rPr>
              <a:t>．爱因斯坦提出了量子论</a:t>
            </a:r>
          </a:p>
        </p:txBody>
      </p:sp>
      <p:sp>
        <p:nvSpPr>
          <p:cNvPr id="31748" name="Rectangle 4"/>
          <p:cNvSpPr>
            <a:spLocks noChangeArrowheads="1"/>
          </p:cNvSpPr>
          <p:nvPr/>
        </p:nvSpPr>
        <p:spPr bwMode="auto">
          <a:xfrm>
            <a:off x="7080250" y="1931988"/>
            <a:ext cx="107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00"/>
                </a:solidFill>
              </a:rPr>
              <a:t>AC</a:t>
            </a:r>
            <a:r>
              <a:rPr lang="en-US" altLang="zh-CN" sz="3600">
                <a:solidFill>
                  <a:srgbClr val="0000FF"/>
                </a:solidFill>
              </a:rPr>
              <a:t>  </a:t>
            </a:r>
          </a:p>
        </p:txBody>
      </p:sp>
      <p:sp>
        <p:nvSpPr>
          <p:cNvPr id="31750" name="Rectangle 6"/>
          <p:cNvSpPr>
            <a:spLocks noChangeArrowheads="1"/>
          </p:cNvSpPr>
          <p:nvPr/>
        </p:nvSpPr>
        <p:spPr bwMode="auto">
          <a:xfrm>
            <a:off x="3200400" y="609600"/>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0000"/>
                </a:solidFill>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dissolve">
                                      <p:cBhvr>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hlinkClick r:id="rId2" action="ppaction://hlinksldjump"/>
          </p:cNvPr>
          <p:cNvSpPr txBox="1">
            <a:spLocks noChangeArrowheads="1"/>
          </p:cNvSpPr>
          <p:nvPr/>
        </p:nvSpPr>
        <p:spPr bwMode="auto">
          <a:xfrm>
            <a:off x="685800" y="685800"/>
            <a:ext cx="751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chemeClr val="tx2"/>
                </a:solidFill>
                <a:cs typeface="Arial" pitchFamily="34" charset="0"/>
              </a:rPr>
              <a:t>§1  </a:t>
            </a:r>
            <a:r>
              <a:rPr lang="zh-CN" altLang="en-US" sz="4400" b="1">
                <a:cs typeface="Arial" pitchFamily="34" charset="0"/>
              </a:rPr>
              <a:t>经典</a:t>
            </a:r>
            <a:r>
              <a:rPr lang="zh-CN" altLang="en-US" sz="4400" b="1"/>
              <a:t>力学</a:t>
            </a:r>
            <a:r>
              <a:rPr lang="zh-CN" altLang="en-US" sz="4400" b="1">
                <a:solidFill>
                  <a:schemeClr val="tx2"/>
                </a:solidFill>
              </a:rPr>
              <a:t>的</a:t>
            </a:r>
            <a:r>
              <a:rPr lang="zh-CN" altLang="en-US" sz="4400" b="1">
                <a:solidFill>
                  <a:srgbClr val="FFFF00"/>
                </a:solidFill>
              </a:rPr>
              <a:t>成就</a:t>
            </a:r>
            <a:r>
              <a:rPr lang="zh-CN" altLang="en-US" sz="4400" b="1">
                <a:solidFill>
                  <a:schemeClr val="tx2"/>
                </a:solidFill>
              </a:rPr>
              <a:t>和</a:t>
            </a:r>
            <a:r>
              <a:rPr lang="zh-CN" altLang="en-US" sz="4400" b="1">
                <a:solidFill>
                  <a:srgbClr val="FF0000"/>
                </a:solidFill>
              </a:rPr>
              <a:t>局限性</a:t>
            </a:r>
          </a:p>
        </p:txBody>
      </p:sp>
      <p:grpSp>
        <p:nvGrpSpPr>
          <p:cNvPr id="8195" name="Group 3"/>
          <p:cNvGrpSpPr>
            <a:grpSpLocks/>
          </p:cNvGrpSpPr>
          <p:nvPr/>
        </p:nvGrpSpPr>
        <p:grpSpPr bwMode="auto">
          <a:xfrm>
            <a:off x="990600" y="1981200"/>
            <a:ext cx="7620000" cy="2835275"/>
            <a:chOff x="336" y="864"/>
            <a:chExt cx="4800" cy="1786"/>
          </a:xfrm>
        </p:grpSpPr>
        <p:sp>
          <p:nvSpPr>
            <p:cNvPr id="8196" name="Text Box 4"/>
            <p:cNvSpPr txBox="1">
              <a:spLocks noChangeArrowheads="1"/>
            </p:cNvSpPr>
            <p:nvPr/>
          </p:nvSpPr>
          <p:spPr bwMode="auto">
            <a:xfrm>
              <a:off x="336" y="864"/>
              <a:ext cx="480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b="1"/>
                <a:t>1</a:t>
              </a:r>
              <a:r>
                <a:rPr lang="zh-CN" altLang="en-US" sz="4000" b="1"/>
                <a:t>：主要有哪些物理学家作出了哪些突出的贡献？</a:t>
              </a:r>
            </a:p>
          </p:txBody>
        </p:sp>
        <p:sp>
          <p:nvSpPr>
            <p:cNvPr id="8197" name="Text Box 5"/>
            <p:cNvSpPr txBox="1">
              <a:spLocks noChangeArrowheads="1"/>
            </p:cNvSpPr>
            <p:nvPr/>
          </p:nvSpPr>
          <p:spPr bwMode="auto">
            <a:xfrm>
              <a:off x="336" y="2208"/>
              <a:ext cx="414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t>2</a:t>
              </a:r>
              <a:r>
                <a:rPr lang="zh-CN" altLang="en-US" sz="4000" b="1"/>
                <a:t>：经典力学有哪些局限性？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dissolve">
                                      <p:cBhvr>
                                        <p:cTn id="7" dur="500"/>
                                        <p:tgtEl>
                                          <p:spTgt spid="8195"/>
                                        </p:tgtEl>
                                      </p:cBhvr>
                                    </p:animEffect>
                                  </p:childTnLst>
                                  <p:subTnLst>
                                    <p:set>
                                      <p:cBhvr override="childStyle">
                                        <p:cTn dur="1" fill="hold" display="0" masterRel="nextClick" afterEffect="1"/>
                                        <p:tgtEl>
                                          <p:spTgt spid="819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type="body" idx="1"/>
          </p:nvPr>
        </p:nvSpPr>
        <p:spPr>
          <a:xfrm>
            <a:off x="228600" y="762000"/>
            <a:ext cx="8763000" cy="5135563"/>
          </a:xfrm>
          <a:noFill/>
          <a:ln/>
        </p:spPr>
        <p:txBody>
          <a:bodyPr/>
          <a:lstStyle/>
          <a:p>
            <a:pPr>
              <a:lnSpc>
                <a:spcPct val="120000"/>
              </a:lnSpc>
              <a:buFont typeface="Wingdings 2" pitchFamily="18" charset="2"/>
              <a:buNone/>
            </a:pPr>
            <a:r>
              <a:rPr lang="en-US" altLang="zh-CN" sz="2800">
                <a:latin typeface="隶书" pitchFamily="49" charset="-122"/>
                <a:ea typeface="隶书" pitchFamily="49" charset="-122"/>
              </a:rPr>
              <a:t>2</a:t>
            </a:r>
            <a:r>
              <a:rPr lang="zh-CN" altLang="en-US" sz="2800">
                <a:latin typeface="隶书" pitchFamily="49" charset="-122"/>
                <a:ea typeface="隶书" pitchFamily="49" charset="-122"/>
              </a:rPr>
              <a:t>、一列火车以速度</a:t>
            </a:r>
            <a:r>
              <a:rPr lang="en-US" altLang="zh-CN" sz="2800" i="1">
                <a:latin typeface="隶书" pitchFamily="49" charset="-122"/>
                <a:ea typeface="隶书" pitchFamily="49" charset="-122"/>
              </a:rPr>
              <a:t>v</a:t>
            </a:r>
            <a:r>
              <a:rPr lang="zh-CN" altLang="en-US" sz="2800">
                <a:latin typeface="隶书" pitchFamily="49" charset="-122"/>
                <a:ea typeface="隶书" pitchFamily="49" charset="-122"/>
              </a:rPr>
              <a:t>相对地面运动．如果地面上的人测得，某光源发出的闪光同时到达车厢的前壁和后壁，以下说法中正确的是          （     ）                                  </a:t>
            </a:r>
          </a:p>
          <a:p>
            <a:pPr>
              <a:lnSpc>
                <a:spcPct val="120000"/>
              </a:lnSpc>
              <a:buFont typeface="Wingdings 2" pitchFamily="18" charset="2"/>
              <a:buNone/>
            </a:pPr>
            <a:r>
              <a:rPr lang="en-US" altLang="zh-CN" sz="2800">
                <a:solidFill>
                  <a:srgbClr val="0000FF"/>
                </a:solidFill>
                <a:latin typeface="隶书" pitchFamily="49" charset="-122"/>
                <a:ea typeface="隶书" pitchFamily="49" charset="-122"/>
              </a:rPr>
              <a:t>A</a:t>
            </a:r>
            <a:r>
              <a:rPr lang="zh-CN" altLang="en-US" sz="2800">
                <a:solidFill>
                  <a:srgbClr val="0000FF"/>
                </a:solidFill>
                <a:latin typeface="隶书" pitchFamily="49" charset="-122"/>
                <a:ea typeface="隶书" pitchFamily="49" charset="-122"/>
              </a:rPr>
              <a:t>．火车上的人测得，闪光先到达前壁</a:t>
            </a:r>
          </a:p>
          <a:p>
            <a:pPr>
              <a:lnSpc>
                <a:spcPct val="120000"/>
              </a:lnSpc>
              <a:buFont typeface="Wingdings 2" pitchFamily="18" charset="2"/>
              <a:buNone/>
            </a:pPr>
            <a:r>
              <a:rPr lang="en-US" altLang="zh-CN" sz="2800">
                <a:solidFill>
                  <a:srgbClr val="0000FF"/>
                </a:solidFill>
                <a:latin typeface="隶书" pitchFamily="49" charset="-122"/>
                <a:ea typeface="隶书" pitchFamily="49" charset="-122"/>
              </a:rPr>
              <a:t>B</a:t>
            </a:r>
            <a:r>
              <a:rPr lang="zh-CN" altLang="en-US" sz="2800">
                <a:solidFill>
                  <a:srgbClr val="0000FF"/>
                </a:solidFill>
                <a:latin typeface="隶书" pitchFamily="49" charset="-122"/>
                <a:ea typeface="隶书" pitchFamily="49" charset="-122"/>
              </a:rPr>
              <a:t>．火车上的人测得，闪光先到达后壁</a:t>
            </a:r>
          </a:p>
          <a:p>
            <a:pPr>
              <a:lnSpc>
                <a:spcPct val="120000"/>
              </a:lnSpc>
              <a:buFont typeface="Wingdings 2" pitchFamily="18" charset="2"/>
              <a:buNone/>
            </a:pPr>
            <a:r>
              <a:rPr lang="en-US" altLang="zh-CN" sz="2800">
                <a:solidFill>
                  <a:srgbClr val="0000FF"/>
                </a:solidFill>
                <a:latin typeface="隶书" pitchFamily="49" charset="-122"/>
                <a:ea typeface="隶书" pitchFamily="49" charset="-122"/>
              </a:rPr>
              <a:t>C</a:t>
            </a:r>
            <a:r>
              <a:rPr lang="zh-CN" altLang="en-US" sz="2800">
                <a:solidFill>
                  <a:srgbClr val="0000FF"/>
                </a:solidFill>
                <a:latin typeface="隶书" pitchFamily="49" charset="-122"/>
                <a:ea typeface="隶书" pitchFamily="49" charset="-122"/>
              </a:rPr>
              <a:t>．火车上的人测得，闪光同时到达车厢的前壁和后壁</a:t>
            </a:r>
          </a:p>
          <a:p>
            <a:pPr>
              <a:lnSpc>
                <a:spcPct val="120000"/>
              </a:lnSpc>
              <a:buFont typeface="Wingdings 2" pitchFamily="18" charset="2"/>
              <a:buNone/>
            </a:pPr>
            <a:r>
              <a:rPr lang="en-US" altLang="zh-CN" sz="2800">
                <a:solidFill>
                  <a:srgbClr val="0000FF"/>
                </a:solidFill>
                <a:latin typeface="隶书" pitchFamily="49" charset="-122"/>
                <a:ea typeface="隶书" pitchFamily="49" charset="-122"/>
              </a:rPr>
              <a:t>D</a:t>
            </a:r>
            <a:r>
              <a:rPr lang="zh-CN" altLang="en-US" sz="2800">
                <a:solidFill>
                  <a:srgbClr val="0000FF"/>
                </a:solidFill>
                <a:latin typeface="隶书" pitchFamily="49" charset="-122"/>
                <a:ea typeface="隶书" pitchFamily="49" charset="-122"/>
              </a:rPr>
              <a:t>．条件不足，无法确定</a:t>
            </a:r>
          </a:p>
        </p:txBody>
      </p:sp>
      <p:sp>
        <p:nvSpPr>
          <p:cNvPr id="32772" name="Rectangle 4"/>
          <p:cNvSpPr>
            <a:spLocks noChangeArrowheads="1"/>
          </p:cNvSpPr>
          <p:nvPr/>
        </p:nvSpPr>
        <p:spPr bwMode="auto">
          <a:xfrm>
            <a:off x="6172200" y="1873250"/>
            <a:ext cx="615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00"/>
                </a:solidFill>
              </a:rPr>
              <a:t>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dissolve">
                                      <p:cBhvr>
                                        <p:cTn id="7"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Rot="1" noChangeArrowheads="1"/>
          </p:cNvSpPr>
          <p:nvPr>
            <p:ph type="body" idx="1"/>
          </p:nvPr>
        </p:nvSpPr>
        <p:spPr>
          <a:xfrm>
            <a:off x="228600" y="1365250"/>
            <a:ext cx="8458200" cy="4883150"/>
          </a:xfrm>
          <a:noFill/>
          <a:ln/>
        </p:spPr>
        <p:txBody>
          <a:bodyPr/>
          <a:lstStyle/>
          <a:p>
            <a:pPr>
              <a:lnSpc>
                <a:spcPct val="120000"/>
              </a:lnSpc>
              <a:buFont typeface="Wingdings 2" pitchFamily="18" charset="2"/>
              <a:buNone/>
            </a:pPr>
            <a:r>
              <a:rPr lang="en-US" altLang="zh-CN" sz="2800">
                <a:latin typeface="隶书" pitchFamily="49" charset="-122"/>
                <a:ea typeface="隶书" pitchFamily="49" charset="-122"/>
              </a:rPr>
              <a:t> 3</a:t>
            </a:r>
            <a:r>
              <a:rPr lang="zh-CN" altLang="en-US" sz="2800">
                <a:latin typeface="隶书" pitchFamily="49" charset="-122"/>
                <a:ea typeface="隶书" pitchFamily="49" charset="-122"/>
              </a:rPr>
              <a:t>、有三个完全相同的时钟，时钟</a:t>
            </a:r>
            <a:r>
              <a:rPr lang="en-US" altLang="zh-CN" sz="2800">
                <a:latin typeface="隶书" pitchFamily="49" charset="-122"/>
                <a:ea typeface="隶书" pitchFamily="49" charset="-122"/>
              </a:rPr>
              <a:t>A</a:t>
            </a:r>
            <a:r>
              <a:rPr lang="zh-CN" altLang="en-US" sz="2800">
                <a:latin typeface="隶书" pitchFamily="49" charset="-122"/>
                <a:ea typeface="隶书" pitchFamily="49" charset="-122"/>
              </a:rPr>
              <a:t>放在地面上，时钟</a:t>
            </a:r>
            <a:r>
              <a:rPr lang="en-US" altLang="zh-CN" sz="2800">
                <a:latin typeface="隶书" pitchFamily="49" charset="-122"/>
                <a:ea typeface="隶书" pitchFamily="49" charset="-122"/>
              </a:rPr>
              <a:t>B</a:t>
            </a:r>
            <a:r>
              <a:rPr lang="zh-CN" altLang="en-US" sz="2800">
                <a:latin typeface="隶书" pitchFamily="49" charset="-122"/>
                <a:ea typeface="隶书" pitchFamily="49" charset="-122"/>
              </a:rPr>
              <a:t>、</a:t>
            </a:r>
            <a:r>
              <a:rPr lang="en-US" altLang="zh-CN" sz="2800">
                <a:latin typeface="隶书" pitchFamily="49" charset="-122"/>
                <a:ea typeface="隶书" pitchFamily="49" charset="-122"/>
              </a:rPr>
              <a:t>C</a:t>
            </a:r>
            <a:r>
              <a:rPr lang="zh-CN" altLang="en-US" sz="2800">
                <a:latin typeface="隶书" pitchFamily="49" charset="-122"/>
                <a:ea typeface="隶书" pitchFamily="49" charset="-122"/>
              </a:rPr>
              <a:t>分别放在两个火箭上，以速度</a:t>
            </a:r>
            <a:r>
              <a:rPr lang="en-US" altLang="zh-CN" sz="2800" i="1">
                <a:latin typeface="隶书" pitchFamily="49" charset="-122"/>
                <a:ea typeface="隶书" pitchFamily="49" charset="-122"/>
              </a:rPr>
              <a:t>v</a:t>
            </a:r>
            <a:r>
              <a:rPr lang="en-US" altLang="zh-CN" sz="2800" baseline="-25000">
                <a:latin typeface="隶书" pitchFamily="49" charset="-122"/>
                <a:ea typeface="隶书" pitchFamily="49" charset="-122"/>
              </a:rPr>
              <a:t>B</a:t>
            </a:r>
            <a:r>
              <a:rPr lang="zh-CN" altLang="en-US" sz="2800">
                <a:latin typeface="隶书" pitchFamily="49" charset="-122"/>
                <a:ea typeface="隶书" pitchFamily="49" charset="-122"/>
              </a:rPr>
              <a:t>和</a:t>
            </a:r>
            <a:r>
              <a:rPr lang="en-US" altLang="zh-CN" sz="2800" i="1">
                <a:latin typeface="隶书" pitchFamily="49" charset="-122"/>
                <a:ea typeface="隶书" pitchFamily="49" charset="-122"/>
              </a:rPr>
              <a:t>v</a:t>
            </a:r>
            <a:r>
              <a:rPr lang="en-US" altLang="zh-CN" sz="2800" baseline="-25000">
                <a:latin typeface="隶书" pitchFamily="49" charset="-122"/>
                <a:ea typeface="隶书" pitchFamily="49" charset="-122"/>
              </a:rPr>
              <a:t>C</a:t>
            </a:r>
            <a:r>
              <a:rPr lang="zh-CN" altLang="en-US" sz="2800">
                <a:latin typeface="隶书" pitchFamily="49" charset="-122"/>
                <a:ea typeface="隶书" pitchFamily="49" charset="-122"/>
              </a:rPr>
              <a:t>朝同一方向飞行，</a:t>
            </a:r>
            <a:r>
              <a:rPr lang="en-US" altLang="zh-CN" sz="2800" i="1">
                <a:latin typeface="隶书" pitchFamily="49" charset="-122"/>
                <a:ea typeface="隶书" pitchFamily="49" charset="-122"/>
              </a:rPr>
              <a:t>v</a:t>
            </a:r>
            <a:r>
              <a:rPr lang="en-US" altLang="zh-CN" sz="2800" baseline="-25000">
                <a:latin typeface="隶书" pitchFamily="49" charset="-122"/>
                <a:ea typeface="隶书" pitchFamily="49" charset="-122"/>
              </a:rPr>
              <a:t>B</a:t>
            </a:r>
            <a:r>
              <a:rPr lang="zh-CN" altLang="en-US" sz="2800">
                <a:latin typeface="隶书" pitchFamily="49" charset="-122"/>
                <a:ea typeface="隶书" pitchFamily="49" charset="-122"/>
              </a:rPr>
              <a:t>＜</a:t>
            </a:r>
            <a:r>
              <a:rPr lang="en-US" altLang="zh-CN" sz="2800" i="1">
                <a:latin typeface="隶书" pitchFamily="49" charset="-122"/>
                <a:ea typeface="隶书" pitchFamily="49" charset="-122"/>
              </a:rPr>
              <a:t>v</a:t>
            </a:r>
            <a:r>
              <a:rPr lang="en-US" altLang="zh-CN" sz="2800" baseline="-25000">
                <a:latin typeface="隶书" pitchFamily="49" charset="-122"/>
                <a:ea typeface="隶书" pitchFamily="49" charset="-122"/>
              </a:rPr>
              <a:t>C</a:t>
            </a:r>
            <a:r>
              <a:rPr lang="zh-CN" altLang="en-US" sz="2800">
                <a:latin typeface="隶书" pitchFamily="49" charset="-122"/>
                <a:ea typeface="隶书" pitchFamily="49" charset="-122"/>
              </a:rPr>
              <a:t>．  对于地面上的观察者来说，则以下说法中正确的是               （    ）</a:t>
            </a:r>
          </a:p>
          <a:p>
            <a:pPr>
              <a:lnSpc>
                <a:spcPct val="120000"/>
              </a:lnSpc>
              <a:buFont typeface="Wingdings 2" pitchFamily="18" charset="2"/>
              <a:buNone/>
            </a:pPr>
            <a:r>
              <a:rPr lang="zh-CN" altLang="en-US" sz="2800">
                <a:solidFill>
                  <a:srgbClr val="FFFF00"/>
                </a:solidFill>
                <a:latin typeface="隶书" pitchFamily="49" charset="-122"/>
                <a:ea typeface="隶书" pitchFamily="49" charset="-122"/>
              </a:rPr>
              <a:t>  </a:t>
            </a:r>
            <a:r>
              <a:rPr lang="en-US" altLang="zh-CN" sz="2800">
                <a:solidFill>
                  <a:srgbClr val="0000FF"/>
                </a:solidFill>
                <a:latin typeface="隶书" pitchFamily="49" charset="-122"/>
                <a:ea typeface="隶书" pitchFamily="49" charset="-122"/>
              </a:rPr>
              <a:t>A</a:t>
            </a:r>
            <a:r>
              <a:rPr lang="zh-CN" altLang="en-US" sz="2800">
                <a:solidFill>
                  <a:srgbClr val="0000FF"/>
                </a:solidFill>
                <a:latin typeface="隶书" pitchFamily="49" charset="-122"/>
                <a:ea typeface="隶书" pitchFamily="49" charset="-122"/>
              </a:rPr>
              <a:t>．时钟</a:t>
            </a:r>
            <a:r>
              <a:rPr lang="en-US" altLang="zh-CN" sz="2800">
                <a:solidFill>
                  <a:srgbClr val="0000FF"/>
                </a:solidFill>
                <a:latin typeface="隶书" pitchFamily="49" charset="-122"/>
                <a:ea typeface="隶书" pitchFamily="49" charset="-122"/>
              </a:rPr>
              <a:t>A</a:t>
            </a:r>
            <a:r>
              <a:rPr lang="zh-CN" altLang="en-US" sz="2800">
                <a:solidFill>
                  <a:srgbClr val="0000FF"/>
                </a:solidFill>
                <a:latin typeface="隶书" pitchFamily="49" charset="-122"/>
                <a:ea typeface="隶书" pitchFamily="49" charset="-122"/>
              </a:rPr>
              <a:t>走得最慢    </a:t>
            </a:r>
            <a:r>
              <a:rPr lang="en-US" altLang="zh-CN" sz="2800">
                <a:solidFill>
                  <a:srgbClr val="0000FF"/>
                </a:solidFill>
                <a:latin typeface="隶书" pitchFamily="49" charset="-122"/>
                <a:ea typeface="隶书" pitchFamily="49" charset="-122"/>
              </a:rPr>
              <a:t>B</a:t>
            </a:r>
            <a:r>
              <a:rPr lang="zh-CN" altLang="en-US" sz="2800">
                <a:solidFill>
                  <a:srgbClr val="0000FF"/>
                </a:solidFill>
                <a:latin typeface="隶书" pitchFamily="49" charset="-122"/>
                <a:ea typeface="隶书" pitchFamily="49" charset="-122"/>
              </a:rPr>
              <a:t>．时钟</a:t>
            </a:r>
            <a:r>
              <a:rPr lang="en-US" altLang="zh-CN" sz="2800">
                <a:solidFill>
                  <a:srgbClr val="0000FF"/>
                </a:solidFill>
                <a:latin typeface="隶书" pitchFamily="49" charset="-122"/>
                <a:ea typeface="隶书" pitchFamily="49" charset="-122"/>
              </a:rPr>
              <a:t>B</a:t>
            </a:r>
            <a:r>
              <a:rPr lang="zh-CN" altLang="en-US" sz="2800">
                <a:solidFill>
                  <a:srgbClr val="0000FF"/>
                </a:solidFill>
                <a:latin typeface="隶书" pitchFamily="49" charset="-122"/>
                <a:ea typeface="隶书" pitchFamily="49" charset="-122"/>
              </a:rPr>
              <a:t>走得最慢</a:t>
            </a:r>
          </a:p>
          <a:p>
            <a:pPr>
              <a:lnSpc>
                <a:spcPct val="120000"/>
              </a:lnSpc>
              <a:buFont typeface="Wingdings 2" pitchFamily="18" charset="2"/>
              <a:buNone/>
            </a:pPr>
            <a:r>
              <a:rPr lang="zh-CN" altLang="en-US" sz="2800">
                <a:solidFill>
                  <a:srgbClr val="0000FF"/>
                </a:solidFill>
                <a:latin typeface="隶书" pitchFamily="49" charset="-122"/>
                <a:ea typeface="隶书" pitchFamily="49" charset="-122"/>
              </a:rPr>
              <a:t>  </a:t>
            </a:r>
            <a:r>
              <a:rPr lang="en-US" altLang="zh-CN" sz="2800">
                <a:solidFill>
                  <a:srgbClr val="0000FF"/>
                </a:solidFill>
                <a:latin typeface="隶书" pitchFamily="49" charset="-122"/>
                <a:ea typeface="隶书" pitchFamily="49" charset="-122"/>
              </a:rPr>
              <a:t>C</a:t>
            </a:r>
            <a:r>
              <a:rPr lang="zh-CN" altLang="en-US" sz="2800">
                <a:solidFill>
                  <a:srgbClr val="0000FF"/>
                </a:solidFill>
                <a:latin typeface="隶书" pitchFamily="49" charset="-122"/>
                <a:ea typeface="隶书" pitchFamily="49" charset="-122"/>
              </a:rPr>
              <a:t>．时钟</a:t>
            </a:r>
            <a:r>
              <a:rPr lang="en-US" altLang="zh-CN" sz="2800">
                <a:solidFill>
                  <a:srgbClr val="0000FF"/>
                </a:solidFill>
                <a:latin typeface="隶书" pitchFamily="49" charset="-122"/>
                <a:ea typeface="隶书" pitchFamily="49" charset="-122"/>
              </a:rPr>
              <a:t>C</a:t>
            </a:r>
            <a:r>
              <a:rPr lang="zh-CN" altLang="en-US" sz="2800">
                <a:solidFill>
                  <a:srgbClr val="0000FF"/>
                </a:solidFill>
                <a:latin typeface="隶书" pitchFamily="49" charset="-122"/>
                <a:ea typeface="隶书" pitchFamily="49" charset="-122"/>
              </a:rPr>
              <a:t>走得最慢    </a:t>
            </a:r>
            <a:r>
              <a:rPr lang="en-US" altLang="zh-CN" sz="2800">
                <a:solidFill>
                  <a:srgbClr val="0000FF"/>
                </a:solidFill>
                <a:latin typeface="隶书" pitchFamily="49" charset="-122"/>
                <a:ea typeface="隶书" pitchFamily="49" charset="-122"/>
              </a:rPr>
              <a:t>D</a:t>
            </a:r>
            <a:r>
              <a:rPr lang="zh-CN" altLang="en-US" sz="2800">
                <a:solidFill>
                  <a:srgbClr val="0000FF"/>
                </a:solidFill>
                <a:latin typeface="隶书" pitchFamily="49" charset="-122"/>
                <a:ea typeface="隶书" pitchFamily="49" charset="-122"/>
              </a:rPr>
              <a:t>．时钟</a:t>
            </a:r>
            <a:r>
              <a:rPr lang="en-US" altLang="zh-CN" sz="2800">
                <a:solidFill>
                  <a:srgbClr val="0000FF"/>
                </a:solidFill>
                <a:latin typeface="隶书" pitchFamily="49" charset="-122"/>
                <a:ea typeface="隶书" pitchFamily="49" charset="-122"/>
              </a:rPr>
              <a:t>C</a:t>
            </a:r>
            <a:r>
              <a:rPr lang="zh-CN" altLang="en-US" sz="2800">
                <a:solidFill>
                  <a:srgbClr val="0000FF"/>
                </a:solidFill>
                <a:latin typeface="隶书" pitchFamily="49" charset="-122"/>
                <a:ea typeface="隶书" pitchFamily="49" charset="-122"/>
              </a:rPr>
              <a:t>走得最快</a:t>
            </a:r>
          </a:p>
        </p:txBody>
      </p:sp>
      <p:sp>
        <p:nvSpPr>
          <p:cNvPr id="33796" name="Rectangle 4"/>
          <p:cNvSpPr>
            <a:spLocks noChangeArrowheads="1"/>
          </p:cNvSpPr>
          <p:nvPr/>
        </p:nvSpPr>
        <p:spPr bwMode="auto">
          <a:xfrm>
            <a:off x="7315200" y="2940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00"/>
                </a:solidFill>
              </a:rPr>
              <a:t>C</a:t>
            </a:r>
            <a:r>
              <a:rPr lang="en-US" altLang="zh-CN" sz="3600">
                <a:solidFill>
                  <a:schemeClr val="accent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dissolve">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Rot="1" noChangeArrowheads="1"/>
          </p:cNvSpPr>
          <p:nvPr>
            <p:ph type="body" idx="1"/>
          </p:nvPr>
        </p:nvSpPr>
        <p:spPr>
          <a:xfrm>
            <a:off x="250825" y="1143000"/>
            <a:ext cx="8664575" cy="5334000"/>
          </a:xfrm>
          <a:noFill/>
          <a:ln/>
        </p:spPr>
        <p:txBody>
          <a:bodyPr/>
          <a:lstStyle/>
          <a:p>
            <a:pPr>
              <a:buFont typeface="Wingdings 2" pitchFamily="18" charset="2"/>
              <a:buNone/>
            </a:pPr>
            <a:r>
              <a:rPr lang="en-US" altLang="zh-CN" sz="3600">
                <a:solidFill>
                  <a:schemeClr val="hlink"/>
                </a:solidFill>
                <a:latin typeface="隶书" pitchFamily="49" charset="-122"/>
                <a:ea typeface="隶书" pitchFamily="49" charset="-122"/>
              </a:rPr>
              <a:t>4</a:t>
            </a:r>
            <a:r>
              <a:rPr lang="zh-CN" altLang="en-US" sz="3600">
                <a:solidFill>
                  <a:schemeClr val="hlink"/>
                </a:solidFill>
                <a:latin typeface="隶书" pitchFamily="49" charset="-122"/>
                <a:ea typeface="隶书" pitchFamily="49" charset="-122"/>
              </a:rPr>
              <a:t>、如果有一支静止时长</a:t>
            </a:r>
            <a:r>
              <a:rPr lang="en-US" altLang="zh-CN" sz="3600">
                <a:solidFill>
                  <a:schemeClr val="hlink"/>
                </a:solidFill>
                <a:latin typeface="隶书" pitchFamily="49" charset="-122"/>
                <a:ea typeface="隶书" pitchFamily="49" charset="-122"/>
              </a:rPr>
              <a:t>30 m</a:t>
            </a:r>
            <a:r>
              <a:rPr lang="zh-CN" altLang="en-US" sz="3600">
                <a:solidFill>
                  <a:schemeClr val="hlink"/>
                </a:solidFill>
                <a:latin typeface="隶书" pitchFamily="49" charset="-122"/>
                <a:ea typeface="隶书" pitchFamily="49" charset="-122"/>
              </a:rPr>
              <a:t>的火箭，以光速的二分之一的速度从观察者的身边掠过，以下说法中正确的是      （   ）</a:t>
            </a:r>
          </a:p>
          <a:p>
            <a:pPr>
              <a:buFont typeface="Wingdings 2" pitchFamily="18" charset="2"/>
              <a:buNone/>
            </a:pPr>
            <a:r>
              <a:rPr lang="en-US" altLang="zh-CN" sz="3600">
                <a:solidFill>
                  <a:srgbClr val="0000FF"/>
                </a:solidFill>
                <a:latin typeface="隶书" pitchFamily="49" charset="-122"/>
                <a:ea typeface="隶书" pitchFamily="49" charset="-122"/>
              </a:rPr>
              <a:t>A</a:t>
            </a:r>
            <a:r>
              <a:rPr lang="zh-CN" altLang="en-US" sz="3600">
                <a:solidFill>
                  <a:srgbClr val="0000FF"/>
                </a:solidFill>
                <a:latin typeface="隶书" pitchFamily="49" charset="-122"/>
                <a:ea typeface="隶书" pitchFamily="49" charset="-122"/>
              </a:rPr>
              <a:t>．地面上的观察者测得的火箭长为</a:t>
            </a:r>
            <a:r>
              <a:rPr lang="en-US" altLang="zh-CN" sz="3600">
                <a:solidFill>
                  <a:srgbClr val="0000FF"/>
                </a:solidFill>
                <a:latin typeface="隶书" pitchFamily="49" charset="-122"/>
                <a:ea typeface="隶书" pitchFamily="49" charset="-122"/>
              </a:rPr>
              <a:t>30 m</a:t>
            </a:r>
          </a:p>
          <a:p>
            <a:pPr>
              <a:buFont typeface="Wingdings 2" pitchFamily="18" charset="2"/>
              <a:buNone/>
            </a:pPr>
            <a:r>
              <a:rPr lang="en-US" altLang="zh-CN" sz="3600">
                <a:solidFill>
                  <a:srgbClr val="0000FF"/>
                </a:solidFill>
                <a:latin typeface="隶书" pitchFamily="49" charset="-122"/>
                <a:ea typeface="隶书" pitchFamily="49" charset="-122"/>
              </a:rPr>
              <a:t>B</a:t>
            </a:r>
            <a:r>
              <a:rPr lang="zh-CN" altLang="en-US" sz="3600">
                <a:solidFill>
                  <a:srgbClr val="0000FF"/>
                </a:solidFill>
                <a:latin typeface="隶书" pitchFamily="49" charset="-122"/>
                <a:ea typeface="隶书" pitchFamily="49" charset="-122"/>
              </a:rPr>
              <a:t>．地面上的观察者测得的火箭长小于</a:t>
            </a:r>
            <a:r>
              <a:rPr lang="en-US" altLang="zh-CN" sz="3600">
                <a:solidFill>
                  <a:srgbClr val="0000FF"/>
                </a:solidFill>
                <a:latin typeface="隶书" pitchFamily="49" charset="-122"/>
                <a:ea typeface="隶书" pitchFamily="49" charset="-122"/>
              </a:rPr>
              <a:t>30 m</a:t>
            </a:r>
          </a:p>
          <a:p>
            <a:pPr>
              <a:buFont typeface="Wingdings 2" pitchFamily="18" charset="2"/>
              <a:buNone/>
            </a:pPr>
            <a:r>
              <a:rPr lang="en-US" altLang="zh-CN" sz="3600">
                <a:solidFill>
                  <a:srgbClr val="0000FF"/>
                </a:solidFill>
                <a:latin typeface="隶书" pitchFamily="49" charset="-122"/>
                <a:ea typeface="隶书" pitchFamily="49" charset="-122"/>
              </a:rPr>
              <a:t>C</a:t>
            </a:r>
            <a:r>
              <a:rPr lang="zh-CN" altLang="en-US" sz="3600">
                <a:solidFill>
                  <a:srgbClr val="0000FF"/>
                </a:solidFill>
                <a:latin typeface="隶书" pitchFamily="49" charset="-122"/>
                <a:ea typeface="隶书" pitchFamily="49" charset="-122"/>
              </a:rPr>
              <a:t>．地面上的观察者测得的火箭长大于</a:t>
            </a:r>
            <a:r>
              <a:rPr lang="en-US" altLang="zh-CN" sz="3600">
                <a:solidFill>
                  <a:srgbClr val="0000FF"/>
                </a:solidFill>
                <a:latin typeface="隶书" pitchFamily="49" charset="-122"/>
                <a:ea typeface="隶书" pitchFamily="49" charset="-122"/>
              </a:rPr>
              <a:t>30 m</a:t>
            </a:r>
          </a:p>
          <a:p>
            <a:pPr>
              <a:buFont typeface="Wingdings 2" pitchFamily="18" charset="2"/>
              <a:buNone/>
            </a:pPr>
            <a:r>
              <a:rPr lang="en-US" altLang="zh-CN" sz="3600">
                <a:solidFill>
                  <a:srgbClr val="0000FF"/>
                </a:solidFill>
                <a:latin typeface="隶书" pitchFamily="49" charset="-122"/>
                <a:ea typeface="隶书" pitchFamily="49" charset="-122"/>
              </a:rPr>
              <a:t>D</a:t>
            </a:r>
            <a:r>
              <a:rPr lang="zh-CN" altLang="en-US" sz="3600">
                <a:solidFill>
                  <a:srgbClr val="0000FF"/>
                </a:solidFill>
                <a:latin typeface="隶书" pitchFamily="49" charset="-122"/>
                <a:ea typeface="隶书" pitchFamily="49" charset="-122"/>
              </a:rPr>
              <a:t>．火箭上的观察者测得的火箭长为</a:t>
            </a:r>
            <a:r>
              <a:rPr lang="en-US" altLang="zh-CN" sz="3600">
                <a:solidFill>
                  <a:srgbClr val="0000FF"/>
                </a:solidFill>
                <a:latin typeface="隶书" pitchFamily="49" charset="-122"/>
                <a:ea typeface="隶书" pitchFamily="49" charset="-122"/>
              </a:rPr>
              <a:t>30 m</a:t>
            </a:r>
          </a:p>
        </p:txBody>
      </p:sp>
      <p:sp>
        <p:nvSpPr>
          <p:cNvPr id="34820" name="Rectangle 4"/>
          <p:cNvSpPr>
            <a:spLocks noChangeArrowheads="1"/>
          </p:cNvSpPr>
          <p:nvPr/>
        </p:nvSpPr>
        <p:spPr bwMode="auto">
          <a:xfrm>
            <a:off x="7512050" y="2330450"/>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00"/>
                </a:solidFill>
              </a:rPr>
              <a:t>BD</a:t>
            </a:r>
            <a:r>
              <a:rPr lang="en-US" altLang="zh-CN" sz="3600">
                <a:solidFill>
                  <a:schemeClr val="accent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dissolve">
                                      <p:cBhvr>
                                        <p:cTn id="7"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1"/>
          </p:nvPr>
        </p:nvSpPr>
        <p:spPr>
          <a:xfrm>
            <a:off x="301625" y="1557338"/>
            <a:ext cx="8842375" cy="4179887"/>
          </a:xfrm>
          <a:noFill/>
          <a:ln/>
        </p:spPr>
        <p:txBody>
          <a:bodyPr/>
          <a:lstStyle/>
          <a:p>
            <a:pPr>
              <a:buFont typeface="Wingdings 2" pitchFamily="18" charset="2"/>
              <a:buNone/>
            </a:pPr>
            <a:r>
              <a:rPr lang="en-US" altLang="zh-CN">
                <a:solidFill>
                  <a:schemeClr val="hlink"/>
                </a:solidFill>
                <a:latin typeface="隶书" pitchFamily="49" charset="-122"/>
                <a:ea typeface="隶书" pitchFamily="49" charset="-122"/>
              </a:rPr>
              <a:t>5</a:t>
            </a:r>
            <a:r>
              <a:rPr lang="zh-CN" altLang="en-US">
                <a:solidFill>
                  <a:schemeClr val="hlink"/>
                </a:solidFill>
                <a:latin typeface="隶书" pitchFamily="49" charset="-122"/>
                <a:ea typeface="隶书" pitchFamily="49" charset="-122"/>
              </a:rPr>
              <a:t>、有关物体的质量与速度的关系的说法</a:t>
            </a:r>
            <a:r>
              <a:rPr lang="en-US" altLang="zh-CN">
                <a:solidFill>
                  <a:schemeClr val="hlink"/>
                </a:solidFill>
                <a:latin typeface="隶书" pitchFamily="49" charset="-122"/>
                <a:ea typeface="隶书" pitchFamily="49" charset="-122"/>
              </a:rPr>
              <a:t>, </a:t>
            </a:r>
            <a:r>
              <a:rPr lang="zh-CN" altLang="en-US">
                <a:solidFill>
                  <a:schemeClr val="hlink"/>
                </a:solidFill>
                <a:latin typeface="隶书" pitchFamily="49" charset="-122"/>
                <a:ea typeface="隶书" pitchFamily="49" charset="-122"/>
              </a:rPr>
              <a:t>正确的是                           （   ）</a:t>
            </a:r>
            <a:r>
              <a:rPr lang="zh-CN" altLang="en-US">
                <a:solidFill>
                  <a:srgbClr val="FFFF00"/>
                </a:solidFill>
                <a:latin typeface="隶书" pitchFamily="49" charset="-122"/>
                <a:ea typeface="隶书" pitchFamily="49" charset="-122"/>
              </a:rPr>
              <a:t>                            </a:t>
            </a:r>
          </a:p>
          <a:p>
            <a:pPr>
              <a:buFont typeface="Wingdings 2" pitchFamily="18" charset="2"/>
              <a:buNone/>
            </a:pPr>
            <a:r>
              <a:rPr lang="zh-CN" altLang="en-US">
                <a:solidFill>
                  <a:srgbClr val="FFFF00"/>
                </a:solidFill>
                <a:latin typeface="隶书" pitchFamily="49" charset="-122"/>
                <a:ea typeface="隶书" pitchFamily="49" charset="-122"/>
              </a:rPr>
              <a:t> </a:t>
            </a:r>
            <a:r>
              <a:rPr lang="en-US" altLang="zh-CN">
                <a:solidFill>
                  <a:srgbClr val="0000FF"/>
                </a:solidFill>
                <a:latin typeface="隶书" pitchFamily="49" charset="-122"/>
                <a:ea typeface="隶书" pitchFamily="49" charset="-122"/>
              </a:rPr>
              <a:t>A</a:t>
            </a:r>
            <a:r>
              <a:rPr lang="zh-CN" altLang="en-US">
                <a:solidFill>
                  <a:srgbClr val="0000FF"/>
                </a:solidFill>
                <a:latin typeface="隶书" pitchFamily="49" charset="-122"/>
                <a:ea typeface="隶书" pitchFamily="49" charset="-122"/>
              </a:rPr>
              <a:t>．物体的质量与物体的运动速度无关</a:t>
            </a:r>
          </a:p>
          <a:p>
            <a:pPr>
              <a:buFont typeface="Wingdings 2" pitchFamily="18" charset="2"/>
              <a:buNone/>
            </a:pPr>
            <a:r>
              <a:rPr lang="zh-CN" altLang="en-US">
                <a:solidFill>
                  <a:srgbClr val="0000FF"/>
                </a:solidFill>
                <a:latin typeface="隶书" pitchFamily="49" charset="-122"/>
                <a:ea typeface="隶书" pitchFamily="49" charset="-122"/>
              </a:rPr>
              <a:t> </a:t>
            </a:r>
            <a:r>
              <a:rPr lang="en-US" altLang="zh-CN">
                <a:solidFill>
                  <a:srgbClr val="0000FF"/>
                </a:solidFill>
                <a:latin typeface="隶书" pitchFamily="49" charset="-122"/>
                <a:ea typeface="隶书" pitchFamily="49" charset="-122"/>
              </a:rPr>
              <a:t>B</a:t>
            </a:r>
            <a:r>
              <a:rPr lang="zh-CN" altLang="en-US">
                <a:solidFill>
                  <a:srgbClr val="0000FF"/>
                </a:solidFill>
                <a:latin typeface="隶书" pitchFamily="49" charset="-122"/>
                <a:ea typeface="隶书" pitchFamily="49" charset="-122"/>
              </a:rPr>
              <a:t>．物体的质量随物体的运动速度增大而增大</a:t>
            </a:r>
          </a:p>
          <a:p>
            <a:pPr>
              <a:buFont typeface="Wingdings 2" pitchFamily="18" charset="2"/>
              <a:buNone/>
            </a:pPr>
            <a:r>
              <a:rPr lang="zh-CN" altLang="en-US">
                <a:solidFill>
                  <a:srgbClr val="0000FF"/>
                </a:solidFill>
                <a:latin typeface="隶书" pitchFamily="49" charset="-122"/>
                <a:ea typeface="隶书" pitchFamily="49" charset="-122"/>
              </a:rPr>
              <a:t> </a:t>
            </a:r>
            <a:r>
              <a:rPr lang="en-US" altLang="zh-CN">
                <a:solidFill>
                  <a:srgbClr val="0000FF"/>
                </a:solidFill>
                <a:latin typeface="隶书" pitchFamily="49" charset="-122"/>
                <a:ea typeface="隶书" pitchFamily="49" charset="-122"/>
              </a:rPr>
              <a:t>C</a:t>
            </a:r>
            <a:r>
              <a:rPr lang="zh-CN" altLang="en-US">
                <a:solidFill>
                  <a:srgbClr val="0000FF"/>
                </a:solidFill>
                <a:latin typeface="隶书" pitchFamily="49" charset="-122"/>
                <a:ea typeface="隶书" pitchFamily="49" charset="-122"/>
              </a:rPr>
              <a:t>．物体的质量随物体的运动速度增大而减少</a:t>
            </a:r>
          </a:p>
          <a:p>
            <a:pPr>
              <a:buFont typeface="Wingdings 2" pitchFamily="18" charset="2"/>
              <a:buNone/>
            </a:pPr>
            <a:r>
              <a:rPr lang="zh-CN" altLang="en-US">
                <a:solidFill>
                  <a:srgbClr val="0000FF"/>
                </a:solidFill>
                <a:latin typeface="隶书" pitchFamily="49" charset="-122"/>
                <a:ea typeface="隶书" pitchFamily="49" charset="-122"/>
              </a:rPr>
              <a:t> </a:t>
            </a:r>
            <a:r>
              <a:rPr lang="en-US" altLang="zh-CN">
                <a:solidFill>
                  <a:srgbClr val="0000FF"/>
                </a:solidFill>
                <a:latin typeface="隶书" pitchFamily="49" charset="-122"/>
                <a:ea typeface="隶书" pitchFamily="49" charset="-122"/>
              </a:rPr>
              <a:t>D</a:t>
            </a:r>
            <a:r>
              <a:rPr lang="zh-CN" altLang="en-US">
                <a:solidFill>
                  <a:srgbClr val="0000FF"/>
                </a:solidFill>
                <a:latin typeface="隶书" pitchFamily="49" charset="-122"/>
                <a:ea typeface="隶书" pitchFamily="49" charset="-122"/>
              </a:rPr>
              <a:t>．当物体的运动速度接近光速时，质量趋于零</a:t>
            </a:r>
          </a:p>
        </p:txBody>
      </p:sp>
      <p:sp>
        <p:nvSpPr>
          <p:cNvPr id="35844" name="Rectangle 4"/>
          <p:cNvSpPr>
            <a:spLocks noChangeArrowheads="1"/>
          </p:cNvSpPr>
          <p:nvPr/>
        </p:nvSpPr>
        <p:spPr bwMode="auto">
          <a:xfrm>
            <a:off x="7461250" y="2025650"/>
            <a:ext cx="615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00"/>
                </a:solidFill>
              </a:rPr>
              <a:t>B</a:t>
            </a:r>
            <a:r>
              <a:rPr lang="en-US" altLang="zh-CN" sz="3600">
                <a:solidFill>
                  <a:schemeClr val="accent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dissolv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hlinkClick r:id="rId2" action="ppaction://hlinksldjump"/>
          </p:cNvPr>
          <p:cNvSpPr txBox="1">
            <a:spLocks noChangeArrowheads="1"/>
          </p:cNvSpPr>
          <p:nvPr/>
        </p:nvSpPr>
        <p:spPr bwMode="auto">
          <a:xfrm>
            <a:off x="762000" y="533400"/>
            <a:ext cx="751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chemeClr val="tx2"/>
                </a:solidFill>
                <a:cs typeface="Arial" pitchFamily="34" charset="0"/>
              </a:rPr>
              <a:t>§1  </a:t>
            </a:r>
            <a:r>
              <a:rPr lang="zh-CN" altLang="en-US" sz="4400" b="1">
                <a:cs typeface="Arial" pitchFamily="34" charset="0"/>
              </a:rPr>
              <a:t>经典</a:t>
            </a:r>
            <a:r>
              <a:rPr lang="zh-CN" altLang="en-US" sz="4400" b="1"/>
              <a:t>力学</a:t>
            </a:r>
            <a:r>
              <a:rPr lang="zh-CN" altLang="en-US" sz="4400" b="1">
                <a:solidFill>
                  <a:schemeClr val="tx2"/>
                </a:solidFill>
              </a:rPr>
              <a:t>的</a:t>
            </a:r>
            <a:r>
              <a:rPr lang="zh-CN" altLang="en-US" sz="4400" b="1">
                <a:solidFill>
                  <a:srgbClr val="FFFF00"/>
                </a:solidFill>
              </a:rPr>
              <a:t>成就</a:t>
            </a:r>
            <a:r>
              <a:rPr lang="zh-CN" altLang="en-US" sz="4400" b="1">
                <a:solidFill>
                  <a:schemeClr val="tx2"/>
                </a:solidFill>
              </a:rPr>
              <a:t>和</a:t>
            </a:r>
            <a:r>
              <a:rPr lang="zh-CN" altLang="en-US" sz="4400" b="1">
                <a:solidFill>
                  <a:srgbClr val="FF0000"/>
                </a:solidFill>
              </a:rPr>
              <a:t>局限性</a:t>
            </a:r>
          </a:p>
        </p:txBody>
      </p:sp>
      <p:sp>
        <p:nvSpPr>
          <p:cNvPr id="9219" name="Text Box 3">
            <a:hlinkClick r:id="rId3"/>
          </p:cNvPr>
          <p:cNvSpPr txBox="1">
            <a:spLocks noChangeArrowheads="1"/>
          </p:cNvSpPr>
          <p:nvPr/>
        </p:nvSpPr>
        <p:spPr bwMode="auto">
          <a:xfrm>
            <a:off x="381000" y="1600200"/>
            <a:ext cx="6711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一、经典力学的发展过程及伟大成就</a:t>
            </a:r>
          </a:p>
        </p:txBody>
      </p:sp>
      <p:sp>
        <p:nvSpPr>
          <p:cNvPr id="9220" name="Text Box 4"/>
          <p:cNvSpPr txBox="1">
            <a:spLocks noChangeArrowheads="1"/>
          </p:cNvSpPr>
          <p:nvPr/>
        </p:nvSpPr>
        <p:spPr bwMode="auto">
          <a:xfrm>
            <a:off x="304800" y="2895600"/>
            <a:ext cx="426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二、经典力学局限性：</a:t>
            </a:r>
          </a:p>
        </p:txBody>
      </p:sp>
      <p:sp>
        <p:nvSpPr>
          <p:cNvPr id="9221" name="Text Box 5"/>
          <p:cNvSpPr txBox="1">
            <a:spLocks noChangeArrowheads="1"/>
          </p:cNvSpPr>
          <p:nvPr/>
        </p:nvSpPr>
        <p:spPr bwMode="auto">
          <a:xfrm>
            <a:off x="457200" y="3810000"/>
            <a:ext cx="645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r>
              <a:rPr lang="zh-CN" altLang="en-US" sz="2800" b="1"/>
              <a:t>、不能解决</a:t>
            </a:r>
            <a:r>
              <a:rPr lang="zh-CN" altLang="en-US" sz="2800" b="1">
                <a:solidFill>
                  <a:srgbClr val="FF5050"/>
                </a:solidFill>
              </a:rPr>
              <a:t>高速运动</a:t>
            </a:r>
            <a:r>
              <a:rPr lang="zh-CN" altLang="en-US" sz="2800" b="1"/>
              <a:t>问题（</a:t>
            </a:r>
            <a:r>
              <a:rPr lang="zh-CN" altLang="en-US" sz="2800" b="1">
                <a:solidFill>
                  <a:srgbClr val="0000FF"/>
                </a:solidFill>
              </a:rPr>
              <a:t>接近光速）</a:t>
            </a:r>
          </a:p>
        </p:txBody>
      </p:sp>
      <p:sp>
        <p:nvSpPr>
          <p:cNvPr id="9222" name="Text Box 6"/>
          <p:cNvSpPr txBox="1">
            <a:spLocks noChangeArrowheads="1"/>
          </p:cNvSpPr>
          <p:nvPr/>
        </p:nvSpPr>
        <p:spPr bwMode="auto">
          <a:xfrm>
            <a:off x="457200" y="4784725"/>
            <a:ext cx="8597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2</a:t>
            </a:r>
            <a:r>
              <a:rPr lang="zh-CN" altLang="en-US" sz="2800" b="1"/>
              <a:t>、不适用于</a:t>
            </a:r>
            <a:r>
              <a:rPr lang="zh-CN" altLang="en-US" sz="2800" b="1">
                <a:solidFill>
                  <a:srgbClr val="FF5050"/>
                </a:solidFill>
              </a:rPr>
              <a:t>微观领域中</a:t>
            </a:r>
            <a:r>
              <a:rPr lang="zh-CN" altLang="en-US" sz="2800" b="1">
                <a:solidFill>
                  <a:srgbClr val="0000FF"/>
                </a:solidFill>
              </a:rPr>
              <a:t>物质结构</a:t>
            </a:r>
            <a:r>
              <a:rPr lang="zh-CN" altLang="en-US" sz="2800" b="1"/>
              <a:t>和</a:t>
            </a:r>
            <a:r>
              <a:rPr lang="zh-CN" altLang="en-US" sz="2800" b="1">
                <a:solidFill>
                  <a:srgbClr val="0000FF"/>
                </a:solidFill>
              </a:rPr>
              <a:t>能量不连续</a:t>
            </a:r>
            <a:r>
              <a:rPr lang="zh-CN" altLang="en-US" sz="2800" b="1"/>
              <a:t>的现象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p:cTn id="7" dur="500" fill="hold"/>
                                        <p:tgtEl>
                                          <p:spTgt spid="9219"/>
                                        </p:tgtEl>
                                        <p:attrNameLst>
                                          <p:attrName>ppt_w</p:attrName>
                                        </p:attrNameLst>
                                      </p:cBhvr>
                                      <p:tavLst>
                                        <p:tav tm="0">
                                          <p:val>
                                            <p:fltVal val="0"/>
                                          </p:val>
                                        </p:tav>
                                        <p:tav tm="100000">
                                          <p:val>
                                            <p:strVal val="#ppt_w"/>
                                          </p:val>
                                        </p:tav>
                                      </p:tavLst>
                                    </p:anim>
                                    <p:anim calcmode="lin" valueType="num">
                                      <p:cBhvr>
                                        <p:cTn id="8" dur="500" fill="hold"/>
                                        <p:tgtEl>
                                          <p:spTgt spid="921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dissolve">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221"/>
                                        </p:tgtEl>
                                        <p:attrNameLst>
                                          <p:attrName>style.visibility</p:attrName>
                                        </p:attrNameLst>
                                      </p:cBhvr>
                                      <p:to>
                                        <p:strVal val="visible"/>
                                      </p:to>
                                    </p:set>
                                    <p:animEffect transition="in" filter="dissolve">
                                      <p:cBhvr>
                                        <p:cTn id="18" dur="500"/>
                                        <p:tgtEl>
                                          <p:spTgt spid="92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222"/>
                                        </p:tgtEl>
                                        <p:attrNameLst>
                                          <p:attrName>style.visibility</p:attrName>
                                        </p:attrNameLst>
                                      </p:cBhvr>
                                      <p:to>
                                        <p:strVal val="visible"/>
                                      </p:to>
                                    </p:set>
                                    <p:animEffect transition="in" filter="dissolve">
                                      <p:cBhvr>
                                        <p:cTn id="23"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0" grpId="0" autoUpdateAnimBg="0"/>
      <p:bldP spid="9221" grpId="0" autoUpdateAnimBg="0"/>
      <p:bldP spid="922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33400" y="984250"/>
            <a:ext cx="5632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t>一、经典时空观</a:t>
            </a:r>
            <a:r>
              <a:rPr lang="zh-CN" altLang="en-US" sz="2000">
                <a:solidFill>
                  <a:srgbClr val="FF0000"/>
                </a:solidFill>
              </a:rPr>
              <a:t>（绝对时空观）</a:t>
            </a:r>
            <a:r>
              <a:rPr lang="zh-CN" altLang="en-US" sz="3600" b="1"/>
              <a:t>：</a:t>
            </a:r>
          </a:p>
        </p:txBody>
      </p:sp>
      <p:sp>
        <p:nvSpPr>
          <p:cNvPr id="10243" name="Text Box 3"/>
          <p:cNvSpPr txBox="1">
            <a:spLocks noChangeArrowheads="1"/>
          </p:cNvSpPr>
          <p:nvPr/>
        </p:nvSpPr>
        <p:spPr bwMode="auto">
          <a:xfrm>
            <a:off x="1752600" y="1954213"/>
            <a:ext cx="3663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a:t>
            </a:r>
            <a:r>
              <a:rPr lang="en-US" altLang="zh-CN" sz="3200"/>
              <a:t>1</a:t>
            </a:r>
            <a:r>
              <a:rPr lang="zh-CN" altLang="en-US" sz="3200"/>
              <a:t>）</a:t>
            </a:r>
            <a:r>
              <a:rPr lang="zh-CN" altLang="en-US" sz="3200" b="1">
                <a:solidFill>
                  <a:srgbClr val="FF0000"/>
                </a:solidFill>
              </a:rPr>
              <a:t>同时</a:t>
            </a:r>
            <a:r>
              <a:rPr lang="zh-CN" altLang="en-US" sz="3200"/>
              <a:t>的绝对性</a:t>
            </a:r>
          </a:p>
        </p:txBody>
      </p:sp>
      <p:sp>
        <p:nvSpPr>
          <p:cNvPr id="10244" name="Text Box 4"/>
          <p:cNvSpPr txBox="1">
            <a:spLocks noChangeArrowheads="1"/>
          </p:cNvSpPr>
          <p:nvPr/>
        </p:nvSpPr>
        <p:spPr bwMode="auto">
          <a:xfrm>
            <a:off x="1752600" y="2716213"/>
            <a:ext cx="4479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a:t>
            </a:r>
            <a:r>
              <a:rPr lang="en-US" altLang="zh-CN" sz="3200"/>
              <a:t>2</a:t>
            </a:r>
            <a:r>
              <a:rPr lang="zh-CN" altLang="en-US" sz="3200"/>
              <a:t>）</a:t>
            </a:r>
            <a:r>
              <a:rPr lang="zh-CN" altLang="en-US" sz="3200" b="1">
                <a:solidFill>
                  <a:srgbClr val="FF0000"/>
                </a:solidFill>
              </a:rPr>
              <a:t>时间间隔</a:t>
            </a:r>
            <a:r>
              <a:rPr lang="zh-CN" altLang="en-US" sz="3200"/>
              <a:t>的绝对性</a:t>
            </a:r>
          </a:p>
        </p:txBody>
      </p:sp>
      <p:sp>
        <p:nvSpPr>
          <p:cNvPr id="10245" name="Text Box 5"/>
          <p:cNvSpPr txBox="1">
            <a:spLocks noChangeArrowheads="1"/>
          </p:cNvSpPr>
          <p:nvPr/>
        </p:nvSpPr>
        <p:spPr bwMode="auto">
          <a:xfrm>
            <a:off x="1771650" y="3478213"/>
            <a:ext cx="4479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a:t>
            </a:r>
            <a:r>
              <a:rPr lang="en-US" altLang="zh-CN" sz="3200"/>
              <a:t>3</a:t>
            </a:r>
            <a:r>
              <a:rPr lang="zh-CN" altLang="en-US" sz="3200"/>
              <a:t>）</a:t>
            </a:r>
            <a:r>
              <a:rPr lang="zh-CN" altLang="en-US" sz="3200" b="1">
                <a:solidFill>
                  <a:srgbClr val="FF0000"/>
                </a:solidFill>
              </a:rPr>
              <a:t>空间距离</a:t>
            </a:r>
            <a:r>
              <a:rPr lang="zh-CN" altLang="en-US" sz="3200"/>
              <a:t>的绝对性</a:t>
            </a:r>
          </a:p>
        </p:txBody>
      </p:sp>
      <p:sp>
        <p:nvSpPr>
          <p:cNvPr id="10246" name="Text Box 6">
            <a:hlinkClick r:id="rId2"/>
          </p:cNvPr>
          <p:cNvSpPr txBox="1">
            <a:spLocks noChangeArrowheads="1"/>
          </p:cNvSpPr>
          <p:nvPr/>
        </p:nvSpPr>
        <p:spPr bwMode="auto">
          <a:xfrm>
            <a:off x="914400" y="5672138"/>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超新星爆发的持续时间：</a:t>
            </a:r>
          </a:p>
        </p:txBody>
      </p:sp>
      <p:sp>
        <p:nvSpPr>
          <p:cNvPr id="10247" name="Text Box 7"/>
          <p:cNvSpPr txBox="1">
            <a:spLocks noChangeArrowheads="1"/>
          </p:cNvSpPr>
          <p:nvPr/>
        </p:nvSpPr>
        <p:spPr bwMode="auto">
          <a:xfrm>
            <a:off x="395288" y="76200"/>
            <a:ext cx="8070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a:solidFill>
                  <a:schemeClr val="tx2"/>
                </a:solidFill>
                <a:cs typeface="Arial" pitchFamily="34" charset="0"/>
              </a:rPr>
              <a:t>§2  </a:t>
            </a:r>
            <a:r>
              <a:rPr lang="zh-CN" altLang="en-US" sz="4400">
                <a:cs typeface="Arial" pitchFamily="34" charset="0"/>
              </a:rPr>
              <a:t>经典时空观</a:t>
            </a:r>
            <a:r>
              <a:rPr lang="zh-CN" altLang="en-US" sz="4400">
                <a:solidFill>
                  <a:schemeClr val="tx2"/>
                </a:solidFill>
                <a:cs typeface="Arial" pitchFamily="34" charset="0"/>
              </a:rPr>
              <a:t>与</a:t>
            </a:r>
            <a:r>
              <a:rPr lang="zh-CN" altLang="en-US" sz="4400">
                <a:cs typeface="Arial" pitchFamily="34" charset="0"/>
              </a:rPr>
              <a:t>相对论时空观</a:t>
            </a:r>
          </a:p>
        </p:txBody>
      </p:sp>
      <p:sp>
        <p:nvSpPr>
          <p:cNvPr id="10248" name="Rectangle 8"/>
          <p:cNvSpPr>
            <a:spLocks noChangeArrowheads="1"/>
          </p:cNvSpPr>
          <p:nvPr/>
        </p:nvSpPr>
        <p:spPr bwMode="auto">
          <a:xfrm>
            <a:off x="6237288" y="6110288"/>
            <a:ext cx="252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实际：</a:t>
            </a:r>
            <a:r>
              <a:rPr lang="en-US" altLang="zh-CN" sz="2800" b="1">
                <a:solidFill>
                  <a:srgbClr val="FF0000"/>
                </a:solidFill>
              </a:rPr>
              <a:t>2</a:t>
            </a:r>
            <a:r>
              <a:rPr lang="zh-CN" altLang="en-US" sz="2800" b="1">
                <a:solidFill>
                  <a:srgbClr val="FF0000"/>
                </a:solidFill>
              </a:rPr>
              <a:t>年</a:t>
            </a:r>
            <a:r>
              <a:rPr lang="zh-CN" altLang="en-US" sz="2800" b="1"/>
              <a:t>！？</a:t>
            </a:r>
          </a:p>
        </p:txBody>
      </p:sp>
      <p:grpSp>
        <p:nvGrpSpPr>
          <p:cNvPr id="10249" name="Group 9"/>
          <p:cNvGrpSpPr>
            <a:grpSpLocks/>
          </p:cNvGrpSpPr>
          <p:nvPr/>
        </p:nvGrpSpPr>
        <p:grpSpPr bwMode="auto">
          <a:xfrm>
            <a:off x="5703888" y="5248275"/>
            <a:ext cx="2900362" cy="1189038"/>
            <a:chOff x="3593" y="2787"/>
            <a:chExt cx="1827" cy="749"/>
          </a:xfrm>
        </p:grpSpPr>
        <p:sp>
          <p:nvSpPr>
            <p:cNvPr id="10250" name="Rectangle 10"/>
            <p:cNvSpPr>
              <a:spLocks noChangeArrowheads="1"/>
            </p:cNvSpPr>
            <p:nvPr/>
          </p:nvSpPr>
          <p:spPr bwMode="auto">
            <a:xfrm>
              <a:off x="3929" y="2802"/>
              <a:ext cx="14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牛顿：</a:t>
              </a:r>
              <a:r>
                <a:rPr lang="en-US" altLang="zh-CN" sz="2800" b="1">
                  <a:solidFill>
                    <a:srgbClr val="0000FF"/>
                  </a:solidFill>
                </a:rPr>
                <a:t>25</a:t>
              </a:r>
              <a:r>
                <a:rPr lang="zh-CN" altLang="en-US" sz="2800" b="1">
                  <a:solidFill>
                    <a:srgbClr val="0000FF"/>
                  </a:solidFill>
                </a:rPr>
                <a:t>年。</a:t>
              </a:r>
            </a:p>
          </p:txBody>
        </p:sp>
        <p:sp>
          <p:nvSpPr>
            <p:cNvPr id="10251" name="Text Box 11"/>
            <p:cNvSpPr txBox="1">
              <a:spLocks noChangeArrowheads="1"/>
            </p:cNvSpPr>
            <p:nvPr/>
          </p:nvSpPr>
          <p:spPr bwMode="auto">
            <a:xfrm>
              <a:off x="3593" y="2787"/>
              <a:ext cx="30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7200"/>
                <a:t>{</a:t>
              </a:r>
            </a:p>
          </p:txBody>
        </p:sp>
      </p:grpSp>
      <p:sp>
        <p:nvSpPr>
          <p:cNvPr id="10252" name="Text Box 12"/>
          <p:cNvSpPr txBox="1">
            <a:spLocks noChangeArrowheads="1"/>
          </p:cNvSpPr>
          <p:nvPr/>
        </p:nvSpPr>
        <p:spPr bwMode="auto">
          <a:xfrm>
            <a:off x="457200" y="44958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itchFamily="2" charset="-122"/>
              </a:rPr>
              <a:t> </a:t>
            </a:r>
            <a:r>
              <a:rPr lang="zh-CN" altLang="en-US" sz="2800" b="1">
                <a:solidFill>
                  <a:schemeClr val="folHlink"/>
                </a:solidFill>
                <a:latin typeface="宋体" pitchFamily="2" charset="-122"/>
              </a:rPr>
              <a:t>时间、长度和质量这三者都与参考系的运动</a:t>
            </a:r>
            <a:r>
              <a:rPr lang="zh-CN" altLang="en-US" sz="2800" b="1">
                <a:solidFill>
                  <a:srgbClr val="0000FF"/>
                </a:solidFill>
                <a:latin typeface="宋体" pitchFamily="2" charset="-122"/>
              </a:rPr>
              <a:t>无</a:t>
            </a:r>
            <a:r>
              <a:rPr lang="zh-CN" altLang="en-US" sz="2800" b="1">
                <a:solidFill>
                  <a:schemeClr val="folHlink"/>
                </a:solidFill>
                <a:latin typeface="宋体" pitchFamily="2" charset="-122"/>
              </a:rPr>
              <a:t>关。</a:t>
            </a:r>
          </a:p>
        </p:txBody>
      </p:sp>
      <p:pic>
        <p:nvPicPr>
          <p:cNvPr id="10253" name="Picture 13" descr="u=1070827868,3349732060&amp;g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295400"/>
            <a:ext cx="2390775"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0-#ppt_w/2"/>
                                          </p:val>
                                        </p:tav>
                                        <p:tav tm="100000">
                                          <p:val>
                                            <p:strVal val="#ppt_x"/>
                                          </p:val>
                                        </p:tav>
                                      </p:tavLst>
                                    </p:anim>
                                    <p:anim calcmode="lin" valueType="num">
                                      <p:cBhvr additive="base">
                                        <p:cTn id="8"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0-#ppt_w/2"/>
                                          </p:val>
                                        </p:tav>
                                        <p:tav tm="100000">
                                          <p:val>
                                            <p:strVal val="#ppt_x"/>
                                          </p:val>
                                        </p:tav>
                                      </p:tavLst>
                                    </p:anim>
                                    <p:anim calcmode="lin" valueType="num">
                                      <p:cBhvr additive="base">
                                        <p:cTn id="14"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5"/>
                                        </p:tgtEl>
                                        <p:attrNameLst>
                                          <p:attrName>style.visibility</p:attrName>
                                        </p:attrNameLst>
                                      </p:cBhvr>
                                      <p:to>
                                        <p:strVal val="visible"/>
                                      </p:to>
                                    </p:set>
                                    <p:anim calcmode="lin" valueType="num">
                                      <p:cBhvr additive="base">
                                        <p:cTn id="19" dur="500" fill="hold"/>
                                        <p:tgtEl>
                                          <p:spTgt spid="10245"/>
                                        </p:tgtEl>
                                        <p:attrNameLst>
                                          <p:attrName>ppt_x</p:attrName>
                                        </p:attrNameLst>
                                      </p:cBhvr>
                                      <p:tavLst>
                                        <p:tav tm="0">
                                          <p:val>
                                            <p:strVal val="0-#ppt_w/2"/>
                                          </p:val>
                                        </p:tav>
                                        <p:tav tm="100000">
                                          <p:val>
                                            <p:strVal val="#ppt_x"/>
                                          </p:val>
                                        </p:tav>
                                      </p:tavLst>
                                    </p:anim>
                                    <p:anim calcmode="lin" valueType="num">
                                      <p:cBhvr additive="base">
                                        <p:cTn id="20"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52"/>
                                        </p:tgtEl>
                                        <p:attrNameLst>
                                          <p:attrName>style.visibility</p:attrName>
                                        </p:attrNameLst>
                                      </p:cBhvr>
                                      <p:to>
                                        <p:strVal val="visible"/>
                                      </p:to>
                                    </p:set>
                                    <p:anim calcmode="lin" valueType="num">
                                      <p:cBhvr additive="base">
                                        <p:cTn id="25" dur="500" fill="hold"/>
                                        <p:tgtEl>
                                          <p:spTgt spid="10252"/>
                                        </p:tgtEl>
                                        <p:attrNameLst>
                                          <p:attrName>ppt_x</p:attrName>
                                        </p:attrNameLst>
                                      </p:cBhvr>
                                      <p:tavLst>
                                        <p:tav tm="0">
                                          <p:val>
                                            <p:strVal val="0-#ppt_w/2"/>
                                          </p:val>
                                        </p:tav>
                                        <p:tav tm="100000">
                                          <p:val>
                                            <p:strVal val="#ppt_x"/>
                                          </p:val>
                                        </p:tav>
                                      </p:tavLst>
                                    </p:anim>
                                    <p:anim calcmode="lin" valueType="num">
                                      <p:cBhvr additive="base">
                                        <p:cTn id="26"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0246"/>
                                        </p:tgtEl>
                                        <p:attrNameLst>
                                          <p:attrName>style.visibility</p:attrName>
                                        </p:attrNameLst>
                                      </p:cBhvr>
                                      <p:to>
                                        <p:strVal val="visible"/>
                                      </p:to>
                                    </p:set>
                                    <p:animEffect transition="in" filter="dissolve">
                                      <p:cBhvr>
                                        <p:cTn id="31" dur="500"/>
                                        <p:tgtEl>
                                          <p:spTgt spid="102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249"/>
                                        </p:tgtEl>
                                        <p:attrNameLst>
                                          <p:attrName>style.visibility</p:attrName>
                                        </p:attrNameLst>
                                      </p:cBhvr>
                                      <p:to>
                                        <p:strVal val="visible"/>
                                      </p:to>
                                    </p:set>
                                    <p:animEffect transition="in" filter="wipe(left)">
                                      <p:cBhvr>
                                        <p:cTn id="36" dur="500"/>
                                        <p:tgtEl>
                                          <p:spTgt spid="1024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248"/>
                                        </p:tgtEl>
                                        <p:attrNameLst>
                                          <p:attrName>style.visibility</p:attrName>
                                        </p:attrNameLst>
                                      </p:cBhvr>
                                      <p:to>
                                        <p:strVal val="visible"/>
                                      </p:to>
                                    </p:set>
                                    <p:animEffect transition="in" filter="wipe(up)">
                                      <p:cBhvr>
                                        <p:cTn id="41"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P spid="10244" grpId="0" autoUpdateAnimBg="0"/>
      <p:bldP spid="10245" grpId="0" autoUpdateAnimBg="0"/>
      <p:bldP spid="10246" grpId="0" autoUpdateAnimBg="0"/>
      <p:bldP spid="10248" grpId="0" autoUpdateAnimBg="0"/>
      <p:bldP spid="1025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1200150" y="304800"/>
            <a:ext cx="3582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二、相对论时空观</a:t>
            </a:r>
            <a:r>
              <a:rPr lang="en-US" altLang="zh-CN" sz="3200" b="1"/>
              <a:t>:</a:t>
            </a:r>
          </a:p>
        </p:txBody>
      </p:sp>
      <p:sp>
        <p:nvSpPr>
          <p:cNvPr id="11268" name="Text Box 4">
            <a:hlinkClick r:id="rId2"/>
          </p:cNvPr>
          <p:cNvSpPr txBox="1">
            <a:spLocks noChangeArrowheads="1"/>
          </p:cNvSpPr>
          <p:nvPr/>
        </p:nvSpPr>
        <p:spPr bwMode="auto">
          <a:xfrm>
            <a:off x="1663700" y="3097213"/>
            <a:ext cx="279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a:t>
            </a:r>
            <a:r>
              <a:rPr lang="en-US" altLang="zh-CN" sz="2400"/>
              <a:t>1</a:t>
            </a:r>
            <a:r>
              <a:rPr lang="zh-CN" altLang="en-US" sz="2400"/>
              <a:t>）同时是</a:t>
            </a:r>
            <a:r>
              <a:rPr lang="zh-CN" altLang="en-US" sz="2400" b="1">
                <a:solidFill>
                  <a:srgbClr val="FF0000"/>
                </a:solidFill>
              </a:rPr>
              <a:t>相对的</a:t>
            </a:r>
          </a:p>
        </p:txBody>
      </p:sp>
      <p:sp>
        <p:nvSpPr>
          <p:cNvPr id="11269" name="Text Box 5">
            <a:hlinkClick r:id="rId3"/>
          </p:cNvPr>
          <p:cNvSpPr txBox="1">
            <a:spLocks noChangeArrowheads="1"/>
          </p:cNvSpPr>
          <p:nvPr/>
        </p:nvSpPr>
        <p:spPr bwMode="auto">
          <a:xfrm>
            <a:off x="1657350" y="4011613"/>
            <a:ext cx="218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a:t>
            </a:r>
            <a:r>
              <a:rPr lang="en-US" altLang="zh-CN" sz="2400"/>
              <a:t>3</a:t>
            </a:r>
            <a:r>
              <a:rPr lang="zh-CN" altLang="en-US" sz="2400"/>
              <a:t>）动尺变</a:t>
            </a:r>
            <a:r>
              <a:rPr lang="zh-CN" altLang="en-US" sz="2400" b="1">
                <a:solidFill>
                  <a:srgbClr val="FF0000"/>
                </a:solidFill>
              </a:rPr>
              <a:t>短</a:t>
            </a:r>
          </a:p>
        </p:txBody>
      </p:sp>
      <p:sp>
        <p:nvSpPr>
          <p:cNvPr id="11270" name="Text Box 6"/>
          <p:cNvSpPr txBox="1">
            <a:spLocks noChangeArrowheads="1"/>
          </p:cNvSpPr>
          <p:nvPr/>
        </p:nvSpPr>
        <p:spPr bwMode="auto">
          <a:xfrm>
            <a:off x="1657350" y="4468813"/>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a:t>
            </a:r>
            <a:r>
              <a:rPr lang="en-US" altLang="zh-CN" sz="2400"/>
              <a:t>4</a:t>
            </a:r>
            <a:r>
              <a:rPr lang="zh-CN" altLang="en-US" sz="2400"/>
              <a:t>）运动的物体质量变</a:t>
            </a:r>
            <a:r>
              <a:rPr lang="zh-CN" altLang="en-US" sz="2400" b="1">
                <a:solidFill>
                  <a:srgbClr val="FF0000"/>
                </a:solidFill>
              </a:rPr>
              <a:t>大</a:t>
            </a:r>
          </a:p>
        </p:txBody>
      </p:sp>
      <p:sp>
        <p:nvSpPr>
          <p:cNvPr id="11271" name="Text Box 7">
            <a:hlinkClick r:id="" action="ppaction://noaction"/>
          </p:cNvPr>
          <p:cNvSpPr txBox="1">
            <a:spLocks noChangeArrowheads="1"/>
          </p:cNvSpPr>
          <p:nvPr/>
        </p:nvSpPr>
        <p:spPr bwMode="auto">
          <a:xfrm>
            <a:off x="1657350" y="1420813"/>
            <a:ext cx="524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a:t>
            </a:r>
            <a:r>
              <a:rPr lang="en-US" altLang="zh-CN" sz="2400"/>
              <a:t>1</a:t>
            </a:r>
            <a:r>
              <a:rPr lang="zh-CN" altLang="en-US" sz="2400"/>
              <a:t>）不同</a:t>
            </a:r>
            <a:r>
              <a:rPr lang="zh-CN" altLang="en-US" sz="2400" b="1">
                <a:solidFill>
                  <a:srgbClr val="FF0000"/>
                </a:solidFill>
              </a:rPr>
              <a:t>惯性参考系</a:t>
            </a:r>
            <a:r>
              <a:rPr lang="zh-CN" altLang="en-US" sz="2400"/>
              <a:t>，物理</a:t>
            </a:r>
            <a:r>
              <a:rPr lang="zh-CN" altLang="en-US" sz="2400" b="1">
                <a:solidFill>
                  <a:srgbClr val="0000FF"/>
                </a:solidFill>
              </a:rPr>
              <a:t>规律相同</a:t>
            </a:r>
          </a:p>
        </p:txBody>
      </p:sp>
      <p:grpSp>
        <p:nvGrpSpPr>
          <p:cNvPr id="11272" name="Group 8"/>
          <p:cNvGrpSpPr>
            <a:grpSpLocks/>
          </p:cNvGrpSpPr>
          <p:nvPr/>
        </p:nvGrpSpPr>
        <p:grpSpPr bwMode="auto">
          <a:xfrm>
            <a:off x="1428750" y="915988"/>
            <a:ext cx="4246563" cy="1498600"/>
            <a:chOff x="912" y="1122"/>
            <a:chExt cx="2675" cy="944"/>
          </a:xfrm>
        </p:grpSpPr>
        <p:sp>
          <p:nvSpPr>
            <p:cNvPr id="11273" name="Text Box 9"/>
            <p:cNvSpPr txBox="1">
              <a:spLocks noChangeArrowheads="1"/>
            </p:cNvSpPr>
            <p:nvPr/>
          </p:nvSpPr>
          <p:spPr bwMode="auto">
            <a:xfrm>
              <a:off x="912" y="1122"/>
              <a:ext cx="20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FF"/>
                  </a:solidFill>
                </a:rPr>
                <a:t>1</a:t>
              </a:r>
              <a:r>
                <a:rPr lang="zh-CN" altLang="en-US" sz="2800" b="1">
                  <a:solidFill>
                    <a:srgbClr val="0000FF"/>
                  </a:solidFill>
                </a:rPr>
                <a:t>、两条基本假设：</a:t>
              </a:r>
            </a:p>
          </p:txBody>
        </p:sp>
        <p:sp>
          <p:nvSpPr>
            <p:cNvPr id="11274" name="Text Box 10">
              <a:hlinkClick r:id="rId4"/>
            </p:cNvPr>
            <p:cNvSpPr txBox="1">
              <a:spLocks noChangeArrowheads="1"/>
            </p:cNvSpPr>
            <p:nvPr/>
          </p:nvSpPr>
          <p:spPr bwMode="auto">
            <a:xfrm>
              <a:off x="1056" y="1778"/>
              <a:ext cx="25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a:t>
              </a:r>
              <a:r>
                <a:rPr lang="en-US" altLang="zh-CN" sz="2400"/>
                <a:t>2</a:t>
              </a:r>
              <a:r>
                <a:rPr lang="zh-CN" altLang="en-US" sz="2400"/>
                <a:t>）任何惯性系，</a:t>
              </a:r>
              <a:r>
                <a:rPr lang="zh-CN" altLang="en-US" sz="2400" b="1">
                  <a:solidFill>
                    <a:srgbClr val="0000FF"/>
                  </a:solidFill>
                </a:rPr>
                <a:t>光速不变</a:t>
              </a:r>
            </a:p>
          </p:txBody>
        </p:sp>
      </p:grpSp>
      <p:sp>
        <p:nvSpPr>
          <p:cNvPr id="11275" name="Text Box 11"/>
          <p:cNvSpPr txBox="1">
            <a:spLocks noChangeArrowheads="1"/>
          </p:cNvSpPr>
          <p:nvPr/>
        </p:nvSpPr>
        <p:spPr bwMode="auto">
          <a:xfrm>
            <a:off x="1504950" y="2543175"/>
            <a:ext cx="4081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FF"/>
                </a:solidFill>
              </a:rPr>
              <a:t>2</a:t>
            </a:r>
            <a:r>
              <a:rPr lang="zh-CN" altLang="en-US" sz="3200" b="1">
                <a:solidFill>
                  <a:srgbClr val="0000FF"/>
                </a:solidFill>
              </a:rPr>
              <a:t>、狭义相对论结论：</a:t>
            </a:r>
          </a:p>
        </p:txBody>
      </p:sp>
      <p:sp>
        <p:nvSpPr>
          <p:cNvPr id="11276" name="Text Box 12">
            <a:hlinkClick r:id="rId5"/>
          </p:cNvPr>
          <p:cNvSpPr txBox="1">
            <a:spLocks noChangeArrowheads="1"/>
          </p:cNvSpPr>
          <p:nvPr/>
        </p:nvSpPr>
        <p:spPr bwMode="auto">
          <a:xfrm>
            <a:off x="1657350" y="3554413"/>
            <a:ext cx="218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a:t>
            </a:r>
            <a:r>
              <a:rPr lang="en-US" altLang="zh-CN" sz="2400"/>
              <a:t>2</a:t>
            </a:r>
            <a:r>
              <a:rPr lang="zh-CN" altLang="en-US" sz="2400"/>
              <a:t>）动钟变</a:t>
            </a:r>
            <a:r>
              <a:rPr lang="zh-CN" altLang="en-US" sz="2400" b="1">
                <a:solidFill>
                  <a:srgbClr val="FF0000"/>
                </a:solidFill>
              </a:rPr>
              <a:t>慢</a:t>
            </a:r>
          </a:p>
        </p:txBody>
      </p:sp>
      <p:sp>
        <p:nvSpPr>
          <p:cNvPr id="11277" name="Text Box 13"/>
          <p:cNvSpPr txBox="1">
            <a:spLocks noChangeArrowheads="1"/>
          </p:cNvSpPr>
          <p:nvPr/>
        </p:nvSpPr>
        <p:spPr bwMode="auto">
          <a:xfrm>
            <a:off x="304800" y="5078413"/>
            <a:ext cx="843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latin typeface="宋体" pitchFamily="2" charset="-122"/>
              </a:rPr>
              <a:t> </a:t>
            </a:r>
            <a:r>
              <a:rPr lang="zh-CN" altLang="en-US" sz="2800" b="1">
                <a:solidFill>
                  <a:schemeClr val="folHlink"/>
                </a:solidFill>
                <a:latin typeface="宋体" pitchFamily="2" charset="-122"/>
              </a:rPr>
              <a:t>时间、长度和质量这三者都与参考系的运动</a:t>
            </a:r>
            <a:r>
              <a:rPr lang="zh-CN" altLang="en-US" sz="2800" b="1">
                <a:solidFill>
                  <a:srgbClr val="FF0000"/>
                </a:solidFill>
                <a:latin typeface="宋体" pitchFamily="2" charset="-122"/>
              </a:rPr>
              <a:t>有</a:t>
            </a:r>
            <a:r>
              <a:rPr lang="zh-CN" altLang="en-US" sz="2800" b="1">
                <a:solidFill>
                  <a:schemeClr val="folHlink"/>
                </a:solidFill>
                <a:latin typeface="宋体" pitchFamily="2" charset="-122"/>
              </a:rPr>
              <a:t>关。</a:t>
            </a:r>
          </a:p>
        </p:txBody>
      </p:sp>
      <p:pic>
        <p:nvPicPr>
          <p:cNvPr id="11278" name="Picture 14" descr="Image145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0350" y="1954213"/>
            <a:ext cx="2514600" cy="2589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dissolve">
                                      <p:cBhvr>
                                        <p:cTn id="7" dur="500"/>
                                        <p:tgtEl>
                                          <p:spTgt spid="11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wipe(left)">
                                      <p:cBhvr>
                                        <p:cTn id="12" dur="500"/>
                                        <p:tgtEl>
                                          <p:spTgt spid="11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267"/>
                                        </p:tgtEl>
                                        <p:attrNameLst>
                                          <p:attrName>style.visibility</p:attrName>
                                        </p:attrNameLst>
                                      </p:cBhvr>
                                      <p:to>
                                        <p:strVal val="visible"/>
                                      </p:to>
                                    </p:set>
                                    <p:animEffect transition="in" filter="wipe(up)">
                                      <p:cBhvr>
                                        <p:cTn id="17" dur="500"/>
                                        <p:tgtEl>
                                          <p:spTgt spid="112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11275"/>
                                        </p:tgtEl>
                                        <p:attrNameLst>
                                          <p:attrName>style.visibility</p:attrName>
                                        </p:attrNameLst>
                                      </p:cBhvr>
                                      <p:to>
                                        <p:strVal val="visible"/>
                                      </p:to>
                                    </p:set>
                                    <p:anim calcmode="lin" valueType="num">
                                      <p:cBhvr>
                                        <p:cTn id="22" dur="500" fill="hold"/>
                                        <p:tgtEl>
                                          <p:spTgt spid="11275"/>
                                        </p:tgtEl>
                                        <p:attrNameLst>
                                          <p:attrName>ppt_w</p:attrName>
                                        </p:attrNameLst>
                                      </p:cBhvr>
                                      <p:tavLst>
                                        <p:tav tm="0">
                                          <p:val>
                                            <p:fltVal val="0"/>
                                          </p:val>
                                        </p:tav>
                                        <p:tav tm="100000">
                                          <p:val>
                                            <p:strVal val="#ppt_w"/>
                                          </p:val>
                                        </p:tav>
                                      </p:tavLst>
                                    </p:anim>
                                    <p:anim calcmode="lin" valueType="num">
                                      <p:cBhvr>
                                        <p:cTn id="23" dur="500" fill="hold"/>
                                        <p:tgtEl>
                                          <p:spTgt spid="11275"/>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268"/>
                                        </p:tgtEl>
                                        <p:attrNameLst>
                                          <p:attrName>style.visibility</p:attrName>
                                        </p:attrNameLst>
                                      </p:cBhvr>
                                      <p:to>
                                        <p:strVal val="visible"/>
                                      </p:to>
                                    </p:set>
                                    <p:anim calcmode="lin" valueType="num">
                                      <p:cBhvr additive="base">
                                        <p:cTn id="28" dur="500" fill="hold"/>
                                        <p:tgtEl>
                                          <p:spTgt spid="11268"/>
                                        </p:tgtEl>
                                        <p:attrNameLst>
                                          <p:attrName>ppt_x</p:attrName>
                                        </p:attrNameLst>
                                      </p:cBhvr>
                                      <p:tavLst>
                                        <p:tav tm="0">
                                          <p:val>
                                            <p:strVal val="0-#ppt_w/2"/>
                                          </p:val>
                                        </p:tav>
                                        <p:tav tm="100000">
                                          <p:val>
                                            <p:strVal val="#ppt_x"/>
                                          </p:val>
                                        </p:tav>
                                      </p:tavLst>
                                    </p:anim>
                                    <p:anim calcmode="lin" valueType="num">
                                      <p:cBhvr additive="base">
                                        <p:cTn id="29"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276"/>
                                        </p:tgtEl>
                                        <p:attrNameLst>
                                          <p:attrName>style.visibility</p:attrName>
                                        </p:attrNameLst>
                                      </p:cBhvr>
                                      <p:to>
                                        <p:strVal val="visible"/>
                                      </p:to>
                                    </p:set>
                                    <p:anim calcmode="lin" valueType="num">
                                      <p:cBhvr additive="base">
                                        <p:cTn id="34" dur="500" fill="hold"/>
                                        <p:tgtEl>
                                          <p:spTgt spid="11276"/>
                                        </p:tgtEl>
                                        <p:attrNameLst>
                                          <p:attrName>ppt_x</p:attrName>
                                        </p:attrNameLst>
                                      </p:cBhvr>
                                      <p:tavLst>
                                        <p:tav tm="0">
                                          <p:val>
                                            <p:strVal val="0-#ppt_w/2"/>
                                          </p:val>
                                        </p:tav>
                                        <p:tav tm="100000">
                                          <p:val>
                                            <p:strVal val="#ppt_x"/>
                                          </p:val>
                                        </p:tav>
                                      </p:tavLst>
                                    </p:anim>
                                    <p:anim calcmode="lin" valueType="num">
                                      <p:cBhvr additive="base">
                                        <p:cTn id="35" dur="500" fill="hold"/>
                                        <p:tgtEl>
                                          <p:spTgt spid="11276"/>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1269"/>
                                        </p:tgtEl>
                                        <p:attrNameLst>
                                          <p:attrName>style.visibility</p:attrName>
                                        </p:attrNameLst>
                                      </p:cBhvr>
                                      <p:to>
                                        <p:strVal val="visible"/>
                                      </p:to>
                                    </p:set>
                                    <p:anim calcmode="lin" valueType="num">
                                      <p:cBhvr additive="base">
                                        <p:cTn id="40" dur="500" fill="hold"/>
                                        <p:tgtEl>
                                          <p:spTgt spid="11269"/>
                                        </p:tgtEl>
                                        <p:attrNameLst>
                                          <p:attrName>ppt_x</p:attrName>
                                        </p:attrNameLst>
                                      </p:cBhvr>
                                      <p:tavLst>
                                        <p:tav tm="0">
                                          <p:val>
                                            <p:strVal val="0-#ppt_w/2"/>
                                          </p:val>
                                        </p:tav>
                                        <p:tav tm="100000">
                                          <p:val>
                                            <p:strVal val="#ppt_x"/>
                                          </p:val>
                                        </p:tav>
                                      </p:tavLst>
                                    </p:anim>
                                    <p:anim calcmode="lin" valueType="num">
                                      <p:cBhvr additive="base">
                                        <p:cTn id="41"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1270"/>
                                        </p:tgtEl>
                                        <p:attrNameLst>
                                          <p:attrName>style.visibility</p:attrName>
                                        </p:attrNameLst>
                                      </p:cBhvr>
                                      <p:to>
                                        <p:strVal val="visible"/>
                                      </p:to>
                                    </p:set>
                                    <p:anim calcmode="lin" valueType="num">
                                      <p:cBhvr additive="base">
                                        <p:cTn id="46" dur="500" fill="hold"/>
                                        <p:tgtEl>
                                          <p:spTgt spid="11270"/>
                                        </p:tgtEl>
                                        <p:attrNameLst>
                                          <p:attrName>ppt_x</p:attrName>
                                        </p:attrNameLst>
                                      </p:cBhvr>
                                      <p:tavLst>
                                        <p:tav tm="0">
                                          <p:val>
                                            <p:strVal val="0-#ppt_w/2"/>
                                          </p:val>
                                        </p:tav>
                                        <p:tav tm="100000">
                                          <p:val>
                                            <p:strVal val="#ppt_x"/>
                                          </p:val>
                                        </p:tav>
                                      </p:tavLst>
                                    </p:anim>
                                    <p:anim calcmode="lin" valueType="num">
                                      <p:cBhvr additive="base">
                                        <p:cTn id="47"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11277"/>
                                        </p:tgtEl>
                                        <p:attrNameLst>
                                          <p:attrName>style.visibility</p:attrName>
                                        </p:attrNameLst>
                                      </p:cBhvr>
                                      <p:to>
                                        <p:strVal val="visible"/>
                                      </p:to>
                                    </p:set>
                                    <p:anim calcmode="lin" valueType="num">
                                      <p:cBhvr>
                                        <p:cTn id="52" dur="500" fill="hold"/>
                                        <p:tgtEl>
                                          <p:spTgt spid="11277"/>
                                        </p:tgtEl>
                                        <p:attrNameLst>
                                          <p:attrName>ppt_w</p:attrName>
                                        </p:attrNameLst>
                                      </p:cBhvr>
                                      <p:tavLst>
                                        <p:tav tm="0">
                                          <p:val>
                                            <p:fltVal val="0"/>
                                          </p:val>
                                        </p:tav>
                                        <p:tav tm="100000">
                                          <p:val>
                                            <p:strVal val="#ppt_w"/>
                                          </p:val>
                                        </p:tav>
                                      </p:tavLst>
                                    </p:anim>
                                    <p:anim calcmode="lin" valueType="num">
                                      <p:cBhvr>
                                        <p:cTn id="53" dur="500" fill="hold"/>
                                        <p:tgtEl>
                                          <p:spTgt spid="112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8" grpId="0" autoUpdateAnimBg="0"/>
      <p:bldP spid="11269" grpId="0" autoUpdateAnimBg="0"/>
      <p:bldP spid="11270" grpId="0" autoUpdateAnimBg="0"/>
      <p:bldP spid="11271" grpId="0" autoUpdateAnimBg="0"/>
      <p:bldP spid="11275" grpId="0" autoUpdateAnimBg="0"/>
      <p:bldP spid="11276" grpId="0" autoUpdateAnimBg="0"/>
      <p:bldP spid="1127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611188" y="1219200"/>
            <a:ext cx="7993062" cy="3760788"/>
            <a:chOff x="612" y="1152"/>
            <a:chExt cx="5035" cy="2369"/>
          </a:xfrm>
        </p:grpSpPr>
        <p:sp>
          <p:nvSpPr>
            <p:cNvPr id="12291" name="Line 3"/>
            <p:cNvSpPr>
              <a:spLocks noChangeShapeType="1"/>
            </p:cNvSpPr>
            <p:nvPr/>
          </p:nvSpPr>
          <p:spPr bwMode="auto">
            <a:xfrm>
              <a:off x="612"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Line 4"/>
            <p:cNvSpPr>
              <a:spLocks noChangeShapeType="1"/>
            </p:cNvSpPr>
            <p:nvPr/>
          </p:nvSpPr>
          <p:spPr bwMode="auto">
            <a:xfrm>
              <a:off x="1764"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 name="Line 5"/>
            <p:cNvSpPr>
              <a:spLocks noChangeShapeType="1"/>
            </p:cNvSpPr>
            <p:nvPr/>
          </p:nvSpPr>
          <p:spPr bwMode="auto">
            <a:xfrm>
              <a:off x="3606"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4" name="Line 6"/>
            <p:cNvSpPr>
              <a:spLocks noChangeShapeType="1"/>
            </p:cNvSpPr>
            <p:nvPr/>
          </p:nvSpPr>
          <p:spPr bwMode="auto">
            <a:xfrm>
              <a:off x="5647"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 name="Text Box 7"/>
            <p:cNvSpPr txBox="1">
              <a:spLocks noChangeArrowheads="1"/>
            </p:cNvSpPr>
            <p:nvPr/>
          </p:nvSpPr>
          <p:spPr bwMode="auto">
            <a:xfrm>
              <a:off x="960" y="168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光速</a:t>
              </a:r>
            </a:p>
          </p:txBody>
        </p:sp>
        <p:sp>
          <p:nvSpPr>
            <p:cNvPr id="12296" name="Text Box 8"/>
            <p:cNvSpPr txBox="1">
              <a:spLocks noChangeArrowheads="1"/>
            </p:cNvSpPr>
            <p:nvPr/>
          </p:nvSpPr>
          <p:spPr bwMode="auto">
            <a:xfrm>
              <a:off x="960" y="2121"/>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同时</a:t>
              </a:r>
            </a:p>
          </p:txBody>
        </p:sp>
        <p:sp>
          <p:nvSpPr>
            <p:cNvPr id="12297" name="Text Box 9"/>
            <p:cNvSpPr txBox="1">
              <a:spLocks noChangeArrowheads="1"/>
            </p:cNvSpPr>
            <p:nvPr/>
          </p:nvSpPr>
          <p:spPr bwMode="auto">
            <a:xfrm>
              <a:off x="672"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时间与空间</a:t>
              </a:r>
            </a:p>
          </p:txBody>
        </p:sp>
        <p:sp>
          <p:nvSpPr>
            <p:cNvPr id="12298" name="Text Box 10"/>
            <p:cNvSpPr txBox="1">
              <a:spLocks noChangeArrowheads="1"/>
            </p:cNvSpPr>
            <p:nvPr/>
          </p:nvSpPr>
          <p:spPr bwMode="auto">
            <a:xfrm>
              <a:off x="960" y="312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质量</a:t>
              </a:r>
            </a:p>
          </p:txBody>
        </p:sp>
        <p:sp>
          <p:nvSpPr>
            <p:cNvPr id="12299" name="Text Box 11"/>
            <p:cNvSpPr txBox="1">
              <a:spLocks noChangeArrowheads="1"/>
            </p:cNvSpPr>
            <p:nvPr/>
          </p:nvSpPr>
          <p:spPr bwMode="auto">
            <a:xfrm>
              <a:off x="2123" y="1248"/>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经典时空观</a:t>
              </a:r>
            </a:p>
          </p:txBody>
        </p:sp>
        <p:sp>
          <p:nvSpPr>
            <p:cNvPr id="12300" name="Text Box 12"/>
            <p:cNvSpPr txBox="1">
              <a:spLocks noChangeArrowheads="1"/>
            </p:cNvSpPr>
            <p:nvPr/>
          </p:nvSpPr>
          <p:spPr bwMode="auto">
            <a:xfrm>
              <a:off x="3780" y="1248"/>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狭义相对论时空观</a:t>
              </a:r>
            </a:p>
          </p:txBody>
        </p:sp>
        <p:sp>
          <p:nvSpPr>
            <p:cNvPr id="12301" name="Line 13"/>
            <p:cNvSpPr>
              <a:spLocks noChangeShapeType="1"/>
            </p:cNvSpPr>
            <p:nvPr/>
          </p:nvSpPr>
          <p:spPr bwMode="auto">
            <a:xfrm>
              <a:off x="612" y="1162"/>
              <a:ext cx="50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14"/>
            <p:cNvSpPr>
              <a:spLocks noChangeShapeType="1"/>
            </p:cNvSpPr>
            <p:nvPr/>
          </p:nvSpPr>
          <p:spPr bwMode="auto">
            <a:xfrm>
              <a:off x="612" y="1616"/>
              <a:ext cx="50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Line 15"/>
            <p:cNvSpPr>
              <a:spLocks noChangeShapeType="1"/>
            </p:cNvSpPr>
            <p:nvPr/>
          </p:nvSpPr>
          <p:spPr bwMode="auto">
            <a:xfrm>
              <a:off x="612" y="2069"/>
              <a:ext cx="50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Line 16"/>
            <p:cNvSpPr>
              <a:spLocks noChangeShapeType="1"/>
            </p:cNvSpPr>
            <p:nvPr/>
          </p:nvSpPr>
          <p:spPr bwMode="auto">
            <a:xfrm>
              <a:off x="612" y="2523"/>
              <a:ext cx="50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5" name="Line 17"/>
            <p:cNvSpPr>
              <a:spLocks noChangeShapeType="1"/>
            </p:cNvSpPr>
            <p:nvPr/>
          </p:nvSpPr>
          <p:spPr bwMode="auto">
            <a:xfrm>
              <a:off x="612" y="3022"/>
              <a:ext cx="50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6" name="Line 18"/>
            <p:cNvSpPr>
              <a:spLocks noChangeShapeType="1"/>
            </p:cNvSpPr>
            <p:nvPr/>
          </p:nvSpPr>
          <p:spPr bwMode="auto">
            <a:xfrm>
              <a:off x="612" y="3521"/>
              <a:ext cx="50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07" name="Text Box 19"/>
          <p:cNvSpPr txBox="1">
            <a:spLocks noChangeArrowheads="1"/>
          </p:cNvSpPr>
          <p:nvPr/>
        </p:nvSpPr>
        <p:spPr bwMode="auto">
          <a:xfrm>
            <a:off x="3060700" y="2027238"/>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相对的</a:t>
            </a:r>
          </a:p>
        </p:txBody>
      </p:sp>
      <p:sp>
        <p:nvSpPr>
          <p:cNvPr id="12308" name="Text Box 20"/>
          <p:cNvSpPr txBox="1">
            <a:spLocks noChangeArrowheads="1"/>
          </p:cNvSpPr>
          <p:nvPr/>
        </p:nvSpPr>
        <p:spPr bwMode="auto">
          <a:xfrm>
            <a:off x="5724525" y="2027238"/>
            <a:ext cx="250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绝对的（不变）</a:t>
            </a:r>
          </a:p>
        </p:txBody>
      </p:sp>
      <p:sp>
        <p:nvSpPr>
          <p:cNvPr id="12309" name="Text Box 21"/>
          <p:cNvSpPr txBox="1">
            <a:spLocks noChangeArrowheads="1"/>
          </p:cNvSpPr>
          <p:nvPr/>
        </p:nvSpPr>
        <p:spPr bwMode="auto">
          <a:xfrm>
            <a:off x="2700338" y="2747963"/>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绝对的</a:t>
            </a:r>
          </a:p>
        </p:txBody>
      </p:sp>
      <p:sp>
        <p:nvSpPr>
          <p:cNvPr id="12310" name="Text Box 22"/>
          <p:cNvSpPr txBox="1">
            <a:spLocks noChangeArrowheads="1"/>
          </p:cNvSpPr>
          <p:nvPr/>
        </p:nvSpPr>
        <p:spPr bwMode="auto">
          <a:xfrm>
            <a:off x="2339975" y="3514725"/>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与运动无关，绝对的</a:t>
            </a:r>
          </a:p>
        </p:txBody>
      </p:sp>
      <p:sp>
        <p:nvSpPr>
          <p:cNvPr id="12311" name="Text Box 23"/>
          <p:cNvSpPr txBox="1">
            <a:spLocks noChangeArrowheads="1"/>
          </p:cNvSpPr>
          <p:nvPr/>
        </p:nvSpPr>
        <p:spPr bwMode="auto">
          <a:xfrm>
            <a:off x="2339975" y="4332288"/>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与运动无关，不变的</a:t>
            </a:r>
          </a:p>
        </p:txBody>
      </p:sp>
      <p:sp>
        <p:nvSpPr>
          <p:cNvPr id="12312" name="Text Box 24"/>
          <p:cNvSpPr txBox="1">
            <a:spLocks noChangeArrowheads="1"/>
          </p:cNvSpPr>
          <p:nvPr/>
        </p:nvSpPr>
        <p:spPr bwMode="auto">
          <a:xfrm>
            <a:off x="5724525" y="2747963"/>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相对的</a:t>
            </a:r>
          </a:p>
        </p:txBody>
      </p:sp>
      <p:sp>
        <p:nvSpPr>
          <p:cNvPr id="12313" name="Text Box 25"/>
          <p:cNvSpPr txBox="1">
            <a:spLocks noChangeArrowheads="1"/>
          </p:cNvSpPr>
          <p:nvPr/>
        </p:nvSpPr>
        <p:spPr bwMode="auto">
          <a:xfrm>
            <a:off x="5507038" y="3514725"/>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与运动有关，相对的</a:t>
            </a:r>
          </a:p>
        </p:txBody>
      </p:sp>
      <p:sp>
        <p:nvSpPr>
          <p:cNvPr id="12314" name="Text Box 26"/>
          <p:cNvSpPr txBox="1">
            <a:spLocks noChangeArrowheads="1"/>
          </p:cNvSpPr>
          <p:nvPr/>
        </p:nvSpPr>
        <p:spPr bwMode="auto">
          <a:xfrm>
            <a:off x="5435600" y="4332288"/>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随速度增加而增大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3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3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3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3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autoUpdateAnimBg="0"/>
      <p:bldP spid="12308" grpId="0" autoUpdateAnimBg="0"/>
      <p:bldP spid="12309" grpId="0" autoUpdateAnimBg="0"/>
      <p:bldP spid="12310" grpId="0" autoUpdateAnimBg="0"/>
      <p:bldP spid="12311" grpId="0" autoUpdateAnimBg="0"/>
      <p:bldP spid="12312" grpId="0" autoUpdateAnimBg="0"/>
      <p:bldP spid="12313" grpId="0" autoUpdateAnimBg="0"/>
      <p:bldP spid="1231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28600" y="457200"/>
            <a:ext cx="8713788"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C1B7F5"/>
                </a:solidFill>
                <a:latin typeface="隶书" pitchFamily="49" charset="-122"/>
                <a:ea typeface="隶书" pitchFamily="49" charset="-122"/>
              </a:rPr>
              <a:t>  </a:t>
            </a:r>
            <a:r>
              <a:rPr lang="zh-CN" altLang="en-US" sz="3200" b="1">
                <a:solidFill>
                  <a:srgbClr val="0000FF"/>
                </a:solidFill>
                <a:latin typeface="隶书" pitchFamily="49" charset="-122"/>
                <a:ea typeface="隶书" pitchFamily="49" charset="-122"/>
              </a:rPr>
              <a:t>我们认识物理这门学科，已经有三年了，同学们，你有没有意识到自己是幸运的？我们从一开始就被直接带入了这座宏伟壮丽的物理学大厦　     </a:t>
            </a:r>
          </a:p>
          <a:p>
            <a:r>
              <a:rPr lang="zh-CN" altLang="en-US" sz="3200" b="1">
                <a:solidFill>
                  <a:srgbClr val="0000FF"/>
                </a:solidFill>
                <a:latin typeface="隶书" pitchFamily="49" charset="-122"/>
                <a:ea typeface="隶书" pitchFamily="49" charset="-122"/>
              </a:rPr>
              <a:t>    而这座大厦是由一大批杰出的物理学</a:t>
            </a:r>
          </a:p>
          <a:p>
            <a:r>
              <a:rPr lang="zh-CN" altLang="en-US" sz="3200" b="1">
                <a:solidFill>
                  <a:srgbClr val="0000FF"/>
                </a:solidFill>
                <a:latin typeface="隶书" pitchFamily="49" charset="-122"/>
                <a:ea typeface="隶书" pitchFamily="49" charset="-122"/>
              </a:rPr>
              <a:t>家前赴后继、呕心沥血构建而成的。</a:t>
            </a:r>
          </a:p>
          <a:p>
            <a:r>
              <a:rPr lang="zh-CN" altLang="en-US" sz="3200" b="1">
                <a:solidFill>
                  <a:srgbClr val="0000FF"/>
                </a:solidFill>
                <a:latin typeface="隶书" pitchFamily="49" charset="-122"/>
                <a:ea typeface="隶书" pitchFamily="49" charset="-122"/>
              </a:rPr>
              <a:t>    </a:t>
            </a:r>
          </a:p>
          <a:p>
            <a:r>
              <a:rPr lang="zh-CN" altLang="en-US" sz="3200" b="1">
                <a:solidFill>
                  <a:srgbClr val="0000FF"/>
                </a:solidFill>
                <a:latin typeface="隶书" pitchFamily="49" charset="-122"/>
                <a:ea typeface="隶书" pitchFamily="49" charset="-122"/>
              </a:rPr>
              <a:t>   今天，我们在了解物理学发展过程当中，也结识几个早就和我们所学的知识一同陪伴在我们身边的物理学界的伟大人物。</a:t>
            </a:r>
          </a:p>
        </p:txBody>
      </p:sp>
      <p:sp>
        <p:nvSpPr>
          <p:cNvPr id="13322" name="Line 10"/>
          <p:cNvSpPr>
            <a:spLocks noChangeShapeType="1"/>
          </p:cNvSpPr>
          <p:nvPr/>
        </p:nvSpPr>
        <p:spPr bwMode="auto">
          <a:xfrm>
            <a:off x="9144000" y="1260475"/>
            <a:ext cx="0" cy="44640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up)">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505075" y="152400"/>
            <a:ext cx="3819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FF0000"/>
                </a:solidFill>
                <a:ea typeface="华文行楷" pitchFamily="2" charset="-122"/>
              </a:rPr>
              <a:t>经   典   力   学</a:t>
            </a:r>
          </a:p>
        </p:txBody>
      </p:sp>
      <p:sp>
        <p:nvSpPr>
          <p:cNvPr id="14339" name="Text Box 3"/>
          <p:cNvSpPr txBox="1">
            <a:spLocks noChangeArrowheads="1"/>
          </p:cNvSpPr>
          <p:nvPr/>
        </p:nvSpPr>
        <p:spPr bwMode="auto">
          <a:xfrm>
            <a:off x="152400" y="942975"/>
            <a:ext cx="88582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a:solidFill>
                  <a:srgbClr val="0000FF"/>
                </a:solidFill>
                <a:ea typeface="隶书" pitchFamily="49" charset="-122"/>
              </a:rPr>
              <a:t>       </a:t>
            </a:r>
            <a:r>
              <a:rPr lang="zh-CN" altLang="en-US" sz="3600">
                <a:solidFill>
                  <a:srgbClr val="0000FF"/>
                </a:solidFill>
                <a:ea typeface="隶书" pitchFamily="49" charset="-122"/>
              </a:rPr>
              <a:t>经典物理学体系：经典力学，热学、声学、光学、电磁学</a:t>
            </a:r>
          </a:p>
        </p:txBody>
      </p:sp>
      <p:sp>
        <p:nvSpPr>
          <p:cNvPr id="14343" name="Text Box 7"/>
          <p:cNvSpPr txBox="1">
            <a:spLocks noChangeArrowheads="1"/>
          </p:cNvSpPr>
          <p:nvPr/>
        </p:nvSpPr>
        <p:spPr bwMode="auto">
          <a:xfrm>
            <a:off x="1371600" y="2590800"/>
            <a:ext cx="6934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a:solidFill>
                  <a:srgbClr val="0000FF"/>
                </a:solidFill>
                <a:latin typeface="隶书" pitchFamily="49" charset="-122"/>
                <a:ea typeface="隶书" pitchFamily="49" charset="-122"/>
              </a:rPr>
              <a:t>伽利略</a:t>
            </a:r>
            <a:r>
              <a:rPr lang="zh-CN" altLang="en-US" sz="3600">
                <a:solidFill>
                  <a:srgbClr val="0000FF"/>
                </a:solidFill>
                <a:latin typeface="隶书" pitchFamily="49" charset="-122"/>
                <a:ea typeface="隶书" pitchFamily="49" charset="-122"/>
              </a:rPr>
              <a:t>发现：</a:t>
            </a:r>
            <a:r>
              <a:rPr lang="zh-CN" altLang="en-US" sz="3600">
                <a:solidFill>
                  <a:srgbClr val="0000FF"/>
                </a:solidFill>
                <a:ea typeface="隶书" pitchFamily="49" charset="-122"/>
              </a:rPr>
              <a:t>惯性定律</a:t>
            </a:r>
          </a:p>
          <a:p>
            <a:r>
              <a:rPr lang="zh-CN" altLang="en-US" sz="3600">
                <a:solidFill>
                  <a:srgbClr val="0000FF"/>
                </a:solidFill>
                <a:ea typeface="隶书" pitchFamily="49" charset="-122"/>
              </a:rPr>
              <a:t>                       自由落体规律</a:t>
            </a:r>
          </a:p>
          <a:p>
            <a:r>
              <a:rPr lang="zh-CN" altLang="en-US" sz="3600">
                <a:solidFill>
                  <a:srgbClr val="0000FF"/>
                </a:solidFill>
                <a:ea typeface="隶书" pitchFamily="49" charset="-122"/>
              </a:rPr>
              <a:t>                       力学相对性原理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dissolve">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657475" y="152400"/>
            <a:ext cx="3819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0000FF"/>
                </a:solidFill>
                <a:ea typeface="华文行楷" pitchFamily="2" charset="-122"/>
              </a:rPr>
              <a:t>经   典   力   学</a:t>
            </a:r>
          </a:p>
        </p:txBody>
      </p:sp>
      <p:sp>
        <p:nvSpPr>
          <p:cNvPr id="17413" name="Text Box 5"/>
          <p:cNvSpPr txBox="1">
            <a:spLocks noChangeArrowheads="1"/>
          </p:cNvSpPr>
          <p:nvPr/>
        </p:nvSpPr>
        <p:spPr bwMode="auto">
          <a:xfrm>
            <a:off x="381000" y="4876800"/>
            <a:ext cx="2590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第一次比较完整表述了惯性定律</a:t>
            </a:r>
          </a:p>
        </p:txBody>
      </p:sp>
      <p:graphicFrame>
        <p:nvGraphicFramePr>
          <p:cNvPr id="17414" name="Object 6"/>
          <p:cNvGraphicFramePr>
            <a:graphicFrameLocks noChangeAspect="1"/>
          </p:cNvGraphicFramePr>
          <p:nvPr/>
        </p:nvGraphicFramePr>
        <p:xfrm>
          <a:off x="914400" y="838200"/>
          <a:ext cx="2454275" cy="3657600"/>
        </p:xfrm>
        <a:graphic>
          <a:graphicData uri="http://schemas.openxmlformats.org/presentationml/2006/ole">
            <mc:AlternateContent xmlns:mc="http://schemas.openxmlformats.org/markup-compatibility/2006">
              <mc:Choice xmlns:v="urn:schemas-microsoft-com:vml" Requires="v">
                <p:oleObj spid="_x0000_s17419" name="位图图像" r:id="rId4" imgW="1028844" imgH="1533739" progId="Paint.Picture">
                  <p:embed/>
                </p:oleObj>
              </mc:Choice>
              <mc:Fallback>
                <p:oleObj name="位图图像" r:id="rId4" imgW="1028844" imgH="1533739"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838200"/>
                        <a:ext cx="24542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3200400" y="914400"/>
          <a:ext cx="2765425" cy="3581400"/>
        </p:xfrm>
        <a:graphic>
          <a:graphicData uri="http://schemas.openxmlformats.org/presentationml/2006/ole">
            <mc:AlternateContent xmlns:mc="http://schemas.openxmlformats.org/markup-compatibility/2006">
              <mc:Choice xmlns:v="urn:schemas-microsoft-com:vml" Requires="v">
                <p:oleObj spid="_x0000_s17420" name="位图图像" r:id="rId6" imgW="1162212" imgH="1504762" progId="Paint.Picture">
                  <p:embed/>
                </p:oleObj>
              </mc:Choice>
              <mc:Fallback>
                <p:oleObj name="位图图像" r:id="rId6" imgW="1162212" imgH="1504762"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914400"/>
                        <a:ext cx="27654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8"/>
          <p:cNvGraphicFramePr>
            <a:graphicFrameLocks noChangeAspect="1"/>
          </p:cNvGraphicFramePr>
          <p:nvPr/>
        </p:nvGraphicFramePr>
        <p:xfrm>
          <a:off x="5943600" y="990600"/>
          <a:ext cx="2778125" cy="3505200"/>
        </p:xfrm>
        <a:graphic>
          <a:graphicData uri="http://schemas.openxmlformats.org/presentationml/2006/ole">
            <mc:AlternateContent xmlns:mc="http://schemas.openxmlformats.org/markup-compatibility/2006">
              <mc:Choice xmlns:v="urn:schemas-microsoft-com:vml" Requires="v">
                <p:oleObj spid="_x0000_s17421" name="位图图像" r:id="rId8" imgW="1200318" imgH="1514686" progId="Paint.Picture">
                  <p:embed/>
                </p:oleObj>
              </mc:Choice>
              <mc:Fallback>
                <p:oleObj name="位图图像" r:id="rId8" imgW="1200318" imgH="1514686" progId="Paint.Picture">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990600"/>
                        <a:ext cx="27781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Text Box 9"/>
          <p:cNvSpPr txBox="1">
            <a:spLocks noChangeArrowheads="1"/>
          </p:cNvSpPr>
          <p:nvPr/>
        </p:nvSpPr>
        <p:spPr bwMode="auto">
          <a:xfrm>
            <a:off x="3581400" y="4892675"/>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解决了完全弹性碰撞问题</a:t>
            </a:r>
          </a:p>
        </p:txBody>
      </p:sp>
      <p:sp>
        <p:nvSpPr>
          <p:cNvPr id="17418" name="Text Box 10"/>
          <p:cNvSpPr txBox="1">
            <a:spLocks noChangeArrowheads="1"/>
          </p:cNvSpPr>
          <p:nvPr/>
        </p:nvSpPr>
        <p:spPr bwMode="auto">
          <a:xfrm>
            <a:off x="6400800" y="4892675"/>
            <a:ext cx="2286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发现了行星运动规律</a:t>
            </a:r>
          </a:p>
        </p:txBody>
      </p:sp>
    </p:spTree>
  </p:cSld>
  <p:clrMapOvr>
    <a:masterClrMapping/>
  </p:clrMapOvr>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CDESIGNJ</Template>
  <TotalTime>68</TotalTime>
  <Words>1505</Words>
  <Application>Microsoft Office PowerPoint</Application>
  <PresentationFormat>全屏显示(4:3)</PresentationFormat>
  <Paragraphs>143</Paragraphs>
  <Slides>24</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3" baseType="lpstr">
      <vt:lpstr>Arial</vt:lpstr>
      <vt:lpstr>宋体</vt:lpstr>
      <vt:lpstr>Wingdings 2</vt:lpstr>
      <vt:lpstr>Wingdings</vt:lpstr>
      <vt:lpstr>Times New Roman</vt:lpstr>
      <vt:lpstr>隶书</vt:lpstr>
      <vt:lpstr>华文行楷</vt:lpstr>
      <vt:lpstr>砖雕艺术</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23</cp:revision>
  <cp:lastPrinted>1601-01-01T00:00:00Z</cp:lastPrinted>
  <dcterms:created xsi:type="dcterms:W3CDTF">1601-01-01T00:00:00Z</dcterms:created>
  <dcterms:modified xsi:type="dcterms:W3CDTF">2014-09-18T05:59:30Z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