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2" r:id="rId16"/>
    <p:sldId id="275" r:id="rId17"/>
    <p:sldId id="273" r:id="rId18"/>
    <p:sldId id="274" r:id="rId19"/>
    <p:sldId id="27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C2B8C5D-84BB-4149-B8CD-DBC2EBEF28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13571-9764-4DD5-B9AD-E67A090BDE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65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3F32E-39FF-4CDE-8621-B9992581D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0395342-6805-4D4A-8041-5963A7635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3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4A681-24B2-4B85-B828-0281A71530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9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A7531-73E4-499B-A4B4-FC6B0DF287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A8535-81D3-4A87-A738-75056F1F20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55DF5-B3FB-461A-B8EB-0CD1011ED7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063FF-37E1-438C-8BA9-E0F90881F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4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B45AB-8118-496E-84DC-022B5D3E02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517B6-5607-472F-ABDD-598EDF9090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4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AC7B7-3E8C-49CB-BC3B-81B68B2E74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8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EA10EF-87F1-41C2-AB7A-CBDA0908AE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430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第十节  能量守恒定律与能源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1066800"/>
            <a:ext cx="85344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</a:rPr>
              <a:t>③</a:t>
            </a:r>
            <a:r>
              <a:rPr lang="zh-CN" altLang="en-US" sz="3200" b="1">
                <a:solidFill>
                  <a:srgbClr val="0000FF"/>
                </a:solidFill>
              </a:rPr>
              <a:t>说明：</a:t>
            </a:r>
          </a:p>
          <a:p>
            <a:r>
              <a:rPr lang="en-US" altLang="zh-CN" sz="3200" b="1">
                <a:solidFill>
                  <a:srgbClr val="0000FF"/>
                </a:solidFill>
              </a:rPr>
              <a:t>a.</a:t>
            </a:r>
            <a:r>
              <a:rPr lang="zh-CN" altLang="en-US" sz="3200" b="1">
                <a:solidFill>
                  <a:srgbClr val="0000FF"/>
                </a:solidFill>
              </a:rPr>
              <a:t>该定律是贯穿整个物理学的基本规律之一，是学习物理学的一条主线。</a:t>
            </a:r>
          </a:p>
          <a:p>
            <a:r>
              <a:rPr lang="en-US" altLang="zh-CN" sz="3200" b="1"/>
              <a:t>b.</a:t>
            </a:r>
            <a:r>
              <a:rPr lang="zh-CN" altLang="en-US" sz="3200" b="1"/>
              <a:t>要分清系统中有多少种形式的能，发生了哪些转化和转移。</a:t>
            </a:r>
          </a:p>
          <a:p>
            <a:r>
              <a:rPr lang="en-US" altLang="zh-CN" sz="3200" b="1">
                <a:solidFill>
                  <a:srgbClr val="0000FF"/>
                </a:solidFill>
              </a:rPr>
              <a:t>c.</a:t>
            </a:r>
            <a:r>
              <a:rPr lang="zh-CN" altLang="en-US" sz="3200" b="1">
                <a:solidFill>
                  <a:srgbClr val="0000FF"/>
                </a:solidFill>
              </a:rPr>
              <a:t>系统克服摩擦力所做的总功等于系统机械能的减少量，滑动摩擦力与相对距离的乘积在数值上等于系统产生的内能，即</a:t>
            </a:r>
            <a:r>
              <a:rPr lang="en-US" altLang="zh-CN" sz="3200" b="1">
                <a:solidFill>
                  <a:srgbClr val="0000FF"/>
                </a:solidFill>
              </a:rPr>
              <a:t>Q</a:t>
            </a:r>
            <a:r>
              <a:rPr lang="zh-CN" altLang="en-US" sz="3200" b="1">
                <a:solidFill>
                  <a:srgbClr val="0000FF"/>
                </a:solidFill>
              </a:rPr>
              <a:t>＝</a:t>
            </a:r>
            <a:r>
              <a:rPr lang="en-US" altLang="zh-CN" sz="3200" b="1">
                <a:solidFill>
                  <a:srgbClr val="0000FF"/>
                </a:solidFill>
              </a:rPr>
              <a:t>Fl</a:t>
            </a:r>
            <a:r>
              <a:rPr lang="zh-CN" altLang="en-US" sz="3200" b="1" baseline="-25000">
                <a:solidFill>
                  <a:srgbClr val="0000FF"/>
                </a:solidFill>
              </a:rPr>
              <a:t>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" y="533400"/>
            <a:ext cx="8534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在一定条件下，各种形式的能量可以相互转化和转移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28600" y="1676400"/>
            <a:ext cx="8686800" cy="1265238"/>
            <a:chOff x="0" y="1056"/>
            <a:chExt cx="5472" cy="79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344" y="1488"/>
              <a:ext cx="26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</a:rPr>
                <a:t>在热传递过程中。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44" y="1056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运动的甲钢球碰击静止的乙钢球；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1056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</a:rPr>
                <a:t>能量转移：</a:t>
              </a:r>
            </a:p>
          </p:txBody>
        </p:sp>
      </p:grp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228600" y="3733800"/>
            <a:ext cx="8153400" cy="1874838"/>
            <a:chOff x="144" y="2352"/>
            <a:chExt cx="5136" cy="1181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44" y="2371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</a:rPr>
                <a:t>能量转化：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776" y="2352"/>
              <a:ext cx="31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小朋友滑滑梯；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776" y="2736"/>
              <a:ext cx="27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</a:rPr>
                <a:t>水力发电；</a:t>
              </a:r>
              <a:r>
                <a:rPr kumimoji="1" lang="zh-CN" altLang="en-US" sz="3200" b="1">
                  <a:solidFill>
                    <a:srgbClr val="FF0000"/>
                  </a:solidFill>
                </a:rPr>
                <a:t>火力发电；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776" y="3168"/>
              <a:ext cx="35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电流通过电热器时。</a:t>
              </a:r>
            </a:p>
          </p:txBody>
        </p:sp>
      </p:grp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81000" y="2971800"/>
            <a:ext cx="7543800" cy="601663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特点：　能量的形式没有变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57200" y="5867400"/>
            <a:ext cx="7543800" cy="60801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特点：　能量的形式发生变化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nimBg="1"/>
      <p:bldP spid="13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4075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、指出下列现象中能量的转化或转移情况：</a:t>
            </a:r>
          </a:p>
          <a:p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）人在跑步时，身体发热（　　　　　　　　　）</a:t>
            </a:r>
          </a:p>
          <a:p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）风吹动帆船前进（　　　　　　　　　　　　）</a:t>
            </a:r>
          </a:p>
          <a:p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）放在火炉旁的冷水变热（　　　　　　　　　）</a:t>
            </a:r>
          </a:p>
          <a:p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）电流通过灯泡，灯泡发光（　　　　　　　　）</a:t>
            </a:r>
          </a:p>
          <a:p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）植物进行光合作用（　　　　　　　　　　　）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57800" y="18065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化学能转化为内能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267200" y="26447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风的机械能转移到帆船上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105400" y="34829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内能由火炉转移给水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638800" y="43973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电能转化为光能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724400" y="52355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光能转化为化学能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六、能源和能量耗散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① </a:t>
            </a:r>
            <a:r>
              <a:rPr lang="zh-CN" altLang="en-US" sz="3200" b="1"/>
              <a:t>人类利用能源大致经历了三个时期，即柴薪时期，煤炭时期，石油时期。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153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② </a:t>
            </a:r>
            <a:r>
              <a:rPr lang="zh-CN" altLang="en-US" sz="3200" b="1"/>
              <a:t>能量耗散：燃料燃烧时一旦把自己的热量释放出去，它就不会自动聚集起来供人类重新利用。</a:t>
            </a:r>
            <a:r>
              <a:rPr lang="en-US" altLang="zh-CN" sz="3200" b="1">
                <a:solidFill>
                  <a:srgbClr val="FF0000"/>
                </a:solidFill>
              </a:rPr>
              <a:t>(</a:t>
            </a:r>
            <a:r>
              <a:rPr lang="zh-CN" altLang="en-US" sz="3200" b="1">
                <a:solidFill>
                  <a:srgbClr val="FF0000"/>
                </a:solidFill>
              </a:rPr>
              <a:t>能量转化的方向性）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2875" y="5045075"/>
            <a:ext cx="900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</a:rPr>
              <a:t>当</a:t>
            </a:r>
            <a:r>
              <a:rPr kumimoji="1" lang="en-US" altLang="zh-CN" sz="3200" b="1" i="1">
                <a:solidFill>
                  <a:srgbClr val="0000FF"/>
                </a:solidFill>
              </a:rPr>
              <a:t>W</a:t>
            </a:r>
            <a:r>
              <a:rPr kumimoji="1" lang="en-US" altLang="zh-CN" sz="3200" b="1" i="1" baseline="-25000">
                <a:solidFill>
                  <a:srgbClr val="0000FF"/>
                </a:solidFill>
              </a:rPr>
              <a:t>G</a:t>
            </a:r>
            <a:r>
              <a:rPr kumimoji="1" lang="zh-CN" altLang="en-US" sz="3200" b="1" i="1" baseline="-25000">
                <a:solidFill>
                  <a:srgbClr val="0000FF"/>
                </a:solidFill>
              </a:rPr>
              <a:t>外</a:t>
            </a:r>
            <a:r>
              <a:rPr kumimoji="1" lang="zh-CN" altLang="en-US" sz="3200" b="1">
                <a:solidFill>
                  <a:srgbClr val="0000FF"/>
                </a:solidFill>
              </a:rPr>
              <a:t>＞</a:t>
            </a:r>
            <a:r>
              <a:rPr kumimoji="1" lang="en-US" altLang="zh-CN" sz="3200" b="1">
                <a:solidFill>
                  <a:srgbClr val="0000FF"/>
                </a:solidFill>
              </a:rPr>
              <a:t>0</a:t>
            </a:r>
            <a:r>
              <a:rPr kumimoji="1" lang="zh-CN" altLang="en-US" sz="3200" b="1">
                <a:solidFill>
                  <a:srgbClr val="0000FF"/>
                </a:solidFill>
              </a:rPr>
              <a:t>时，△</a:t>
            </a:r>
            <a:r>
              <a:rPr kumimoji="1" lang="en-US" altLang="zh-CN" sz="3200" b="1" i="1">
                <a:solidFill>
                  <a:srgbClr val="0000FF"/>
                </a:solidFill>
              </a:rPr>
              <a:t>E</a:t>
            </a:r>
            <a:r>
              <a:rPr kumimoji="1" lang="zh-CN" altLang="en-US" sz="3200" b="1">
                <a:solidFill>
                  <a:srgbClr val="0000FF"/>
                </a:solidFill>
              </a:rPr>
              <a:t>＞</a:t>
            </a:r>
            <a:r>
              <a:rPr kumimoji="1" lang="en-US" altLang="zh-CN" sz="3200" b="1">
                <a:solidFill>
                  <a:srgbClr val="0000FF"/>
                </a:solidFill>
              </a:rPr>
              <a:t>0</a:t>
            </a:r>
            <a:r>
              <a:rPr kumimoji="1" lang="zh-CN" altLang="en-US" sz="3200" b="1">
                <a:solidFill>
                  <a:srgbClr val="0000FF"/>
                </a:solidFill>
              </a:rPr>
              <a:t>，机械能增加</a:t>
            </a:r>
            <a:r>
              <a:rPr kumimoji="1" lang="zh-CN" altLang="en-US" sz="32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2875" y="5807075"/>
            <a:ext cx="900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</a:rPr>
              <a:t>当</a:t>
            </a:r>
            <a:r>
              <a:rPr kumimoji="1" lang="en-US" altLang="zh-CN" sz="3200" b="1" i="1">
                <a:solidFill>
                  <a:srgbClr val="0000FF"/>
                </a:solidFill>
              </a:rPr>
              <a:t>W</a:t>
            </a:r>
            <a:r>
              <a:rPr kumimoji="1" lang="en-US" altLang="zh-CN" sz="3200" b="1" i="1" baseline="-25000">
                <a:solidFill>
                  <a:srgbClr val="0000FF"/>
                </a:solidFill>
              </a:rPr>
              <a:t>G</a:t>
            </a:r>
            <a:r>
              <a:rPr kumimoji="1" lang="zh-CN" altLang="en-US" sz="3200" b="1" i="1" baseline="-25000">
                <a:solidFill>
                  <a:srgbClr val="0000FF"/>
                </a:solidFill>
              </a:rPr>
              <a:t>外</a:t>
            </a:r>
            <a:r>
              <a:rPr kumimoji="1" lang="zh-CN" altLang="en-US" sz="3200" b="1">
                <a:solidFill>
                  <a:srgbClr val="0000FF"/>
                </a:solidFill>
              </a:rPr>
              <a:t>＜</a:t>
            </a:r>
            <a:r>
              <a:rPr kumimoji="1" lang="en-US" altLang="zh-CN" sz="3200" b="1">
                <a:solidFill>
                  <a:srgbClr val="0000FF"/>
                </a:solidFill>
              </a:rPr>
              <a:t>0</a:t>
            </a:r>
            <a:r>
              <a:rPr kumimoji="1" lang="zh-CN" altLang="en-US" sz="3200" b="1">
                <a:solidFill>
                  <a:srgbClr val="0000FF"/>
                </a:solidFill>
              </a:rPr>
              <a:t>时，△</a:t>
            </a:r>
            <a:r>
              <a:rPr kumimoji="1" lang="en-US" altLang="zh-CN" sz="3200" b="1" i="1">
                <a:solidFill>
                  <a:srgbClr val="0000FF"/>
                </a:solidFill>
              </a:rPr>
              <a:t>E</a:t>
            </a:r>
            <a:r>
              <a:rPr kumimoji="1" lang="zh-CN" altLang="en-US" sz="3200" b="1">
                <a:solidFill>
                  <a:srgbClr val="0000FF"/>
                </a:solidFill>
              </a:rPr>
              <a:t>＜</a:t>
            </a:r>
            <a:r>
              <a:rPr kumimoji="1" lang="en-US" altLang="zh-CN" sz="3200" b="1">
                <a:solidFill>
                  <a:srgbClr val="0000FF"/>
                </a:solidFill>
              </a:rPr>
              <a:t>0</a:t>
            </a:r>
            <a:r>
              <a:rPr kumimoji="1" lang="zh-CN" altLang="en-US" sz="3200" b="1">
                <a:solidFill>
                  <a:srgbClr val="0000FF"/>
                </a:solidFill>
              </a:rPr>
              <a:t>，机械能减少</a:t>
            </a:r>
            <a:r>
              <a:rPr kumimoji="1" lang="zh-CN" altLang="en-US" sz="320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541588" y="3886200"/>
          <a:ext cx="51546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Microsoft 公式 3.0" r:id="rId3" imgW="1130040" imgH="190440" progId="Equation.3">
                  <p:embed/>
                </p:oleObj>
              </mc:Choice>
              <mc:Fallback>
                <p:oleObj name="Microsoft 公式 3.0" r:id="rId3" imgW="113004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886200"/>
                        <a:ext cx="5154612" cy="10096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371600" y="2971800"/>
          <a:ext cx="41719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Microsoft 公式 3.0" r:id="rId5" imgW="914400" imgH="177480" progId="Equation.3">
                  <p:embed/>
                </p:oleObj>
              </mc:Choice>
              <mc:Fallback>
                <p:oleObj name="Microsoft 公式 3.0" r:id="rId5" imgW="9144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171950" cy="9413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28600" y="1690688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</a:rPr>
              <a:t>除重力</a:t>
            </a:r>
            <a:r>
              <a:rPr kumimoji="1" lang="en-US" altLang="zh-CN" sz="3200" b="1">
                <a:solidFill>
                  <a:srgbClr val="0000FF"/>
                </a:solidFill>
              </a:rPr>
              <a:t>(</a:t>
            </a:r>
            <a:r>
              <a:rPr kumimoji="1" lang="zh-CN" altLang="en-US" sz="3200" b="1">
                <a:solidFill>
                  <a:srgbClr val="0000FF"/>
                </a:solidFill>
              </a:rPr>
              <a:t>弹力</a:t>
            </a:r>
            <a:r>
              <a:rPr kumimoji="1" lang="en-US" altLang="zh-CN" sz="3200" b="1">
                <a:solidFill>
                  <a:srgbClr val="0000FF"/>
                </a:solidFill>
              </a:rPr>
              <a:t>)</a:t>
            </a:r>
            <a:r>
              <a:rPr kumimoji="1" lang="zh-CN" altLang="en-US" sz="3200" b="1">
                <a:solidFill>
                  <a:srgbClr val="0000FF"/>
                </a:solidFill>
              </a:rPr>
              <a:t>外，其他外力对物体对所做的总功</a:t>
            </a:r>
            <a:r>
              <a:rPr kumimoji="1" lang="en-US" altLang="zh-CN" sz="3200" b="1" i="1">
                <a:solidFill>
                  <a:srgbClr val="0000FF"/>
                </a:solidFill>
              </a:rPr>
              <a:t>W</a:t>
            </a:r>
            <a:r>
              <a:rPr kumimoji="1" lang="en-US" altLang="zh-CN" sz="3200" b="1" i="1" baseline="-25000">
                <a:solidFill>
                  <a:srgbClr val="0000FF"/>
                </a:solidFill>
              </a:rPr>
              <a:t>G</a:t>
            </a:r>
            <a:r>
              <a:rPr kumimoji="1" lang="zh-CN" altLang="en-US" sz="3200" b="1" i="1" baseline="-25000">
                <a:solidFill>
                  <a:srgbClr val="0000FF"/>
                </a:solidFill>
              </a:rPr>
              <a:t>外</a:t>
            </a:r>
            <a:r>
              <a:rPr kumimoji="1" lang="zh-CN" altLang="en-US" sz="3200" b="1">
                <a:solidFill>
                  <a:srgbClr val="0000FF"/>
                </a:solidFill>
              </a:rPr>
              <a:t>等于物体机械能的变化量△</a:t>
            </a:r>
            <a:r>
              <a:rPr kumimoji="1" lang="en-US" altLang="zh-CN" sz="3200" b="1" i="1">
                <a:solidFill>
                  <a:srgbClr val="0000FF"/>
                </a:solidFill>
              </a:rPr>
              <a:t>E</a:t>
            </a:r>
            <a:r>
              <a:rPr kumimoji="1" lang="en-US" altLang="zh-CN" sz="32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514600" y="457200"/>
            <a:ext cx="4392613" cy="6635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266700" algn="l"/>
              </a:tabLst>
            </a:pPr>
            <a:r>
              <a:rPr kumimoji="1" lang="zh-CN" altLang="en-US" sz="3600" b="1"/>
              <a:t>功 能 原 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16025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、下列对能的转化和守恒定律的认识正确的是                              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                                                        （           ）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 </a:t>
            </a:r>
            <a:r>
              <a:rPr lang="en-US" altLang="zh-CN" sz="2800"/>
              <a:t>A</a:t>
            </a:r>
            <a:r>
              <a:rPr lang="zh-CN" altLang="en-US" sz="2800"/>
              <a:t>。某种形式的能减少，一定存在其他形式的能增加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</a:t>
            </a:r>
            <a:r>
              <a:rPr lang="en-US" altLang="zh-CN" sz="2800"/>
              <a:t>B</a:t>
            </a:r>
            <a:r>
              <a:rPr lang="zh-CN" altLang="en-US" sz="2800"/>
              <a:t>。某个物体的能减少．必然有其他物体的能增加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</a:t>
            </a:r>
            <a:r>
              <a:rPr lang="en-US" altLang="zh-CN" sz="2800"/>
              <a:t>C</a:t>
            </a:r>
            <a:r>
              <a:rPr lang="zh-CN" altLang="en-US" sz="2800"/>
              <a:t>。不需要任何外界的动力而持续对外做功的机器</a:t>
            </a:r>
            <a:r>
              <a:rPr lang="en-US" altLang="zh-CN" sz="2800"/>
              <a:t>——</a:t>
            </a:r>
            <a:r>
              <a:rPr lang="zh-CN" altLang="en-US" sz="2800"/>
              <a:t>永动机是不可能制成的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</a:t>
            </a:r>
            <a:r>
              <a:rPr lang="en-US" altLang="zh-CN" sz="2800"/>
              <a:t>D</a:t>
            </a:r>
            <a:r>
              <a:rPr lang="zh-CN" altLang="en-US" sz="2800"/>
              <a:t>。石子从空中落下，最后惨止在地面上，说明机械能消失了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086600" y="1524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304800"/>
            <a:ext cx="8915400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解析：能量守恒定律是指能量的总量不变，但更重要的是指转化和转移过程中的守恒．在不同形式的能量间发生转化，在不同的物体间发生转移．不需要任何外界动力而持续对外做功的机器是违背能量守恒定律的，是永远不可能制成的．机械能转化成了其他形式的能量而不能消失，能量是不会消失的．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</a:t>
            </a:r>
            <a:r>
              <a:rPr lang="en-US" altLang="zh-CN" sz="2800"/>
              <a:t>A</a:t>
            </a:r>
            <a:r>
              <a:rPr lang="zh-CN" altLang="en-US" sz="2800"/>
              <a:t>选项是指不同形式的能量间在转化，转化过程中是守恒的．</a:t>
            </a:r>
            <a:r>
              <a:rPr lang="en-US" altLang="zh-CN" sz="2800"/>
              <a:t>B</a:t>
            </a:r>
            <a:r>
              <a:rPr lang="zh-CN" altLang="en-US" sz="2800"/>
              <a:t>选项是指能量在不同的物体间发生转移，转移过程中是守恒的．这正好是能量守恒定律的两个方面</a:t>
            </a:r>
            <a:r>
              <a:rPr lang="en-US" altLang="zh-CN" sz="2800"/>
              <a:t>——</a:t>
            </a:r>
            <a:r>
              <a:rPr lang="zh-CN" altLang="en-US" sz="2800"/>
              <a:t>转化与转移．任何永动机都是不可能制成的，它违背了能量守恒定律，所以</a:t>
            </a:r>
            <a:r>
              <a:rPr lang="en-US" altLang="zh-CN" sz="2800"/>
              <a:t>ABC</a:t>
            </a:r>
            <a:r>
              <a:rPr lang="zh-CN" altLang="en-US" sz="2800"/>
              <a:t>正确．</a:t>
            </a:r>
            <a:r>
              <a:rPr lang="en-US" altLang="zh-CN" sz="2800"/>
              <a:t>D</a:t>
            </a:r>
            <a:r>
              <a:rPr lang="zh-CN" altLang="en-US" sz="2800"/>
              <a:t>选项中石子的机械能在变化，比如受空气阻力作用，机械能可能要减少，但机械能并没有消失，能量守恒定律表明能量既不能创生，也不能消失．故</a:t>
            </a:r>
            <a:r>
              <a:rPr lang="en-US" altLang="zh-CN" sz="2800"/>
              <a:t>D</a:t>
            </a:r>
            <a:r>
              <a:rPr lang="zh-CN" altLang="en-US" sz="2800"/>
              <a:t>是错的．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说明：此题考查能量守恒定律的理解，以及对水动机的认识，凡是违背能量守恒定律的永动机是永远不能制成的．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、能源是人类社会活动的物质基础，人类利用能源大致经历三个时期，按顺序为   </a:t>
            </a:r>
            <a:r>
              <a:rPr lang="en-US" altLang="zh-CN"/>
              <a:t>(     )        A.</a:t>
            </a:r>
            <a:r>
              <a:rPr lang="zh-CN" altLang="en-US"/>
              <a:t>煤炭时期柴薪时期石油时期</a:t>
            </a:r>
          </a:p>
          <a:p>
            <a:r>
              <a:rPr lang="zh-CN" altLang="en-US"/>
              <a:t>  </a:t>
            </a:r>
            <a:r>
              <a:rPr lang="en-US" altLang="zh-CN"/>
              <a:t>B.</a:t>
            </a:r>
            <a:r>
              <a:rPr lang="zh-CN" altLang="en-US"/>
              <a:t>柴薪时期煤炭时期石油时期</a:t>
            </a:r>
          </a:p>
          <a:p>
            <a:r>
              <a:rPr lang="zh-CN" altLang="en-US"/>
              <a:t>  </a:t>
            </a:r>
            <a:r>
              <a:rPr lang="en-US" altLang="zh-CN"/>
              <a:t>C.</a:t>
            </a:r>
            <a:r>
              <a:rPr lang="zh-CN" altLang="en-US"/>
              <a:t>柴薪时期石油时期煤炭时期</a:t>
            </a:r>
          </a:p>
          <a:p>
            <a:r>
              <a:rPr lang="zh-CN" altLang="en-US"/>
              <a:t>  </a:t>
            </a:r>
            <a:r>
              <a:rPr lang="en-US" altLang="zh-CN"/>
              <a:t>D.</a:t>
            </a:r>
            <a:r>
              <a:rPr lang="zh-CN" altLang="en-US"/>
              <a:t>煤炭时期柴薪时期石油时期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772400" y="216376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90600"/>
            <a:ext cx="854075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、能源短缺和环境恶化指的是                               </a:t>
            </a:r>
            <a:r>
              <a:rPr lang="en-US" altLang="zh-CN" sz="2400"/>
              <a:t>(        )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①</a:t>
            </a:r>
            <a:r>
              <a:rPr lang="zh-CN" altLang="en-US" sz="2400"/>
              <a:t>煤炭和石油的开采与技术有关，在当前技术条件下，煤炭和石油的开采是有限度的，这叫能源短缺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②煤炭和石油资源是有限的，以今天的开采和消耗速度，石油储藏将在百年内用尽，煤炭资源也不可能永续，这叫能源短缺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③煤炭和石油具有大量的气味，在开采、存放和使用过程中这些气味会聚存在空气中污染空气，使环境恶化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④大量煤炭和石油产品在燃烧时排出的有害气体污染了空气，改变了成分使环境恶化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A.①③   B.①④   C.②③   D.②④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72400" y="914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我们已经学过了好几种形式的能量了，那么到底如何定义能量呢？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28194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一、能量的概念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365760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一个物体能够对外做功，我们就说这个物体具有能量。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二、能量的多样性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" y="19050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对应于不同的运动形式，能的形式也是多种多的 ．</a:t>
            </a:r>
          </a:p>
          <a:p>
            <a:r>
              <a:rPr lang="zh-CN" altLang="en-US" sz="2800" b="1"/>
              <a:t> 机械能对应机械运动，内能对应大量微观粒子的热运动</a:t>
            </a:r>
            <a:r>
              <a:rPr lang="en-US" altLang="zh-CN" sz="2800" b="1"/>
              <a:t>…….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3733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我们知道能量的形式：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44958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机械能、内能、电能、太阳能、化学能、生物能、原子能等．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2954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这些能量之间有联系吗？有什么联系呢？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495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讨论与思考：</a:t>
            </a:r>
          </a:p>
        </p:txBody>
      </p:sp>
      <p:pic>
        <p:nvPicPr>
          <p:cNvPr id="6148" name="Picture 4" descr="太阳能利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810000" cy="33528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太阳能利用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038600" cy="33528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/>
              <a:t>太阳能的利用：太阳能转化为电能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内燃机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543550" cy="4403725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/>
              <a:t>内燃机车：内能转化机械能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水电站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705600" cy="3505200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50292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/>
              <a:t>水电站：水的机械能转化为电能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水果电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646738" cy="4378325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90600" y="54102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/>
              <a:t>水果电池：化学能转化为电能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7200" y="609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三、能的转化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39624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不同形式的能量之间的转化是通过做功实现的。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1676400"/>
            <a:ext cx="7727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不同形式的能之间可以在一定条件的情况下相互转化，而且在转化过程中总量保持不变。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" y="31242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四、功是能量转化的量度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7086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重力做功：重力势能和其他能相互转化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弹力做功：弹性势能和其他能相互转化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685800"/>
            <a:ext cx="518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五、能量守恒定律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①</a:t>
            </a:r>
            <a:r>
              <a:rPr lang="zh-CN" altLang="en-US" sz="3600" b="1"/>
              <a:t>内容：</a:t>
            </a:r>
          </a:p>
          <a:p>
            <a:r>
              <a:rPr lang="zh-CN" altLang="en-US" sz="3600" b="1"/>
              <a:t>能量既不可会消灭，也不会创生，它只会从一种形式转化为其他形式，或者从一个物体转移到另一个物体，而在转化和转移过程中，能量的总量保持不变．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8001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②</a:t>
            </a:r>
            <a:r>
              <a:rPr lang="zh-CN" altLang="en-US" sz="3600" b="1">
                <a:solidFill>
                  <a:srgbClr val="FF0000"/>
                </a:solidFill>
              </a:rPr>
              <a:t>定律的表达式</a:t>
            </a:r>
            <a:r>
              <a:rPr lang="zh-CN" altLang="en-US" sz="3600" b="1">
                <a:solidFill>
                  <a:srgbClr val="FFFF00"/>
                </a:solidFill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         </a:t>
            </a:r>
            <a:r>
              <a:rPr lang="en-US" altLang="zh-CN" sz="3600" b="1">
                <a:solidFill>
                  <a:srgbClr val="0000FF"/>
                </a:solidFill>
              </a:rPr>
              <a:t>E</a:t>
            </a:r>
            <a:r>
              <a:rPr lang="zh-CN" altLang="en-US" sz="3600" b="1" baseline="-25000">
                <a:solidFill>
                  <a:srgbClr val="0000FF"/>
                </a:solidFill>
              </a:rPr>
              <a:t>初</a:t>
            </a:r>
            <a:r>
              <a:rPr lang="zh-CN" altLang="en-US" sz="3600" b="1">
                <a:solidFill>
                  <a:srgbClr val="0000FF"/>
                </a:solidFill>
              </a:rPr>
              <a:t>＝</a:t>
            </a:r>
            <a:r>
              <a:rPr lang="en-US" altLang="zh-CN" sz="3600" b="1">
                <a:solidFill>
                  <a:srgbClr val="0000FF"/>
                </a:solidFill>
              </a:rPr>
              <a:t>E</a:t>
            </a:r>
            <a:r>
              <a:rPr lang="zh-CN" altLang="en-US" sz="3600" b="1" baseline="-25000">
                <a:solidFill>
                  <a:srgbClr val="0000FF"/>
                </a:solidFill>
              </a:rPr>
              <a:t>终</a:t>
            </a:r>
            <a:r>
              <a:rPr lang="zh-CN" altLang="en-US" sz="3600" b="1">
                <a:solidFill>
                  <a:srgbClr val="0000FF"/>
                </a:solidFill>
              </a:rPr>
              <a:t>   ；△</a:t>
            </a:r>
            <a:r>
              <a:rPr lang="en-US" altLang="zh-CN" sz="3600" b="1">
                <a:solidFill>
                  <a:srgbClr val="0000FF"/>
                </a:solidFill>
              </a:rPr>
              <a:t>E</a:t>
            </a:r>
            <a:r>
              <a:rPr lang="zh-CN" altLang="en-US" sz="3600" b="1" baseline="-25000">
                <a:solidFill>
                  <a:srgbClr val="0000FF"/>
                </a:solidFill>
              </a:rPr>
              <a:t>增</a:t>
            </a:r>
            <a:r>
              <a:rPr lang="zh-CN" altLang="en-US" sz="3600" b="1">
                <a:solidFill>
                  <a:srgbClr val="0000FF"/>
                </a:solidFill>
              </a:rPr>
              <a:t>＝△</a:t>
            </a:r>
            <a:r>
              <a:rPr lang="en-US" altLang="zh-CN" sz="3600" b="1">
                <a:solidFill>
                  <a:srgbClr val="0000FF"/>
                </a:solidFill>
              </a:rPr>
              <a:t>E</a:t>
            </a:r>
            <a:r>
              <a:rPr lang="zh-CN" altLang="en-US" sz="3600" b="1" baseline="-25000">
                <a:solidFill>
                  <a:srgbClr val="0000FF"/>
                </a:solidFill>
              </a:rPr>
              <a:t>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35</TotalTime>
  <Words>1113</Words>
  <Application>Microsoft Office PowerPoint</Application>
  <PresentationFormat>全屏显示(4:3)</PresentationFormat>
  <Paragraphs>87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 2</vt:lpstr>
      <vt:lpstr>Wingdings</vt:lpstr>
      <vt:lpstr>Times New Roman</vt:lpstr>
      <vt:lpstr>隶书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17</cp:revision>
  <cp:lastPrinted>1601-01-01T00:00:00Z</cp:lastPrinted>
  <dcterms:created xsi:type="dcterms:W3CDTF">1601-01-01T00:00:00Z</dcterms:created>
  <dcterms:modified xsi:type="dcterms:W3CDTF">2014-09-18T06:10:53Z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