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37" autoAdjust="0"/>
  </p:normalViewPr>
  <p:slideViewPr>
    <p:cSldViewPr>
      <p:cViewPr varScale="1">
        <p:scale>
          <a:sx n="101" d="100"/>
          <a:sy n="101" d="100"/>
        </p:scale>
        <p:origin x="-2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9F99C38-D9AA-49F7-B1B9-9ACE883F326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379F8-8CE4-4298-878D-80007F60B1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088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D4EFFF-ADD5-43E1-AABE-88B5C179F5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84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69CD6-4BFF-4F02-9803-0B4FAE7A66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912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A0005-7493-4DE7-A52A-3736AD512D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314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D233A-818E-4E9D-99B1-EA85BFD9E3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621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FA487-68B6-4C17-9E28-48EE3825A1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440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2F0AA-6E44-4D58-9BCF-78BE8DF0BA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07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BD9A8-1AFD-4286-B623-509F1A415C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908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6E1D24-BEF5-4341-A09B-30C9542426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404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C2935-5D6A-4B92-98F1-35D6C1E137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85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448EC1F-F52C-4221-BA94-3BBFCC30D4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193800" y="4924425"/>
            <a:ext cx="68897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4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第七章  机械能守恒定律</a:t>
            </a:r>
            <a:endParaRPr lang="zh-CN" altLang="en-US" sz="4000">
              <a:solidFill>
                <a:srgbClr val="003399"/>
              </a:solidFill>
              <a:latin typeface="隶书" pitchFamily="49" charset="-122"/>
              <a:ea typeface="隶书" pitchFamily="49" charset="-122"/>
            </a:endParaRPr>
          </a:p>
          <a:p>
            <a:pPr algn="ctr"/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第一节  追寻守恒量</a:t>
            </a:r>
            <a:r>
              <a:rPr lang="en-US" altLang="zh-CN" sz="4000">
                <a:solidFill>
                  <a:srgbClr val="003399"/>
                </a:solidFill>
                <a:latin typeface="Arial"/>
                <a:ea typeface="隶书" pitchFamily="49" charset="-122"/>
              </a:rPr>
              <a:t>—</a:t>
            </a:r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能量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33400" y="13716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3399"/>
                </a:solidFill>
              </a:rPr>
              <a:t>人教版必修</a:t>
            </a:r>
            <a:r>
              <a:rPr lang="en-US" altLang="zh-CN" b="1">
                <a:solidFill>
                  <a:srgbClr val="003399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51" name="Group 19"/>
          <p:cNvGrpSpPr>
            <a:grpSpLocks/>
          </p:cNvGrpSpPr>
          <p:nvPr/>
        </p:nvGrpSpPr>
        <p:grpSpPr bwMode="auto">
          <a:xfrm>
            <a:off x="214313" y="3968750"/>
            <a:ext cx="1476375" cy="936625"/>
            <a:chOff x="657" y="2659"/>
            <a:chExt cx="1044" cy="590"/>
          </a:xfrm>
        </p:grpSpPr>
        <p:sp>
          <p:nvSpPr>
            <p:cNvPr id="13315" name="AutoShape 20"/>
            <p:cNvSpPr>
              <a:spLocks noChangeArrowheads="1"/>
            </p:cNvSpPr>
            <p:nvPr/>
          </p:nvSpPr>
          <p:spPr bwMode="auto">
            <a:xfrm>
              <a:off x="657" y="2659"/>
              <a:ext cx="1044" cy="590"/>
            </a:xfrm>
            <a:prstGeom prst="cloudCallout">
              <a:avLst>
                <a:gd name="adj1" fmla="val 55745"/>
                <a:gd name="adj2" fmla="val -12661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  <p:sp>
          <p:nvSpPr>
            <p:cNvPr id="13316" name="Text Box 21"/>
            <p:cNvSpPr txBox="1">
              <a:spLocks noChangeArrowheads="1"/>
            </p:cNvSpPr>
            <p:nvPr/>
          </p:nvSpPr>
          <p:spPr bwMode="auto">
            <a:xfrm>
              <a:off x="748" y="2786"/>
              <a:ext cx="8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800" b="1">
                  <a:solidFill>
                    <a:srgbClr val="FF0066"/>
                  </a:solidFill>
                </a:rPr>
                <a:t>“</a:t>
              </a:r>
              <a:r>
                <a:rPr lang="zh-CN" altLang="en-US" sz="2800" b="1">
                  <a:solidFill>
                    <a:srgbClr val="FF0066"/>
                  </a:solidFill>
                </a:rPr>
                <a:t>记得”</a:t>
              </a:r>
            </a:p>
          </p:txBody>
        </p:sp>
      </p:grpSp>
      <p:sp>
        <p:nvSpPr>
          <p:cNvPr id="18454" name="AutoShape 22"/>
          <p:cNvSpPr>
            <a:spLocks noChangeArrowheads="1"/>
          </p:cNvSpPr>
          <p:nvPr/>
        </p:nvSpPr>
        <p:spPr bwMode="auto">
          <a:xfrm>
            <a:off x="1785938" y="4149725"/>
            <a:ext cx="576262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565400" y="3565525"/>
            <a:ext cx="904875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>
                <a:solidFill>
                  <a:srgbClr val="FF0066"/>
                </a:solidFill>
              </a:rPr>
              <a:t>      </a:t>
            </a:r>
          </a:p>
          <a:p>
            <a:r>
              <a:rPr lang="zh-CN" altLang="en-US" sz="2800" b="1">
                <a:solidFill>
                  <a:srgbClr val="FF0066"/>
                </a:solidFill>
              </a:rPr>
              <a:t>能量</a:t>
            </a:r>
          </a:p>
          <a:p>
            <a:endParaRPr lang="en-US" altLang="zh-CN" sz="2800" b="1">
              <a:solidFill>
                <a:srgbClr val="FF0066"/>
              </a:solidFill>
            </a:endParaRPr>
          </a:p>
        </p:txBody>
      </p:sp>
      <p:sp>
        <p:nvSpPr>
          <p:cNvPr id="18456" name="AutoShape 24"/>
          <p:cNvSpPr>
            <a:spLocks/>
          </p:cNvSpPr>
          <p:nvPr/>
        </p:nvSpPr>
        <p:spPr bwMode="auto">
          <a:xfrm>
            <a:off x="3602038" y="3716338"/>
            <a:ext cx="288925" cy="1441450"/>
          </a:xfrm>
          <a:prstGeom prst="leftBrace">
            <a:avLst>
              <a:gd name="adj1" fmla="val 4157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8457" name="Text Box 2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962400" y="3595688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势能：</a:t>
            </a:r>
            <a:endParaRPr lang="zh-CN" altLang="en-US" b="1">
              <a:solidFill>
                <a:srgbClr val="FF0066"/>
              </a:solidFill>
            </a:endParaRP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4038600" y="48006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动能：</a:t>
            </a:r>
          </a:p>
        </p:txBody>
      </p:sp>
      <p:sp>
        <p:nvSpPr>
          <p:cNvPr id="18459" name="Text Box 2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132388" y="3597275"/>
            <a:ext cx="35544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/>
              <a:t>相互作用的物体凭借其位置而具有的能量</a:t>
            </a:r>
          </a:p>
        </p:txBody>
      </p:sp>
      <p:sp>
        <p:nvSpPr>
          <p:cNvPr id="18460" name="Text Box 28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168900" y="4883150"/>
            <a:ext cx="384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/>
              <a:t>物体由于运动而具有的能量</a:t>
            </a:r>
          </a:p>
        </p:txBody>
      </p:sp>
      <p:grpSp>
        <p:nvGrpSpPr>
          <p:cNvPr id="18470" name="Group 38"/>
          <p:cNvGrpSpPr>
            <a:grpSpLocks/>
          </p:cNvGrpSpPr>
          <p:nvPr/>
        </p:nvGrpSpPr>
        <p:grpSpPr bwMode="auto">
          <a:xfrm>
            <a:off x="685800" y="325438"/>
            <a:ext cx="7848600" cy="2239962"/>
            <a:chOff x="672" y="672"/>
            <a:chExt cx="4944" cy="1584"/>
          </a:xfrm>
        </p:grpSpPr>
        <p:sp>
          <p:nvSpPr>
            <p:cNvPr id="13325" name="Rectangle 4"/>
            <p:cNvSpPr>
              <a:spLocks noChangeArrowheads="1"/>
            </p:cNvSpPr>
            <p:nvPr/>
          </p:nvSpPr>
          <p:spPr bwMode="auto">
            <a:xfrm>
              <a:off x="672" y="672"/>
              <a:ext cx="4944" cy="1584"/>
            </a:xfrm>
            <a:prstGeom prst="rect">
              <a:avLst/>
            </a:prstGeom>
            <a:solidFill>
              <a:srgbClr val="FFFFFF">
                <a:alpha val="70195"/>
              </a:srgbClr>
            </a:solidFill>
            <a:ln w="19050" algn="ctr">
              <a:solidFill>
                <a:srgbClr val="5F5F5F"/>
              </a:solidFill>
              <a:prstDash val="lg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3326" name="Group 5"/>
            <p:cNvGrpSpPr>
              <a:grpSpLocks/>
            </p:cNvGrpSpPr>
            <p:nvPr/>
          </p:nvGrpSpPr>
          <p:grpSpPr bwMode="auto">
            <a:xfrm>
              <a:off x="912" y="960"/>
              <a:ext cx="4560" cy="968"/>
              <a:chOff x="912" y="960"/>
              <a:chExt cx="4560" cy="968"/>
            </a:xfrm>
          </p:grpSpPr>
          <p:grpSp>
            <p:nvGrpSpPr>
              <p:cNvPr id="13327" name="Group 6"/>
              <p:cNvGrpSpPr>
                <a:grpSpLocks/>
              </p:cNvGrpSpPr>
              <p:nvPr/>
            </p:nvGrpSpPr>
            <p:grpSpPr bwMode="auto">
              <a:xfrm>
                <a:off x="912" y="1056"/>
                <a:ext cx="4560" cy="864"/>
                <a:chOff x="912" y="1064"/>
                <a:chExt cx="4560" cy="864"/>
              </a:xfrm>
            </p:grpSpPr>
            <p:sp>
              <p:nvSpPr>
                <p:cNvPr id="13328" name="AutoShape 7"/>
                <p:cNvSpPr>
                  <a:spLocks noChangeArrowheads="1"/>
                </p:cNvSpPr>
                <p:nvPr/>
              </p:nvSpPr>
              <p:spPr bwMode="auto">
                <a:xfrm>
                  <a:off x="1200" y="1112"/>
                  <a:ext cx="1488" cy="816"/>
                </a:xfrm>
                <a:prstGeom prst="rtTriangle">
                  <a:avLst/>
                </a:prstGeom>
                <a:solidFill>
                  <a:srgbClr val="FFCC66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3329" name="AutoShape 8"/>
                <p:cNvSpPr>
                  <a:spLocks noChangeArrowheads="1"/>
                </p:cNvSpPr>
                <p:nvPr/>
              </p:nvSpPr>
              <p:spPr bwMode="auto">
                <a:xfrm flipH="1">
                  <a:off x="3024" y="1064"/>
                  <a:ext cx="2208" cy="864"/>
                </a:xfrm>
                <a:prstGeom prst="rtTriangle">
                  <a:avLst/>
                </a:prstGeom>
                <a:solidFill>
                  <a:srgbClr val="FFCC66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3330" name="Line 9"/>
                <p:cNvSpPr>
                  <a:spLocks noChangeShapeType="1"/>
                </p:cNvSpPr>
                <p:nvPr/>
              </p:nvSpPr>
              <p:spPr bwMode="auto">
                <a:xfrm>
                  <a:off x="912" y="1928"/>
                  <a:ext cx="45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3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344" y="1497"/>
                  <a:ext cx="336" cy="4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3200">
                      <a:latin typeface="Monotype Corsiva" pitchFamily="66" charset="0"/>
                    </a:rPr>
                    <a:t>A</a:t>
                  </a:r>
                </a:p>
              </p:txBody>
            </p:sp>
            <p:sp>
              <p:nvSpPr>
                <p:cNvPr id="1333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608" y="1497"/>
                  <a:ext cx="336" cy="4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3200">
                      <a:latin typeface="Monotype Corsiva" pitchFamily="66" charset="0"/>
                    </a:rPr>
                    <a:t>B</a:t>
                  </a:r>
                </a:p>
              </p:txBody>
            </p:sp>
          </p:grpSp>
          <p:grpSp>
            <p:nvGrpSpPr>
              <p:cNvPr id="13333" name="Group 12"/>
              <p:cNvGrpSpPr>
                <a:grpSpLocks/>
              </p:cNvGrpSpPr>
              <p:nvPr/>
            </p:nvGrpSpPr>
            <p:grpSpPr bwMode="auto">
              <a:xfrm>
                <a:off x="912" y="960"/>
                <a:ext cx="675" cy="968"/>
                <a:chOff x="912" y="960"/>
                <a:chExt cx="675" cy="968"/>
              </a:xfrm>
            </p:grpSpPr>
            <p:sp>
              <p:nvSpPr>
                <p:cNvPr id="13334" name="Oval 13"/>
                <p:cNvSpPr>
                  <a:spLocks noChangeArrowheads="1"/>
                </p:cNvSpPr>
                <p:nvPr/>
              </p:nvSpPr>
              <p:spPr bwMode="auto">
                <a:xfrm>
                  <a:off x="1280" y="960"/>
                  <a:ext cx="240" cy="24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7E7E7"/>
                    </a:gs>
                    <a:gs pos="100000">
                      <a:srgbClr val="B2B2B2"/>
                    </a:gs>
                  </a:gsLst>
                  <a:path path="shape">
                    <a:fillToRect l="50000" t="50000" r="50000" b="50000"/>
                  </a:path>
                </a:gradFill>
                <a:ln w="3175" algn="ctr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grpSp>
              <p:nvGrpSpPr>
                <p:cNvPr id="13335" name="Group 14"/>
                <p:cNvGrpSpPr>
                  <a:grpSpLocks/>
                </p:cNvGrpSpPr>
                <p:nvPr/>
              </p:nvGrpSpPr>
              <p:grpSpPr bwMode="auto">
                <a:xfrm>
                  <a:off x="912" y="1208"/>
                  <a:ext cx="240" cy="720"/>
                  <a:chOff x="912" y="672"/>
                  <a:chExt cx="240" cy="720"/>
                </a:xfrm>
              </p:grpSpPr>
              <p:sp>
                <p:nvSpPr>
                  <p:cNvPr id="13336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2" y="883"/>
                    <a:ext cx="240" cy="36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800">
                        <a:latin typeface="Monotype Corsiva" pitchFamily="66" charset="0"/>
                      </a:rPr>
                      <a:t>h</a:t>
                    </a:r>
                  </a:p>
                </p:txBody>
              </p:sp>
              <p:sp>
                <p:nvSpPr>
                  <p:cNvPr id="13337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672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arrow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38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1152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339" name="Line 18"/>
                <p:cNvSpPr>
                  <a:spLocks noChangeShapeType="1"/>
                </p:cNvSpPr>
                <p:nvPr/>
              </p:nvSpPr>
              <p:spPr bwMode="auto">
                <a:xfrm>
                  <a:off x="1038" y="1210"/>
                  <a:ext cx="54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340" name="Group 29"/>
            <p:cNvGrpSpPr>
              <a:grpSpLocks/>
            </p:cNvGrpSpPr>
            <p:nvPr/>
          </p:nvGrpSpPr>
          <p:grpSpPr bwMode="auto">
            <a:xfrm>
              <a:off x="1035" y="960"/>
              <a:ext cx="4437" cy="968"/>
              <a:chOff x="1035" y="960"/>
              <a:chExt cx="4437" cy="968"/>
            </a:xfrm>
          </p:grpSpPr>
          <p:grpSp>
            <p:nvGrpSpPr>
              <p:cNvPr id="13341" name="Group 30"/>
              <p:cNvGrpSpPr>
                <a:grpSpLocks/>
              </p:cNvGrpSpPr>
              <p:nvPr/>
            </p:nvGrpSpPr>
            <p:grpSpPr bwMode="auto">
              <a:xfrm>
                <a:off x="1035" y="1208"/>
                <a:ext cx="4437" cy="720"/>
                <a:chOff x="1035" y="1208"/>
                <a:chExt cx="4437" cy="720"/>
              </a:xfrm>
            </p:grpSpPr>
            <p:grpSp>
              <p:nvGrpSpPr>
                <p:cNvPr id="13342" name="Group 31"/>
                <p:cNvGrpSpPr>
                  <a:grpSpLocks/>
                </p:cNvGrpSpPr>
                <p:nvPr/>
              </p:nvGrpSpPr>
              <p:grpSpPr bwMode="auto">
                <a:xfrm>
                  <a:off x="5232" y="1208"/>
                  <a:ext cx="240" cy="720"/>
                  <a:chOff x="912" y="672"/>
                  <a:chExt cx="240" cy="720"/>
                </a:xfrm>
              </p:grpSpPr>
              <p:sp>
                <p:nvSpPr>
                  <p:cNvPr id="13343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2" y="883"/>
                    <a:ext cx="240" cy="36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800">
                        <a:latin typeface="Monotype Corsiva" pitchFamily="66" charset="0"/>
                      </a:rPr>
                      <a:t>h</a:t>
                    </a:r>
                  </a:p>
                </p:txBody>
              </p:sp>
              <p:sp>
                <p:nvSpPr>
                  <p:cNvPr id="13344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672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arrow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45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1152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346" name="Line 35"/>
                <p:cNvSpPr>
                  <a:spLocks noChangeShapeType="1"/>
                </p:cNvSpPr>
                <p:nvPr/>
              </p:nvSpPr>
              <p:spPr bwMode="auto">
                <a:xfrm>
                  <a:off x="1035" y="1208"/>
                  <a:ext cx="436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347" name="Oval 36"/>
              <p:cNvSpPr>
                <a:spLocks noChangeArrowheads="1"/>
              </p:cNvSpPr>
              <p:nvPr/>
            </p:nvSpPr>
            <p:spPr bwMode="auto">
              <a:xfrm>
                <a:off x="4694" y="960"/>
                <a:ext cx="240" cy="240"/>
              </a:xfrm>
              <a:prstGeom prst="ellipse">
                <a:avLst/>
              </a:prstGeom>
              <a:gradFill rotWithShape="1">
                <a:gsLst>
                  <a:gs pos="0">
                    <a:srgbClr val="E7E7E7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 w="31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8469" name="Oval 37"/>
              <p:cNvSpPr>
                <a:spLocks noChangeArrowheads="1"/>
              </p:cNvSpPr>
              <p:nvPr/>
            </p:nvSpPr>
            <p:spPr bwMode="auto">
              <a:xfrm>
                <a:off x="1286" y="965"/>
                <a:ext cx="240" cy="23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1765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184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184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84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84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4" grpId="0" animBg="1"/>
      <p:bldP spid="18455" grpId="0"/>
      <p:bldP spid="18456" grpId="0" animBg="1"/>
      <p:bldP spid="18457" grpId="0"/>
      <p:bldP spid="18458" grpId="0"/>
      <p:bldP spid="18459" grpId="0"/>
      <p:bldP spid="184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143000" y="3976688"/>
            <a:ext cx="7902575" cy="519112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0000FF"/>
                </a:solidFill>
                <a:ea typeface="仿宋_GB2312" pitchFamily="49" charset="-122"/>
              </a:rPr>
              <a:t>在伽利略斜面实验中，势能和动能是怎样转化的</a:t>
            </a:r>
            <a:r>
              <a:rPr lang="en-US" altLang="zh-CN" sz="2800" b="1">
                <a:solidFill>
                  <a:srgbClr val="0000FF"/>
                </a:solidFill>
                <a:ea typeface="仿宋_GB2312" pitchFamily="49" charset="-122"/>
              </a:rPr>
              <a:t>?</a:t>
            </a:r>
          </a:p>
        </p:txBody>
      </p:sp>
      <p:grpSp>
        <p:nvGrpSpPr>
          <p:cNvPr id="71683" name="Group 3"/>
          <p:cNvGrpSpPr>
            <a:grpSpLocks/>
          </p:cNvGrpSpPr>
          <p:nvPr/>
        </p:nvGrpSpPr>
        <p:grpSpPr bwMode="auto">
          <a:xfrm>
            <a:off x="1143000" y="762000"/>
            <a:ext cx="7848600" cy="2514600"/>
            <a:chOff x="672" y="672"/>
            <a:chExt cx="4944" cy="1584"/>
          </a:xfrm>
        </p:grpSpPr>
        <p:sp>
          <p:nvSpPr>
            <p:cNvPr id="14340" name="Rectangle 4"/>
            <p:cNvSpPr>
              <a:spLocks noChangeArrowheads="1"/>
            </p:cNvSpPr>
            <p:nvPr/>
          </p:nvSpPr>
          <p:spPr bwMode="auto">
            <a:xfrm>
              <a:off x="672" y="672"/>
              <a:ext cx="4944" cy="1584"/>
            </a:xfrm>
            <a:prstGeom prst="rect">
              <a:avLst/>
            </a:prstGeom>
            <a:solidFill>
              <a:srgbClr val="FFFFFF">
                <a:alpha val="70195"/>
              </a:srgbClr>
            </a:solidFill>
            <a:ln w="19050" algn="ctr">
              <a:solidFill>
                <a:srgbClr val="5F5F5F"/>
              </a:solidFill>
              <a:prstDash val="lg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33CC"/>
                </a:solidFill>
              </a:endParaRPr>
            </a:p>
          </p:txBody>
        </p:sp>
        <p:grpSp>
          <p:nvGrpSpPr>
            <p:cNvPr id="14341" name="Group 5"/>
            <p:cNvGrpSpPr>
              <a:grpSpLocks/>
            </p:cNvGrpSpPr>
            <p:nvPr/>
          </p:nvGrpSpPr>
          <p:grpSpPr bwMode="auto">
            <a:xfrm>
              <a:off x="912" y="960"/>
              <a:ext cx="4560" cy="968"/>
              <a:chOff x="912" y="424"/>
              <a:chExt cx="4560" cy="968"/>
            </a:xfrm>
          </p:grpSpPr>
          <p:sp>
            <p:nvSpPr>
              <p:cNvPr id="14342" name="AutoShape 6"/>
              <p:cNvSpPr>
                <a:spLocks noChangeArrowheads="1"/>
              </p:cNvSpPr>
              <p:nvPr/>
            </p:nvSpPr>
            <p:spPr bwMode="auto">
              <a:xfrm>
                <a:off x="1200" y="576"/>
                <a:ext cx="1488" cy="816"/>
              </a:xfrm>
              <a:prstGeom prst="rtTriangle">
                <a:avLst/>
              </a:prstGeom>
              <a:solidFill>
                <a:srgbClr val="FFCC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33CC"/>
                  </a:solidFill>
                </a:endParaRPr>
              </a:p>
            </p:txBody>
          </p:sp>
          <p:sp>
            <p:nvSpPr>
              <p:cNvPr id="14343" name="AutoShape 7"/>
              <p:cNvSpPr>
                <a:spLocks noChangeArrowheads="1"/>
              </p:cNvSpPr>
              <p:nvPr/>
            </p:nvSpPr>
            <p:spPr bwMode="auto">
              <a:xfrm flipH="1">
                <a:off x="3024" y="528"/>
                <a:ext cx="2208" cy="864"/>
              </a:xfrm>
              <a:prstGeom prst="rtTriangle">
                <a:avLst/>
              </a:prstGeom>
              <a:solidFill>
                <a:srgbClr val="FFCC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33CC"/>
                  </a:solidFill>
                </a:endParaRPr>
              </a:p>
            </p:txBody>
          </p:sp>
          <p:sp>
            <p:nvSpPr>
              <p:cNvPr id="14344" name="Line 8"/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45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5" name="Line 9"/>
              <p:cNvSpPr>
                <a:spLocks noChangeShapeType="1"/>
              </p:cNvSpPr>
              <p:nvPr/>
            </p:nvSpPr>
            <p:spPr bwMode="auto">
              <a:xfrm>
                <a:off x="1035" y="672"/>
                <a:ext cx="43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690" name="Oval 10"/>
              <p:cNvSpPr>
                <a:spLocks noChangeArrowheads="1"/>
              </p:cNvSpPr>
              <p:nvPr/>
            </p:nvSpPr>
            <p:spPr bwMode="auto">
              <a:xfrm>
                <a:off x="1280" y="424"/>
                <a:ext cx="240" cy="24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1765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33CC"/>
                  </a:solidFill>
                  <a:latin typeface="Arial" charset="0"/>
                </a:endParaRPr>
              </a:p>
            </p:txBody>
          </p:sp>
          <p:sp>
            <p:nvSpPr>
              <p:cNvPr id="71691" name="Oval 11"/>
              <p:cNvSpPr>
                <a:spLocks noChangeArrowheads="1"/>
              </p:cNvSpPr>
              <p:nvPr/>
            </p:nvSpPr>
            <p:spPr bwMode="auto">
              <a:xfrm>
                <a:off x="4704" y="432"/>
                <a:ext cx="240" cy="24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1765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33CC"/>
                  </a:solidFill>
                  <a:latin typeface="Arial" charset="0"/>
                </a:endParaRPr>
              </a:p>
            </p:txBody>
          </p:sp>
          <p:sp>
            <p:nvSpPr>
              <p:cNvPr id="14348" name="Text Box 12"/>
              <p:cNvSpPr txBox="1">
                <a:spLocks noChangeArrowheads="1"/>
              </p:cNvSpPr>
              <p:nvPr/>
            </p:nvSpPr>
            <p:spPr bwMode="auto">
              <a:xfrm>
                <a:off x="1344" y="960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Monotype Corsiva" pitchFamily="66" charset="0"/>
                  </a:rPr>
                  <a:t>A</a:t>
                </a:r>
              </a:p>
            </p:txBody>
          </p:sp>
          <p:sp>
            <p:nvSpPr>
              <p:cNvPr id="14349" name="Text Box 13"/>
              <p:cNvSpPr txBox="1">
                <a:spLocks noChangeArrowheads="1"/>
              </p:cNvSpPr>
              <p:nvPr/>
            </p:nvSpPr>
            <p:spPr bwMode="auto">
              <a:xfrm>
                <a:off x="4608" y="960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Monotype Corsiva" pitchFamily="66" charset="0"/>
                  </a:rPr>
                  <a:t>B</a:t>
                </a:r>
              </a:p>
            </p:txBody>
          </p:sp>
          <p:grpSp>
            <p:nvGrpSpPr>
              <p:cNvPr id="14350" name="Group 14"/>
              <p:cNvGrpSpPr>
                <a:grpSpLocks/>
              </p:cNvGrpSpPr>
              <p:nvPr/>
            </p:nvGrpSpPr>
            <p:grpSpPr bwMode="auto">
              <a:xfrm>
                <a:off x="912" y="672"/>
                <a:ext cx="240" cy="720"/>
                <a:chOff x="912" y="672"/>
                <a:chExt cx="240" cy="720"/>
              </a:xfrm>
            </p:grpSpPr>
            <p:sp>
              <p:nvSpPr>
                <p:cNvPr id="1435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912" y="883"/>
                  <a:ext cx="240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>
                      <a:solidFill>
                        <a:srgbClr val="0000FF"/>
                      </a:solidFill>
                      <a:latin typeface="Monotype Corsiva" pitchFamily="66" charset="0"/>
                    </a:rPr>
                    <a:t>h</a:t>
                  </a:r>
                </a:p>
              </p:txBody>
            </p:sp>
            <p:sp>
              <p:nvSpPr>
                <p:cNvPr id="14352" name="Line 16"/>
                <p:cNvSpPr>
                  <a:spLocks noChangeShapeType="1"/>
                </p:cNvSpPr>
                <p:nvPr/>
              </p:nvSpPr>
              <p:spPr bwMode="auto">
                <a:xfrm>
                  <a:off x="1056" y="6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arrow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53" name="Line 17"/>
                <p:cNvSpPr>
                  <a:spLocks noChangeShapeType="1"/>
                </p:cNvSpPr>
                <p:nvPr/>
              </p:nvSpPr>
              <p:spPr bwMode="auto">
                <a:xfrm>
                  <a:off x="1056" y="115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54" name="Group 18"/>
              <p:cNvGrpSpPr>
                <a:grpSpLocks/>
              </p:cNvGrpSpPr>
              <p:nvPr/>
            </p:nvGrpSpPr>
            <p:grpSpPr bwMode="auto">
              <a:xfrm>
                <a:off x="5232" y="672"/>
                <a:ext cx="240" cy="720"/>
                <a:chOff x="912" y="672"/>
                <a:chExt cx="240" cy="720"/>
              </a:xfrm>
            </p:grpSpPr>
            <p:sp>
              <p:nvSpPr>
                <p:cNvPr id="1435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912" y="883"/>
                  <a:ext cx="240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>
                      <a:solidFill>
                        <a:srgbClr val="0000FF"/>
                      </a:solidFill>
                      <a:latin typeface="Monotype Corsiva" pitchFamily="66" charset="0"/>
                    </a:rPr>
                    <a:t>h</a:t>
                  </a:r>
                </a:p>
              </p:txBody>
            </p:sp>
            <p:sp>
              <p:nvSpPr>
                <p:cNvPr id="14356" name="Line 20"/>
                <p:cNvSpPr>
                  <a:spLocks noChangeShapeType="1"/>
                </p:cNvSpPr>
                <p:nvPr/>
              </p:nvSpPr>
              <p:spPr bwMode="auto">
                <a:xfrm>
                  <a:off x="1056" y="6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arrow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57" name="Line 21"/>
                <p:cNvSpPr>
                  <a:spLocks noChangeShapeType="1"/>
                </p:cNvSpPr>
                <p:nvPr/>
              </p:nvSpPr>
              <p:spPr bwMode="auto">
                <a:xfrm>
                  <a:off x="1056" y="115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71702" name="Rectangle 22"/>
          <p:cNvSpPr>
            <a:spLocks noRot="1" noChangeArrowheads="1"/>
          </p:cNvSpPr>
          <p:nvPr/>
        </p:nvSpPr>
        <p:spPr bwMode="auto">
          <a:xfrm>
            <a:off x="152400" y="152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200">
                <a:solidFill>
                  <a:srgbClr val="FF0000"/>
                </a:solidFill>
                <a:ea typeface="黑体" pitchFamily="2" charset="-122"/>
              </a:rPr>
              <a:t>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tmFilter="0,0; .5, 1; 1, 1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nimBg="1"/>
      <p:bldP spid="717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143000" y="1524000"/>
            <a:ext cx="8001000" cy="579438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Monotype Corsiva" pitchFamily="66" charset="0"/>
                <a:ea typeface="楷体_GB2312" pitchFamily="49" charset="-122"/>
              </a:rPr>
              <a:t>做自由落体的小球的势能和动能如何转换？</a:t>
            </a:r>
          </a:p>
        </p:txBody>
      </p:sp>
      <p:sp>
        <p:nvSpPr>
          <p:cNvPr id="72707" name="AutoShape 3"/>
          <p:cNvSpPr>
            <a:spLocks noChangeArrowheads="1"/>
          </p:cNvSpPr>
          <p:nvPr/>
        </p:nvSpPr>
        <p:spPr bwMode="auto">
          <a:xfrm>
            <a:off x="1066800" y="2895600"/>
            <a:ext cx="3733800" cy="609600"/>
          </a:xfrm>
          <a:prstGeom prst="wedgeRoundRectCallout">
            <a:avLst>
              <a:gd name="adj1" fmla="val -15602"/>
              <a:gd name="adj2" fmla="val -195315"/>
              <a:gd name="adj3" fmla="val 16667"/>
            </a:avLst>
          </a:prstGeom>
          <a:solidFill>
            <a:srgbClr val="FFFFFF">
              <a:alpha val="7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200">
                <a:solidFill>
                  <a:srgbClr val="0000FF"/>
                </a:solidFill>
                <a:ea typeface="华文行楷" pitchFamily="2" charset="-122"/>
              </a:rPr>
              <a:t>改成竖直上抛呢？</a:t>
            </a:r>
          </a:p>
        </p:txBody>
      </p:sp>
      <p:sp>
        <p:nvSpPr>
          <p:cNvPr id="72708" name="Rectangle 4"/>
          <p:cNvSpPr>
            <a:spLocks noRot="1" noChangeArrowheads="1"/>
          </p:cNvSpPr>
          <p:nvPr/>
        </p:nvSpPr>
        <p:spPr bwMode="auto">
          <a:xfrm>
            <a:off x="228600" y="228600"/>
            <a:ext cx="1676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200" b="1">
                <a:solidFill>
                  <a:srgbClr val="FF0000"/>
                </a:solidFill>
                <a:ea typeface="黑体" pitchFamily="2" charset="-122"/>
              </a:rPr>
              <a:t>思考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animBg="1"/>
      <p:bldP spid="72707" grpId="0" animBg="1"/>
      <p:bldP spid="727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Rot="1" noChangeArrowheads="1"/>
          </p:cNvSpPr>
          <p:nvPr/>
        </p:nvSpPr>
        <p:spPr bwMode="auto">
          <a:xfrm>
            <a:off x="152400" y="914400"/>
            <a:ext cx="8686800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CC0066"/>
              </a:buClr>
              <a:buSzPct val="70000"/>
              <a:buFont typeface="Wingdings" pitchFamily="2" charset="2"/>
              <a:buNone/>
            </a:pPr>
            <a:r>
              <a:rPr lang="zh-CN" altLang="en-US" sz="33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一、伽利略斜面实验表明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CC0066"/>
              </a:buClr>
              <a:buSzPct val="70000"/>
              <a:buFont typeface="Wingdings" pitchFamily="2" charset="2"/>
              <a:buNone/>
            </a:pPr>
            <a:r>
              <a:rPr lang="zh-CN" altLang="en-US" sz="33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      </a:t>
            </a:r>
            <a:r>
              <a:rPr lang="zh-CN" altLang="en-US" sz="3300" b="1">
                <a:latin typeface="华文行楷" pitchFamily="2" charset="-122"/>
                <a:ea typeface="华文行楷" pitchFamily="2" charset="-122"/>
              </a:rPr>
              <a:t>“有某一量是守恒的”，这个量叫做能量。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CC0066"/>
              </a:buClr>
              <a:buSzPct val="70000"/>
              <a:buFont typeface="Wingdings" pitchFamily="2" charset="2"/>
              <a:buNone/>
            </a:pPr>
            <a:r>
              <a:rPr lang="zh-CN" altLang="en-US" sz="33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二、能量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CC0066"/>
              </a:buClr>
              <a:buSzPct val="70000"/>
              <a:buFont typeface="Wingdings" pitchFamily="2" charset="2"/>
              <a:buNone/>
            </a:pPr>
            <a:r>
              <a:rPr lang="zh-CN" altLang="en-US" sz="33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r>
              <a:rPr lang="en-US" altLang="zh-CN" sz="33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1</a:t>
            </a:r>
            <a:r>
              <a:rPr lang="zh-CN" altLang="en-US" sz="33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、势能：</a:t>
            </a:r>
            <a:r>
              <a:rPr lang="zh-CN" altLang="en-US" sz="3300" b="1">
                <a:latin typeface="华文行楷" pitchFamily="2" charset="-122"/>
                <a:ea typeface="华文行楷" pitchFamily="2" charset="-122"/>
              </a:rPr>
              <a:t>相互作用的物体凭借其位置而具有的能量。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CC0066"/>
              </a:buClr>
              <a:buSzPct val="70000"/>
              <a:buFont typeface="Wingdings" pitchFamily="2" charset="2"/>
              <a:buNone/>
            </a:pPr>
            <a:r>
              <a:rPr lang="zh-CN" altLang="en-US" sz="33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r>
              <a:rPr lang="en-US" altLang="zh-CN" sz="33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2</a:t>
            </a:r>
            <a:r>
              <a:rPr lang="zh-CN" altLang="en-US" sz="33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、动能：</a:t>
            </a:r>
            <a:r>
              <a:rPr lang="zh-CN" altLang="en-US" sz="3300" b="1">
                <a:latin typeface="华文行楷" pitchFamily="2" charset="-122"/>
                <a:ea typeface="华文行楷" pitchFamily="2" charset="-122"/>
              </a:rPr>
              <a:t>物体由于运动而具有的能量。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CC0066"/>
              </a:buClr>
              <a:buSzPct val="70000"/>
              <a:buFont typeface="Wingdings" pitchFamily="2" charset="2"/>
              <a:buNone/>
            </a:pPr>
            <a:r>
              <a:rPr lang="zh-CN" altLang="en-US" sz="33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三、“追寻守恒量”的意义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CC0066"/>
              </a:buClr>
              <a:buSzPct val="70000"/>
              <a:buFont typeface="Wingdings" pitchFamily="2" charset="2"/>
              <a:buNone/>
            </a:pPr>
            <a:r>
              <a:rPr lang="zh-CN" altLang="en-US" sz="33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r>
              <a:rPr lang="en-US" altLang="zh-CN" sz="33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1</a:t>
            </a:r>
            <a:r>
              <a:rPr lang="zh-CN" altLang="en-US" sz="33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、可行性：</a:t>
            </a:r>
            <a:r>
              <a:rPr lang="zh-CN" altLang="en-US" sz="3300" b="1">
                <a:latin typeface="华文行楷" pitchFamily="2" charset="-122"/>
                <a:ea typeface="华文行楷" pitchFamily="2" charset="-122"/>
              </a:rPr>
              <a:t>物质在运动变化过程中存在守恒量。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CC0066"/>
              </a:buClr>
              <a:buSzPct val="70000"/>
              <a:buFont typeface="Wingdings" pitchFamily="2" charset="2"/>
              <a:buNone/>
            </a:pPr>
            <a:r>
              <a:rPr lang="zh-CN" altLang="en-US" sz="33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r>
              <a:rPr lang="en-US" altLang="zh-CN" sz="33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2</a:t>
            </a:r>
            <a:r>
              <a:rPr lang="zh-CN" altLang="en-US" sz="33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、重要性：</a:t>
            </a:r>
            <a:r>
              <a:rPr lang="zh-CN" altLang="en-US" sz="3300" b="1">
                <a:latin typeface="华文行楷" pitchFamily="2" charset="-122"/>
                <a:ea typeface="华文行楷" pitchFamily="2" charset="-122"/>
              </a:rPr>
              <a:t>物质在运动变化过程中都要满足一定的守恒定律</a:t>
            </a:r>
            <a:r>
              <a:rPr lang="zh-CN" altLang="en-US" sz="3300" b="1"/>
              <a:t>。</a:t>
            </a:r>
          </a:p>
        </p:txBody>
      </p:sp>
      <p:sp>
        <p:nvSpPr>
          <p:cNvPr id="73731" name="Rectangle 3"/>
          <p:cNvSpPr>
            <a:spLocks noRot="1" noChangeArrowheads="1"/>
          </p:cNvSpPr>
          <p:nvPr/>
        </p:nvSpPr>
        <p:spPr bwMode="auto">
          <a:xfrm>
            <a:off x="3146425" y="152400"/>
            <a:ext cx="24161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4000">
                <a:solidFill>
                  <a:srgbClr val="FF0000"/>
                </a:solidFill>
                <a:ea typeface="黑体" pitchFamily="2" charset="-122"/>
              </a:rPr>
              <a:t>课堂小结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152400" y="304800"/>
            <a:ext cx="8915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/>
              <a:t>       </a:t>
            </a:r>
            <a:r>
              <a:rPr lang="zh-CN" altLang="en-US" sz="2800" b="1"/>
              <a:t>除了我们看到的势能和动能的转化守恒外是否还存在其他的守恒呢？</a:t>
            </a: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152400" y="1447800"/>
            <a:ext cx="8839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/>
              <a:t>        </a:t>
            </a:r>
            <a:r>
              <a:rPr lang="zh-CN" altLang="en-US" sz="3200" b="1"/>
              <a:t>请某同学表演一个动作邀请另一同学分析该动作中你认为“守恒的量”。</a:t>
            </a:r>
          </a:p>
        </p:txBody>
      </p:sp>
      <p:pic>
        <p:nvPicPr>
          <p:cNvPr id="17416" name="Picture 8" descr="秋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514600"/>
            <a:ext cx="5191125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9" name="Picture 9" descr="势能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908050"/>
            <a:ext cx="3602037" cy="287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10" descr="势能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549275"/>
            <a:ext cx="31686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1" name="Picture 11" descr="图片1势能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3786188"/>
            <a:ext cx="3887788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3" name="Picture 13" descr="u=4253192401,3631415744&amp;gp=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4149725"/>
            <a:ext cx="3024188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52400" y="152400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</a:rPr>
              <a:t>势能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3" name="Picture 9" descr="图片1动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620713"/>
            <a:ext cx="3651250" cy="269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10" descr="动能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511175"/>
            <a:ext cx="3240088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5" name="Picture 11" descr="动能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644900"/>
            <a:ext cx="3455987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7" name="Picture 13" descr="动能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00438"/>
            <a:ext cx="4392613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52400" y="152400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</a:rPr>
              <a:t>动能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395288" y="1196975"/>
            <a:ext cx="8540750" cy="3298825"/>
          </a:xfrm>
        </p:spPr>
        <p:txBody>
          <a:bodyPr/>
          <a:lstStyle/>
          <a:p>
            <a:r>
              <a:rPr lang="en-US" altLang="zh-CN">
                <a:latin typeface="华文行楷" pitchFamily="2" charset="-122"/>
                <a:ea typeface="华文行楷" pitchFamily="2" charset="-122"/>
              </a:rPr>
              <a:t>1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、诺贝尔物理奖获得者费恩曼曾说：有一个事实，如果你愿意也可以说是一条定律，支配者至今所知的一切现象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……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这条定律就是    （         ）</a:t>
            </a:r>
          </a:p>
          <a:p>
            <a:r>
              <a:rPr lang="en-US" altLang="zh-CN">
                <a:latin typeface="华文行楷" pitchFamily="2" charset="-122"/>
                <a:ea typeface="华文行楷" pitchFamily="2" charset="-122"/>
              </a:rPr>
              <a:t>A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、牛顿第一定律          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B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、牛顿第二定律</a:t>
            </a:r>
          </a:p>
          <a:p>
            <a:r>
              <a:rPr lang="en-US" altLang="zh-CN">
                <a:latin typeface="华文行楷" pitchFamily="2" charset="-122"/>
                <a:ea typeface="华文行楷" pitchFamily="2" charset="-122"/>
              </a:rPr>
              <a:t>C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、牛顿第三定律          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D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、能量守恒定律</a:t>
            </a:r>
          </a:p>
        </p:txBody>
      </p:sp>
      <p:sp>
        <p:nvSpPr>
          <p:cNvPr id="54275" name="TextBox 1"/>
          <p:cNvSpPr txBox="1">
            <a:spLocks noChangeArrowheads="1"/>
          </p:cNvSpPr>
          <p:nvPr/>
        </p:nvSpPr>
        <p:spPr bwMode="auto">
          <a:xfrm>
            <a:off x="1419225" y="2565400"/>
            <a:ext cx="5508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400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3731" name="Rectangle 3"/>
          <p:cNvSpPr>
            <a:spLocks noRot="1" noChangeArrowheads="1"/>
          </p:cNvSpPr>
          <p:nvPr/>
        </p:nvSpPr>
        <p:spPr bwMode="auto">
          <a:xfrm>
            <a:off x="3146425" y="152400"/>
            <a:ext cx="24161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4000">
                <a:solidFill>
                  <a:srgbClr val="FF0000"/>
                </a:solidFill>
                <a:ea typeface="黑体" pitchFamily="2" charset="-122"/>
              </a:rPr>
              <a:t>课堂练习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914400"/>
            <a:ext cx="8686800" cy="4708525"/>
          </a:xfrm>
        </p:spPr>
        <p:txBody>
          <a:bodyPr/>
          <a:lstStyle/>
          <a:p>
            <a:r>
              <a:rPr lang="en-US" altLang="zh-CN" sz="4000">
                <a:latin typeface="华文行楷" pitchFamily="2" charset="-122"/>
                <a:ea typeface="华文行楷" pitchFamily="2" charset="-122"/>
              </a:rPr>
              <a:t>2</a:t>
            </a: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、苹果从树上掉下时，速度越来越大，下列说法正确的是（    ）</a:t>
            </a:r>
          </a:p>
          <a:p>
            <a:pPr>
              <a:buFontTx/>
              <a:buNone/>
            </a:pP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 </a:t>
            </a:r>
            <a:r>
              <a:rPr lang="en-US" altLang="zh-CN" sz="4000">
                <a:latin typeface="华文行楷" pitchFamily="2" charset="-122"/>
                <a:ea typeface="华文行楷" pitchFamily="2" charset="-122"/>
              </a:rPr>
              <a:t>A</a:t>
            </a: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、高度转变成了速度      </a:t>
            </a:r>
          </a:p>
          <a:p>
            <a:pPr>
              <a:buFontTx/>
              <a:buNone/>
            </a:pP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 </a:t>
            </a:r>
            <a:r>
              <a:rPr lang="en-US" altLang="zh-CN" sz="4000">
                <a:latin typeface="华文行楷" pitchFamily="2" charset="-122"/>
                <a:ea typeface="华文行楷" pitchFamily="2" charset="-122"/>
              </a:rPr>
              <a:t>B</a:t>
            </a: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、苹果的能量增加</a:t>
            </a:r>
          </a:p>
          <a:p>
            <a:pPr>
              <a:buFontTx/>
              <a:buNone/>
            </a:pP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 </a:t>
            </a:r>
            <a:r>
              <a:rPr lang="en-US" altLang="zh-CN" sz="4000">
                <a:latin typeface="华文行楷" pitchFamily="2" charset="-122"/>
                <a:ea typeface="华文行楷" pitchFamily="2" charset="-122"/>
              </a:rPr>
              <a:t>C</a:t>
            </a: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、势能转变成了动能     </a:t>
            </a:r>
          </a:p>
          <a:p>
            <a:pPr>
              <a:buFontTx/>
              <a:buNone/>
            </a:pP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 </a:t>
            </a:r>
            <a:r>
              <a:rPr lang="en-US" altLang="zh-CN" sz="4000">
                <a:latin typeface="华文行楷" pitchFamily="2" charset="-122"/>
                <a:ea typeface="华文行楷" pitchFamily="2" charset="-122"/>
              </a:rPr>
              <a:t>D</a:t>
            </a: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、苹果的机械能不变</a:t>
            </a:r>
          </a:p>
        </p:txBody>
      </p:sp>
      <p:sp>
        <p:nvSpPr>
          <p:cNvPr id="590852" name="Text Box 4"/>
          <p:cNvSpPr txBox="1">
            <a:spLocks noChangeArrowheads="1"/>
          </p:cNvSpPr>
          <p:nvPr/>
        </p:nvSpPr>
        <p:spPr bwMode="auto">
          <a:xfrm>
            <a:off x="6215063" y="1590675"/>
            <a:ext cx="936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FF0000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0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0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0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0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0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0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0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0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0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0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0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0" y="476250"/>
            <a:ext cx="9144000" cy="60483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>
                <a:latin typeface="华文行楷" pitchFamily="2" charset="-122"/>
                <a:ea typeface="华文行楷" pitchFamily="2" charset="-122"/>
              </a:rPr>
              <a:t>3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、如果我们把相互作用的物体凭借其位置而具有的能量叫做势能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;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把物体由于运动而具有的能量叫做动能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,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那么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,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伽利略的斜面实验可以给我们一个启示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,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这个启示正确的是（    ）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①小球在斜面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A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上运动时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,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小球离地面的高度减小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,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速度增加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,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小球的速度是由高度转变而来的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②小球在斜面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B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上运动时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,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小球离地面的高度增加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,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速度减小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,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小球的高度是由速度转变而来的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③小球在斜面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A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上运动时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,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小球离地面的高度减小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,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速度增加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,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小球的动能是由势能转化而来的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④小球在斜面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B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上运动时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,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小球离地面的高度增加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,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速度减小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,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小球的势能是由动能转化而来的</a:t>
            </a:r>
          </a:p>
          <a:p>
            <a:pPr>
              <a:lnSpc>
                <a:spcPct val="80000"/>
              </a:lnSpc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、①②   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、③④   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、①③   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、②④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5435600" y="1489075"/>
            <a:ext cx="1296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FF0000"/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0"/>
          <p:cNvSpPr>
            <a:spLocks noChangeArrowheads="1"/>
          </p:cNvSpPr>
          <p:nvPr/>
        </p:nvSpPr>
        <p:spPr bwMode="auto">
          <a:xfrm>
            <a:off x="4330700" y="2819400"/>
            <a:ext cx="1079500" cy="1530350"/>
          </a:xfrm>
          <a:prstGeom prst="downArrow">
            <a:avLst>
              <a:gd name="adj1" fmla="val 50000"/>
              <a:gd name="adj2" fmla="val 25012"/>
            </a:avLst>
          </a:prstGeom>
          <a:gradFill rotWithShape="1">
            <a:gsLst>
              <a:gs pos="0">
                <a:schemeClr val="accent1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zh-CN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057400" y="1371600"/>
            <a:ext cx="4953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0000FF"/>
                </a:solidFill>
              </a:rPr>
              <a:t>在现实生活中蕴涵着普遍的“不变”的思想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990600" y="4724400"/>
            <a:ext cx="708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b="1">
                <a:solidFill>
                  <a:srgbClr val="0000FF"/>
                </a:solidFill>
              </a:rPr>
              <a:t>在不变中又蕴涵了什么呢？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6200" y="1524000"/>
            <a:ext cx="887095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600" b="1">
                <a:latin typeface="华文行楷" pitchFamily="2" charset="-122"/>
                <a:ea typeface="华文行楷" pitchFamily="2" charset="-122"/>
              </a:rPr>
              <a:t>        </a:t>
            </a:r>
            <a:r>
              <a:rPr lang="zh-CN" altLang="en-US" sz="3600" b="1">
                <a:latin typeface="华文行楷" pitchFamily="2" charset="-122"/>
                <a:ea typeface="华文行楷" pitchFamily="2" charset="-122"/>
              </a:rPr>
              <a:t>物理学的任务是发现普遍的自然规律。</a:t>
            </a:r>
          </a:p>
          <a:p>
            <a:r>
              <a:rPr lang="zh-CN" altLang="en-US" sz="3600" b="1">
                <a:latin typeface="华文行楷" pitchFamily="2" charset="-122"/>
                <a:ea typeface="华文行楷" pitchFamily="2" charset="-122"/>
              </a:rPr>
              <a:t>因为这样的规律的最简单的形式之一表现为</a:t>
            </a:r>
          </a:p>
          <a:p>
            <a:r>
              <a:rPr lang="zh-CN" altLang="en-US" sz="3600" b="1">
                <a:latin typeface="华文行楷" pitchFamily="2" charset="-122"/>
                <a:ea typeface="华文行楷" pitchFamily="2" charset="-122"/>
              </a:rPr>
              <a:t>某种物理量的不变，所以对于守恒量的寻求</a:t>
            </a:r>
          </a:p>
          <a:p>
            <a:r>
              <a:rPr lang="zh-CN" altLang="en-US" sz="3600" b="1">
                <a:latin typeface="华文行楷" pitchFamily="2" charset="-122"/>
                <a:ea typeface="华文行楷" pitchFamily="2" charset="-122"/>
              </a:rPr>
              <a:t>是合理的，而且也是极为重要的研究方向。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57163" y="333375"/>
            <a:ext cx="49482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4400" b="1">
                <a:solidFill>
                  <a:srgbClr val="FF0000"/>
                </a:solidFill>
              </a:rPr>
              <a:t>物理学家劳厄说：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990600" y="5500688"/>
            <a:ext cx="4929188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4800" b="1">
                <a:solidFill>
                  <a:srgbClr val="FF0000"/>
                </a:solidFill>
                <a:latin typeface="方正粗倩简体" pitchFamily="65" charset="-122"/>
                <a:ea typeface="方正粗倩简体" pitchFamily="65" charset="-122"/>
              </a:rPr>
              <a:t>“</a:t>
            </a:r>
            <a:r>
              <a:rPr lang="zh-CN" altLang="en-US" sz="4800" b="1">
                <a:solidFill>
                  <a:srgbClr val="FF0000"/>
                </a:solidFill>
                <a:latin typeface="方正粗倩简体" pitchFamily="65" charset="-122"/>
                <a:ea typeface="方正粗倩简体" pitchFamily="65" charset="-122"/>
              </a:rPr>
              <a:t>追寻守恒量”</a:t>
            </a:r>
          </a:p>
        </p:txBody>
      </p:sp>
      <p:sp>
        <p:nvSpPr>
          <p:cNvPr id="5130" name="AutoShape 10"/>
          <p:cNvSpPr>
            <a:spLocks noChangeArrowheads="1"/>
          </p:cNvSpPr>
          <p:nvPr/>
        </p:nvSpPr>
        <p:spPr bwMode="auto">
          <a:xfrm>
            <a:off x="5940425" y="4508500"/>
            <a:ext cx="2160588" cy="1800225"/>
          </a:xfrm>
          <a:prstGeom prst="curvedLeftArrow">
            <a:avLst>
              <a:gd name="adj1" fmla="val 20000"/>
              <a:gd name="adj2" fmla="val 40000"/>
              <a:gd name="adj3" fmla="val 379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7" grpId="0"/>
      <p:bldP spid="5128" grpId="0"/>
      <p:bldP spid="51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68313" y="266700"/>
            <a:ext cx="429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600" b="1">
                <a:solidFill>
                  <a:srgbClr val="FF0000"/>
                </a:solidFill>
              </a:rPr>
              <a:t>物理学家费恩曼说：</a:t>
            </a:r>
          </a:p>
        </p:txBody>
      </p:sp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74613" y="1625600"/>
            <a:ext cx="8916987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600" b="1">
                <a:latin typeface="华文行楷" pitchFamily="2" charset="-122"/>
                <a:ea typeface="华文行楷" pitchFamily="2" charset="-122"/>
              </a:rPr>
              <a:t>        </a:t>
            </a:r>
            <a:r>
              <a:rPr lang="zh-CN" altLang="en-US" sz="3600" b="1">
                <a:latin typeface="华文行楷" pitchFamily="2" charset="-122"/>
                <a:ea typeface="华文行楷" pitchFamily="2" charset="-122"/>
              </a:rPr>
              <a:t>有一个事实，如果你愿意，也可以说一条定律，支配着至今所知的自然现象这条定律称做能量守恒定律。</a:t>
            </a:r>
          </a:p>
          <a:p>
            <a:r>
              <a:rPr lang="zh-CN" altLang="en-US" sz="3600" b="1">
                <a:latin typeface="华文行楷" pitchFamily="2" charset="-122"/>
                <a:ea typeface="华文行楷" pitchFamily="2" charset="-122"/>
              </a:rPr>
              <a:t>        它指出有某一个量，我们把它称为能量，他在自然界经历的多种多样的变化中它不变化。</a:t>
            </a:r>
          </a:p>
          <a:p>
            <a:r>
              <a:rPr lang="zh-CN" altLang="en-US" sz="3600" b="1">
                <a:latin typeface="华文行楷" pitchFamily="2" charset="-122"/>
                <a:ea typeface="华文行楷" pitchFamily="2" charset="-122"/>
              </a:rPr>
              <a:t>                                   那是一个最抽象的概念</a:t>
            </a:r>
            <a:endParaRPr lang="zh-CN" altLang="en-US" sz="3600" b="1"/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2555875" y="3024188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Line 8"/>
          <p:cNvSpPr>
            <a:spLocks noChangeShapeType="1"/>
          </p:cNvSpPr>
          <p:nvPr/>
        </p:nvSpPr>
        <p:spPr bwMode="auto">
          <a:xfrm>
            <a:off x="3022600" y="525780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图片1j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4800"/>
            <a:ext cx="9144000" cy="379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Rot="1" noChangeArrowheads="1"/>
          </p:cNvSpPr>
          <p:nvPr/>
        </p:nvSpPr>
        <p:spPr bwMode="auto">
          <a:xfrm>
            <a:off x="228600" y="228600"/>
            <a:ext cx="2133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200" b="1">
                <a:solidFill>
                  <a:srgbClr val="0000FF"/>
                </a:solidFill>
                <a:ea typeface="黑体" pitchFamily="2" charset="-122"/>
              </a:rPr>
              <a:t>观察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1066800" y="995363"/>
            <a:ext cx="7848600" cy="2514600"/>
          </a:xfrm>
          <a:prstGeom prst="rect">
            <a:avLst/>
          </a:prstGeom>
          <a:solidFill>
            <a:srgbClr val="FFFFFF">
              <a:alpha val="70195"/>
            </a:srgbClr>
          </a:solidFill>
          <a:ln w="19050" algn="ctr">
            <a:solidFill>
              <a:srgbClr val="5F5F5F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6564" name="AutoShape 4"/>
          <p:cNvSpPr>
            <a:spLocks noChangeArrowheads="1"/>
          </p:cNvSpPr>
          <p:nvPr/>
        </p:nvSpPr>
        <p:spPr bwMode="auto">
          <a:xfrm>
            <a:off x="195263" y="4191000"/>
            <a:ext cx="2895600" cy="1600200"/>
          </a:xfrm>
          <a:prstGeom prst="wedgeRoundRectCallout">
            <a:avLst>
              <a:gd name="adj1" fmla="val 40296"/>
              <a:gd name="adj2" fmla="val -111606"/>
              <a:gd name="adj3" fmla="val 16667"/>
            </a:avLst>
          </a:prstGeom>
          <a:solidFill>
            <a:schemeClr val="accent1">
              <a:alpha val="79999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200" b="1">
                <a:ea typeface="楷体_GB2312" pitchFamily="49" charset="-122"/>
              </a:rPr>
              <a:t>伽利略理想斜面实验（斜面均光滑）</a:t>
            </a:r>
          </a:p>
        </p:txBody>
      </p:sp>
      <p:sp>
        <p:nvSpPr>
          <p:cNvPr id="66565" name="AutoShape 5"/>
          <p:cNvSpPr>
            <a:spLocks noChangeArrowheads="1"/>
          </p:cNvSpPr>
          <p:nvPr/>
        </p:nvSpPr>
        <p:spPr bwMode="auto">
          <a:xfrm>
            <a:off x="4613275" y="444500"/>
            <a:ext cx="3200400" cy="1600200"/>
          </a:xfrm>
          <a:prstGeom prst="cloudCallout">
            <a:avLst>
              <a:gd name="adj1" fmla="val -52778"/>
              <a:gd name="adj2" fmla="val -113097"/>
            </a:avLst>
          </a:prstGeom>
          <a:solidFill>
            <a:schemeClr val="tx2">
              <a:alpha val="79999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200" b="1">
                <a:solidFill>
                  <a:srgbClr val="FFFF00"/>
                </a:solidFill>
                <a:ea typeface="楷体_GB2312" pitchFamily="49" charset="-122"/>
              </a:rPr>
              <a:t>试用所学知识证明</a:t>
            </a:r>
          </a:p>
        </p:txBody>
      </p:sp>
      <p:grpSp>
        <p:nvGrpSpPr>
          <p:cNvPr id="66566" name="Group 6"/>
          <p:cNvGrpSpPr>
            <a:grpSpLocks/>
          </p:cNvGrpSpPr>
          <p:nvPr/>
        </p:nvGrpSpPr>
        <p:grpSpPr bwMode="auto">
          <a:xfrm>
            <a:off x="1447800" y="1930400"/>
            <a:ext cx="7239000" cy="1536700"/>
            <a:chOff x="912" y="960"/>
            <a:chExt cx="4560" cy="968"/>
          </a:xfrm>
        </p:grpSpPr>
        <p:grpSp>
          <p:nvGrpSpPr>
            <p:cNvPr id="9223" name="Group 7"/>
            <p:cNvGrpSpPr>
              <a:grpSpLocks/>
            </p:cNvGrpSpPr>
            <p:nvPr/>
          </p:nvGrpSpPr>
          <p:grpSpPr bwMode="auto">
            <a:xfrm>
              <a:off x="912" y="1056"/>
              <a:ext cx="4560" cy="864"/>
              <a:chOff x="912" y="1064"/>
              <a:chExt cx="4560" cy="864"/>
            </a:xfrm>
          </p:grpSpPr>
          <p:sp>
            <p:nvSpPr>
              <p:cNvPr id="9224" name="AutoShape 8"/>
              <p:cNvSpPr>
                <a:spLocks noChangeArrowheads="1"/>
              </p:cNvSpPr>
              <p:nvPr/>
            </p:nvSpPr>
            <p:spPr bwMode="auto">
              <a:xfrm>
                <a:off x="1200" y="1112"/>
                <a:ext cx="1488" cy="816"/>
              </a:xfrm>
              <a:prstGeom prst="rtTriangle">
                <a:avLst/>
              </a:prstGeom>
              <a:solidFill>
                <a:srgbClr val="FFCC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9225" name="AutoShape 9"/>
              <p:cNvSpPr>
                <a:spLocks noChangeArrowheads="1"/>
              </p:cNvSpPr>
              <p:nvPr/>
            </p:nvSpPr>
            <p:spPr bwMode="auto">
              <a:xfrm flipH="1">
                <a:off x="3024" y="1064"/>
                <a:ext cx="2208" cy="864"/>
              </a:xfrm>
              <a:prstGeom prst="rtTriangle">
                <a:avLst/>
              </a:prstGeom>
              <a:solidFill>
                <a:srgbClr val="FFCC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9226" name="Line 10"/>
              <p:cNvSpPr>
                <a:spLocks noChangeShapeType="1"/>
              </p:cNvSpPr>
              <p:nvPr/>
            </p:nvSpPr>
            <p:spPr bwMode="auto">
              <a:xfrm>
                <a:off x="912" y="1928"/>
                <a:ext cx="45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7" name="Text Box 11"/>
              <p:cNvSpPr txBox="1">
                <a:spLocks noChangeArrowheads="1"/>
              </p:cNvSpPr>
              <p:nvPr/>
            </p:nvSpPr>
            <p:spPr bwMode="auto">
              <a:xfrm>
                <a:off x="1344" y="149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3200">
                    <a:latin typeface="Monotype Corsiva" pitchFamily="66" charset="0"/>
                  </a:rPr>
                  <a:t>A</a:t>
                </a:r>
              </a:p>
            </p:txBody>
          </p:sp>
          <p:sp>
            <p:nvSpPr>
              <p:cNvPr id="9228" name="Text Box 12"/>
              <p:cNvSpPr txBox="1">
                <a:spLocks noChangeArrowheads="1"/>
              </p:cNvSpPr>
              <p:nvPr/>
            </p:nvSpPr>
            <p:spPr bwMode="auto">
              <a:xfrm>
                <a:off x="4608" y="149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3200">
                    <a:latin typeface="Monotype Corsiva" pitchFamily="66" charset="0"/>
                  </a:rPr>
                  <a:t>B</a:t>
                </a:r>
              </a:p>
            </p:txBody>
          </p:sp>
        </p:grpSp>
        <p:grpSp>
          <p:nvGrpSpPr>
            <p:cNvPr id="9229" name="Group 13"/>
            <p:cNvGrpSpPr>
              <a:grpSpLocks/>
            </p:cNvGrpSpPr>
            <p:nvPr/>
          </p:nvGrpSpPr>
          <p:grpSpPr bwMode="auto">
            <a:xfrm>
              <a:off x="912" y="960"/>
              <a:ext cx="675" cy="968"/>
              <a:chOff x="912" y="960"/>
              <a:chExt cx="675" cy="968"/>
            </a:xfrm>
          </p:grpSpPr>
          <p:sp>
            <p:nvSpPr>
              <p:cNvPr id="9230" name="Oval 14"/>
              <p:cNvSpPr>
                <a:spLocks noChangeArrowheads="1"/>
              </p:cNvSpPr>
              <p:nvPr/>
            </p:nvSpPr>
            <p:spPr bwMode="auto">
              <a:xfrm>
                <a:off x="1280" y="960"/>
                <a:ext cx="240" cy="240"/>
              </a:xfrm>
              <a:prstGeom prst="ellipse">
                <a:avLst/>
              </a:prstGeom>
              <a:gradFill rotWithShape="1">
                <a:gsLst>
                  <a:gs pos="0">
                    <a:srgbClr val="E7E7E7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 w="31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9231" name="Group 15"/>
              <p:cNvGrpSpPr>
                <a:grpSpLocks/>
              </p:cNvGrpSpPr>
              <p:nvPr/>
            </p:nvGrpSpPr>
            <p:grpSpPr bwMode="auto">
              <a:xfrm>
                <a:off x="912" y="1208"/>
                <a:ext cx="240" cy="720"/>
                <a:chOff x="912" y="672"/>
                <a:chExt cx="240" cy="720"/>
              </a:xfrm>
            </p:grpSpPr>
            <p:sp>
              <p:nvSpPr>
                <p:cNvPr id="923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912" y="883"/>
                  <a:ext cx="240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>
                      <a:latin typeface="Monotype Corsiva" pitchFamily="66" charset="0"/>
                    </a:rPr>
                    <a:t>h</a:t>
                  </a:r>
                </a:p>
              </p:txBody>
            </p:sp>
            <p:sp>
              <p:nvSpPr>
                <p:cNvPr id="9233" name="Line 17"/>
                <p:cNvSpPr>
                  <a:spLocks noChangeShapeType="1"/>
                </p:cNvSpPr>
                <p:nvPr/>
              </p:nvSpPr>
              <p:spPr bwMode="auto">
                <a:xfrm>
                  <a:off x="1056" y="6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arrow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34" name="Line 18"/>
                <p:cNvSpPr>
                  <a:spLocks noChangeShapeType="1"/>
                </p:cNvSpPr>
                <p:nvPr/>
              </p:nvSpPr>
              <p:spPr bwMode="auto">
                <a:xfrm>
                  <a:off x="1056" y="115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235" name="Line 19"/>
              <p:cNvSpPr>
                <a:spLocks noChangeShapeType="1"/>
              </p:cNvSpPr>
              <p:nvPr/>
            </p:nvSpPr>
            <p:spPr bwMode="auto">
              <a:xfrm>
                <a:off x="1038" y="1210"/>
                <a:ext cx="5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6580" name="Oval 20"/>
          <p:cNvSpPr>
            <a:spLocks noChangeArrowheads="1"/>
          </p:cNvSpPr>
          <p:nvPr/>
        </p:nvSpPr>
        <p:spPr bwMode="auto">
          <a:xfrm>
            <a:off x="2041525" y="1930400"/>
            <a:ext cx="381000" cy="381000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31765"/>
                  <a:invGamma/>
                </a:schemeClr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grpSp>
        <p:nvGrpSpPr>
          <p:cNvPr id="66581" name="Group 21"/>
          <p:cNvGrpSpPr>
            <a:grpSpLocks/>
          </p:cNvGrpSpPr>
          <p:nvPr/>
        </p:nvGrpSpPr>
        <p:grpSpPr bwMode="auto">
          <a:xfrm>
            <a:off x="1643063" y="2324100"/>
            <a:ext cx="7043737" cy="1143000"/>
            <a:chOff x="1035" y="1208"/>
            <a:chExt cx="4437" cy="720"/>
          </a:xfrm>
        </p:grpSpPr>
        <p:grpSp>
          <p:nvGrpSpPr>
            <p:cNvPr id="9238" name="Group 22"/>
            <p:cNvGrpSpPr>
              <a:grpSpLocks/>
            </p:cNvGrpSpPr>
            <p:nvPr/>
          </p:nvGrpSpPr>
          <p:grpSpPr bwMode="auto">
            <a:xfrm>
              <a:off x="5232" y="1208"/>
              <a:ext cx="240" cy="720"/>
              <a:chOff x="912" y="672"/>
              <a:chExt cx="240" cy="720"/>
            </a:xfrm>
          </p:grpSpPr>
          <p:sp>
            <p:nvSpPr>
              <p:cNvPr id="9239" name="Text Box 23"/>
              <p:cNvSpPr txBox="1">
                <a:spLocks noChangeArrowheads="1"/>
              </p:cNvSpPr>
              <p:nvPr/>
            </p:nvSpPr>
            <p:spPr bwMode="auto">
              <a:xfrm>
                <a:off x="912" y="883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800">
                    <a:latin typeface="Monotype Corsiva" pitchFamily="66" charset="0"/>
                  </a:rPr>
                  <a:t>h</a:t>
                </a:r>
              </a:p>
            </p:txBody>
          </p:sp>
          <p:sp>
            <p:nvSpPr>
              <p:cNvPr id="9240" name="Line 24"/>
              <p:cNvSpPr>
                <a:spLocks noChangeShapeType="1"/>
              </p:cNvSpPr>
              <p:nvPr/>
            </p:nvSpPr>
            <p:spPr bwMode="auto">
              <a:xfrm>
                <a:off x="1056" y="67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1" name="Line 25"/>
              <p:cNvSpPr>
                <a:spLocks noChangeShapeType="1"/>
              </p:cNvSpPr>
              <p:nvPr/>
            </p:nvSpPr>
            <p:spPr bwMode="auto">
              <a:xfrm>
                <a:off x="1056" y="115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42" name="Line 26"/>
            <p:cNvSpPr>
              <a:spLocks noChangeShapeType="1"/>
            </p:cNvSpPr>
            <p:nvPr/>
          </p:nvSpPr>
          <p:spPr bwMode="auto">
            <a:xfrm>
              <a:off x="1035" y="1208"/>
              <a:ext cx="43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587" name="Oval 27"/>
          <p:cNvSpPr>
            <a:spLocks noChangeArrowheads="1"/>
          </p:cNvSpPr>
          <p:nvPr/>
        </p:nvSpPr>
        <p:spPr bwMode="auto">
          <a:xfrm>
            <a:off x="7451725" y="1930400"/>
            <a:ext cx="381000" cy="381000"/>
          </a:xfrm>
          <a:prstGeom prst="ellipse">
            <a:avLst/>
          </a:prstGeom>
          <a:gradFill rotWithShape="1">
            <a:gsLst>
              <a:gs pos="0">
                <a:srgbClr val="E7E7E7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 w="31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6588" name="Oval 28"/>
          <p:cNvSpPr>
            <a:spLocks noChangeArrowheads="1"/>
          </p:cNvSpPr>
          <p:nvPr/>
        </p:nvSpPr>
        <p:spPr bwMode="auto">
          <a:xfrm>
            <a:off x="2041525" y="1930400"/>
            <a:ext cx="381000" cy="381000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31765"/>
                  <a:invGamma/>
                </a:schemeClr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14800" y="3835400"/>
            <a:ext cx="4572000" cy="1920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0000FF"/>
                </a:solidFill>
              </a:rPr>
              <a:t>小球好像“记得”自己起始的高度，然后重复前面的运动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10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046 L 0.23524 0.16829 L 0.27482 0.16829 L 0.59375 0.00509 " pathEditMode="relative" rAng="0" ptsTypes="AAAA">
                                      <p:cBhvr>
                                        <p:cTn id="31" dur="5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53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375 0.00509 L 0.27656 0.16829 L 0.2335 0.1662 L 0.00243 0.00278 " pathEditMode="relative" rAng="0" ptsTypes="AAAA">
                                      <p:cBhvr>
                                        <p:cTn id="37" dur="5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66" y="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046 L 0.23524 0.16829 L 0.27482 0.16829 L 0.59375 0.00509 " pathEditMode="relative" rAng="0" ptsTypes="AAAA">
                                      <p:cBhvr>
                                        <p:cTn id="46" dur="5000" fill="hold"/>
                                        <p:tgtEl>
                                          <p:spTgt spid="665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53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4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375 0.00509 L 0.27656 0.16829 L 0.2335 0.1662 L 0.00243 0.00278 " pathEditMode="relative" rAng="0" ptsTypes="AAAA">
                                      <p:cBhvr>
                                        <p:cTn id="49" dur="5000" fill="hold"/>
                                        <p:tgtEl>
                                          <p:spTgt spid="665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66" y="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51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665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/>
      <p:bldP spid="66563" grpId="0" animBg="1"/>
      <p:bldP spid="66564" grpId="0" animBg="1"/>
      <p:bldP spid="66565" grpId="0" animBg="1"/>
      <p:bldP spid="66580" grpId="0" animBg="1"/>
      <p:bldP spid="66580" grpId="1" animBg="1"/>
      <p:bldP spid="66580" grpId="2" animBg="1"/>
      <p:bldP spid="66580" grpId="3" animBg="1"/>
      <p:bldP spid="66587" grpId="0" animBg="1"/>
      <p:bldP spid="66588" grpId="0" animBg="1"/>
      <p:bldP spid="66588" grpId="1" animBg="1"/>
      <p:bldP spid="66588" grpId="2" animBg="1"/>
      <p:bldP spid="66588" grpId="3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677863" y="914400"/>
            <a:ext cx="7848600" cy="5791200"/>
          </a:xfrm>
          <a:prstGeom prst="rect">
            <a:avLst/>
          </a:prstGeom>
          <a:solidFill>
            <a:srgbClr val="FFFFFF">
              <a:alpha val="70195"/>
            </a:srgbClr>
          </a:solidFill>
          <a:ln w="19050" algn="ctr">
            <a:solidFill>
              <a:srgbClr val="5F5F5F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346200" y="3114675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在</a:t>
            </a:r>
            <a:r>
              <a:rPr lang="en-US" altLang="zh-CN" sz="28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斜面上：</a:t>
            </a:r>
            <a:r>
              <a:rPr lang="en-US" altLang="zh-CN" sz="2800" b="1">
                <a:solidFill>
                  <a:srgbClr val="000000"/>
                </a:solidFill>
                <a:latin typeface="Monotype Corsiva" pitchFamily="66" charset="0"/>
                <a:ea typeface="仿宋_GB2312" pitchFamily="49" charset="-122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Monotype Corsiva" pitchFamily="66" charset="0"/>
                <a:ea typeface="仿宋_GB2312" pitchFamily="49" charset="-122"/>
              </a:rPr>
              <a:t>＝</a:t>
            </a:r>
            <a:r>
              <a:rPr lang="en-US" altLang="zh-CN" sz="2800" b="1">
                <a:solidFill>
                  <a:srgbClr val="000000"/>
                </a:solidFill>
                <a:latin typeface="Monotype Corsiva" pitchFamily="66" charset="0"/>
                <a:ea typeface="仿宋_GB2312" pitchFamily="49" charset="-122"/>
              </a:rPr>
              <a:t>gsinα</a:t>
            </a:r>
            <a:endParaRPr lang="en-US" altLang="zh-CN" sz="2800" b="1" baseline="-25000">
              <a:solidFill>
                <a:srgbClr val="000000"/>
              </a:solidFill>
              <a:latin typeface="Monotype Corsiva" pitchFamily="66" charset="0"/>
              <a:ea typeface="仿宋_GB2312" pitchFamily="49" charset="-122"/>
            </a:endParaRPr>
          </a:p>
          <a:p>
            <a:r>
              <a:rPr lang="en-US" altLang="zh-CN" sz="28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           </a:t>
            </a:r>
            <a:r>
              <a:rPr lang="en-US" altLang="zh-CN" sz="2800" b="1">
                <a:solidFill>
                  <a:srgbClr val="000000"/>
                </a:solidFill>
                <a:latin typeface="Monotype Corsiva" pitchFamily="66" charset="0"/>
                <a:ea typeface="仿宋_GB2312" pitchFamily="49" charset="-122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Monotype Corsiva" pitchFamily="66" charset="0"/>
                <a:ea typeface="仿宋_GB2312" pitchFamily="49" charset="-122"/>
              </a:rPr>
              <a:t>＝</a:t>
            </a:r>
            <a:r>
              <a:rPr lang="en-US" altLang="zh-CN" sz="2800" b="1">
                <a:solidFill>
                  <a:srgbClr val="000000"/>
                </a:solidFill>
                <a:latin typeface="Monotype Corsiva" pitchFamily="66" charset="0"/>
                <a:ea typeface="仿宋_GB2312" pitchFamily="49" charset="-122"/>
              </a:rPr>
              <a:t>h/sinα</a:t>
            </a:r>
            <a:r>
              <a:rPr lang="zh-CN" altLang="en-US" sz="2800" b="1">
                <a:solidFill>
                  <a:srgbClr val="000000"/>
                </a:solidFill>
                <a:latin typeface="Monotype Corsiva" pitchFamily="66" charset="0"/>
                <a:ea typeface="仿宋_GB2312" pitchFamily="49" charset="-122"/>
              </a:rPr>
              <a:t>＝</a:t>
            </a:r>
            <a:r>
              <a:rPr lang="en-US" altLang="zh-CN" sz="2800" b="1">
                <a:solidFill>
                  <a:srgbClr val="000000"/>
                </a:solidFill>
                <a:latin typeface="Monotype Corsiva" pitchFamily="66" charset="0"/>
                <a:ea typeface="仿宋_GB2312" pitchFamily="49" charset="-122"/>
              </a:rPr>
              <a:t>v</a:t>
            </a:r>
            <a:r>
              <a:rPr lang="en-US" altLang="zh-CN" sz="2800" b="1" baseline="30000">
                <a:solidFill>
                  <a:srgbClr val="000000"/>
                </a:solidFill>
                <a:latin typeface="Monotype Corsiva" pitchFamily="66" charset="0"/>
                <a:ea typeface="仿宋_GB2312" pitchFamily="49" charset="-122"/>
              </a:rPr>
              <a:t>2</a:t>
            </a:r>
            <a:r>
              <a:rPr lang="en-US" altLang="zh-CN" sz="2800" b="1">
                <a:solidFill>
                  <a:srgbClr val="000000"/>
                </a:solidFill>
                <a:latin typeface="Monotype Corsiva" pitchFamily="66" charset="0"/>
                <a:ea typeface="仿宋_GB2312" pitchFamily="49" charset="-122"/>
              </a:rPr>
              <a:t>/2a</a:t>
            </a:r>
            <a:r>
              <a:rPr lang="en-US" altLang="zh-CN" sz="2800" b="1" baseline="-250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   </a:t>
            </a:r>
          </a:p>
        </p:txBody>
      </p:sp>
      <p:grpSp>
        <p:nvGrpSpPr>
          <p:cNvPr id="67588" name="Group 4"/>
          <p:cNvGrpSpPr>
            <a:grpSpLocks/>
          </p:cNvGrpSpPr>
          <p:nvPr/>
        </p:nvGrpSpPr>
        <p:grpSpPr bwMode="auto">
          <a:xfrm>
            <a:off x="914400" y="960438"/>
            <a:ext cx="7391400" cy="1560512"/>
            <a:chOff x="768" y="313"/>
            <a:chExt cx="4656" cy="983"/>
          </a:xfrm>
        </p:grpSpPr>
        <p:sp>
          <p:nvSpPr>
            <p:cNvPr id="10245" name="AutoShape 5"/>
            <p:cNvSpPr>
              <a:spLocks noChangeArrowheads="1"/>
            </p:cNvSpPr>
            <p:nvPr/>
          </p:nvSpPr>
          <p:spPr bwMode="auto">
            <a:xfrm>
              <a:off x="1056" y="465"/>
              <a:ext cx="1488" cy="816"/>
            </a:xfrm>
            <a:prstGeom prst="rtTriangle">
              <a:avLst/>
            </a:prstGeom>
            <a:solidFill>
              <a:srgbClr val="FFCC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10246" name="AutoShape 6"/>
            <p:cNvSpPr>
              <a:spLocks noChangeArrowheads="1"/>
            </p:cNvSpPr>
            <p:nvPr/>
          </p:nvSpPr>
          <p:spPr bwMode="auto">
            <a:xfrm flipH="1">
              <a:off x="2880" y="417"/>
              <a:ext cx="2208" cy="864"/>
            </a:xfrm>
            <a:prstGeom prst="rtTriangle">
              <a:avLst/>
            </a:prstGeom>
            <a:solidFill>
              <a:srgbClr val="FFCC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>
              <a:off x="768" y="1281"/>
              <a:ext cx="45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8" name="Line 8"/>
            <p:cNvSpPr>
              <a:spLocks noChangeShapeType="1"/>
            </p:cNvSpPr>
            <p:nvPr/>
          </p:nvSpPr>
          <p:spPr bwMode="auto">
            <a:xfrm>
              <a:off x="891" y="561"/>
              <a:ext cx="3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3" name="Oval 9"/>
            <p:cNvSpPr>
              <a:spLocks noChangeArrowheads="1"/>
            </p:cNvSpPr>
            <p:nvPr/>
          </p:nvSpPr>
          <p:spPr bwMode="auto">
            <a:xfrm>
              <a:off x="1136" y="313"/>
              <a:ext cx="240" cy="24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31765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7594" name="Oval 10"/>
            <p:cNvSpPr>
              <a:spLocks noChangeArrowheads="1"/>
            </p:cNvSpPr>
            <p:nvPr/>
          </p:nvSpPr>
          <p:spPr bwMode="auto">
            <a:xfrm>
              <a:off x="4560" y="321"/>
              <a:ext cx="240" cy="24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31765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1200" y="849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3200">
                  <a:solidFill>
                    <a:srgbClr val="000000"/>
                  </a:solidFill>
                  <a:latin typeface="Monotype Corsiva" pitchFamily="66" charset="0"/>
                </a:rPr>
                <a:t>A</a:t>
              </a:r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4464" y="849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3200">
                  <a:solidFill>
                    <a:srgbClr val="000000"/>
                  </a:solidFill>
                  <a:latin typeface="Monotype Corsiva" pitchFamily="66" charset="0"/>
                </a:rPr>
                <a:t>B</a:t>
              </a:r>
            </a:p>
          </p:txBody>
        </p:sp>
        <p:grpSp>
          <p:nvGrpSpPr>
            <p:cNvPr id="10253" name="Group 13"/>
            <p:cNvGrpSpPr>
              <a:grpSpLocks/>
            </p:cNvGrpSpPr>
            <p:nvPr/>
          </p:nvGrpSpPr>
          <p:grpSpPr bwMode="auto">
            <a:xfrm>
              <a:off x="768" y="561"/>
              <a:ext cx="240" cy="720"/>
              <a:chOff x="912" y="672"/>
              <a:chExt cx="240" cy="720"/>
            </a:xfrm>
          </p:grpSpPr>
          <p:sp>
            <p:nvSpPr>
              <p:cNvPr id="10254" name="Text Box 14"/>
              <p:cNvSpPr txBox="1">
                <a:spLocks noChangeArrowheads="1"/>
              </p:cNvSpPr>
              <p:nvPr/>
            </p:nvSpPr>
            <p:spPr bwMode="auto">
              <a:xfrm>
                <a:off x="912" y="883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000000"/>
                    </a:solidFill>
                    <a:latin typeface="Monotype Corsiva" pitchFamily="66" charset="0"/>
                  </a:rPr>
                  <a:t>h</a:t>
                </a:r>
              </a:p>
            </p:txBody>
          </p:sp>
          <p:sp>
            <p:nvSpPr>
              <p:cNvPr id="10255" name="Line 15"/>
              <p:cNvSpPr>
                <a:spLocks noChangeShapeType="1"/>
              </p:cNvSpPr>
              <p:nvPr/>
            </p:nvSpPr>
            <p:spPr bwMode="auto">
              <a:xfrm>
                <a:off x="1056" y="67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6" name="Line 16"/>
              <p:cNvSpPr>
                <a:spLocks noChangeShapeType="1"/>
              </p:cNvSpPr>
              <p:nvPr/>
            </p:nvSpPr>
            <p:spPr bwMode="auto">
              <a:xfrm>
                <a:off x="1056" y="115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57" name="Text Box 17"/>
            <p:cNvSpPr txBox="1">
              <a:spLocks noChangeArrowheads="1"/>
            </p:cNvSpPr>
            <p:nvPr/>
          </p:nvSpPr>
          <p:spPr bwMode="auto">
            <a:xfrm>
              <a:off x="5088" y="772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  <a:latin typeface="Monotype Corsiva" pitchFamily="66" charset="0"/>
                </a:rPr>
                <a:t>h’</a:t>
              </a:r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>
              <a:off x="5232" y="561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>
              <a:off x="5232" y="1041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Text Box 20"/>
            <p:cNvSpPr txBox="1">
              <a:spLocks noChangeArrowheads="1"/>
            </p:cNvSpPr>
            <p:nvPr/>
          </p:nvSpPr>
          <p:spPr bwMode="auto">
            <a:xfrm>
              <a:off x="1920" y="969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800" b="1">
                  <a:solidFill>
                    <a:srgbClr val="000000"/>
                  </a:solidFill>
                  <a:latin typeface="仿宋_GB2312" pitchFamily="49" charset="-122"/>
                  <a:ea typeface="仿宋_GB2312" pitchFamily="49" charset="-122"/>
                </a:rPr>
                <a:t>α</a:t>
              </a:r>
            </a:p>
          </p:txBody>
        </p:sp>
        <p:sp>
          <p:nvSpPr>
            <p:cNvPr id="10261" name="Text Box 21"/>
            <p:cNvSpPr txBox="1">
              <a:spLocks noChangeArrowheads="1"/>
            </p:cNvSpPr>
            <p:nvPr/>
          </p:nvSpPr>
          <p:spPr bwMode="auto">
            <a:xfrm>
              <a:off x="3360" y="962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800" b="1">
                  <a:solidFill>
                    <a:srgbClr val="000000"/>
                  </a:solidFill>
                  <a:latin typeface="Monotype Corsiva" pitchFamily="66" charset="0"/>
                  <a:ea typeface="仿宋_GB2312" pitchFamily="49" charset="-122"/>
                </a:rPr>
                <a:t>β</a:t>
              </a:r>
            </a:p>
          </p:txBody>
        </p:sp>
        <p:sp>
          <p:nvSpPr>
            <p:cNvPr id="10262" name="Line 22"/>
            <p:cNvSpPr>
              <a:spLocks noChangeShapeType="1"/>
            </p:cNvSpPr>
            <p:nvPr/>
          </p:nvSpPr>
          <p:spPr bwMode="auto">
            <a:xfrm>
              <a:off x="4656" y="561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607" name="Text Box 23"/>
          <p:cNvSpPr txBox="1">
            <a:spLocks noChangeArrowheads="1"/>
          </p:cNvSpPr>
          <p:nvPr/>
        </p:nvSpPr>
        <p:spPr bwMode="auto">
          <a:xfrm>
            <a:off x="1266825" y="4348163"/>
            <a:ext cx="7239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在</a:t>
            </a:r>
            <a:r>
              <a:rPr lang="en-US" altLang="zh-CN" sz="28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zh-CN" altLang="en-US" sz="28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斜面上：</a:t>
            </a:r>
            <a:r>
              <a:rPr lang="en-US" altLang="zh-CN" sz="2800" b="1">
                <a:solidFill>
                  <a:srgbClr val="000000"/>
                </a:solidFill>
                <a:latin typeface="Monotype Corsiva" pitchFamily="66" charset="0"/>
                <a:ea typeface="仿宋_GB2312" pitchFamily="49" charset="-122"/>
              </a:rPr>
              <a:t>a’</a:t>
            </a:r>
            <a:r>
              <a:rPr lang="zh-CN" altLang="en-US" sz="2800" b="1">
                <a:solidFill>
                  <a:srgbClr val="000000"/>
                </a:solidFill>
                <a:latin typeface="Monotype Corsiva" pitchFamily="66" charset="0"/>
                <a:ea typeface="仿宋_GB2312" pitchFamily="49" charset="-122"/>
              </a:rPr>
              <a:t>＝－</a:t>
            </a:r>
            <a:r>
              <a:rPr lang="en-US" altLang="zh-CN" sz="2800" b="1">
                <a:solidFill>
                  <a:srgbClr val="000000"/>
                </a:solidFill>
                <a:latin typeface="Monotype Corsiva" pitchFamily="66" charset="0"/>
                <a:ea typeface="仿宋_GB2312" pitchFamily="49" charset="-122"/>
              </a:rPr>
              <a:t>gsin</a:t>
            </a:r>
            <a:r>
              <a:rPr lang="el-GR" altLang="zh-CN" sz="2800" b="1">
                <a:solidFill>
                  <a:srgbClr val="000000"/>
                </a:solidFill>
                <a:latin typeface="Monotype Corsiva" pitchFamily="66" charset="0"/>
                <a:ea typeface="仿宋_GB2312" pitchFamily="49" charset="-122"/>
              </a:rPr>
              <a:t>β</a:t>
            </a:r>
            <a:r>
              <a:rPr lang="en-US" altLang="zh-CN" sz="2800" b="1">
                <a:solidFill>
                  <a:srgbClr val="000000"/>
                </a:solidFill>
                <a:latin typeface="Monotype Corsiva" pitchFamily="66" charset="0"/>
                <a:ea typeface="仿宋_GB2312" pitchFamily="49" charset="-122"/>
              </a:rPr>
              <a:t>                                           x’</a:t>
            </a:r>
            <a:r>
              <a:rPr lang="zh-CN" altLang="en-US" sz="2800" b="1">
                <a:solidFill>
                  <a:srgbClr val="000000"/>
                </a:solidFill>
                <a:latin typeface="Monotype Corsiva" pitchFamily="66" charset="0"/>
                <a:ea typeface="仿宋_GB2312" pitchFamily="49" charset="-122"/>
              </a:rPr>
              <a:t>＝</a:t>
            </a:r>
            <a:r>
              <a:rPr lang="en-US" altLang="zh-CN" sz="2800" b="1">
                <a:solidFill>
                  <a:srgbClr val="000000"/>
                </a:solidFill>
                <a:latin typeface="Monotype Corsiva" pitchFamily="66" charset="0"/>
                <a:ea typeface="仿宋_GB2312" pitchFamily="49" charset="-122"/>
              </a:rPr>
              <a:t>h’/sinβ=</a:t>
            </a:r>
            <a:r>
              <a:rPr lang="zh-CN" altLang="en-US" sz="2800" b="1">
                <a:solidFill>
                  <a:srgbClr val="000000"/>
                </a:solidFill>
                <a:latin typeface="Monotype Corsiva" pitchFamily="66" charset="0"/>
                <a:ea typeface="仿宋_GB2312" pitchFamily="49" charset="-122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Monotype Corsiva" pitchFamily="66" charset="0"/>
                <a:ea typeface="仿宋_GB2312" pitchFamily="49" charset="-122"/>
              </a:rPr>
              <a:t>0</a:t>
            </a:r>
            <a:r>
              <a:rPr lang="zh-CN" altLang="en-US" sz="2800" b="1">
                <a:solidFill>
                  <a:srgbClr val="000000"/>
                </a:solidFill>
                <a:latin typeface="Monotype Corsiva" pitchFamily="66" charset="0"/>
                <a:ea typeface="仿宋_GB2312" pitchFamily="49" charset="-122"/>
              </a:rPr>
              <a:t>－</a:t>
            </a:r>
            <a:r>
              <a:rPr lang="en-US" altLang="zh-CN" sz="2800" b="1">
                <a:solidFill>
                  <a:srgbClr val="000000"/>
                </a:solidFill>
                <a:latin typeface="Monotype Corsiva" pitchFamily="66" charset="0"/>
                <a:ea typeface="仿宋_GB2312" pitchFamily="49" charset="-122"/>
              </a:rPr>
              <a:t>v</a:t>
            </a:r>
            <a:r>
              <a:rPr lang="en-US" altLang="zh-CN" sz="2800" b="1" baseline="30000">
                <a:solidFill>
                  <a:srgbClr val="000000"/>
                </a:solidFill>
                <a:latin typeface="Monotype Corsiva" pitchFamily="66" charset="0"/>
                <a:ea typeface="仿宋_GB2312" pitchFamily="49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Monotype Corsiva" pitchFamily="66" charset="0"/>
                <a:ea typeface="仿宋_GB2312" pitchFamily="49" charset="-122"/>
              </a:rPr>
              <a:t>）</a:t>
            </a:r>
            <a:r>
              <a:rPr lang="en-US" altLang="zh-CN" sz="2800" b="1">
                <a:solidFill>
                  <a:srgbClr val="000000"/>
                </a:solidFill>
                <a:latin typeface="Monotype Corsiva" pitchFamily="66" charset="0"/>
                <a:ea typeface="仿宋_GB2312" pitchFamily="49" charset="-122"/>
              </a:rPr>
              <a:t>/2a </a:t>
            </a:r>
            <a:r>
              <a:rPr lang="zh-CN" altLang="en-US" sz="2800" b="1">
                <a:solidFill>
                  <a:srgbClr val="000000"/>
                </a:solidFill>
                <a:latin typeface="Monotype Corsiva" pitchFamily="66" charset="0"/>
                <a:ea typeface="仿宋_GB2312" pitchFamily="49" charset="-122"/>
              </a:rPr>
              <a:t>＝</a:t>
            </a:r>
            <a:r>
              <a:rPr lang="en-US" altLang="zh-CN" sz="2800" b="1">
                <a:solidFill>
                  <a:srgbClr val="000000"/>
                </a:solidFill>
                <a:latin typeface="Monotype Corsiva" pitchFamily="66" charset="0"/>
              </a:rPr>
              <a:t>v</a:t>
            </a:r>
            <a:r>
              <a:rPr lang="en-US" altLang="zh-CN" sz="2800" b="1" baseline="30000">
                <a:solidFill>
                  <a:srgbClr val="000000"/>
                </a:solidFill>
                <a:latin typeface="Monotype Corsiva" pitchFamily="66" charset="0"/>
              </a:rPr>
              <a:t>2</a:t>
            </a:r>
            <a:r>
              <a:rPr lang="en-US" altLang="zh-CN" sz="2800" b="1">
                <a:solidFill>
                  <a:srgbClr val="000000"/>
                </a:solidFill>
                <a:latin typeface="Monotype Corsiva" pitchFamily="66" charset="0"/>
              </a:rPr>
              <a:t>/2a</a:t>
            </a:r>
          </a:p>
        </p:txBody>
      </p:sp>
      <p:sp>
        <p:nvSpPr>
          <p:cNvPr id="67608" name="Text Box 24"/>
          <p:cNvSpPr txBox="1">
            <a:spLocks noChangeArrowheads="1"/>
          </p:cNvSpPr>
          <p:nvPr/>
        </p:nvSpPr>
        <p:spPr bwMode="auto">
          <a:xfrm>
            <a:off x="2800350" y="5603875"/>
            <a:ext cx="34671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5400" b="1">
                <a:solidFill>
                  <a:srgbClr val="0070C0"/>
                </a:solidFill>
                <a:latin typeface="Monotype Corsiva" pitchFamily="66" charset="0"/>
                <a:ea typeface="仿宋_GB2312" pitchFamily="49" charset="-122"/>
              </a:rPr>
              <a:t>∴h’</a:t>
            </a:r>
            <a:r>
              <a:rPr lang="zh-CN" altLang="en-US" sz="5400" b="1">
                <a:solidFill>
                  <a:srgbClr val="0070C0"/>
                </a:solidFill>
                <a:latin typeface="Monotype Corsiva" pitchFamily="66" charset="0"/>
                <a:ea typeface="仿宋_GB2312" pitchFamily="49" charset="-122"/>
              </a:rPr>
              <a:t>＝</a:t>
            </a:r>
            <a:r>
              <a:rPr lang="en-US" altLang="zh-CN" sz="5400" b="1">
                <a:solidFill>
                  <a:srgbClr val="0070C0"/>
                </a:solidFill>
                <a:latin typeface="Monotype Corsiva" pitchFamily="66" charset="0"/>
                <a:ea typeface="仿宋_GB2312" pitchFamily="49" charset="-122"/>
              </a:rPr>
              <a:t>h</a:t>
            </a:r>
          </a:p>
        </p:txBody>
      </p:sp>
      <p:sp>
        <p:nvSpPr>
          <p:cNvPr id="67609" name="Rectangle 25"/>
          <p:cNvSpPr>
            <a:spLocks noRot="1" noChangeArrowheads="1"/>
          </p:cNvSpPr>
          <p:nvPr/>
        </p:nvSpPr>
        <p:spPr bwMode="auto">
          <a:xfrm>
            <a:off x="304800" y="228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 b="1">
                <a:solidFill>
                  <a:srgbClr val="0000FF"/>
                </a:solidFill>
                <a:ea typeface="黑体" pitchFamily="2" charset="-122"/>
              </a:rPr>
              <a:t>证明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2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nimBg="1"/>
      <p:bldP spid="6760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066800" y="1371600"/>
            <a:ext cx="4953000" cy="579438"/>
          </a:xfrm>
          <a:prstGeom prst="rect">
            <a:avLst/>
          </a:prstGeom>
          <a:solidFill>
            <a:schemeClr val="tx2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FF"/>
                </a:solidFill>
                <a:latin typeface="Monotype Corsiva" pitchFamily="66" charset="0"/>
                <a:ea typeface="楷体_GB2312" pitchFamily="49" charset="-122"/>
              </a:rPr>
              <a:t>小球的运动有什么特点？</a:t>
            </a:r>
          </a:p>
        </p:txBody>
      </p:sp>
      <p:sp>
        <p:nvSpPr>
          <p:cNvPr id="68611" name="AutoShape 3"/>
          <p:cNvSpPr>
            <a:spLocks noChangeArrowheads="1"/>
          </p:cNvSpPr>
          <p:nvPr/>
        </p:nvSpPr>
        <p:spPr bwMode="auto">
          <a:xfrm>
            <a:off x="990600" y="2743200"/>
            <a:ext cx="7239000" cy="1143000"/>
          </a:xfrm>
          <a:prstGeom prst="wedgeRoundRectCallout">
            <a:avLst>
              <a:gd name="adj1" fmla="val -11120"/>
              <a:gd name="adj2" fmla="val -127639"/>
              <a:gd name="adj3" fmla="val 16667"/>
            </a:avLst>
          </a:prstGeom>
          <a:solidFill>
            <a:srgbClr val="FFFFFF">
              <a:alpha val="7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>
                <a:solidFill>
                  <a:srgbClr val="0000FF"/>
                </a:solidFill>
                <a:ea typeface="华文行楷" pitchFamily="2" charset="-122"/>
              </a:rPr>
              <a:t>小</a:t>
            </a:r>
            <a:r>
              <a:rPr lang="zh-CN" altLang="en-US" sz="3200">
                <a:solidFill>
                  <a:srgbClr val="FF0000"/>
                </a:solidFill>
                <a:ea typeface="华文行楷" pitchFamily="2" charset="-122"/>
              </a:rPr>
              <a:t>小球高度降低的同时，速度在增加；高度升高的同时，速度在减小。</a:t>
            </a:r>
          </a:p>
          <a:p>
            <a:r>
              <a:rPr lang="zh-CN" altLang="en-US" sz="3200">
                <a:solidFill>
                  <a:srgbClr val="0000FF"/>
                </a:solidFill>
                <a:ea typeface="华文行楷" pitchFamily="2" charset="-122"/>
              </a:rPr>
              <a:t>球高度降低的同时，速度在增加；高度升高的同时，速度在减小。</a:t>
            </a:r>
          </a:p>
          <a:p>
            <a:r>
              <a:rPr lang="zh-CN" altLang="en-US" sz="3200">
                <a:solidFill>
                  <a:srgbClr val="0000FF"/>
                </a:solidFill>
                <a:ea typeface="华文行楷" pitchFamily="2" charset="-122"/>
              </a:rPr>
              <a:t>小球高度降低的同时，速度在增加；高度升高的同时，速度在减小。</a:t>
            </a:r>
          </a:p>
        </p:txBody>
      </p:sp>
      <p:sp>
        <p:nvSpPr>
          <p:cNvPr id="68612" name="Rectangle 4"/>
          <p:cNvSpPr>
            <a:spLocks noRot="1" noChangeArrowheads="1"/>
          </p:cNvSpPr>
          <p:nvPr/>
        </p:nvSpPr>
        <p:spPr bwMode="auto">
          <a:xfrm>
            <a:off x="228600" y="228600"/>
            <a:ext cx="2133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 b="1">
                <a:solidFill>
                  <a:srgbClr val="0000FF"/>
                </a:solidFill>
                <a:ea typeface="黑体" pitchFamily="2" charset="-122"/>
              </a:rPr>
              <a:t>思考</a:t>
            </a:r>
          </a:p>
        </p:txBody>
      </p:sp>
      <p:sp>
        <p:nvSpPr>
          <p:cNvPr id="68613" name="AutoShape 5"/>
          <p:cNvSpPr>
            <a:spLocks noChangeArrowheads="1"/>
          </p:cNvSpPr>
          <p:nvPr/>
        </p:nvSpPr>
        <p:spPr bwMode="auto">
          <a:xfrm>
            <a:off x="3276600" y="4267200"/>
            <a:ext cx="5867400" cy="2286000"/>
          </a:xfrm>
          <a:prstGeom prst="cloudCallout">
            <a:avLst>
              <a:gd name="adj1" fmla="val -34875"/>
              <a:gd name="adj2" fmla="val -69792"/>
            </a:avLst>
          </a:prstGeom>
          <a:solidFill>
            <a:srgbClr val="FFFFCC">
              <a:alpha val="7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小球运动中，有无守恒量（即有没哪个物理量保持不变）？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715000" y="2057400"/>
            <a:ext cx="2286000" cy="579438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</a:rPr>
              <a:t>此消彼长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nimBg="1"/>
      <p:bldP spid="68611" grpId="0" animBg="1"/>
      <p:bldP spid="68612" grpId="0"/>
      <p:bldP spid="686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1066800" y="609600"/>
            <a:ext cx="7315200" cy="1570038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伽利略斜面实验表明，小球在运动过程中，“有某一量是守恒的”，这个量叫做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能量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或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能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990600" y="2365375"/>
            <a:ext cx="7315200" cy="1554163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说明：能量与物体的运动相对应，是对物体不同运动形式的统一的量度，不同的运动形式对应不同的能量。</a:t>
            </a:r>
          </a:p>
        </p:txBody>
      </p:sp>
      <p:sp>
        <p:nvSpPr>
          <p:cNvPr id="69636" name="Rectangle 4"/>
          <p:cNvSpPr>
            <a:spLocks noRot="1" noChangeArrowheads="1"/>
          </p:cNvSpPr>
          <p:nvPr/>
        </p:nvSpPr>
        <p:spPr bwMode="auto">
          <a:xfrm>
            <a:off x="260350" y="76200"/>
            <a:ext cx="2025650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ea typeface="黑体" pitchFamily="2" charset="-122"/>
              </a:rPr>
              <a:t>结论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 bwMode="auto">
          <a:xfrm>
            <a:off x="609600" y="4479925"/>
            <a:ext cx="80772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CC0066"/>
              </a:buClr>
              <a:buSzPct val="70000"/>
              <a:buFont typeface="Wingdings" pitchFamily="2" charset="2"/>
              <a:buChar char="v"/>
            </a:pPr>
            <a:r>
              <a:rPr lang="en-US" altLang="zh-CN" sz="3200" b="1">
                <a:solidFill>
                  <a:srgbClr val="0033CC"/>
                </a:solidFill>
              </a:rPr>
              <a:t>“</a:t>
            </a:r>
            <a:r>
              <a:rPr lang="zh-CN" altLang="en-US" sz="3200" b="1">
                <a:solidFill>
                  <a:srgbClr val="0033CC"/>
                </a:solidFill>
              </a:rPr>
              <a:t>能量”是牛顿没有留给我们的少数力学概念之一，但是在牛顿之前，我们就能发现它的萌芽。（伽利略理想斜面实验）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nimBg="1"/>
      <p:bldP spid="69635" grpId="0" animBg="1"/>
      <p:bldP spid="69636" grpId="0"/>
      <p:bldP spid="5" grpId="0"/>
    </p:bldLst>
  </p:timing>
</p:sld>
</file>

<file path=ppt/theme/theme1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CDESIGNJ</Template>
  <TotalTime>47</TotalTime>
  <Words>911</Words>
  <Application>Microsoft Office PowerPoint</Application>
  <PresentationFormat>全屏显示(4:3)</PresentationFormat>
  <Paragraphs>96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 2</vt:lpstr>
      <vt:lpstr>Wingdings</vt:lpstr>
      <vt:lpstr>华文行楷</vt:lpstr>
      <vt:lpstr>方正粗倩简体</vt:lpstr>
      <vt:lpstr>黑体</vt:lpstr>
      <vt:lpstr>楷体_GB2312</vt:lpstr>
      <vt:lpstr>Monotype Corsiva</vt:lpstr>
      <vt:lpstr>仿宋_GB2312</vt:lpstr>
      <vt:lpstr>隶书</vt:lpstr>
      <vt:lpstr>砖雕艺术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21</cp:revision>
  <cp:lastPrinted>1601-01-01T00:00:00Z</cp:lastPrinted>
  <dcterms:created xsi:type="dcterms:W3CDTF">1601-01-01T00:00:00Z</dcterms:created>
  <dcterms:modified xsi:type="dcterms:W3CDTF">2014-09-18T05:59:49Z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