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9" r:id="rId10"/>
    <p:sldId id="28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8F22EE-EF8A-441A-8828-7168A0A0E0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919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CF418-58A7-4E69-8537-832C1DDBA4A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71ADFA-8D5D-4CEA-841B-8702B1B6C1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A1431-CBC4-4F6A-BF7B-1CAF9355BA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77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19CD-3D3B-4E5A-AB52-9CE58C11B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57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8FA40AE-B428-41EE-830F-2D2CDBB1A3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90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A6AB09A-EBE5-4EBE-B4C7-D93CB3B219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33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1D943-DB2B-4601-A20E-9F7AAB50F1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52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367C-EBFE-48B0-BFFC-2B64F5439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6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FBEF0-B7E5-43D5-8962-998CBF5E21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66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4B4F7-6D29-409F-8807-D9FA44199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97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5DD9C-879E-47F7-9DAB-F494457CE9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0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D6F7C-39AE-457F-BE33-715ADEC828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27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58E61-E9C4-4608-94B1-1B0690CDB2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77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4B0A3-7109-48BF-AAE2-5E6A91B5E5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9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F1B237-1209-4FDE-BD3A-788D252E0F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1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93800" y="4924425"/>
            <a:ext cx="6889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第二节  功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533400"/>
            <a:ext cx="8640763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08050" indent="-43656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04925" indent="-3952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93863" indent="-3873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93913" indent="-39846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511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083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655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9227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000" b="1">
                <a:latin typeface="Verdana" pitchFamily="34" charset="0"/>
              </a:rPr>
              <a:t>3</a:t>
            </a:r>
            <a:r>
              <a:rPr lang="zh-CN" altLang="en-US" sz="3000" b="1">
                <a:latin typeface="Verdana" pitchFamily="34" charset="0"/>
              </a:rPr>
              <a:t>、两质量相等的物体</a:t>
            </a:r>
            <a:r>
              <a:rPr lang="en-US" altLang="zh-CN" sz="3000" b="1" i="1">
                <a:latin typeface="Verdana" pitchFamily="34" charset="0"/>
              </a:rPr>
              <a:t>A</a:t>
            </a:r>
            <a:r>
              <a:rPr lang="zh-CN" altLang="en-US" sz="3000" b="1">
                <a:latin typeface="Verdana" pitchFamily="34" charset="0"/>
              </a:rPr>
              <a:t>、</a:t>
            </a:r>
            <a:r>
              <a:rPr lang="en-US" altLang="zh-CN" sz="3000" b="1" i="1">
                <a:latin typeface="Verdana" pitchFamily="34" charset="0"/>
              </a:rPr>
              <a:t>B</a:t>
            </a:r>
            <a:r>
              <a:rPr lang="zh-CN" altLang="en-US" sz="3000" b="1">
                <a:latin typeface="Verdana" pitchFamily="34" charset="0"/>
              </a:rPr>
              <a:t>分别放在粗糙水平面上和光滑的水平面上，在同样的拉力</a:t>
            </a:r>
            <a:r>
              <a:rPr lang="en-US" altLang="zh-CN" sz="3000" b="1" i="1">
                <a:latin typeface="Verdana" pitchFamily="34" charset="0"/>
              </a:rPr>
              <a:t>F</a:t>
            </a:r>
            <a:r>
              <a:rPr lang="zh-CN" altLang="en-US" sz="3000" b="1">
                <a:latin typeface="Verdana" pitchFamily="34" charset="0"/>
              </a:rPr>
              <a:t>作用下，产生相同的位移</a:t>
            </a:r>
            <a:r>
              <a:rPr lang="en-US" altLang="zh-CN" sz="3000" b="1" i="1">
                <a:latin typeface="Verdana" pitchFamily="34" charset="0"/>
              </a:rPr>
              <a:t>S</a:t>
            </a:r>
            <a:r>
              <a:rPr lang="zh-CN" altLang="en-US" sz="3000" b="1">
                <a:latin typeface="Verdana" pitchFamily="34" charset="0"/>
              </a:rPr>
              <a:t>，则拉力</a:t>
            </a:r>
            <a:r>
              <a:rPr lang="zh-CN" altLang="en-US" sz="3000" b="1">
                <a:latin typeface="Verdana" pitchFamily="34" charset="0"/>
                <a:sym typeface="Wingdings" pitchFamily="2" charset="2"/>
              </a:rPr>
              <a:t>                 </a:t>
            </a:r>
            <a:r>
              <a:rPr lang="en-US" altLang="zh-CN" sz="3000" b="1">
                <a:latin typeface="宋体" pitchFamily="2" charset="-122"/>
                <a:sym typeface="Wingdings" pitchFamily="2" charset="2"/>
              </a:rPr>
              <a:t>(    )</a:t>
            </a:r>
            <a:endParaRPr lang="en-US" altLang="zh-CN" sz="3000" b="1">
              <a:latin typeface="宋体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000" b="1">
                <a:latin typeface="Verdana" pitchFamily="34" charset="0"/>
              </a:rPr>
              <a:t>    A</a:t>
            </a:r>
            <a:r>
              <a:rPr lang="zh-CN" altLang="en-US" sz="3000" b="1">
                <a:latin typeface="Verdana" pitchFamily="34" charset="0"/>
              </a:rPr>
              <a:t>、对</a:t>
            </a:r>
            <a:r>
              <a:rPr lang="en-US" altLang="zh-CN" sz="3000" b="1" i="1">
                <a:latin typeface="Verdana" pitchFamily="34" charset="0"/>
              </a:rPr>
              <a:t>A</a:t>
            </a:r>
            <a:r>
              <a:rPr lang="zh-CN" altLang="en-US" sz="3000" b="1">
                <a:latin typeface="Verdana" pitchFamily="34" charset="0"/>
              </a:rPr>
              <a:t>做的功多          </a:t>
            </a:r>
            <a:r>
              <a:rPr lang="en-US" altLang="zh-CN" sz="3000" b="1">
                <a:latin typeface="Verdana" pitchFamily="34" charset="0"/>
              </a:rPr>
              <a:t>B</a:t>
            </a:r>
            <a:r>
              <a:rPr lang="zh-CN" altLang="en-US" sz="3000" b="1">
                <a:latin typeface="Verdana" pitchFamily="34" charset="0"/>
              </a:rPr>
              <a:t>、对</a:t>
            </a:r>
            <a:r>
              <a:rPr lang="en-US" altLang="zh-CN" sz="3000" b="1" i="1">
                <a:latin typeface="Verdana" pitchFamily="34" charset="0"/>
              </a:rPr>
              <a:t>B</a:t>
            </a:r>
            <a:r>
              <a:rPr lang="zh-CN" altLang="en-US" sz="3000" b="1">
                <a:latin typeface="Verdana" pitchFamily="34" charset="0"/>
              </a:rPr>
              <a:t>做功多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000" b="1">
                <a:latin typeface="Verdana" pitchFamily="34" charset="0"/>
              </a:rPr>
              <a:t>    </a:t>
            </a:r>
            <a:r>
              <a:rPr lang="en-US" altLang="zh-CN" sz="3000" b="1">
                <a:latin typeface="Verdana" pitchFamily="34" charset="0"/>
              </a:rPr>
              <a:t>C</a:t>
            </a:r>
            <a:r>
              <a:rPr lang="zh-CN" altLang="en-US" sz="3000" b="1">
                <a:latin typeface="Verdana" pitchFamily="34" charset="0"/>
              </a:rPr>
              <a:t>、一样多              　 </a:t>
            </a:r>
            <a:r>
              <a:rPr lang="en-US" altLang="zh-CN" sz="3000" b="1">
                <a:latin typeface="Verdana" pitchFamily="34" charset="0"/>
              </a:rPr>
              <a:t>D</a:t>
            </a:r>
            <a:r>
              <a:rPr lang="zh-CN" altLang="en-US" sz="3000" b="1">
                <a:latin typeface="Verdana" pitchFamily="34" charset="0"/>
              </a:rPr>
              <a:t>、以上都有可能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295400" y="2971800"/>
            <a:ext cx="6264275" cy="1868488"/>
            <a:chOff x="748" y="2205"/>
            <a:chExt cx="3856" cy="1193"/>
          </a:xfrm>
        </p:grpSpPr>
        <p:grpSp>
          <p:nvGrpSpPr>
            <p:cNvPr id="39940" name="Group 4"/>
            <p:cNvGrpSpPr>
              <a:grpSpLocks/>
            </p:cNvGrpSpPr>
            <p:nvPr/>
          </p:nvGrpSpPr>
          <p:grpSpPr bwMode="auto">
            <a:xfrm>
              <a:off x="748" y="2976"/>
              <a:ext cx="1497" cy="91"/>
              <a:chOff x="1565" y="3022"/>
              <a:chExt cx="4082" cy="91"/>
            </a:xfrm>
          </p:grpSpPr>
          <p:sp>
            <p:nvSpPr>
              <p:cNvPr id="39941" name="Rectangle 5" descr="宽上对角线"/>
              <p:cNvSpPr>
                <a:spLocks noChangeArrowheads="1"/>
              </p:cNvSpPr>
              <p:nvPr/>
            </p:nvSpPr>
            <p:spPr bwMode="auto">
              <a:xfrm>
                <a:off x="1565" y="3022"/>
                <a:ext cx="4082" cy="91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2" name="Line 6"/>
              <p:cNvSpPr>
                <a:spLocks noChangeShapeType="1"/>
              </p:cNvSpPr>
              <p:nvPr/>
            </p:nvSpPr>
            <p:spPr bwMode="auto">
              <a:xfrm>
                <a:off x="1565" y="3022"/>
                <a:ext cx="40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1247" y="2704"/>
              <a:ext cx="408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44" name="Group 8"/>
            <p:cNvGrpSpPr>
              <a:grpSpLocks/>
            </p:cNvGrpSpPr>
            <p:nvPr/>
          </p:nvGrpSpPr>
          <p:grpSpPr bwMode="auto">
            <a:xfrm>
              <a:off x="3107" y="2976"/>
              <a:ext cx="1497" cy="91"/>
              <a:chOff x="1565" y="3022"/>
              <a:chExt cx="4082" cy="91"/>
            </a:xfrm>
          </p:grpSpPr>
          <p:sp>
            <p:nvSpPr>
              <p:cNvPr id="39945" name="Rectangle 9" descr="宽上对角线"/>
              <p:cNvSpPr>
                <a:spLocks noChangeArrowheads="1"/>
              </p:cNvSpPr>
              <p:nvPr/>
            </p:nvSpPr>
            <p:spPr bwMode="auto">
              <a:xfrm>
                <a:off x="1565" y="3022"/>
                <a:ext cx="4082" cy="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6" name="Line 10"/>
              <p:cNvSpPr>
                <a:spLocks noChangeShapeType="1"/>
              </p:cNvSpPr>
              <p:nvPr/>
            </p:nvSpPr>
            <p:spPr bwMode="auto">
              <a:xfrm>
                <a:off x="1565" y="3022"/>
                <a:ext cx="40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3606" y="2704"/>
              <a:ext cx="408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1202" y="3067"/>
              <a:ext cx="285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latin typeface="仿宋_GB2312" pitchFamily="49" charset="-122"/>
                  <a:ea typeface="仿宋_GB2312" pitchFamily="49" charset="-122"/>
                </a:rPr>
                <a:t>粗糙</a:t>
              </a:r>
              <a:r>
                <a:rPr lang="zh-CN" altLang="en-US" sz="2400" b="1">
                  <a:solidFill>
                    <a:srgbClr val="000099"/>
                  </a:solidFill>
                  <a:latin typeface="仿宋_GB2312" pitchFamily="49" charset="-122"/>
                  <a:ea typeface="仿宋_GB2312" pitchFamily="49" charset="-122"/>
                </a:rPr>
                <a:t> </a:t>
              </a:r>
              <a:r>
                <a:rPr lang="zh-CN" altLang="en-US" sz="2400" b="1">
                  <a:solidFill>
                    <a:srgbClr val="000099"/>
                  </a:solidFill>
                  <a:latin typeface="Times New Roman" pitchFamily="18" charset="0"/>
                </a:rPr>
                <a:t>                                    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itchFamily="18" charset="0"/>
                  <a:ea typeface="仿宋_GB2312" pitchFamily="49" charset="-122"/>
                </a:rPr>
                <a:t>光滑</a:t>
              </a:r>
              <a:endParaRPr lang="zh-CN" altLang="en-US" sz="2800" b="1">
                <a:solidFill>
                  <a:srgbClr val="000099"/>
                </a:solidFill>
                <a:latin typeface="宋体" pitchFamily="2" charset="-122"/>
                <a:ea typeface="仿宋_GB2312" pitchFamily="49" charset="-122"/>
              </a:endParaRP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1338" y="2688"/>
              <a:ext cx="272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 </a:t>
              </a: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                                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V="1">
              <a:off x="1655" y="2387"/>
              <a:ext cx="499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V="1">
              <a:off x="4014" y="2387"/>
              <a:ext cx="499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1746" y="2205"/>
              <a:ext cx="272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 </a:t>
              </a: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                                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1655" y="2704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4014" y="2704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1882" y="2462"/>
              <a:ext cx="272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θ</a:t>
              </a: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                    </a:t>
              </a:r>
              <a:r>
                <a:rPr lang="el-GR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θ</a:t>
              </a: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7315200" y="1355725"/>
            <a:ext cx="1008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rgbClr val="FF3300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03200" y="5105400"/>
            <a:ext cx="8712200" cy="1219200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Verdana" pitchFamily="34" charset="0"/>
              </a:rPr>
              <a:t>力对物体做的功只与</a:t>
            </a:r>
            <a:r>
              <a:rPr lang="en-US" altLang="zh-CN" sz="3600" b="1" i="1">
                <a:solidFill>
                  <a:srgbClr val="FF3300"/>
                </a:solidFill>
                <a:latin typeface="Verdana" pitchFamily="34" charset="0"/>
              </a:rPr>
              <a:t>F</a:t>
            </a:r>
            <a:r>
              <a:rPr lang="zh-CN" altLang="en-US" sz="3600" b="1">
                <a:latin typeface="Verdana" pitchFamily="34" charset="0"/>
              </a:rPr>
              <a:t>、 </a:t>
            </a:r>
            <a:r>
              <a:rPr lang="en-US" altLang="zh-CN" sz="3600" b="1" i="1">
                <a:solidFill>
                  <a:srgbClr val="FF3300"/>
                </a:solidFill>
                <a:latin typeface="Times New Roman" pitchFamily="18" charset="0"/>
              </a:rPr>
              <a:t>l</a:t>
            </a:r>
            <a:r>
              <a:rPr lang="en-US" altLang="zh-CN" sz="2800" i="1">
                <a:latin typeface="Verdana" pitchFamily="34" charset="0"/>
              </a:rPr>
              <a:t> </a:t>
            </a:r>
            <a:r>
              <a:rPr lang="zh-CN" altLang="en-US" sz="3600" b="1">
                <a:latin typeface="Verdana" pitchFamily="34" charset="0"/>
              </a:rPr>
              <a:t>、 </a:t>
            </a:r>
            <a:r>
              <a:rPr lang="en-US" altLang="zh-CN" sz="3600" b="1" i="1">
                <a:solidFill>
                  <a:srgbClr val="FF3300"/>
                </a:solidFill>
                <a:latin typeface="Times New Roman" pitchFamily="18" charset="0"/>
              </a:rPr>
              <a:t>α</a:t>
            </a:r>
            <a:r>
              <a:rPr lang="zh-CN" altLang="en-US" sz="3600" b="1">
                <a:latin typeface="Verdana" pitchFamily="34" charset="0"/>
              </a:rPr>
              <a:t>三者有关，与物体的</a:t>
            </a:r>
            <a:r>
              <a:rPr lang="zh-CN" altLang="en-US" sz="3600" b="1">
                <a:solidFill>
                  <a:srgbClr val="FF3300"/>
                </a:solidFill>
                <a:latin typeface="Verdana" pitchFamily="34" charset="0"/>
              </a:rPr>
              <a:t>运动状态等</a:t>
            </a:r>
            <a:r>
              <a:rPr lang="zh-CN" altLang="en-US" sz="3600" b="1">
                <a:latin typeface="Verdana" pitchFamily="34" charset="0"/>
              </a:rPr>
              <a:t>因素无关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6" grpId="0"/>
      <p:bldP spid="399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228600"/>
            <a:ext cx="6597650" cy="1025525"/>
          </a:xfrm>
        </p:spPr>
        <p:txBody>
          <a:bodyPr/>
          <a:lstStyle/>
          <a:p>
            <a:r>
              <a:rPr lang="zh-CN" altLang="en-US" sz="4200" b="1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结    论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09600" y="3429000"/>
            <a:ext cx="800100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zh-CN" altLang="en-US" sz="3500" b="1">
                <a:solidFill>
                  <a:srgbClr val="FF0000"/>
                </a:solidFill>
                <a:ea typeface="华文隶书" pitchFamily="2" charset="-122"/>
              </a:rPr>
              <a:t>总功的求法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03188" y="4114800"/>
            <a:ext cx="89646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800" b="1"/>
              <a:t>方法一：先求每一个力所做的功，再　　　　</a:t>
            </a:r>
            <a:br>
              <a:rPr lang="zh-CN" altLang="en-US" sz="3800" b="1"/>
            </a:br>
            <a:r>
              <a:rPr lang="zh-CN" altLang="en-US" sz="3800" b="1"/>
              <a:t>　　　 求它们的代数和；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800" b="1"/>
              <a:t>方法二：先求合力，再求合力所做的功。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14313" y="1828800"/>
            <a:ext cx="8777287" cy="1330325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600" b="1">
                <a:latin typeface="Verdana" pitchFamily="34" charset="0"/>
              </a:rPr>
              <a:t>几个力对一个物体做功的</a:t>
            </a:r>
            <a:r>
              <a:rPr lang="zh-CN" altLang="en-US" sz="3600" b="1">
                <a:solidFill>
                  <a:srgbClr val="FF3300"/>
                </a:solidFill>
                <a:latin typeface="Verdana" pitchFamily="34" charset="0"/>
              </a:rPr>
              <a:t>代数和</a:t>
            </a:r>
            <a:r>
              <a:rPr lang="zh-CN" altLang="en-US" sz="3600" b="1">
                <a:latin typeface="Verdana" pitchFamily="34" charset="0"/>
              </a:rPr>
              <a:t>，等于这几个力的合力对物体所做的功</a:t>
            </a:r>
            <a:endParaRPr lang="zh-CN" altLang="en-US" sz="62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60350" y="1173163"/>
            <a:ext cx="83804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宋体" pitchFamily="2" charset="-122"/>
              </a:rPr>
              <a:t>4</a:t>
            </a:r>
            <a:r>
              <a:rPr kumimoji="1" lang="zh-CN" altLang="en-US" sz="3600" b="1">
                <a:latin typeface="宋体" pitchFamily="2" charset="-122"/>
              </a:rPr>
              <a:t>、质量为</a:t>
            </a:r>
            <a:r>
              <a:rPr kumimoji="1" lang="en-US" altLang="zh-CN" sz="3600" b="1" i="1">
                <a:latin typeface="宋体" pitchFamily="2" charset="-122"/>
              </a:rPr>
              <a:t>m</a:t>
            </a:r>
            <a:r>
              <a:rPr kumimoji="1" lang="zh-CN" altLang="en-US" sz="3600" b="1">
                <a:latin typeface="宋体" pitchFamily="2" charset="-122"/>
              </a:rPr>
              <a:t>的物体沿倾角为</a:t>
            </a:r>
            <a:r>
              <a:rPr kumimoji="1" lang="en-US" altLang="zh-CN" sz="3600" b="1" i="1">
                <a:latin typeface="宋体" pitchFamily="2" charset="-122"/>
              </a:rPr>
              <a:t>θ</a:t>
            </a:r>
            <a:r>
              <a:rPr kumimoji="1" lang="zh-CN" altLang="en-US" sz="3600" b="1">
                <a:latin typeface="宋体" pitchFamily="2" charset="-122"/>
              </a:rPr>
              <a:t>的斜面匀速滑下，在通过位移</a:t>
            </a:r>
            <a:r>
              <a:rPr kumimoji="1" lang="en-US" altLang="zh-CN" sz="3600" b="1" i="1">
                <a:latin typeface="宋体" pitchFamily="2" charset="-122"/>
              </a:rPr>
              <a:t>s</a:t>
            </a:r>
            <a:r>
              <a:rPr kumimoji="1" lang="zh-CN" altLang="en-US" sz="3600" b="1">
                <a:latin typeface="宋体" pitchFamily="2" charset="-122"/>
              </a:rPr>
              <a:t>的过程中 </a:t>
            </a:r>
            <a:r>
              <a:rPr kumimoji="1" lang="en-US" altLang="zh-CN" sz="3600" b="1">
                <a:latin typeface="宋体" pitchFamily="2" charset="-122"/>
              </a:rPr>
              <a:t>(</a:t>
            </a:r>
            <a:r>
              <a:rPr kumimoji="1" lang="zh-CN" altLang="en-US" sz="3600" b="1">
                <a:latin typeface="宋体" pitchFamily="2" charset="-122"/>
              </a:rPr>
              <a:t>　　</a:t>
            </a:r>
            <a:r>
              <a:rPr kumimoji="1" lang="en-US" altLang="zh-CN" sz="3600" b="1">
                <a:latin typeface="宋体" pitchFamily="2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宋体" pitchFamily="2" charset="-122"/>
              </a:rPr>
              <a:t>A.</a:t>
            </a:r>
            <a:r>
              <a:rPr kumimoji="1" lang="zh-CN" altLang="en-US" sz="3600" b="1">
                <a:latin typeface="宋体" pitchFamily="2" charset="-122"/>
              </a:rPr>
              <a:t>重力对物体做功</a:t>
            </a:r>
            <a:r>
              <a:rPr kumimoji="1" lang="en-US" altLang="zh-CN" sz="3600" b="1" i="1">
                <a:latin typeface="宋体" pitchFamily="2" charset="-122"/>
              </a:rPr>
              <a:t>mgs</a:t>
            </a:r>
          </a:p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宋体" pitchFamily="2" charset="-122"/>
              </a:rPr>
              <a:t>B.</a:t>
            </a:r>
            <a:r>
              <a:rPr kumimoji="1" lang="zh-CN" altLang="en-US" sz="3600" b="1">
                <a:latin typeface="宋体" pitchFamily="2" charset="-122"/>
              </a:rPr>
              <a:t>重力对物体做功</a:t>
            </a:r>
            <a:r>
              <a:rPr kumimoji="1" lang="en-US" altLang="zh-CN" sz="3600" b="1" i="1">
                <a:latin typeface="宋体" pitchFamily="2" charset="-122"/>
              </a:rPr>
              <a:t>mgs</a:t>
            </a:r>
            <a:r>
              <a:rPr kumimoji="1" lang="en-US" altLang="zh-CN" sz="3600" b="1">
                <a:latin typeface="宋体" pitchFamily="2" charset="-122"/>
              </a:rPr>
              <a:t>sin</a:t>
            </a:r>
            <a:r>
              <a:rPr kumimoji="1" lang="en-US" altLang="zh-CN" sz="3600" b="1" i="1">
                <a:latin typeface="宋体" pitchFamily="2" charset="-122"/>
                <a:sym typeface="Symbol" pitchFamily="18" charset="2"/>
              </a:rPr>
              <a:t></a:t>
            </a:r>
            <a:endParaRPr kumimoji="1" lang="en-US" altLang="zh-CN" sz="3600" b="1" i="1"/>
          </a:p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宋体" pitchFamily="2" charset="-122"/>
              </a:rPr>
              <a:t>C.</a:t>
            </a:r>
            <a:r>
              <a:rPr kumimoji="1" lang="zh-CN" altLang="en-US" sz="3600" b="1">
                <a:latin typeface="宋体" pitchFamily="2" charset="-122"/>
              </a:rPr>
              <a:t>支持力对物体做功</a:t>
            </a:r>
            <a:r>
              <a:rPr kumimoji="1" lang="en-US" altLang="zh-CN" sz="3600" b="1" i="1">
                <a:latin typeface="宋体" pitchFamily="2" charset="-122"/>
              </a:rPr>
              <a:t>mgs</a:t>
            </a:r>
            <a:r>
              <a:rPr kumimoji="1" lang="en-US" altLang="zh-CN" sz="3600" b="1">
                <a:latin typeface="宋体" pitchFamily="2" charset="-122"/>
              </a:rPr>
              <a:t>cos</a:t>
            </a:r>
            <a:r>
              <a:rPr kumimoji="1" lang="en-US" altLang="zh-CN" sz="3600" b="1" i="1">
                <a:latin typeface="宋体" pitchFamily="2" charset="-122"/>
                <a:sym typeface="Symbol" pitchFamily="18" charset="2"/>
              </a:rPr>
              <a:t></a:t>
            </a:r>
            <a:endParaRPr kumimoji="1" lang="en-US" altLang="zh-CN" sz="3600" b="1" i="1"/>
          </a:p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宋体" pitchFamily="2" charset="-122"/>
              </a:rPr>
              <a:t>D.</a:t>
            </a:r>
            <a:r>
              <a:rPr kumimoji="1" lang="zh-CN" altLang="en-US" sz="3600" b="1">
                <a:latin typeface="宋体" pitchFamily="2" charset="-122"/>
              </a:rPr>
              <a:t>摩擦力对物体做正功，数值为</a:t>
            </a:r>
            <a:r>
              <a:rPr kumimoji="1" lang="en-US" altLang="zh-CN" sz="3600" b="1" i="1">
                <a:latin typeface="宋体" pitchFamily="2" charset="-122"/>
              </a:rPr>
              <a:t>mgs</a:t>
            </a:r>
            <a:r>
              <a:rPr kumimoji="1" lang="en-US" altLang="zh-CN" sz="3600" b="1">
                <a:latin typeface="宋体" pitchFamily="2" charset="-122"/>
              </a:rPr>
              <a:t>sin</a:t>
            </a:r>
            <a:r>
              <a:rPr kumimoji="1" lang="en-US" altLang="zh-CN" sz="3600" b="1" i="1">
                <a:latin typeface="宋体" pitchFamily="2" charset="-122"/>
                <a:sym typeface="Symbol" pitchFamily="18" charset="2"/>
              </a:rPr>
              <a:t>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162800" y="1776413"/>
            <a:ext cx="528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4000">
                <a:solidFill>
                  <a:srgbClr val="FF3300"/>
                </a:solidFill>
                <a:latin typeface="Verdana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990600"/>
            <a:ext cx="13239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838200"/>
            <a:ext cx="7200900" cy="4495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/>
              <a:t>5</a:t>
            </a:r>
            <a:r>
              <a:rPr lang="zh-CN" altLang="en-US" b="1"/>
              <a:t>、如下图所示，物体的质量为</a:t>
            </a:r>
            <a:r>
              <a:rPr lang="en-US" altLang="zh-CN" b="1" i="1"/>
              <a:t>m</a:t>
            </a:r>
            <a:r>
              <a:rPr lang="en-US" altLang="zh-CN" b="1"/>
              <a:t>=2 kg,</a:t>
            </a:r>
            <a:r>
              <a:rPr lang="zh-CN" altLang="en-US" b="1"/>
              <a:t>滑轮的质量和阻力不计，今用一竖直向上的力</a:t>
            </a:r>
            <a:r>
              <a:rPr lang="en-US" altLang="zh-CN" b="1" i="1"/>
              <a:t>F</a:t>
            </a:r>
            <a:r>
              <a:rPr lang="en-US" altLang="zh-CN" b="1"/>
              <a:t>=12 N</a:t>
            </a:r>
            <a:r>
              <a:rPr lang="zh-CN" altLang="en-US" b="1"/>
              <a:t>向上拉，使物体匀速上升</a:t>
            </a:r>
            <a:r>
              <a:rPr lang="en-US" altLang="zh-CN" b="1" i="1"/>
              <a:t>h</a:t>
            </a:r>
            <a:r>
              <a:rPr lang="en-US" altLang="zh-CN" b="1"/>
              <a:t>=4 m</a:t>
            </a:r>
            <a:r>
              <a:rPr lang="zh-CN" altLang="en-US" b="1"/>
              <a:t>的高度，则在此过程中拉力所做的功是多少？</a:t>
            </a:r>
            <a:r>
              <a:rPr lang="zh-CN" altLang="en-US" b="1" u="sng"/>
              <a:t>           </a:t>
            </a:r>
            <a:br>
              <a:rPr lang="zh-CN" altLang="en-US" b="1" u="sng"/>
            </a:br>
            <a:r>
              <a:rPr lang="en-US" altLang="zh-CN" b="1"/>
              <a:t>(</a:t>
            </a:r>
            <a:r>
              <a:rPr lang="zh-CN" altLang="en-US" b="1"/>
              <a:t>取</a:t>
            </a:r>
            <a:r>
              <a:rPr lang="en-US" altLang="zh-CN" b="1" i="1"/>
              <a:t>g</a:t>
            </a:r>
            <a:r>
              <a:rPr lang="en-US" altLang="zh-CN" b="1"/>
              <a:t>=10 m/s</a:t>
            </a:r>
            <a:r>
              <a:rPr lang="en-US" altLang="zh-CN" b="1" baseline="30000"/>
              <a:t>2</a:t>
            </a:r>
            <a:r>
              <a:rPr lang="en-US" altLang="zh-CN" b="1"/>
              <a:t>)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762000" y="3810000"/>
          <a:ext cx="18573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4" imgW="520560" imgH="228600" progId="Equation.DSMT4">
                  <p:embed/>
                </p:oleObj>
              </mc:Choice>
              <mc:Fallback>
                <p:oleObj name="Equation" r:id="rId4" imgW="5205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18573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590800" y="3886200"/>
          <a:ext cx="5924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6" imgW="1625400" imgH="177480" progId="Equation.DSMT4">
                  <p:embed/>
                </p:oleObj>
              </mc:Choice>
              <mc:Fallback>
                <p:oleObj name="Equation" r:id="rId6" imgW="162540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86200"/>
                        <a:ext cx="5924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31800" y="4648200"/>
            <a:ext cx="8712200" cy="669925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Verdana" pitchFamily="34" charset="0"/>
              </a:rPr>
              <a:t>要点：</a:t>
            </a:r>
            <a:r>
              <a:rPr lang="en-US" altLang="zh-CN" sz="3600" b="1" i="1">
                <a:latin typeface="Times New Roman" pitchFamily="18" charset="0"/>
              </a:rPr>
              <a:t>l</a:t>
            </a:r>
            <a:r>
              <a:rPr lang="zh-CN" altLang="en-US" sz="3600" b="1">
                <a:latin typeface="Times New Roman" pitchFamily="18" charset="0"/>
              </a:rPr>
              <a:t>为</a:t>
            </a:r>
            <a:r>
              <a:rPr lang="en-US" altLang="zh-CN" sz="3600" b="1" i="1">
                <a:latin typeface="Times New Roman" pitchFamily="18" charset="0"/>
              </a:rPr>
              <a:t>F</a:t>
            </a:r>
            <a:r>
              <a:rPr lang="zh-CN" altLang="en-US" sz="3600" b="1">
                <a:latin typeface="Times New Roman" pitchFamily="18" charset="0"/>
              </a:rPr>
              <a:t>的作用点发生的位移</a:t>
            </a:r>
            <a:endParaRPr lang="zh-CN" altLang="en-US" sz="36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81000" y="5562600"/>
            <a:ext cx="3598863" cy="669925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Verdana" pitchFamily="34" charset="0"/>
              </a:rPr>
              <a:t>方法二：等效法</a:t>
            </a:r>
            <a:endParaRPr lang="zh-CN" altLang="en-US" sz="36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8147050" y="1447800"/>
            <a:ext cx="0" cy="7207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091488" y="2133600"/>
            <a:ext cx="117475" cy="117475"/>
          </a:xfrm>
          <a:prstGeom prst="ellipse">
            <a:avLst/>
          </a:prstGeom>
          <a:solidFill>
            <a:schemeClr val="hlink"/>
          </a:solidFill>
          <a:ln w="28575" algn="ctr">
            <a:solidFill>
              <a:schemeClr val="accent2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7620000" y="1524000"/>
          <a:ext cx="5000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8" imgW="164880" imgH="164880" progId="Equation.DSMT4">
                  <p:embed/>
                </p:oleObj>
              </mc:Choice>
              <mc:Fallback>
                <p:oleObj name="Equation" r:id="rId8" imgW="164880" imgH="164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524000"/>
                        <a:ext cx="5000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8723313" y="1447800"/>
            <a:ext cx="0" cy="7207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8667750" y="2133600"/>
            <a:ext cx="117475" cy="117475"/>
          </a:xfrm>
          <a:prstGeom prst="ellipse">
            <a:avLst/>
          </a:prstGeom>
          <a:solidFill>
            <a:schemeClr val="hlink"/>
          </a:solidFill>
          <a:ln w="28575" algn="ctr">
            <a:solidFill>
              <a:schemeClr val="accent2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8229600" y="1524000"/>
          <a:ext cx="5000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10" imgW="164880" imgH="164880" progId="Equation.DSMT4">
                  <p:embed/>
                </p:oleObj>
              </mc:Choice>
              <mc:Fallback>
                <p:oleObj name="Equation" r:id="rId10" imgW="164880" imgH="164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524000"/>
                        <a:ext cx="5000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4281488" y="5562600"/>
          <a:ext cx="38052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1" imgW="1066680" imgH="228600" progId="Equation.DSMT4">
                  <p:embed/>
                </p:oleObj>
              </mc:Choice>
              <mc:Fallback>
                <p:oleObj name="Equation" r:id="rId11" imgW="10666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5562600"/>
                        <a:ext cx="38052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3" grpId="0" animBg="1"/>
      <p:bldP spid="19464" grpId="0" animBg="1"/>
      <p:bldP spid="19465" grpId="0" animBg="1"/>
      <p:bldP spid="19467" grpId="0" animBg="1"/>
      <p:bldP spid="194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14325" y="246063"/>
            <a:ext cx="8310563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tabLst>
                <a:tab pos="1485900" algn="l"/>
                <a:tab pos="2533650" algn="l"/>
                <a:tab pos="3562350" algn="l"/>
              </a:tabLst>
            </a:pPr>
            <a:r>
              <a:rPr lang="en-US" altLang="zh-CN" sz="3200" b="1">
                <a:latin typeface="Times New Roman" pitchFamily="18" charset="0"/>
              </a:rPr>
              <a:t>6</a:t>
            </a:r>
            <a:r>
              <a:rPr lang="zh-CN" altLang="en-US" sz="3200" b="1">
                <a:latin typeface="Times New Roman" pitchFamily="18" charset="0"/>
              </a:rPr>
              <a:t>、如图，一根绳子绕过高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4 m</a:t>
            </a:r>
            <a:r>
              <a:rPr lang="zh-CN" altLang="en-US" sz="3200" b="1">
                <a:latin typeface="Times New Roman" pitchFamily="18" charset="0"/>
              </a:rPr>
              <a:t>的滑轮（大小、摩擦均不计），绳的一端拴一质量为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10 kg</a:t>
            </a:r>
            <a:r>
              <a:rPr lang="zh-CN" altLang="en-US" sz="3200" b="1">
                <a:latin typeface="Times New Roman" pitchFamily="18" charset="0"/>
              </a:rPr>
              <a:t>的物体，另一侧沿竖直方向的绳被人拉住．若人拉住绳子前进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3 m</a:t>
            </a:r>
            <a:r>
              <a:rPr lang="zh-CN" altLang="en-US" sz="3200" b="1">
                <a:latin typeface="Times New Roman" pitchFamily="18" charset="0"/>
              </a:rPr>
              <a:t>，使物体匀速上升，则人拉绳所做的功为                                  </a:t>
            </a:r>
            <a:r>
              <a:rPr lang="en-US" altLang="zh-CN" sz="3200" b="1">
                <a:latin typeface="Times New Roman" pitchFamily="18" charset="0"/>
              </a:rPr>
              <a:t>(        )</a:t>
            </a:r>
            <a:endParaRPr lang="en-US" altLang="zh-CN" sz="3300" b="1">
              <a:latin typeface="Verdana" pitchFamily="34" charset="0"/>
            </a:endParaRPr>
          </a:p>
          <a:p>
            <a:pPr eaLnBrk="0" hangingPunct="0">
              <a:tabLst>
                <a:tab pos="1485900" algn="l"/>
                <a:tab pos="2533650" algn="l"/>
                <a:tab pos="3562350" algn="l"/>
              </a:tabLst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b="1">
                <a:latin typeface="Times New Roman" pitchFamily="18" charset="0"/>
              </a:rPr>
              <a:t>．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500 J  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　　　 </a:t>
            </a:r>
          </a:p>
          <a:p>
            <a:pPr eaLnBrk="0" hangingPunct="0">
              <a:tabLst>
                <a:tab pos="1485900" algn="l"/>
                <a:tab pos="2533650" algn="l"/>
                <a:tab pos="3562350" algn="l"/>
              </a:tabLst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b="1">
                <a:latin typeface="Times New Roman" pitchFamily="18" charset="0"/>
              </a:rPr>
              <a:t>．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300 J 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　  </a:t>
            </a:r>
          </a:p>
          <a:p>
            <a:pPr eaLnBrk="0" hangingPunct="0">
              <a:tabLst>
                <a:tab pos="1485900" algn="l"/>
                <a:tab pos="2533650" algn="l"/>
                <a:tab pos="3562350" algn="l"/>
              </a:tabLst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3200" b="1">
                <a:latin typeface="Times New Roman" pitchFamily="18" charset="0"/>
              </a:rPr>
              <a:t>．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100 J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　　　  </a:t>
            </a:r>
          </a:p>
          <a:p>
            <a:pPr eaLnBrk="0" hangingPunct="0">
              <a:tabLst>
                <a:tab pos="1485900" algn="l"/>
                <a:tab pos="2533650" algn="l"/>
                <a:tab pos="3562350" algn="l"/>
              </a:tabLst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3200" b="1">
                <a:latin typeface="Times New Roman" pitchFamily="18" charset="0"/>
              </a:rPr>
              <a:t>．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50 J</a:t>
            </a:r>
            <a:endParaRPr lang="en-US" altLang="zh-CN" sz="4800" b="1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5600"/>
            <a:ext cx="4191000" cy="26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940550" y="1873250"/>
            <a:ext cx="9080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4800" b="1">
                <a:solidFill>
                  <a:srgbClr val="FF3300"/>
                </a:solidFill>
                <a:latin typeface="Verdana" pitchFamily="34" charset="0"/>
              </a:rPr>
              <a:t>C</a:t>
            </a:r>
            <a:r>
              <a:rPr lang="en-US" altLang="zh-CN" sz="6600" b="1">
                <a:solidFill>
                  <a:srgbClr val="FF33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6477000" y="4800600"/>
            <a:ext cx="12954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 flipV="1">
            <a:off x="5943600" y="3733800"/>
            <a:ext cx="25400" cy="6032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486400" y="35052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052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74700" y="5654675"/>
            <a:ext cx="7454900" cy="669925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latin typeface="Verdana" pitchFamily="34" charset="0"/>
              </a:rPr>
              <a:t>等效法：化变力做功为恒力做功</a:t>
            </a:r>
            <a:endParaRPr lang="zh-CN" altLang="en-US" sz="3600" b="1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6477000" y="3962400"/>
          <a:ext cx="2809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6" imgW="114120" imgH="228600" progId="Equation.DSMT4">
                  <p:embed/>
                </p:oleObj>
              </mc:Choice>
              <mc:Fallback>
                <p:oleObj name="Equation" r:id="rId6" imgW="1141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962400"/>
                        <a:ext cx="2809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7010400" y="3505200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8" imgW="126720" imgH="228600" progId="Equation.DSMT4">
                  <p:embed/>
                </p:oleObj>
              </mc:Choice>
              <mc:Fallback>
                <p:oleObj name="Equation" r:id="rId8" imgW="1267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505200"/>
                        <a:ext cx="3111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animBg="1"/>
      <p:bldP spid="20486" grpId="0" animBg="1"/>
      <p:bldP spid="204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 rot="-1697347">
            <a:off x="2701925" y="3933825"/>
            <a:ext cx="576263" cy="431800"/>
          </a:xfrm>
          <a:prstGeom prst="rect">
            <a:avLst/>
          </a:prstGeom>
          <a:solidFill>
            <a:srgbClr val="D9FF6D"/>
          </a:solidFill>
          <a:ln w="28575" algn="ctr">
            <a:solidFill>
              <a:srgbClr val="6E6E6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 flipH="1">
            <a:off x="541338" y="4149725"/>
            <a:ext cx="2952750" cy="1582738"/>
          </a:xfrm>
          <a:prstGeom prst="rtTriangle">
            <a:avLst/>
          </a:prstGeom>
          <a:solidFill>
            <a:schemeClr val="bg1"/>
          </a:solidFill>
          <a:ln w="28575" algn="ctr">
            <a:solidFill>
              <a:srgbClr val="6E6E6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08050" indent="-43656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04925" indent="-3952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93863" indent="-3873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93913" indent="-39846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511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083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655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9227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000" b="1">
                <a:latin typeface="Verdana" pitchFamily="34" charset="0"/>
              </a:rPr>
              <a:t>1</a:t>
            </a:r>
            <a:r>
              <a:rPr lang="zh-CN" altLang="en-US" sz="3000" b="1">
                <a:latin typeface="Verdana" pitchFamily="34" charset="0"/>
              </a:rPr>
              <a:t>、在斜面上由静止开始下滑的物体（所有接触面都光滑）物体受到的各力是否做功？做正功还是做负功？                             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 flipH="1">
            <a:off x="533400" y="4114800"/>
            <a:ext cx="2952750" cy="1582738"/>
          </a:xfrm>
          <a:prstGeom prst="rtTriangl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-36513" y="5732463"/>
            <a:ext cx="6480176" cy="144462"/>
            <a:chOff x="1565" y="3022"/>
            <a:chExt cx="4082" cy="91"/>
          </a:xfrm>
        </p:grpSpPr>
        <p:sp>
          <p:nvSpPr>
            <p:cNvPr id="21511" name="Rectangle 7" descr="宽上对角线"/>
            <p:cNvSpPr>
              <a:spLocks noChangeArrowheads="1"/>
            </p:cNvSpPr>
            <p:nvPr/>
          </p:nvSpPr>
          <p:spPr bwMode="auto">
            <a:xfrm>
              <a:off x="1565" y="3022"/>
              <a:ext cx="4082" cy="91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565" y="3022"/>
              <a:ext cx="40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3" name="Rectangle 9"/>
          <p:cNvSpPr>
            <a:spLocks noChangeArrowheads="1"/>
          </p:cNvSpPr>
          <p:nvPr/>
        </p:nvSpPr>
        <p:spPr bwMode="auto">
          <a:xfrm rot="-1697347">
            <a:off x="2701925" y="3933825"/>
            <a:ext cx="576263" cy="431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1476375" y="4149725"/>
            <a:ext cx="1512888" cy="1295400"/>
            <a:chOff x="2109" y="2114"/>
            <a:chExt cx="816" cy="726"/>
          </a:xfrm>
        </p:grpSpPr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245" y="2114"/>
              <a:ext cx="680" cy="7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2109" y="2371"/>
              <a:ext cx="36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1806575" y="3189288"/>
            <a:ext cx="1219200" cy="1012825"/>
            <a:chOff x="3470" y="1434"/>
            <a:chExt cx="680" cy="590"/>
          </a:xfrm>
        </p:grpSpPr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 flipV="1">
              <a:off x="3878" y="1525"/>
              <a:ext cx="272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3470" y="1434"/>
              <a:ext cx="45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2971800" y="4191000"/>
            <a:ext cx="758825" cy="1211263"/>
            <a:chOff x="4105" y="2024"/>
            <a:chExt cx="499" cy="680"/>
          </a:xfrm>
        </p:grpSpPr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4150" y="2024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4105" y="2432"/>
              <a:ext cx="49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mg</a:t>
              </a:r>
            </a:p>
          </p:txBody>
        </p:sp>
      </p:grp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3025775" y="4213225"/>
            <a:ext cx="503238" cy="935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28398" dir="1593903" algn="ctr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457200" y="45720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宋体" pitchFamily="2" charset="-122"/>
              </a:rPr>
              <a:t>课堂讨论</a:t>
            </a:r>
          </a:p>
        </p:txBody>
      </p:sp>
      <p:sp>
        <p:nvSpPr>
          <p:cNvPr id="21525" name="Arc 21"/>
          <p:cNvSpPr>
            <a:spLocks/>
          </p:cNvSpPr>
          <p:nvPr/>
        </p:nvSpPr>
        <p:spPr bwMode="auto">
          <a:xfrm flipH="1">
            <a:off x="2630488" y="3716338"/>
            <a:ext cx="358775" cy="762000"/>
          </a:xfrm>
          <a:custGeom>
            <a:avLst/>
            <a:gdLst>
              <a:gd name="G0" fmla="+- 0 0 0"/>
              <a:gd name="G1" fmla="+- 17324 0 0"/>
              <a:gd name="G2" fmla="+- 21600 0 0"/>
              <a:gd name="T0" fmla="*/ 12901 w 21600"/>
              <a:gd name="T1" fmla="*/ 0 h 32700"/>
              <a:gd name="T2" fmla="*/ 15170 w 21600"/>
              <a:gd name="T3" fmla="*/ 32700 h 32700"/>
              <a:gd name="T4" fmla="*/ 0 w 21600"/>
              <a:gd name="T5" fmla="*/ 17324 h 3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700" fill="none" extrusionOk="0">
                <a:moveTo>
                  <a:pt x="12901" y="-1"/>
                </a:moveTo>
                <a:cubicBezTo>
                  <a:pt x="18374" y="4076"/>
                  <a:pt x="21600" y="10499"/>
                  <a:pt x="21600" y="17324"/>
                </a:cubicBezTo>
                <a:cubicBezTo>
                  <a:pt x="21600" y="23103"/>
                  <a:pt x="19284" y="28641"/>
                  <a:pt x="15170" y="32700"/>
                </a:cubicBezTo>
              </a:path>
              <a:path w="21600" h="32700" stroke="0" extrusionOk="0">
                <a:moveTo>
                  <a:pt x="12901" y="-1"/>
                </a:moveTo>
                <a:cubicBezTo>
                  <a:pt x="18374" y="4076"/>
                  <a:pt x="21600" y="10499"/>
                  <a:pt x="21600" y="17324"/>
                </a:cubicBezTo>
                <a:cubicBezTo>
                  <a:pt x="21600" y="23103"/>
                  <a:pt x="19284" y="28641"/>
                  <a:pt x="15170" y="32700"/>
                </a:cubicBezTo>
                <a:lnTo>
                  <a:pt x="0" y="17324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2133600" y="3886200"/>
          <a:ext cx="4953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4953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Arc 23"/>
          <p:cNvSpPr>
            <a:spLocks/>
          </p:cNvSpPr>
          <p:nvPr/>
        </p:nvSpPr>
        <p:spPr bwMode="auto">
          <a:xfrm flipH="1" flipV="1">
            <a:off x="2628900" y="4510088"/>
            <a:ext cx="360363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2438400" y="4572000"/>
          <a:ext cx="473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4730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3924300" y="3141663"/>
            <a:ext cx="5184775" cy="2438400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Verdana" pitchFamily="34" charset="0"/>
                <a:ea typeface="华文隶书" pitchFamily="2" charset="-122"/>
              </a:rPr>
              <a:t>结论：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latin typeface="Verdana" pitchFamily="34" charset="0"/>
              </a:rPr>
              <a:t>1</a:t>
            </a:r>
            <a:r>
              <a:rPr lang="zh-CN" altLang="en-US" sz="3600" b="1">
                <a:latin typeface="Verdana" pitchFamily="34" charset="0"/>
              </a:rPr>
              <a:t>、重力对物体做正功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latin typeface="Verdana" pitchFamily="34" charset="0"/>
              </a:rPr>
              <a:t>2</a:t>
            </a:r>
            <a:r>
              <a:rPr lang="zh-CN" altLang="en-US" sz="3600" b="1">
                <a:latin typeface="Verdana" pitchFamily="34" charset="0"/>
              </a:rPr>
              <a:t>、支持力对物体做负功</a:t>
            </a:r>
            <a:endParaRPr lang="zh-CN" altLang="en-US" sz="3600" b="1">
              <a:solidFill>
                <a:srgbClr val="FF33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33333E-6 L -0.13385 0.178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891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11423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3767 0.173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3" grpId="0" animBg="1"/>
      <p:bldP spid="21523" grpId="0" animBg="1"/>
      <p:bldP spid="21523" grpId="1" animBg="1"/>
      <p:bldP spid="21525" grpId="0" animBg="1"/>
      <p:bldP spid="21527" grpId="0" animBg="1"/>
      <p:bldP spid="215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4953000" y="1143000"/>
            <a:ext cx="1439863" cy="511175"/>
            <a:chOff x="3152" y="2655"/>
            <a:chExt cx="907" cy="322"/>
          </a:xfrm>
        </p:grpSpPr>
        <p:sp>
          <p:nvSpPr>
            <p:cNvPr id="22531" name="Rectangle 3" descr="紫色网格"/>
            <p:cNvSpPr>
              <a:spLocks noChangeArrowheads="1"/>
            </p:cNvSpPr>
            <p:nvPr/>
          </p:nvSpPr>
          <p:spPr bwMode="auto">
            <a:xfrm>
              <a:off x="3152" y="2704"/>
              <a:ext cx="318" cy="273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3470" y="2840"/>
              <a:ext cx="363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3742" y="2655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</a:rPr>
                <a:t>0</a:t>
              </a:r>
            </a:p>
          </p:txBody>
        </p:sp>
      </p:grp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3843338" y="2598738"/>
            <a:ext cx="1152525" cy="439737"/>
            <a:chOff x="2245" y="754"/>
            <a:chExt cx="726" cy="277"/>
          </a:xfrm>
        </p:grpSpPr>
        <p:grpSp>
          <p:nvGrpSpPr>
            <p:cNvPr id="22535" name="Group 7"/>
            <p:cNvGrpSpPr>
              <a:grpSpLocks/>
            </p:cNvGrpSpPr>
            <p:nvPr/>
          </p:nvGrpSpPr>
          <p:grpSpPr bwMode="auto">
            <a:xfrm>
              <a:off x="2292" y="754"/>
              <a:ext cx="679" cy="277"/>
              <a:chOff x="2336" y="2292"/>
              <a:chExt cx="679" cy="277"/>
            </a:xfrm>
          </p:grpSpPr>
          <p:grpSp>
            <p:nvGrpSpPr>
              <p:cNvPr id="22536" name="Group 8"/>
              <p:cNvGrpSpPr>
                <a:grpSpLocks/>
              </p:cNvGrpSpPr>
              <p:nvPr/>
            </p:nvGrpSpPr>
            <p:grpSpPr bwMode="auto">
              <a:xfrm>
                <a:off x="2336" y="2387"/>
                <a:ext cx="408" cy="182"/>
                <a:chOff x="2336" y="2387"/>
                <a:chExt cx="408" cy="182"/>
              </a:xfrm>
            </p:grpSpPr>
            <p:sp>
              <p:nvSpPr>
                <p:cNvPr id="22537" name="Rectangle 9" descr="球体"/>
                <p:cNvSpPr>
                  <a:spLocks noChangeArrowheads="1"/>
                </p:cNvSpPr>
                <p:nvPr/>
              </p:nvSpPr>
              <p:spPr bwMode="auto">
                <a:xfrm>
                  <a:off x="2336" y="2387"/>
                  <a:ext cx="181" cy="182"/>
                </a:xfrm>
                <a:prstGeom prst="rect">
                  <a:avLst/>
                </a:prstGeom>
                <a:pattFill prst="sphere">
                  <a:fgClr>
                    <a:srgbClr val="F4B6AA"/>
                  </a:fgClr>
                  <a:bgClr>
                    <a:srgbClr val="FFFF00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8" name="Line 10"/>
                <p:cNvSpPr>
                  <a:spLocks noChangeShapeType="1"/>
                </p:cNvSpPr>
                <p:nvPr/>
              </p:nvSpPr>
              <p:spPr bwMode="auto">
                <a:xfrm>
                  <a:off x="2517" y="2478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39" name="Text Box 11"/>
              <p:cNvSpPr txBox="1">
                <a:spLocks noChangeArrowheads="1"/>
              </p:cNvSpPr>
              <p:nvPr/>
            </p:nvSpPr>
            <p:spPr bwMode="auto">
              <a:xfrm>
                <a:off x="2653" y="2292"/>
                <a:ext cx="3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0000FF"/>
                    </a:solidFill>
                  </a:rPr>
                  <a:t>0</a:t>
                </a:r>
              </a:p>
            </p:txBody>
          </p:sp>
        </p:grp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245" y="799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m</a:t>
              </a:r>
            </a:p>
          </p:txBody>
        </p:sp>
      </p:grp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52400" y="533400"/>
            <a:ext cx="557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2</a:t>
            </a:r>
            <a:r>
              <a:rPr lang="zh-CN" altLang="en-US" sz="3200" b="1"/>
              <a:t>、滑动摩擦力一定做负功吗</a:t>
            </a:r>
            <a:r>
              <a:rPr lang="en-US" altLang="zh-CN" sz="3200" b="1"/>
              <a:t>?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3670300" y="3657600"/>
            <a:ext cx="547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3921125" y="3028950"/>
            <a:ext cx="1439863" cy="576263"/>
            <a:chOff x="2336" y="2341"/>
            <a:chExt cx="907" cy="363"/>
          </a:xfrm>
        </p:grpSpPr>
        <p:grpSp>
          <p:nvGrpSpPr>
            <p:cNvPr id="22544" name="Group 16"/>
            <p:cNvGrpSpPr>
              <a:grpSpLocks/>
            </p:cNvGrpSpPr>
            <p:nvPr/>
          </p:nvGrpSpPr>
          <p:grpSpPr bwMode="auto">
            <a:xfrm>
              <a:off x="2336" y="2341"/>
              <a:ext cx="907" cy="363"/>
              <a:chOff x="2336" y="2341"/>
              <a:chExt cx="907" cy="363"/>
            </a:xfrm>
          </p:grpSpPr>
          <p:sp>
            <p:nvSpPr>
              <p:cNvPr id="22545" name="Rectangle 17" descr="栎木"/>
              <p:cNvSpPr>
                <a:spLocks noChangeArrowheads="1"/>
              </p:cNvSpPr>
              <p:nvPr/>
            </p:nvSpPr>
            <p:spPr bwMode="auto">
              <a:xfrm>
                <a:off x="2336" y="2341"/>
                <a:ext cx="907" cy="227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Oval 18"/>
              <p:cNvSpPr>
                <a:spLocks noChangeArrowheads="1"/>
              </p:cNvSpPr>
              <p:nvPr/>
            </p:nvSpPr>
            <p:spPr bwMode="auto">
              <a:xfrm>
                <a:off x="2426" y="2568"/>
                <a:ext cx="136" cy="13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Oval 19"/>
              <p:cNvSpPr>
                <a:spLocks noChangeArrowheads="1"/>
              </p:cNvSpPr>
              <p:nvPr/>
            </p:nvSpPr>
            <p:spPr bwMode="auto">
              <a:xfrm>
                <a:off x="3016" y="2568"/>
                <a:ext cx="136" cy="13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2699" y="2341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</a:p>
          </p:txBody>
        </p:sp>
      </p:grp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3917950" y="2362200"/>
            <a:ext cx="4392613" cy="1871663"/>
            <a:chOff x="2290" y="527"/>
            <a:chExt cx="2767" cy="1179"/>
          </a:xfrm>
        </p:grpSpPr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2290" y="138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 flipV="1">
              <a:off x="2290" y="57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 flipV="1">
              <a:off x="5057" y="57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 flipV="1">
              <a:off x="4558" y="138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3425" y="1434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S</a:t>
              </a:r>
              <a:r>
                <a:rPr lang="en-US" altLang="zh-CN" b="1" baseline="-25000"/>
                <a:t>M</a:t>
              </a:r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 flipH="1">
              <a:off x="2290" y="1525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3651" y="1525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3606" y="527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S</a:t>
              </a:r>
              <a:r>
                <a:rPr lang="en-US" altLang="zh-CN" b="1" baseline="-25000"/>
                <a:t>m</a:t>
              </a:r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 flipH="1">
              <a:off x="2290" y="663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3833" y="663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60" name="Group 32"/>
          <p:cNvGrpSpPr>
            <a:grpSpLocks/>
          </p:cNvGrpSpPr>
          <p:nvPr/>
        </p:nvGrpSpPr>
        <p:grpSpPr bwMode="auto">
          <a:xfrm>
            <a:off x="3856038" y="2590800"/>
            <a:ext cx="1511300" cy="1016000"/>
            <a:chOff x="2245" y="1928"/>
            <a:chExt cx="952" cy="640"/>
          </a:xfrm>
        </p:grpSpPr>
        <p:grpSp>
          <p:nvGrpSpPr>
            <p:cNvPr id="22561" name="Group 33"/>
            <p:cNvGrpSpPr>
              <a:grpSpLocks/>
            </p:cNvGrpSpPr>
            <p:nvPr/>
          </p:nvGrpSpPr>
          <p:grpSpPr bwMode="auto">
            <a:xfrm>
              <a:off x="2290" y="2205"/>
              <a:ext cx="907" cy="363"/>
              <a:chOff x="2336" y="2341"/>
              <a:chExt cx="907" cy="363"/>
            </a:xfrm>
          </p:grpSpPr>
          <p:grpSp>
            <p:nvGrpSpPr>
              <p:cNvPr id="22562" name="Group 34"/>
              <p:cNvGrpSpPr>
                <a:grpSpLocks/>
              </p:cNvGrpSpPr>
              <p:nvPr/>
            </p:nvGrpSpPr>
            <p:grpSpPr bwMode="auto">
              <a:xfrm>
                <a:off x="2336" y="2341"/>
                <a:ext cx="907" cy="363"/>
                <a:chOff x="2336" y="2341"/>
                <a:chExt cx="907" cy="363"/>
              </a:xfrm>
            </p:grpSpPr>
            <p:sp>
              <p:nvSpPr>
                <p:cNvPr id="22563" name="Rectangle 35" descr="栎木"/>
                <p:cNvSpPr>
                  <a:spLocks noChangeArrowheads="1"/>
                </p:cNvSpPr>
                <p:nvPr/>
              </p:nvSpPr>
              <p:spPr bwMode="auto">
                <a:xfrm>
                  <a:off x="2336" y="2341"/>
                  <a:ext cx="907" cy="227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4" name="Oval 36"/>
                <p:cNvSpPr>
                  <a:spLocks noChangeArrowheads="1"/>
                </p:cNvSpPr>
                <p:nvPr/>
              </p:nvSpPr>
              <p:spPr bwMode="auto">
                <a:xfrm>
                  <a:off x="2426" y="2568"/>
                  <a:ext cx="136" cy="136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5" name="Oval 37"/>
                <p:cNvSpPr>
                  <a:spLocks noChangeArrowheads="1"/>
                </p:cNvSpPr>
                <p:nvPr/>
              </p:nvSpPr>
              <p:spPr bwMode="auto">
                <a:xfrm>
                  <a:off x="3016" y="2568"/>
                  <a:ext cx="136" cy="136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2699" y="2341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</a:p>
            </p:txBody>
          </p:sp>
        </p:grpSp>
        <p:grpSp>
          <p:nvGrpSpPr>
            <p:cNvPr id="22567" name="Group 39"/>
            <p:cNvGrpSpPr>
              <a:grpSpLocks/>
            </p:cNvGrpSpPr>
            <p:nvPr/>
          </p:nvGrpSpPr>
          <p:grpSpPr bwMode="auto">
            <a:xfrm>
              <a:off x="2245" y="1928"/>
              <a:ext cx="724" cy="277"/>
              <a:chOff x="2245" y="754"/>
              <a:chExt cx="724" cy="277"/>
            </a:xfrm>
          </p:grpSpPr>
          <p:grpSp>
            <p:nvGrpSpPr>
              <p:cNvPr id="22568" name="Group 40"/>
              <p:cNvGrpSpPr>
                <a:grpSpLocks/>
              </p:cNvGrpSpPr>
              <p:nvPr/>
            </p:nvGrpSpPr>
            <p:grpSpPr bwMode="auto">
              <a:xfrm>
                <a:off x="2290" y="754"/>
                <a:ext cx="679" cy="277"/>
                <a:chOff x="2336" y="2292"/>
                <a:chExt cx="679" cy="277"/>
              </a:xfrm>
            </p:grpSpPr>
            <p:grpSp>
              <p:nvGrpSpPr>
                <p:cNvPr id="22569" name="Group 41"/>
                <p:cNvGrpSpPr>
                  <a:grpSpLocks/>
                </p:cNvGrpSpPr>
                <p:nvPr/>
              </p:nvGrpSpPr>
              <p:grpSpPr bwMode="auto">
                <a:xfrm>
                  <a:off x="2336" y="2387"/>
                  <a:ext cx="408" cy="182"/>
                  <a:chOff x="2336" y="2387"/>
                  <a:chExt cx="408" cy="182"/>
                </a:xfrm>
              </p:grpSpPr>
              <p:sp>
                <p:nvSpPr>
                  <p:cNvPr id="22570" name="Rectangle 42" descr="球体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2387"/>
                    <a:ext cx="181" cy="182"/>
                  </a:xfrm>
                  <a:prstGeom prst="rect">
                    <a:avLst/>
                  </a:prstGeom>
                  <a:pattFill prst="sphere">
                    <a:fgClr>
                      <a:srgbClr val="F4B6AA"/>
                    </a:fgClr>
                    <a:bgClr>
                      <a:srgbClr val="FFFF00"/>
                    </a:bgClr>
                  </a:patt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478"/>
                    <a:ext cx="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7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653" y="2292"/>
                  <a:ext cx="36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0000FF"/>
                      </a:solidFill>
                    </a:rPr>
                    <a:t>v</a:t>
                  </a:r>
                  <a:r>
                    <a:rPr lang="en-US" altLang="zh-CN" b="1" baseline="-25000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22573" name="Text Box 45"/>
              <p:cNvSpPr txBox="1">
                <a:spLocks noChangeArrowheads="1"/>
              </p:cNvSpPr>
              <p:nvPr/>
            </p:nvSpPr>
            <p:spPr bwMode="auto">
              <a:xfrm>
                <a:off x="2245" y="799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m</a:t>
                </a:r>
              </a:p>
            </p:txBody>
          </p:sp>
        </p:grpSp>
      </p:grp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762000" y="4648200"/>
            <a:ext cx="691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滑动摩擦力</a:t>
            </a:r>
            <a:r>
              <a:rPr lang="en-US" altLang="zh-CN" sz="2800" b="1" i="1">
                <a:latin typeface="仿宋_GB2312" pitchFamily="49" charset="-122"/>
                <a:ea typeface="仿宋_GB2312" pitchFamily="49" charset="-122"/>
              </a:rPr>
              <a:t>f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对</a:t>
            </a:r>
            <a:r>
              <a:rPr lang="en-US" altLang="zh-CN" sz="2800" b="1" i="1">
                <a:latin typeface="仿宋_GB2312" pitchFamily="49" charset="-122"/>
                <a:ea typeface="仿宋_GB2312" pitchFamily="49" charset="-122"/>
              </a:rPr>
              <a:t>m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做负功</a:t>
            </a:r>
            <a:r>
              <a:rPr lang="zh-CN" altLang="en-US" sz="2800" b="1">
                <a:latin typeface="Comic Sans MS" pitchFamily="66" charset="0"/>
              </a:rPr>
              <a:t>  </a:t>
            </a:r>
            <a:r>
              <a:rPr lang="en-US" altLang="zh-CN" sz="3200" b="1" i="1">
                <a:solidFill>
                  <a:srgbClr val="FF3300"/>
                </a:solidFill>
                <a:latin typeface="Comic Sans MS" pitchFamily="66" charset="0"/>
              </a:rPr>
              <a:t>W</a:t>
            </a:r>
            <a:r>
              <a:rPr lang="en-US" altLang="zh-CN" sz="3200" b="1" baseline="-25000">
                <a:solidFill>
                  <a:srgbClr val="FF3300"/>
                </a:solidFill>
                <a:latin typeface="Comic Sans MS" pitchFamily="66" charset="0"/>
              </a:rPr>
              <a:t>1</a:t>
            </a: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</a:rPr>
              <a:t>=- </a:t>
            </a:r>
            <a:r>
              <a:rPr lang="en-US" altLang="zh-CN" sz="3200" b="1" i="1">
                <a:solidFill>
                  <a:srgbClr val="FF3300"/>
                </a:solidFill>
                <a:latin typeface="Comic Sans MS" pitchFamily="66" charset="0"/>
              </a:rPr>
              <a:t>f</a:t>
            </a: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</a:rPr>
              <a:t> </a:t>
            </a:r>
            <a:r>
              <a:rPr lang="en-US" altLang="zh-CN" sz="3200" b="1" i="1">
                <a:solidFill>
                  <a:srgbClr val="FF3300"/>
                </a:solidFill>
                <a:latin typeface="Comic Sans MS" pitchFamily="66" charset="0"/>
              </a:rPr>
              <a:t>S</a:t>
            </a:r>
            <a:r>
              <a:rPr lang="en-US" altLang="zh-CN" sz="3200" b="1" baseline="-25000">
                <a:solidFill>
                  <a:srgbClr val="FF3300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762000" y="5257800"/>
            <a:ext cx="676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滑动摩擦力</a:t>
            </a:r>
            <a:r>
              <a:rPr lang="en-US" altLang="zh-CN" sz="2800" b="1" i="1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对</a:t>
            </a:r>
            <a:r>
              <a:rPr lang="zh-CN" altLang="en-US" sz="2800" b="1" i="1">
                <a:latin typeface="仿宋_GB2312" pitchFamily="49" charset="-122"/>
                <a:ea typeface="仿宋_GB2312" pitchFamily="49" charset="-122"/>
              </a:rPr>
              <a:t>Ｍ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做正功</a:t>
            </a:r>
            <a:r>
              <a:rPr lang="zh-CN" altLang="en-US" sz="2800" b="1">
                <a:latin typeface="Comic Sans MS" pitchFamily="66" charset="0"/>
              </a:rPr>
              <a:t>  </a:t>
            </a:r>
            <a:r>
              <a:rPr lang="en-US" altLang="zh-CN" sz="3200" b="1" i="1">
                <a:solidFill>
                  <a:srgbClr val="FF3300"/>
                </a:solidFill>
                <a:latin typeface="Comic Sans MS" pitchFamily="66" charset="0"/>
              </a:rPr>
              <a:t>W</a:t>
            </a:r>
            <a:r>
              <a:rPr lang="en-US" altLang="zh-CN" sz="3200" b="1" baseline="-25000">
                <a:solidFill>
                  <a:srgbClr val="FF3300"/>
                </a:solidFill>
                <a:latin typeface="Comic Sans MS" pitchFamily="66" charset="0"/>
              </a:rPr>
              <a:t>2</a:t>
            </a: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</a:rPr>
              <a:t>= </a:t>
            </a:r>
            <a:r>
              <a:rPr lang="en-US" altLang="zh-CN" sz="3200" b="1" i="1">
                <a:solidFill>
                  <a:srgbClr val="FF3300"/>
                </a:solidFill>
                <a:latin typeface="Comic Sans MS" pitchFamily="66" charset="0"/>
              </a:rPr>
              <a:t>f</a:t>
            </a: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</a:rPr>
              <a:t> </a:t>
            </a:r>
            <a:r>
              <a:rPr lang="en-US" altLang="zh-CN" sz="3200" b="1" i="1">
                <a:solidFill>
                  <a:srgbClr val="FF3300"/>
                </a:solidFill>
                <a:latin typeface="Comic Sans MS" pitchFamily="66" charset="0"/>
              </a:rPr>
              <a:t>S</a:t>
            </a:r>
            <a:r>
              <a:rPr lang="en-US" altLang="zh-CN" sz="3200" b="1" baseline="-25000">
                <a:solidFill>
                  <a:srgbClr val="FF3300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527050" y="5945188"/>
            <a:ext cx="8083550" cy="608012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</a:rPr>
              <a:t>一对滑动摩擦力对物体作功之和必定为负功</a:t>
            </a:r>
          </a:p>
        </p:txBody>
      </p:sp>
      <p:grpSp>
        <p:nvGrpSpPr>
          <p:cNvPr id="22577" name="Group 49"/>
          <p:cNvGrpSpPr>
            <a:grpSpLocks/>
          </p:cNvGrpSpPr>
          <p:nvPr/>
        </p:nvGrpSpPr>
        <p:grpSpPr bwMode="auto">
          <a:xfrm>
            <a:off x="4800600" y="1633538"/>
            <a:ext cx="3817938" cy="792162"/>
            <a:chOff x="2562" y="2885"/>
            <a:chExt cx="2405" cy="499"/>
          </a:xfrm>
        </p:grpSpPr>
        <p:sp>
          <p:nvSpPr>
            <p:cNvPr id="22578" name="Rectangle 50" descr="深色木质"/>
            <p:cNvSpPr>
              <a:spLocks noChangeArrowheads="1"/>
            </p:cNvSpPr>
            <p:nvPr/>
          </p:nvSpPr>
          <p:spPr bwMode="auto">
            <a:xfrm>
              <a:off x="2562" y="2885"/>
              <a:ext cx="2405" cy="9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Rectangle 51" descr="沙滩"/>
            <p:cNvSpPr>
              <a:spLocks noChangeArrowheads="1"/>
            </p:cNvSpPr>
            <p:nvPr/>
          </p:nvSpPr>
          <p:spPr bwMode="auto">
            <a:xfrm>
              <a:off x="2925" y="2976"/>
              <a:ext cx="90" cy="408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0" name="Rectangle 52" descr="沙滩"/>
            <p:cNvSpPr>
              <a:spLocks noChangeArrowheads="1"/>
            </p:cNvSpPr>
            <p:nvPr/>
          </p:nvSpPr>
          <p:spPr bwMode="auto">
            <a:xfrm>
              <a:off x="4513" y="2976"/>
              <a:ext cx="90" cy="408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381000" y="114300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仿宋_GB2312" pitchFamily="49" charset="-122"/>
              </a:rPr>
              <a:t>滑动摩擦力对滑块做负功</a:t>
            </a:r>
          </a:p>
        </p:txBody>
      </p: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457200" y="1752600"/>
            <a:ext cx="388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仿宋_GB2312" pitchFamily="49" charset="-122"/>
              </a:rPr>
              <a:t>滑动摩擦力对桌不做功</a:t>
            </a:r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>
            <a:off x="152400" y="2438400"/>
            <a:ext cx="3641725" cy="2070100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</a:rPr>
              <a:t>滑动摩擦力即可以做正功，也可以做负功，还可以不做功。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3 -1.90035E-6 L 0.39375 -1.90035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-0.00046 L 0.48038 -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25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 nodeType="clickPar">
                      <p:stCondLst>
                        <p:cond delay="0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8.22711E-7 L 0.2993 -0.000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0"/>
                  </p:tgtEl>
                </p:cond>
              </p:nextCondLst>
            </p:seq>
          </p:childTnLst>
        </p:cTn>
      </p:par>
    </p:tnLst>
    <p:bldLst>
      <p:bldP spid="22542" grpId="0" animBg="1"/>
      <p:bldP spid="22574" grpId="0"/>
      <p:bldP spid="22575" grpId="0"/>
      <p:bldP spid="22576" grpId="0" animBg="1"/>
      <p:bldP spid="22581" grpId="0"/>
      <p:bldP spid="22582" grpId="0"/>
      <p:bldP spid="225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066800" y="1905000"/>
            <a:ext cx="1368425" cy="792163"/>
            <a:chOff x="3198" y="1525"/>
            <a:chExt cx="1179" cy="499"/>
          </a:xfrm>
        </p:grpSpPr>
        <p:sp>
          <p:nvSpPr>
            <p:cNvPr id="23555" name="Rectangle 3" descr="沙滩"/>
            <p:cNvSpPr>
              <a:spLocks noChangeArrowheads="1"/>
            </p:cNvSpPr>
            <p:nvPr/>
          </p:nvSpPr>
          <p:spPr bwMode="auto">
            <a:xfrm>
              <a:off x="3470" y="1525"/>
              <a:ext cx="317" cy="272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6" name="Rectangle 4" descr="软木塞"/>
            <p:cNvSpPr>
              <a:spLocks noChangeArrowheads="1"/>
            </p:cNvSpPr>
            <p:nvPr/>
          </p:nvSpPr>
          <p:spPr bwMode="auto">
            <a:xfrm>
              <a:off x="3198" y="1797"/>
              <a:ext cx="1088" cy="18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3787" y="1661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4150" y="152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F</a:t>
              </a: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515" y="1570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3651" y="1793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</p:grp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50825" y="685800"/>
            <a:ext cx="5616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、静摩擦力一定不做功吗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?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755650" y="2636838"/>
            <a:ext cx="4032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894263" y="1784350"/>
            <a:ext cx="42497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latin typeface="仿宋_GB2312" pitchFamily="49" charset="-122"/>
                <a:ea typeface="仿宋_GB2312" pitchFamily="49" charset="-122"/>
              </a:rPr>
              <a:t>A </a:t>
            </a: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3200" b="1" i="1">
                <a:latin typeface="仿宋_GB2312" pitchFamily="49" charset="-122"/>
                <a:ea typeface="仿宋_GB2312" pitchFamily="49" charset="-122"/>
              </a:rPr>
              <a:t>B </a:t>
            </a: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相对静止</a:t>
            </a:r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一起加速运动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84213" y="3213100"/>
            <a:ext cx="3506787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静摩擦力对</a:t>
            </a:r>
            <a:r>
              <a:rPr lang="en-US" altLang="zh-CN" sz="2800" b="1" i="1">
                <a:latin typeface="仿宋_GB2312" pitchFamily="49" charset="-122"/>
                <a:ea typeface="仿宋_GB2312" pitchFamily="49" charset="-122"/>
              </a:rPr>
              <a:t>A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做负功</a:t>
            </a:r>
            <a:r>
              <a:rPr lang="en-US" altLang="zh-CN" sz="4000" b="1" i="1">
                <a:solidFill>
                  <a:srgbClr val="FF3300"/>
                </a:solidFill>
              </a:rPr>
              <a:t>W</a:t>
            </a:r>
            <a:r>
              <a:rPr lang="en-US" altLang="zh-CN" sz="4000" b="1">
                <a:solidFill>
                  <a:srgbClr val="FF3300"/>
                </a:solidFill>
              </a:rPr>
              <a:t>=-</a:t>
            </a:r>
            <a:r>
              <a:rPr lang="en-US" altLang="zh-CN" sz="4000" b="1" i="1">
                <a:solidFill>
                  <a:srgbClr val="FF3300"/>
                </a:solidFill>
              </a:rPr>
              <a:t>fS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787900" y="3213100"/>
            <a:ext cx="360045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itchFamily="66" charset="0"/>
                <a:ea typeface="仿宋_GB2312" pitchFamily="49" charset="-122"/>
              </a:rPr>
              <a:t>静摩擦力对</a:t>
            </a:r>
            <a:r>
              <a:rPr lang="zh-CN" altLang="en-US" sz="2800" b="1" i="1">
                <a:latin typeface="Comic Sans MS" pitchFamily="66" charset="0"/>
                <a:ea typeface="仿宋_GB2312" pitchFamily="49" charset="-122"/>
              </a:rPr>
              <a:t>Ｂ</a:t>
            </a:r>
            <a:r>
              <a:rPr lang="zh-CN" altLang="en-US" sz="2800" b="1">
                <a:latin typeface="Comic Sans MS" pitchFamily="66" charset="0"/>
                <a:ea typeface="仿宋_GB2312" pitchFamily="49" charset="-122"/>
              </a:rPr>
              <a:t>做正功</a:t>
            </a:r>
            <a:r>
              <a:rPr lang="en-US" altLang="zh-CN" sz="4000" b="1" i="1">
                <a:solidFill>
                  <a:srgbClr val="FF3300"/>
                </a:solidFill>
              </a:rPr>
              <a:t>W</a:t>
            </a:r>
            <a:r>
              <a:rPr lang="en-US" altLang="zh-CN" sz="4000"/>
              <a:t> </a:t>
            </a:r>
            <a:r>
              <a:rPr lang="zh-CN" altLang="en-US" sz="4000" b="1">
                <a:solidFill>
                  <a:srgbClr val="FF3300"/>
                </a:solidFill>
                <a:ea typeface="仿宋_GB2312" pitchFamily="49" charset="-122"/>
              </a:rPr>
              <a:t>＝</a:t>
            </a:r>
            <a:r>
              <a:rPr lang="en-US" altLang="zh-CN" sz="4000" b="1" i="1">
                <a:solidFill>
                  <a:srgbClr val="FF3300"/>
                </a:solidFill>
                <a:ea typeface="仿宋_GB2312" pitchFamily="49" charset="-122"/>
              </a:rPr>
              <a:t>fS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285875" y="5200650"/>
            <a:ext cx="6910388" cy="669925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itchFamily="18" charset="0"/>
              </a:rPr>
              <a:t>一对静摩擦力作功之和必定为零</a:t>
            </a:r>
          </a:p>
        </p:txBody>
      </p:sp>
      <p:grpSp>
        <p:nvGrpSpPr>
          <p:cNvPr id="23567" name="Group 15"/>
          <p:cNvGrpSpPr>
            <a:grpSpLocks/>
          </p:cNvGrpSpPr>
          <p:nvPr/>
        </p:nvGrpSpPr>
        <p:grpSpPr bwMode="auto">
          <a:xfrm>
            <a:off x="971550" y="2636838"/>
            <a:ext cx="3324225" cy="144462"/>
            <a:chOff x="612" y="1661"/>
            <a:chExt cx="2094" cy="91"/>
          </a:xfrm>
        </p:grpSpPr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612" y="1661"/>
              <a:ext cx="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>
              <a:off x="839" y="1661"/>
              <a:ext cx="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 flipH="1">
              <a:off x="1111" y="1661"/>
              <a:ext cx="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 flipH="1">
              <a:off x="1338" y="1661"/>
              <a:ext cx="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1565" y="1661"/>
              <a:ext cx="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H="1">
              <a:off x="1837" y="1661"/>
              <a:ext cx="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 flipH="1">
              <a:off x="2653" y="1661"/>
              <a:ext cx="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H="1">
              <a:off x="2381" y="1661"/>
              <a:ext cx="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H="1">
              <a:off x="2109" y="1661"/>
              <a:ext cx="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5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 nodeType="clickPar">
                      <p:stCondLst>
                        <p:cond delay="0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4"/>
                  </p:tgtEl>
                </p:cond>
              </p:nextCondLst>
            </p:seq>
          </p:childTnLst>
        </p:cTn>
      </p:par>
    </p:tnLst>
    <p:bldLst>
      <p:bldP spid="23562" grpId="0" animBg="1"/>
      <p:bldP spid="23563" grpId="0"/>
      <p:bldP spid="23564" grpId="0"/>
      <p:bldP spid="23565" grpId="0"/>
      <p:bldP spid="235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1750" y="954088"/>
            <a:ext cx="8964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、作用力和反作用力做功一定是大小相等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正负相反吗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?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466725" y="4227513"/>
            <a:ext cx="8353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6731000" y="3429000"/>
            <a:ext cx="1584325" cy="796925"/>
            <a:chOff x="4059" y="2882"/>
            <a:chExt cx="998" cy="502"/>
          </a:xfrm>
        </p:grpSpPr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4286" y="3067"/>
              <a:ext cx="771" cy="317"/>
              <a:chOff x="884" y="2886"/>
              <a:chExt cx="771" cy="317"/>
            </a:xfrm>
          </p:grpSpPr>
          <p:sp>
            <p:nvSpPr>
              <p:cNvPr id="24582" name="Rectangle 6" descr="深色木质"/>
              <p:cNvSpPr>
                <a:spLocks noChangeArrowheads="1"/>
              </p:cNvSpPr>
              <p:nvPr/>
            </p:nvSpPr>
            <p:spPr bwMode="auto">
              <a:xfrm>
                <a:off x="884" y="2886"/>
                <a:ext cx="771" cy="18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3" name="Oval 7" descr="再生纸"/>
              <p:cNvSpPr>
                <a:spLocks noChangeArrowheads="1"/>
              </p:cNvSpPr>
              <p:nvPr/>
            </p:nvSpPr>
            <p:spPr bwMode="auto">
              <a:xfrm>
                <a:off x="1020" y="3067"/>
                <a:ext cx="136" cy="136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4" name="Oval 8" descr="再生纸"/>
              <p:cNvSpPr>
                <a:spLocks noChangeArrowheads="1"/>
              </p:cNvSpPr>
              <p:nvPr/>
            </p:nvSpPr>
            <p:spPr bwMode="auto">
              <a:xfrm>
                <a:off x="1383" y="3067"/>
                <a:ext cx="136" cy="136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85" name="Group 9"/>
            <p:cNvGrpSpPr>
              <a:grpSpLocks/>
            </p:cNvGrpSpPr>
            <p:nvPr/>
          </p:nvGrpSpPr>
          <p:grpSpPr bwMode="auto">
            <a:xfrm>
              <a:off x="4059" y="2882"/>
              <a:ext cx="998" cy="231"/>
              <a:chOff x="3288" y="3789"/>
              <a:chExt cx="998" cy="231"/>
            </a:xfrm>
          </p:grpSpPr>
          <p:grpSp>
            <p:nvGrpSpPr>
              <p:cNvPr id="24586" name="Group 10"/>
              <p:cNvGrpSpPr>
                <a:grpSpLocks/>
              </p:cNvGrpSpPr>
              <p:nvPr/>
            </p:nvGrpSpPr>
            <p:grpSpPr bwMode="auto">
              <a:xfrm>
                <a:off x="3288" y="3789"/>
                <a:ext cx="726" cy="231"/>
                <a:chOff x="3288" y="3789"/>
                <a:chExt cx="726" cy="231"/>
              </a:xfrm>
            </p:grpSpPr>
            <p:grpSp>
              <p:nvGrpSpPr>
                <p:cNvPr id="24587" name="Group 11"/>
                <p:cNvGrpSpPr>
                  <a:grpSpLocks/>
                </p:cNvGrpSpPr>
                <p:nvPr/>
              </p:nvGrpSpPr>
              <p:grpSpPr bwMode="auto">
                <a:xfrm>
                  <a:off x="3288" y="3793"/>
                  <a:ext cx="726" cy="182"/>
                  <a:chOff x="1610" y="3793"/>
                  <a:chExt cx="726" cy="182"/>
                </a:xfrm>
              </p:grpSpPr>
              <p:sp>
                <p:nvSpPr>
                  <p:cNvPr id="24588" name="Rectangle 12" descr="胡桃"/>
                  <p:cNvSpPr>
                    <a:spLocks noChangeArrowheads="1"/>
                  </p:cNvSpPr>
                  <p:nvPr/>
                </p:nvSpPr>
                <p:spPr bwMode="auto">
                  <a:xfrm>
                    <a:off x="1610" y="3793"/>
                    <a:ext cx="363" cy="182"/>
                  </a:xfrm>
                  <a:prstGeom prst="rect">
                    <a:avLst/>
                  </a:prstGeom>
                  <a:blipFill dpi="0" rotWithShape="1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89" name="Rectangle 13" descr="纸袋"/>
                  <p:cNvSpPr>
                    <a:spLocks noChangeArrowheads="1"/>
                  </p:cNvSpPr>
                  <p:nvPr/>
                </p:nvSpPr>
                <p:spPr bwMode="auto">
                  <a:xfrm>
                    <a:off x="1973" y="3793"/>
                    <a:ext cx="363" cy="182"/>
                  </a:xfrm>
                  <a:prstGeom prst="rect">
                    <a:avLst/>
                  </a:prstGeom>
                  <a:blipFill dpi="0" rotWithShape="1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59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88" y="3789"/>
                  <a:ext cx="4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S</a:t>
                  </a:r>
                </a:p>
              </p:txBody>
            </p:sp>
          </p:grpSp>
          <p:sp>
            <p:nvSpPr>
              <p:cNvPr id="24591" name="Text Box 15"/>
              <p:cNvSpPr txBox="1">
                <a:spLocks noChangeArrowheads="1"/>
              </p:cNvSpPr>
              <p:nvPr/>
            </p:nvSpPr>
            <p:spPr bwMode="auto">
              <a:xfrm>
                <a:off x="3742" y="3789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</p:grpSp>
      </p:grp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1042988" y="3429000"/>
            <a:ext cx="1943100" cy="796925"/>
            <a:chOff x="2200" y="2882"/>
            <a:chExt cx="1224" cy="502"/>
          </a:xfrm>
        </p:grpSpPr>
        <p:grpSp>
          <p:nvGrpSpPr>
            <p:cNvPr id="24593" name="Group 17"/>
            <p:cNvGrpSpPr>
              <a:grpSpLocks/>
            </p:cNvGrpSpPr>
            <p:nvPr/>
          </p:nvGrpSpPr>
          <p:grpSpPr bwMode="auto">
            <a:xfrm>
              <a:off x="2200" y="3067"/>
              <a:ext cx="771" cy="317"/>
              <a:chOff x="884" y="2886"/>
              <a:chExt cx="771" cy="317"/>
            </a:xfrm>
          </p:grpSpPr>
          <p:sp>
            <p:nvSpPr>
              <p:cNvPr id="24594" name="Rectangle 18" descr="深色木质"/>
              <p:cNvSpPr>
                <a:spLocks noChangeArrowheads="1"/>
              </p:cNvSpPr>
              <p:nvPr/>
            </p:nvSpPr>
            <p:spPr bwMode="auto">
              <a:xfrm>
                <a:off x="884" y="2886"/>
                <a:ext cx="771" cy="181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5" name="Oval 19" descr="再生纸"/>
              <p:cNvSpPr>
                <a:spLocks noChangeArrowheads="1"/>
              </p:cNvSpPr>
              <p:nvPr/>
            </p:nvSpPr>
            <p:spPr bwMode="auto">
              <a:xfrm>
                <a:off x="1020" y="3067"/>
                <a:ext cx="136" cy="136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6" name="Oval 20" descr="再生纸"/>
              <p:cNvSpPr>
                <a:spLocks noChangeArrowheads="1"/>
              </p:cNvSpPr>
              <p:nvPr/>
            </p:nvSpPr>
            <p:spPr bwMode="auto">
              <a:xfrm>
                <a:off x="1383" y="3067"/>
                <a:ext cx="136" cy="136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97" name="Group 21"/>
            <p:cNvGrpSpPr>
              <a:grpSpLocks/>
            </p:cNvGrpSpPr>
            <p:nvPr/>
          </p:nvGrpSpPr>
          <p:grpSpPr bwMode="auto">
            <a:xfrm>
              <a:off x="2426" y="2882"/>
              <a:ext cx="998" cy="231"/>
              <a:chOff x="1882" y="3657"/>
              <a:chExt cx="998" cy="231"/>
            </a:xfrm>
          </p:grpSpPr>
          <p:grpSp>
            <p:nvGrpSpPr>
              <p:cNvPr id="24598" name="Group 22"/>
              <p:cNvGrpSpPr>
                <a:grpSpLocks/>
              </p:cNvGrpSpPr>
              <p:nvPr/>
            </p:nvGrpSpPr>
            <p:grpSpPr bwMode="auto">
              <a:xfrm>
                <a:off x="1882" y="3657"/>
                <a:ext cx="726" cy="231"/>
                <a:chOff x="1610" y="3789"/>
                <a:chExt cx="726" cy="231"/>
              </a:xfrm>
            </p:grpSpPr>
            <p:grpSp>
              <p:nvGrpSpPr>
                <p:cNvPr id="24599" name="Group 23"/>
                <p:cNvGrpSpPr>
                  <a:grpSpLocks/>
                </p:cNvGrpSpPr>
                <p:nvPr/>
              </p:nvGrpSpPr>
              <p:grpSpPr bwMode="auto">
                <a:xfrm>
                  <a:off x="1610" y="3793"/>
                  <a:ext cx="726" cy="182"/>
                  <a:chOff x="1610" y="3793"/>
                  <a:chExt cx="726" cy="182"/>
                </a:xfrm>
              </p:grpSpPr>
              <p:sp>
                <p:nvSpPr>
                  <p:cNvPr id="24600" name="Rectangle 24" descr="胡桃"/>
                  <p:cNvSpPr>
                    <a:spLocks noChangeArrowheads="1"/>
                  </p:cNvSpPr>
                  <p:nvPr/>
                </p:nvSpPr>
                <p:spPr bwMode="auto">
                  <a:xfrm>
                    <a:off x="1610" y="3793"/>
                    <a:ext cx="363" cy="182"/>
                  </a:xfrm>
                  <a:prstGeom prst="rect">
                    <a:avLst/>
                  </a:prstGeom>
                  <a:blipFill dpi="0" rotWithShape="1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1" name="Rectangle 25" descr="纸袋"/>
                  <p:cNvSpPr>
                    <a:spLocks noChangeArrowheads="1"/>
                  </p:cNvSpPr>
                  <p:nvPr/>
                </p:nvSpPr>
                <p:spPr bwMode="auto">
                  <a:xfrm>
                    <a:off x="1973" y="3793"/>
                    <a:ext cx="363" cy="182"/>
                  </a:xfrm>
                  <a:prstGeom prst="rect">
                    <a:avLst/>
                  </a:prstGeom>
                  <a:blipFill dpi="0" rotWithShape="1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6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10" y="3789"/>
                  <a:ext cx="4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S</a:t>
                  </a:r>
                </a:p>
              </p:txBody>
            </p:sp>
          </p:grpSp>
          <p:sp>
            <p:nvSpPr>
              <p:cNvPr id="24603" name="Text Box 27"/>
              <p:cNvSpPr txBox="1">
                <a:spLocks noChangeArrowheads="1"/>
              </p:cNvSpPr>
              <p:nvPr/>
            </p:nvSpPr>
            <p:spPr bwMode="auto">
              <a:xfrm>
                <a:off x="2336" y="3657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</p:grpSp>
      </p:grp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398463" y="4724400"/>
            <a:ext cx="8302625" cy="1219200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itchFamily="18" charset="0"/>
              </a:rPr>
              <a:t>作用力和反作用力做功，其大小不一定相等，正负也不一定相反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-1.84241E-6 L -0.20469 -1.8424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32 -1.84241E-6 L 0.20868 -1.8424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6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5250" y="927100"/>
            <a:ext cx="88995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/>
              <a:t>7</a:t>
            </a:r>
            <a:r>
              <a:rPr lang="zh-CN" altLang="en-US" sz="3600" b="1"/>
              <a:t>、</a:t>
            </a:r>
            <a:r>
              <a:rPr lang="zh-CN" altLang="en-US" sz="3600" b="1">
                <a:latin typeface="Verdana" pitchFamily="34" charset="0"/>
              </a:rPr>
              <a:t>关于摩擦力对物体做功，以下说法中正确的是</a:t>
            </a:r>
            <a:r>
              <a:rPr lang="en-US" altLang="zh-CN" sz="3600" b="1">
                <a:latin typeface="Verdana" pitchFamily="34" charset="0"/>
              </a:rPr>
              <a:t>(     </a:t>
            </a:r>
            <a:r>
              <a:rPr lang="zh-CN" altLang="en-US" sz="3600" b="1">
                <a:latin typeface="Verdana" pitchFamily="34" charset="0"/>
              </a:rPr>
              <a:t>　</a:t>
            </a:r>
            <a:r>
              <a:rPr lang="en-US" altLang="zh-CN" sz="3600" b="1">
                <a:latin typeface="Verdana" pitchFamily="34" charset="0"/>
              </a:rPr>
              <a:t>)</a:t>
            </a:r>
          </a:p>
          <a:p>
            <a:r>
              <a:rPr lang="en-US" altLang="zh-CN" sz="3600" b="1">
                <a:latin typeface="Verdana" pitchFamily="34" charset="0"/>
              </a:rPr>
              <a:t>A</a:t>
            </a:r>
            <a:r>
              <a:rPr lang="zh-CN" altLang="en-US" sz="3600" b="1">
                <a:latin typeface="Verdana" pitchFamily="34" charset="0"/>
              </a:rPr>
              <a:t>、滑动摩擦力总是做负功</a:t>
            </a:r>
          </a:p>
          <a:p>
            <a:r>
              <a:rPr lang="en-US" altLang="zh-CN" sz="3600" b="1">
                <a:latin typeface="Verdana" pitchFamily="34" charset="0"/>
              </a:rPr>
              <a:t>B</a:t>
            </a:r>
            <a:r>
              <a:rPr lang="zh-CN" altLang="en-US" sz="3600" b="1">
                <a:latin typeface="Verdana" pitchFamily="34" charset="0"/>
              </a:rPr>
              <a:t>、滑动摩擦力可能做负功，也可能做正功</a:t>
            </a:r>
          </a:p>
          <a:p>
            <a:r>
              <a:rPr lang="en-US" altLang="zh-CN" sz="3600" b="1">
                <a:latin typeface="Verdana" pitchFamily="34" charset="0"/>
              </a:rPr>
              <a:t>C</a:t>
            </a:r>
            <a:r>
              <a:rPr lang="zh-CN" altLang="en-US" sz="3600" b="1">
                <a:latin typeface="Verdana" pitchFamily="34" charset="0"/>
              </a:rPr>
              <a:t>、静摩擦力对物体一定做负功</a:t>
            </a:r>
          </a:p>
          <a:p>
            <a:r>
              <a:rPr lang="en-US" altLang="zh-CN" sz="3600" b="1">
                <a:latin typeface="Verdana" pitchFamily="34" charset="0"/>
              </a:rPr>
              <a:t>D</a:t>
            </a:r>
            <a:r>
              <a:rPr lang="zh-CN" altLang="en-US" sz="3600" b="1">
                <a:latin typeface="Verdana" pitchFamily="34" charset="0"/>
              </a:rPr>
              <a:t>、静摩擦力对物体总是做正功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133600" y="1371600"/>
            <a:ext cx="930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F3300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98463" y="4724400"/>
            <a:ext cx="8302625" cy="1219200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itchFamily="18" charset="0"/>
              </a:rPr>
              <a:t>滑动摩擦力和静摩擦力都可以做正功、做负功、甚至不做功（会举例说明）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2088" y="381000"/>
            <a:ext cx="2627312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hlink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500" b="1">
                <a:solidFill>
                  <a:srgbClr val="FF0000"/>
                </a:solidFill>
                <a:latin typeface="宋体" pitchFamily="2" charset="-122"/>
              </a:rPr>
              <a:t>一、功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143000"/>
            <a:ext cx="8856663" cy="12255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3800" b="1"/>
              <a:t>　如果物体在力的作用下</a:t>
            </a:r>
            <a:r>
              <a:rPr lang="zh-CN" altLang="en-US" sz="3800" b="1">
                <a:solidFill>
                  <a:srgbClr val="FF0000"/>
                </a:solidFill>
              </a:rPr>
              <a:t>能量</a:t>
            </a:r>
            <a:r>
              <a:rPr lang="zh-CN" altLang="en-US" sz="3800" b="1"/>
              <a:t>发生了变化，这个力一定对物体做了功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08275"/>
            <a:ext cx="4175125" cy="35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08275"/>
            <a:ext cx="4175125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876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85502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/>
              <a:t>8</a:t>
            </a:r>
            <a:r>
              <a:rPr lang="zh-CN" altLang="en-US" sz="3600" b="1"/>
              <a:t>、</a:t>
            </a:r>
            <a:r>
              <a:rPr lang="zh-CN" altLang="en-US" sz="3600" b="1">
                <a:latin typeface="宋体" pitchFamily="2" charset="-122"/>
              </a:rPr>
              <a:t>把一个物体竖直向上抛出去，该物体上升的最大高度是</a:t>
            </a:r>
            <a:r>
              <a:rPr lang="en-US" altLang="zh-CN" sz="3600" b="1" i="1">
                <a:latin typeface="宋体" pitchFamily="2" charset="-122"/>
              </a:rPr>
              <a:t>h</a:t>
            </a:r>
            <a:r>
              <a:rPr lang="zh-CN" altLang="en-US" sz="3600" b="1">
                <a:latin typeface="宋体" pitchFamily="2" charset="-122"/>
              </a:rPr>
              <a:t>，若物体的质量为</a:t>
            </a:r>
            <a:r>
              <a:rPr lang="en-US" altLang="zh-CN" sz="3600" b="1" i="1">
                <a:latin typeface="宋体" pitchFamily="2" charset="-122"/>
              </a:rPr>
              <a:t>m</a:t>
            </a:r>
            <a:r>
              <a:rPr lang="zh-CN" altLang="en-US" sz="3600" b="1">
                <a:latin typeface="宋体" pitchFamily="2" charset="-122"/>
              </a:rPr>
              <a:t>，所受的空气阻力恒为</a:t>
            </a:r>
            <a:r>
              <a:rPr lang="en-US" altLang="zh-CN" sz="3600" b="1" i="1">
                <a:latin typeface="宋体" pitchFamily="2" charset="-122"/>
              </a:rPr>
              <a:t>f</a:t>
            </a:r>
            <a:r>
              <a:rPr lang="en-US" altLang="zh-CN" sz="3600" b="1">
                <a:latin typeface="宋体" pitchFamily="2" charset="-122"/>
              </a:rPr>
              <a:t>, </a:t>
            </a:r>
            <a:r>
              <a:rPr lang="zh-CN" altLang="en-US" sz="3600" b="1">
                <a:latin typeface="宋体" pitchFamily="2" charset="-122"/>
              </a:rPr>
              <a:t>则在从物体被抛出到落回地面的全过程中（　　　）</a:t>
            </a:r>
          </a:p>
          <a:p>
            <a:r>
              <a:rPr lang="en-US" altLang="zh-CN" sz="3600" b="1">
                <a:latin typeface="宋体" pitchFamily="2" charset="-122"/>
              </a:rPr>
              <a:t>A</a:t>
            </a:r>
            <a:r>
              <a:rPr lang="zh-CN" altLang="en-US" sz="3600" b="1">
                <a:latin typeface="宋体" pitchFamily="2" charset="-122"/>
              </a:rPr>
              <a:t>、重力所做的功为零　　 </a:t>
            </a:r>
            <a:br>
              <a:rPr lang="zh-CN" altLang="en-US" sz="3600" b="1">
                <a:latin typeface="宋体" pitchFamily="2" charset="-122"/>
              </a:rPr>
            </a:br>
            <a:r>
              <a:rPr lang="en-US" altLang="zh-CN" sz="3600" b="1">
                <a:latin typeface="宋体" pitchFamily="2" charset="-122"/>
              </a:rPr>
              <a:t>B</a:t>
            </a:r>
            <a:r>
              <a:rPr lang="zh-CN" altLang="en-US" sz="3600" b="1">
                <a:latin typeface="宋体" pitchFamily="2" charset="-122"/>
              </a:rPr>
              <a:t>、重力所做的功为</a:t>
            </a:r>
            <a:r>
              <a:rPr lang="en-US" altLang="zh-CN" sz="3600" b="1">
                <a:latin typeface="宋体" pitchFamily="2" charset="-122"/>
              </a:rPr>
              <a:t>2</a:t>
            </a:r>
            <a:r>
              <a:rPr lang="en-US" altLang="zh-CN" sz="3600" b="1" i="1">
                <a:latin typeface="宋体" pitchFamily="2" charset="-122"/>
              </a:rPr>
              <a:t>mgh</a:t>
            </a:r>
          </a:p>
          <a:p>
            <a:r>
              <a:rPr lang="en-US" altLang="zh-CN" sz="3600" b="1">
                <a:latin typeface="宋体" pitchFamily="2" charset="-122"/>
              </a:rPr>
              <a:t>C</a:t>
            </a:r>
            <a:r>
              <a:rPr lang="zh-CN" altLang="en-US" sz="3600" b="1">
                <a:latin typeface="宋体" pitchFamily="2" charset="-122"/>
              </a:rPr>
              <a:t>、空气阻力做的功为零 　</a:t>
            </a:r>
            <a:br>
              <a:rPr lang="zh-CN" altLang="en-US" sz="3600" b="1">
                <a:latin typeface="宋体" pitchFamily="2" charset="-122"/>
              </a:rPr>
            </a:br>
            <a:r>
              <a:rPr lang="en-US" altLang="zh-CN" sz="3600" b="1">
                <a:latin typeface="宋体" pitchFamily="2" charset="-122"/>
              </a:rPr>
              <a:t>D</a:t>
            </a:r>
            <a:r>
              <a:rPr lang="zh-CN" altLang="en-US" sz="3600" b="1">
                <a:latin typeface="宋体" pitchFamily="2" charset="-122"/>
              </a:rPr>
              <a:t>、空气阻力做的功为</a:t>
            </a:r>
            <a:r>
              <a:rPr lang="en-US" altLang="zh-CN" sz="3600" b="1">
                <a:latin typeface="宋体" pitchFamily="2" charset="-122"/>
              </a:rPr>
              <a:t>-2</a:t>
            </a:r>
            <a:r>
              <a:rPr lang="en-US" altLang="zh-CN" sz="3600" b="1" i="1">
                <a:latin typeface="宋体" pitchFamily="2" charset="-122"/>
              </a:rPr>
              <a:t>fh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126163" y="2193925"/>
            <a:ext cx="11890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F3300"/>
                </a:solidFill>
                <a:latin typeface="Verdana" pitchFamily="34" charset="0"/>
              </a:rPr>
              <a:t>AD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5181600"/>
            <a:ext cx="8302625" cy="1219200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itchFamily="18" charset="0"/>
              </a:rPr>
              <a:t>空气阻力做的功在数值上等于阻力与全程物体路程的乘积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098550"/>
            <a:ext cx="8748713" cy="575945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000" b="1"/>
              <a:t>一、做功的两个必要因素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000" b="1"/>
              <a:t>   </a:t>
            </a:r>
            <a:r>
              <a:rPr lang="en-US" altLang="zh-CN" sz="3000" b="1"/>
              <a:t>1</a:t>
            </a:r>
            <a:r>
              <a:rPr lang="zh-CN" altLang="en-US" sz="3000" b="1"/>
              <a:t>、作用在物体上的力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000" b="1"/>
              <a:t>   </a:t>
            </a:r>
            <a:r>
              <a:rPr lang="en-US" altLang="zh-CN" sz="3000" b="1"/>
              <a:t>2</a:t>
            </a:r>
            <a:r>
              <a:rPr lang="zh-CN" altLang="en-US" sz="3000" b="1"/>
              <a:t>、物体在力的方向上发生一段位移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000" b="1"/>
              <a:t>二、功的一般计算公式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000" b="1"/>
              <a:t>三、功是标量，国际单位制中单位为  </a:t>
            </a:r>
            <a:r>
              <a:rPr lang="en-US" altLang="zh-CN" sz="3000" b="1">
                <a:solidFill>
                  <a:srgbClr val="FF3300"/>
                </a:solidFill>
                <a:latin typeface="Times New Roman" pitchFamily="18" charset="0"/>
              </a:rPr>
              <a:t>J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000" b="1"/>
              <a:t>四、功的正负的物理意义：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000" b="1"/>
              <a:t>   </a:t>
            </a:r>
            <a:r>
              <a:rPr lang="en-US" altLang="zh-CN" sz="3000" b="1"/>
              <a:t>1</a:t>
            </a:r>
            <a:r>
              <a:rPr lang="zh-CN" altLang="en-US" sz="3000" b="1"/>
              <a:t>、 力对物体做</a:t>
            </a:r>
            <a:r>
              <a:rPr lang="zh-CN" altLang="en-US" sz="3000" b="1">
                <a:solidFill>
                  <a:srgbClr val="FF3300"/>
                </a:solidFill>
              </a:rPr>
              <a:t>正功</a:t>
            </a:r>
            <a:r>
              <a:rPr lang="zh-CN" altLang="en-US" sz="3000" b="1"/>
              <a:t>，该力成为物体运动的</a:t>
            </a:r>
            <a:r>
              <a:rPr lang="zh-CN" altLang="en-US" sz="3000" b="1">
                <a:solidFill>
                  <a:srgbClr val="FF3300"/>
                </a:solidFill>
              </a:rPr>
              <a:t>动力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000" b="1"/>
              <a:t>   </a:t>
            </a:r>
            <a:r>
              <a:rPr lang="en-US" altLang="zh-CN" sz="3000" b="1"/>
              <a:t>2</a:t>
            </a:r>
            <a:r>
              <a:rPr lang="zh-CN" altLang="en-US" sz="3000" b="1"/>
              <a:t>、力对物体做</a:t>
            </a:r>
            <a:r>
              <a:rPr lang="zh-CN" altLang="en-US" sz="3000" b="1">
                <a:solidFill>
                  <a:srgbClr val="FF3300"/>
                </a:solidFill>
              </a:rPr>
              <a:t>负功</a:t>
            </a:r>
            <a:r>
              <a:rPr lang="zh-CN" altLang="en-US" sz="3000" b="1"/>
              <a:t>，该力成为为物体运动的</a:t>
            </a:r>
            <a:r>
              <a:rPr lang="zh-CN" altLang="en-US" sz="3000" b="1">
                <a:solidFill>
                  <a:srgbClr val="FF3300"/>
                </a:solidFill>
              </a:rPr>
              <a:t>阻力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000" b="1"/>
              <a:t>五、总功的求法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000" b="1"/>
              <a:t>   </a:t>
            </a:r>
            <a:r>
              <a:rPr lang="en-US" altLang="zh-CN" sz="3000" b="1"/>
              <a:t>1</a:t>
            </a:r>
            <a:r>
              <a:rPr lang="zh-CN" altLang="en-US" sz="3000" b="1"/>
              <a:t>、先求每一个力所做的功，在求它们的代数和；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000" b="1"/>
              <a:t>   </a:t>
            </a:r>
            <a:r>
              <a:rPr lang="en-US" altLang="zh-CN" sz="3000" b="1"/>
              <a:t>2</a:t>
            </a:r>
            <a:r>
              <a:rPr lang="zh-CN" altLang="en-US" sz="3000" b="1"/>
              <a:t>、先求合力，再求合力所做的功。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219200" y="228600"/>
            <a:ext cx="64008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hlink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小 结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953000" y="10668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3" imgW="164880" imgH="164880" progId="Equation.DSMT4">
                  <p:embed/>
                </p:oleObj>
              </mc:Choice>
              <mc:Fallback>
                <p:oleObj name="Equation" r:id="rId3" imgW="1648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533400" cy="5334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6858000" y="1981200"/>
          <a:ext cx="13890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5" imgW="431640" imgH="177480" progId="Equation.DSMT4">
                  <p:embed/>
                </p:oleObj>
              </mc:Choice>
              <mc:Fallback>
                <p:oleObj name="Equation" r:id="rId5" imgW="43164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81200"/>
                        <a:ext cx="1389063" cy="5715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495800" y="2590800"/>
          <a:ext cx="26336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7" imgW="825480" imgH="177480" progId="Equation.DSMT4">
                  <p:embed/>
                </p:oleObj>
              </mc:Choice>
              <mc:Fallback>
                <p:oleObj name="Equation" r:id="rId7" imgW="8254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2633663" cy="5667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286000"/>
            <a:ext cx="6019800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sz="2700" b="1"/>
              <a:t>2</a:t>
            </a:r>
            <a:r>
              <a:rPr lang="zh-CN" altLang="en-US" sz="2700" b="1"/>
              <a:t>、做功的两个必要因素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2908300"/>
            <a:ext cx="7127875" cy="13589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）作用在物体上的力</a:t>
            </a:r>
          </a:p>
          <a:p>
            <a:pPr>
              <a:buFont typeface="Wingdings 2" pitchFamily="18" charset="2"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）物体在力的方向上发生一段位移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30200" y="533400"/>
            <a:ext cx="5003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500" b="1">
                <a:solidFill>
                  <a:srgbClr val="FF0000"/>
                </a:solidFill>
                <a:latin typeface="宋体" pitchFamily="2" charset="-122"/>
              </a:rPr>
              <a:t>一、功的概念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6988" y="1219200"/>
            <a:ext cx="8964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US" altLang="zh-CN" sz="2700" b="1">
                <a:solidFill>
                  <a:schemeClr val="tx2"/>
                </a:solidFill>
              </a:rPr>
              <a:t>1</a:t>
            </a:r>
            <a:r>
              <a:rPr lang="zh-CN" altLang="en-US" sz="2700" b="1">
                <a:solidFill>
                  <a:schemeClr val="tx2"/>
                </a:solidFill>
              </a:rPr>
              <a:t>、功的定义：物体受到</a:t>
            </a:r>
            <a:r>
              <a:rPr lang="zh-CN" altLang="en-US" sz="2700" b="1">
                <a:solidFill>
                  <a:srgbClr val="FF3300"/>
                </a:solidFill>
              </a:rPr>
              <a:t>力</a:t>
            </a:r>
            <a:r>
              <a:rPr lang="zh-CN" altLang="en-US" sz="2700" b="1">
                <a:solidFill>
                  <a:schemeClr val="tx2"/>
                </a:solidFill>
              </a:rPr>
              <a:t>的作用，并沿力的方向发生一  </a:t>
            </a:r>
            <a:br>
              <a:rPr lang="zh-CN" altLang="en-US" sz="2700" b="1">
                <a:solidFill>
                  <a:schemeClr val="tx2"/>
                </a:solidFill>
              </a:rPr>
            </a:br>
            <a:r>
              <a:rPr lang="zh-CN" altLang="en-US" sz="2700" b="1">
                <a:solidFill>
                  <a:schemeClr val="tx2"/>
                </a:solidFill>
              </a:rPr>
              <a:t>     段</a:t>
            </a:r>
            <a:r>
              <a:rPr lang="zh-CN" altLang="en-US" sz="2700" b="1">
                <a:solidFill>
                  <a:srgbClr val="FF3300"/>
                </a:solidFill>
              </a:rPr>
              <a:t>位移</a:t>
            </a:r>
            <a:r>
              <a:rPr lang="zh-CN" altLang="en-US" sz="2700" b="1">
                <a:solidFill>
                  <a:schemeClr val="tx2"/>
                </a:solidFill>
              </a:rPr>
              <a:t>，则</a:t>
            </a:r>
            <a:r>
              <a:rPr lang="zh-CN" altLang="en-US" sz="2700" b="1">
                <a:solidFill>
                  <a:srgbClr val="FF3300"/>
                </a:solidFill>
              </a:rPr>
              <a:t>该力</a:t>
            </a:r>
            <a:r>
              <a:rPr lang="zh-CN" altLang="en-US" sz="2700" b="1">
                <a:solidFill>
                  <a:schemeClr val="tx2"/>
                </a:solidFill>
              </a:rPr>
              <a:t>对物体做了功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508500"/>
            <a:ext cx="38163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51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5959475" y="4657725"/>
          <a:ext cx="24653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482400" imgH="177480" progId="Equation.DSMT4">
                  <p:embed/>
                </p:oleObj>
              </mc:Choice>
              <mc:Fallback>
                <p:oleObj name="Equation" r:id="rId4" imgW="48240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4657725"/>
                        <a:ext cx="246538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533400"/>
            <a:ext cx="5791200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sz="4000" b="1">
                <a:solidFill>
                  <a:srgbClr val="0000FF"/>
                </a:solidFill>
              </a:rPr>
              <a:t>3</a:t>
            </a:r>
            <a:r>
              <a:rPr lang="zh-CN" altLang="en-US" sz="4000" b="1">
                <a:solidFill>
                  <a:srgbClr val="0000FF"/>
                </a:solidFill>
              </a:rPr>
              <a:t>、功的计算公式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85800"/>
            <a:ext cx="457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172" name="Object 4"/>
          <p:cNvGraphicFramePr>
            <a:graphicFrameLocks noChangeAspect="1"/>
          </p:cNvGraphicFramePr>
          <p:nvPr>
            <p:ph idx="1"/>
          </p:nvPr>
        </p:nvGraphicFramePr>
        <p:xfrm>
          <a:off x="914400" y="1295400"/>
          <a:ext cx="3048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825480" imgH="177480" progId="Equation.DSMT4">
                  <p:embed/>
                </p:oleObj>
              </mc:Choice>
              <mc:Fallback>
                <p:oleObj name="Equation" r:id="rId4" imgW="82548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3048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2060575"/>
            <a:ext cx="23764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Verdana" pitchFamily="34" charset="0"/>
              </a:rPr>
              <a:t>说明：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07950" y="2781300"/>
            <a:ext cx="9036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Verdana" pitchFamily="34" charset="0"/>
              </a:rPr>
              <a:t>① </a:t>
            </a:r>
            <a:r>
              <a:rPr lang="en-US" altLang="zh-CN" sz="3600" b="1" i="1">
                <a:latin typeface="Verdana" pitchFamily="34" charset="0"/>
              </a:rPr>
              <a:t>F</a:t>
            </a:r>
            <a:r>
              <a:rPr lang="zh-CN" altLang="en-US" sz="3600" b="1">
                <a:latin typeface="Verdana" pitchFamily="34" charset="0"/>
              </a:rPr>
              <a:t>是作用在物体上的</a:t>
            </a:r>
            <a:r>
              <a:rPr lang="zh-CN" altLang="en-US" sz="3600" b="1">
                <a:solidFill>
                  <a:srgbClr val="FF3300"/>
                </a:solidFill>
                <a:latin typeface="Verdana" pitchFamily="34" charset="0"/>
              </a:rPr>
              <a:t>某个力</a:t>
            </a:r>
            <a:r>
              <a:rPr lang="zh-CN" altLang="en-US" sz="3600" b="1">
                <a:latin typeface="Verdana" pitchFamily="34" charset="0"/>
              </a:rPr>
              <a:t>（如</a:t>
            </a:r>
            <a:r>
              <a:rPr lang="en-US" altLang="zh-CN" sz="3600" b="1" i="1">
                <a:latin typeface="Verdana" pitchFamily="34" charset="0"/>
              </a:rPr>
              <a:t>G</a:t>
            </a:r>
            <a:r>
              <a:rPr lang="zh-CN" altLang="en-US" sz="3600" b="1">
                <a:latin typeface="Verdana" pitchFamily="34" charset="0"/>
              </a:rPr>
              <a:t>、</a:t>
            </a:r>
            <a:r>
              <a:rPr lang="en-US" altLang="zh-CN" sz="3600" b="1" i="1">
                <a:latin typeface="Verdana" pitchFamily="34" charset="0"/>
              </a:rPr>
              <a:t>N</a:t>
            </a:r>
            <a:r>
              <a:rPr lang="zh-CN" altLang="en-US" sz="3600" b="1">
                <a:latin typeface="Verdana" pitchFamily="34" charset="0"/>
              </a:rPr>
              <a:t>、</a:t>
            </a:r>
            <a:r>
              <a:rPr lang="en-US" altLang="zh-CN" sz="3600" b="1" i="1">
                <a:latin typeface="Verdana" pitchFamily="34" charset="0"/>
              </a:rPr>
              <a:t>f </a:t>
            </a:r>
            <a:r>
              <a:rPr lang="zh-CN" altLang="en-US" sz="3600" b="1">
                <a:latin typeface="Verdana" pitchFamily="34" charset="0"/>
              </a:rPr>
              <a:t>等），但必为恒力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7950" y="3967163"/>
            <a:ext cx="871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Verdana" pitchFamily="34" charset="0"/>
              </a:rPr>
              <a:t>② </a:t>
            </a:r>
            <a:r>
              <a:rPr lang="en-US" altLang="zh-CN" sz="3600" b="1" i="1">
                <a:latin typeface="Times New Roman" pitchFamily="18" charset="0"/>
              </a:rPr>
              <a:t>l</a:t>
            </a:r>
            <a:r>
              <a:rPr lang="zh-CN" altLang="en-US" sz="3600" b="1">
                <a:latin typeface="Verdana" pitchFamily="34" charset="0"/>
              </a:rPr>
              <a:t>是</a:t>
            </a:r>
            <a:r>
              <a:rPr lang="en-US" altLang="zh-CN" sz="3600" b="1" i="1">
                <a:latin typeface="Verdana" pitchFamily="34" charset="0"/>
              </a:rPr>
              <a:t>F</a:t>
            </a:r>
            <a:r>
              <a:rPr lang="zh-CN" altLang="en-US" sz="3600" b="1">
                <a:latin typeface="Verdana" pitchFamily="34" charset="0"/>
              </a:rPr>
              <a:t>的</a:t>
            </a:r>
            <a:r>
              <a:rPr lang="zh-CN" altLang="en-US" sz="3600" b="1">
                <a:solidFill>
                  <a:srgbClr val="FF3300"/>
                </a:solidFill>
                <a:latin typeface="Verdana" pitchFamily="34" charset="0"/>
              </a:rPr>
              <a:t>作用点发生的位移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07950" y="4652963"/>
            <a:ext cx="871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Verdana" pitchFamily="34" charset="0"/>
              </a:rPr>
              <a:t>③</a:t>
            </a:r>
            <a:r>
              <a:rPr lang="en-US" altLang="zh-CN" sz="3600" b="1" i="1">
                <a:latin typeface="Verdana" pitchFamily="34" charset="0"/>
              </a:rPr>
              <a:t>α</a:t>
            </a:r>
            <a:r>
              <a:rPr lang="zh-CN" altLang="en-US" sz="3600" b="1">
                <a:latin typeface="Verdana" pitchFamily="34" charset="0"/>
              </a:rPr>
              <a:t>是</a:t>
            </a:r>
            <a:r>
              <a:rPr lang="zh-CN" altLang="en-US" sz="3600" b="1">
                <a:solidFill>
                  <a:srgbClr val="FF3300"/>
                </a:solidFill>
                <a:latin typeface="Verdana" pitchFamily="34" charset="0"/>
              </a:rPr>
              <a:t>矢量</a:t>
            </a:r>
            <a:r>
              <a:rPr lang="en-US" altLang="zh-CN" sz="3600" b="1" i="1">
                <a:solidFill>
                  <a:srgbClr val="FF3300"/>
                </a:solidFill>
                <a:latin typeface="Verdana" pitchFamily="34" charset="0"/>
              </a:rPr>
              <a:t>F</a:t>
            </a:r>
            <a:r>
              <a:rPr lang="zh-CN" altLang="en-US" sz="3600" b="1">
                <a:solidFill>
                  <a:srgbClr val="FF3300"/>
                </a:solidFill>
                <a:latin typeface="Verdana" pitchFamily="34" charset="0"/>
              </a:rPr>
              <a:t>和</a:t>
            </a:r>
            <a:r>
              <a:rPr lang="en-US" altLang="zh-CN" sz="3600" b="1" i="1">
                <a:solidFill>
                  <a:srgbClr val="FF3300"/>
                </a:solidFill>
                <a:latin typeface="Times New Roman" pitchFamily="18" charset="0"/>
              </a:rPr>
              <a:t>l</a:t>
            </a:r>
            <a:r>
              <a:rPr lang="zh-CN" altLang="en-US" sz="3600" b="1">
                <a:latin typeface="Verdana" pitchFamily="34" charset="0"/>
              </a:rPr>
              <a:t>的夹角，　　</a:t>
            </a:r>
            <a:r>
              <a:rPr lang="en-US" altLang="zh-CN" sz="3600" b="1">
                <a:latin typeface="Verdana" pitchFamily="34" charset="0"/>
              </a:rPr>
              <a:t>0</a:t>
            </a:r>
            <a:r>
              <a:rPr lang="zh-CN" altLang="en-US" sz="3600" b="1">
                <a:latin typeface="Verdana" pitchFamily="34" charset="0"/>
              </a:rPr>
              <a:t>～</a:t>
            </a:r>
            <a:r>
              <a:rPr lang="en-US" altLang="zh-CN" sz="3600" b="1">
                <a:latin typeface="Verdana" pitchFamily="34" charset="0"/>
              </a:rPr>
              <a:t>180°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28600" y="5410200"/>
            <a:ext cx="8763000" cy="1219200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Verdana" pitchFamily="34" charset="0"/>
              </a:rPr>
              <a:t>力对物体做的功只与</a:t>
            </a:r>
            <a:r>
              <a:rPr lang="en-US" altLang="zh-CN" sz="3600" b="1" i="1">
                <a:solidFill>
                  <a:srgbClr val="FF3300"/>
                </a:solidFill>
                <a:latin typeface="Verdana" pitchFamily="34" charset="0"/>
              </a:rPr>
              <a:t>F</a:t>
            </a:r>
            <a:r>
              <a:rPr lang="zh-CN" altLang="en-US" sz="3600" b="1">
                <a:latin typeface="Verdana" pitchFamily="34" charset="0"/>
              </a:rPr>
              <a:t>、 </a:t>
            </a:r>
            <a:r>
              <a:rPr lang="en-US" altLang="zh-CN" sz="3600" b="1" i="1">
                <a:solidFill>
                  <a:srgbClr val="FF3300"/>
                </a:solidFill>
                <a:latin typeface="Times New Roman" pitchFamily="18" charset="0"/>
              </a:rPr>
              <a:t>l</a:t>
            </a:r>
            <a:r>
              <a:rPr lang="en-US" altLang="zh-CN" sz="2800">
                <a:latin typeface="Verdana" pitchFamily="34" charset="0"/>
              </a:rPr>
              <a:t> </a:t>
            </a:r>
            <a:r>
              <a:rPr lang="zh-CN" altLang="en-US" sz="3600" b="1">
                <a:latin typeface="Verdana" pitchFamily="34" charset="0"/>
              </a:rPr>
              <a:t>、</a:t>
            </a:r>
            <a:r>
              <a:rPr lang="en-US" altLang="zh-CN" sz="3600" b="1" i="1">
                <a:solidFill>
                  <a:srgbClr val="FF3300"/>
                </a:solidFill>
                <a:latin typeface="Times New Roman" pitchFamily="18" charset="0"/>
              </a:rPr>
              <a:t>α</a:t>
            </a:r>
            <a:r>
              <a:rPr lang="zh-CN" altLang="en-US" sz="3600" b="1">
                <a:latin typeface="Verdana" pitchFamily="34" charset="0"/>
              </a:rPr>
              <a:t>三者有关，与物体的</a:t>
            </a:r>
            <a:r>
              <a:rPr lang="zh-CN" altLang="en-US" sz="3600" b="1">
                <a:solidFill>
                  <a:srgbClr val="FF3300"/>
                </a:solidFill>
                <a:latin typeface="Verdana" pitchFamily="34" charset="0"/>
              </a:rPr>
              <a:t>运动状态等</a:t>
            </a:r>
            <a:r>
              <a:rPr lang="zh-CN" altLang="en-US" sz="3600" b="1">
                <a:latin typeface="Verdana" pitchFamily="34" charset="0"/>
              </a:rPr>
              <a:t>因素无关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3" grpId="0"/>
      <p:bldP spid="7174" grpId="0"/>
      <p:bldP spid="7175" grpId="0"/>
      <p:bldP spid="7176" grpId="0"/>
      <p:bldP spid="71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990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3400" b="1">
                <a:solidFill>
                  <a:srgbClr val="0000FF"/>
                </a:solidFill>
                <a:latin typeface="Verdana" pitchFamily="34" charset="0"/>
              </a:rPr>
              <a:t>4</a:t>
            </a:r>
            <a:r>
              <a:rPr lang="zh-CN" altLang="en-US" sz="3400" b="1">
                <a:solidFill>
                  <a:srgbClr val="0000FF"/>
                </a:solidFill>
                <a:latin typeface="Verdana" pitchFamily="34" charset="0"/>
              </a:rPr>
              <a:t>、功是标量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4213" y="1916113"/>
            <a:ext cx="3167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3400" b="1">
                <a:solidFill>
                  <a:srgbClr val="0000FF"/>
                </a:solidFill>
                <a:latin typeface="Verdana" pitchFamily="34" charset="0"/>
              </a:rPr>
              <a:t>5</a:t>
            </a:r>
            <a:r>
              <a:rPr lang="zh-CN" altLang="en-US" sz="3400" b="1">
                <a:solidFill>
                  <a:srgbClr val="0000FF"/>
                </a:solidFill>
                <a:latin typeface="Verdana" pitchFamily="34" charset="0"/>
              </a:rPr>
              <a:t>、功的单位：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38200" y="2362200"/>
            <a:ext cx="7416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3400" b="1">
                <a:solidFill>
                  <a:srgbClr val="0000FF"/>
                </a:solidFill>
                <a:latin typeface="Verdana" pitchFamily="34" charset="0"/>
              </a:rPr>
              <a:t>在国际单位制中，功的单位是焦耳，符号是  </a:t>
            </a:r>
            <a:r>
              <a:rPr lang="en-US" altLang="zh-CN" sz="3400" b="1">
                <a:solidFill>
                  <a:srgbClr val="0000FF"/>
                </a:solidFill>
                <a:latin typeface="Lucida Bright" pitchFamily="18" charset="0"/>
              </a:rPr>
              <a:t>J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962400" y="9144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latin typeface="Verdana" pitchFamily="34" charset="0"/>
              </a:rPr>
              <a:t>但功有正负之分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ph/>
          </p:nvPr>
        </p:nvGraphicFramePr>
        <p:xfrm>
          <a:off x="2640013" y="3651250"/>
          <a:ext cx="279558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660240" imgH="177480" progId="Equation.DSMT4">
                  <p:embed/>
                </p:oleObj>
              </mc:Choice>
              <mc:Fallback>
                <p:oleObj name="Equation" r:id="rId3" imgW="66024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651250"/>
                        <a:ext cx="279558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52413" y="5013325"/>
            <a:ext cx="8712200" cy="1219200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Verdana" pitchFamily="34" charset="0"/>
              </a:rPr>
              <a:t>物理学中的</a:t>
            </a:r>
            <a:r>
              <a:rPr lang="zh-CN" altLang="en-US" sz="3600" b="1">
                <a:latin typeface="Arial"/>
              </a:rPr>
              <a:t>“</a:t>
            </a:r>
            <a:r>
              <a:rPr lang="zh-CN" altLang="en-US" sz="3600" b="1">
                <a:latin typeface="Verdana" pitchFamily="34" charset="0"/>
              </a:rPr>
              <a:t>做功</a:t>
            </a:r>
            <a:r>
              <a:rPr lang="zh-CN" altLang="en-US" sz="3600" b="1">
                <a:latin typeface="Arial"/>
              </a:rPr>
              <a:t>”</a:t>
            </a:r>
            <a:r>
              <a:rPr lang="zh-CN" altLang="en-US" sz="3600" b="1">
                <a:latin typeface="Verdana" pitchFamily="34" charset="0"/>
              </a:rPr>
              <a:t>与生活中的</a:t>
            </a:r>
            <a:r>
              <a:rPr lang="zh-CN" altLang="en-US" sz="3600" b="1">
                <a:latin typeface="Arial"/>
              </a:rPr>
              <a:t>“</a:t>
            </a:r>
            <a:r>
              <a:rPr lang="zh-CN" altLang="en-US" sz="3600" b="1">
                <a:latin typeface="Verdana" pitchFamily="34" charset="0"/>
              </a:rPr>
              <a:t>工作</a:t>
            </a:r>
            <a:r>
              <a:rPr lang="zh-CN" altLang="en-US" sz="3600" b="1">
                <a:latin typeface="Arial"/>
              </a:rPr>
              <a:t>”</a:t>
            </a:r>
            <a:r>
              <a:rPr lang="zh-CN" altLang="en-US" sz="3600" b="1">
                <a:latin typeface="Verdana" pitchFamily="34" charset="0"/>
              </a:rPr>
              <a:t>意义不同</a:t>
            </a:r>
            <a:endParaRPr lang="zh-CN" altLang="en-US" sz="3600" b="1">
              <a:solidFill>
                <a:srgbClr val="FF33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7" grpId="0"/>
      <p:bldP spid="81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304800"/>
            <a:ext cx="5867400" cy="884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hlink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5200" b="1">
                <a:solidFill>
                  <a:srgbClr val="FF0000"/>
                </a:solidFill>
                <a:latin typeface="宋体" pitchFamily="2" charset="-122"/>
              </a:rPr>
              <a:t>二、正功和负功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371600"/>
            <a:ext cx="8229600" cy="23637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/>
              <a:t>1</a:t>
            </a:r>
            <a:r>
              <a:rPr lang="zh-CN" altLang="en-US" b="1"/>
              <a:t>、当</a:t>
            </a:r>
            <a:r>
              <a:rPr lang="el-GR" altLang="zh-CN" b="1" i="1">
                <a:cs typeface="Arial" pitchFamily="34" charset="0"/>
              </a:rPr>
              <a:t>α</a:t>
            </a:r>
            <a:r>
              <a:rPr lang="zh-CN" altLang="en-US" b="1">
                <a:cs typeface="Arial" pitchFamily="34" charset="0"/>
              </a:rPr>
              <a:t>＝</a:t>
            </a:r>
            <a:r>
              <a:rPr lang="en-US" altLang="zh-CN" b="1">
                <a:cs typeface="Arial" pitchFamily="34" charset="0"/>
              </a:rPr>
              <a:t>0°</a:t>
            </a:r>
            <a:r>
              <a:rPr lang="zh-CN" altLang="en-US" b="1">
                <a:cs typeface="Arial" pitchFamily="34" charset="0"/>
              </a:rPr>
              <a:t>时 </a:t>
            </a:r>
            <a:r>
              <a:rPr lang="en-US" altLang="zh-CN" b="1">
                <a:cs typeface="Arial" pitchFamily="34" charset="0"/>
              </a:rPr>
              <a:t>cos</a:t>
            </a:r>
            <a:r>
              <a:rPr lang="el-GR" altLang="zh-CN" b="1" i="1">
                <a:cs typeface="Arial" pitchFamily="34" charset="0"/>
              </a:rPr>
              <a:t>α</a:t>
            </a:r>
            <a:r>
              <a:rPr lang="zh-CN" altLang="en-US" b="1">
                <a:cs typeface="Arial" pitchFamily="34" charset="0"/>
              </a:rPr>
              <a:t>＝ </a:t>
            </a:r>
            <a:r>
              <a:rPr lang="en-US" altLang="zh-CN" b="1">
                <a:cs typeface="Arial" pitchFamily="34" charset="0"/>
              </a:rPr>
              <a:t>1 </a:t>
            </a:r>
            <a:r>
              <a:rPr lang="zh-CN" altLang="en-US" b="1">
                <a:cs typeface="Arial" pitchFamily="34" charset="0"/>
              </a:rPr>
              <a:t>， </a:t>
            </a:r>
          </a:p>
          <a:p>
            <a:pPr>
              <a:buFont typeface="Wingdings 2" pitchFamily="18" charset="2"/>
              <a:buNone/>
            </a:pPr>
            <a:r>
              <a:rPr lang="en-US" altLang="zh-CN" b="1">
                <a:cs typeface="Arial" pitchFamily="34" charset="0"/>
              </a:rPr>
              <a:t>2</a:t>
            </a:r>
            <a:r>
              <a:rPr lang="zh-CN" altLang="en-US" b="1">
                <a:cs typeface="Arial" pitchFamily="34" charset="0"/>
              </a:rPr>
              <a:t>、当</a:t>
            </a:r>
            <a:r>
              <a:rPr lang="el-GR" altLang="zh-CN" b="1" i="1">
                <a:cs typeface="Arial" pitchFamily="34" charset="0"/>
              </a:rPr>
              <a:t>α</a:t>
            </a:r>
            <a:r>
              <a:rPr lang="zh-CN" altLang="en-US" b="1">
                <a:cs typeface="Arial" pitchFamily="34" charset="0"/>
              </a:rPr>
              <a:t>＝</a:t>
            </a:r>
            <a:r>
              <a:rPr lang="en-US" altLang="zh-CN" b="1">
                <a:cs typeface="Arial" pitchFamily="34" charset="0"/>
              </a:rPr>
              <a:t>90°</a:t>
            </a:r>
            <a:r>
              <a:rPr lang="zh-CN" altLang="en-US">
                <a:cs typeface="Arial" pitchFamily="34" charset="0"/>
              </a:rPr>
              <a:t>时，</a:t>
            </a:r>
            <a:r>
              <a:rPr lang="en-US" altLang="zh-CN" b="1" i="1">
                <a:solidFill>
                  <a:srgbClr val="FF3300"/>
                </a:solidFill>
                <a:cs typeface="Arial" pitchFamily="34" charset="0"/>
              </a:rPr>
              <a:t>W</a:t>
            </a:r>
            <a:r>
              <a:rPr lang="zh-CN" altLang="en-US" b="1">
                <a:solidFill>
                  <a:srgbClr val="FF3300"/>
                </a:solidFill>
                <a:cs typeface="Arial" pitchFamily="34" charset="0"/>
              </a:rPr>
              <a:t>＝</a:t>
            </a:r>
            <a:r>
              <a:rPr lang="en-US" altLang="zh-CN" b="1">
                <a:solidFill>
                  <a:srgbClr val="FF3300"/>
                </a:solidFill>
                <a:cs typeface="Arial" pitchFamily="34" charset="0"/>
              </a:rPr>
              <a:t>0</a:t>
            </a:r>
            <a:r>
              <a:rPr lang="zh-CN" altLang="en-US" b="1">
                <a:cs typeface="Arial" pitchFamily="34" charset="0"/>
              </a:rPr>
              <a:t>、力对物体</a:t>
            </a:r>
            <a:r>
              <a:rPr lang="zh-CN" altLang="en-US" b="1">
                <a:solidFill>
                  <a:srgbClr val="FF3300"/>
                </a:solidFill>
                <a:cs typeface="Arial" pitchFamily="34" charset="0"/>
              </a:rPr>
              <a:t>不做功</a:t>
            </a:r>
          </a:p>
          <a:p>
            <a:pPr>
              <a:buFont typeface="Wingdings 2" pitchFamily="18" charset="2"/>
              <a:buNone/>
            </a:pPr>
            <a:endParaRPr lang="zh-CN" altLang="en-US" b="1">
              <a:cs typeface="Arial" pitchFamily="34" charset="0"/>
            </a:endParaRPr>
          </a:p>
          <a:p>
            <a:pPr>
              <a:buFont typeface="Wingdings 2" pitchFamily="18" charset="2"/>
              <a:buNone/>
            </a:pPr>
            <a:endParaRPr lang="zh-CN" altLang="el-GR">
              <a:cs typeface="Arial" pitchFamily="34" charset="0"/>
            </a:endParaRPr>
          </a:p>
          <a:p>
            <a:pPr>
              <a:buFont typeface="Wingdings 2" pitchFamily="18" charset="2"/>
              <a:buNone/>
            </a:pPr>
            <a:endParaRPr lang="zh-CN" altLang="el-GR" b="1">
              <a:cs typeface="Arial" pitchFamily="34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5638800" y="1295400"/>
          <a:ext cx="17287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482400" imgH="177480" progId="Equation.DSMT4">
                  <p:embed/>
                </p:oleObj>
              </mc:Choice>
              <mc:Fallback>
                <p:oleObj name="Equation" r:id="rId4" imgW="48240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95400"/>
                        <a:ext cx="172878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2590800"/>
            <a:ext cx="7620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cs typeface="Arial" pitchFamily="34" charset="0"/>
              </a:rPr>
              <a:t>3</a:t>
            </a:r>
            <a:r>
              <a:rPr lang="zh-CN" altLang="en-US" sz="3200" b="1">
                <a:cs typeface="Arial" pitchFamily="34" charset="0"/>
              </a:rPr>
              <a:t>、当</a:t>
            </a:r>
            <a:r>
              <a:rPr lang="el-GR" altLang="zh-CN" sz="3200" b="1" i="1">
                <a:cs typeface="Arial" pitchFamily="34" charset="0"/>
              </a:rPr>
              <a:t>α</a:t>
            </a:r>
            <a:r>
              <a:rPr lang="zh-CN" altLang="en-US" sz="3200" b="1">
                <a:cs typeface="Arial" pitchFamily="34" charset="0"/>
              </a:rPr>
              <a:t>＜ </a:t>
            </a:r>
            <a:r>
              <a:rPr lang="en-US" altLang="zh-CN" sz="3200" b="1">
                <a:cs typeface="Arial" pitchFamily="34" charset="0"/>
              </a:rPr>
              <a:t>90°</a:t>
            </a:r>
            <a:r>
              <a:rPr lang="zh-CN" altLang="en-US" sz="3200">
                <a:cs typeface="Arial" pitchFamily="34" charset="0"/>
              </a:rPr>
              <a:t>时，</a:t>
            </a:r>
            <a:r>
              <a:rPr lang="en-US" altLang="zh-CN" sz="3200">
                <a:cs typeface="Arial" pitchFamily="34" charset="0"/>
              </a:rPr>
              <a:t>cos</a:t>
            </a:r>
            <a:r>
              <a:rPr lang="el-GR" altLang="zh-CN" sz="3200" b="1" i="1">
                <a:cs typeface="Arial" pitchFamily="34" charset="0"/>
              </a:rPr>
              <a:t>α</a:t>
            </a:r>
            <a:r>
              <a:rPr lang="zh-CN" altLang="el-GR" sz="3200" b="1">
                <a:cs typeface="Arial" pitchFamily="34" charset="0"/>
              </a:rPr>
              <a:t>＞</a:t>
            </a:r>
            <a:r>
              <a:rPr lang="en-US" altLang="zh-CN" sz="3200" b="1">
                <a:cs typeface="Arial" pitchFamily="34" charset="0"/>
              </a:rPr>
              <a:t>0</a:t>
            </a:r>
            <a:r>
              <a:rPr lang="zh-CN" altLang="en-US" sz="3200" b="1">
                <a:cs typeface="Arial" pitchFamily="34" charset="0"/>
              </a:rPr>
              <a:t>，</a:t>
            </a:r>
            <a:r>
              <a:rPr lang="en-US" altLang="zh-CN" sz="3200" b="1" i="1">
                <a:solidFill>
                  <a:srgbClr val="FF3300"/>
                </a:solidFill>
                <a:cs typeface="Arial" pitchFamily="34" charset="0"/>
              </a:rPr>
              <a:t>W</a:t>
            </a:r>
            <a:r>
              <a:rPr lang="en-US" altLang="zh-CN" sz="3200" b="1">
                <a:solidFill>
                  <a:srgbClr val="FF3300"/>
                </a:solidFill>
                <a:cs typeface="Arial" pitchFamily="34" charset="0"/>
              </a:rPr>
              <a:t> </a:t>
            </a:r>
            <a:r>
              <a:rPr lang="zh-CN" altLang="el-GR" sz="3200" b="1">
                <a:solidFill>
                  <a:srgbClr val="FF3300"/>
                </a:solidFill>
                <a:cs typeface="Arial" pitchFamily="34" charset="0"/>
              </a:rPr>
              <a:t>＞</a:t>
            </a:r>
            <a:r>
              <a:rPr lang="zh-CN" altLang="en-US" sz="3200" b="1">
                <a:solidFill>
                  <a:srgbClr val="FF3300"/>
                </a:solidFill>
                <a:cs typeface="Arial" pitchFamily="34" charset="0"/>
              </a:rPr>
              <a:t> </a:t>
            </a:r>
            <a:r>
              <a:rPr lang="en-US" altLang="zh-CN" sz="3200" b="1">
                <a:solidFill>
                  <a:srgbClr val="FF3300"/>
                </a:solidFill>
                <a:cs typeface="Arial" pitchFamily="34" charset="0"/>
              </a:rPr>
              <a:t>0         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solidFill>
                  <a:srgbClr val="FF3300"/>
                </a:solidFill>
                <a:cs typeface="Arial" pitchFamily="34" charset="0"/>
              </a:rPr>
              <a:t>     </a:t>
            </a:r>
            <a:r>
              <a:rPr lang="zh-CN" altLang="en-US" sz="3200" b="1">
                <a:cs typeface="Arial" pitchFamily="34" charset="0"/>
              </a:rPr>
              <a:t>力对物体做</a:t>
            </a:r>
            <a:r>
              <a:rPr lang="zh-CN" altLang="en-US" sz="3200" b="1">
                <a:solidFill>
                  <a:srgbClr val="FF0000"/>
                </a:solidFill>
                <a:cs typeface="Arial" pitchFamily="34" charset="0"/>
              </a:rPr>
              <a:t>正功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>
                <a:cs typeface="Arial" pitchFamily="34" charset="0"/>
              </a:rPr>
              <a:t>     该力为物体前进的</a:t>
            </a:r>
            <a:r>
              <a:rPr lang="zh-CN" altLang="en-US" sz="3200" b="1">
                <a:solidFill>
                  <a:srgbClr val="FF0000"/>
                </a:solidFill>
                <a:cs typeface="Arial" pitchFamily="34" charset="0"/>
              </a:rPr>
              <a:t>动力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4470400"/>
            <a:ext cx="3025775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90600"/>
            <a:ext cx="8540750" cy="41941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>
                <a:cs typeface="Arial" pitchFamily="34" charset="0"/>
              </a:rPr>
              <a:t>4</a:t>
            </a:r>
            <a:r>
              <a:rPr lang="zh-CN" altLang="en-US" b="1">
                <a:cs typeface="Arial" pitchFamily="34" charset="0"/>
              </a:rPr>
              <a:t>、当</a:t>
            </a:r>
            <a:r>
              <a:rPr lang="en-US" altLang="zh-CN" b="1">
                <a:cs typeface="Arial" pitchFamily="34" charset="0"/>
              </a:rPr>
              <a:t>90°</a:t>
            </a:r>
            <a:r>
              <a:rPr lang="zh-CN" altLang="en-US" b="1">
                <a:cs typeface="Arial" pitchFamily="34" charset="0"/>
              </a:rPr>
              <a:t>＜ </a:t>
            </a:r>
            <a:r>
              <a:rPr lang="el-GR" altLang="zh-CN" b="1" i="1">
                <a:cs typeface="Arial" pitchFamily="34" charset="0"/>
              </a:rPr>
              <a:t>α</a:t>
            </a:r>
            <a:r>
              <a:rPr lang="el-GR" altLang="zh-CN" b="1">
                <a:cs typeface="Arial" pitchFamily="34" charset="0"/>
              </a:rPr>
              <a:t> ≤ </a:t>
            </a:r>
            <a:r>
              <a:rPr lang="en-US" altLang="zh-CN" b="1">
                <a:cs typeface="Arial" pitchFamily="34" charset="0"/>
              </a:rPr>
              <a:t>180°</a:t>
            </a:r>
            <a:r>
              <a:rPr lang="zh-CN" altLang="en-US">
                <a:cs typeface="Arial" pitchFamily="34" charset="0"/>
              </a:rPr>
              <a:t>时，</a:t>
            </a:r>
          </a:p>
          <a:p>
            <a:pPr>
              <a:buFont typeface="Wingdings 2" pitchFamily="18" charset="2"/>
              <a:buNone/>
            </a:pPr>
            <a:r>
              <a:rPr lang="zh-CN" altLang="en-US">
                <a:cs typeface="Arial" pitchFamily="34" charset="0"/>
              </a:rPr>
              <a:t>      </a:t>
            </a:r>
            <a:r>
              <a:rPr lang="en-US" altLang="zh-CN">
                <a:cs typeface="Arial" pitchFamily="34" charset="0"/>
              </a:rPr>
              <a:t>cos</a:t>
            </a:r>
            <a:r>
              <a:rPr lang="el-GR" altLang="zh-CN" b="1" i="1">
                <a:cs typeface="Arial" pitchFamily="34" charset="0"/>
              </a:rPr>
              <a:t>α</a:t>
            </a:r>
            <a:r>
              <a:rPr lang="zh-CN" altLang="en-US" b="1">
                <a:cs typeface="Arial" pitchFamily="34" charset="0"/>
              </a:rPr>
              <a:t>＜</a:t>
            </a:r>
            <a:r>
              <a:rPr lang="el-GR" altLang="zh-CN" b="1">
                <a:cs typeface="Arial" pitchFamily="34" charset="0"/>
              </a:rPr>
              <a:t> </a:t>
            </a:r>
            <a:r>
              <a:rPr lang="en-US" altLang="zh-CN" b="1">
                <a:cs typeface="Arial" pitchFamily="34" charset="0"/>
              </a:rPr>
              <a:t>0</a:t>
            </a:r>
            <a:r>
              <a:rPr lang="zh-CN" altLang="en-US" b="1">
                <a:cs typeface="Arial" pitchFamily="34" charset="0"/>
              </a:rPr>
              <a:t>，</a:t>
            </a:r>
            <a:r>
              <a:rPr lang="en-US" altLang="zh-CN" b="1" i="1">
                <a:solidFill>
                  <a:srgbClr val="FF3300"/>
                </a:solidFill>
                <a:cs typeface="Arial" pitchFamily="34" charset="0"/>
              </a:rPr>
              <a:t>W</a:t>
            </a:r>
            <a:r>
              <a:rPr lang="en-US" altLang="zh-CN" b="1">
                <a:solidFill>
                  <a:srgbClr val="FF3300"/>
                </a:solidFill>
                <a:cs typeface="Arial" pitchFamily="34" charset="0"/>
              </a:rPr>
              <a:t> </a:t>
            </a:r>
            <a:r>
              <a:rPr lang="zh-CN" altLang="en-US" b="1">
                <a:solidFill>
                  <a:srgbClr val="FF3300"/>
                </a:solidFill>
                <a:cs typeface="Arial" pitchFamily="34" charset="0"/>
              </a:rPr>
              <a:t>＜ </a:t>
            </a:r>
            <a:r>
              <a:rPr lang="en-US" altLang="zh-CN" b="1">
                <a:solidFill>
                  <a:srgbClr val="FF3300"/>
                </a:solidFill>
                <a:cs typeface="Arial" pitchFamily="34" charset="0"/>
              </a:rPr>
              <a:t>0</a:t>
            </a:r>
            <a:r>
              <a:rPr lang="en-US" altLang="zh-CN" b="1">
                <a:cs typeface="Arial" pitchFamily="34" charset="0"/>
              </a:rPr>
              <a:t>    </a:t>
            </a:r>
          </a:p>
          <a:p>
            <a:pPr>
              <a:buFont typeface="Wingdings 2" pitchFamily="18" charset="2"/>
              <a:buNone/>
            </a:pPr>
            <a:r>
              <a:rPr lang="en-US" altLang="zh-CN" b="1">
                <a:cs typeface="Arial" pitchFamily="34" charset="0"/>
              </a:rPr>
              <a:t>    </a:t>
            </a:r>
            <a:r>
              <a:rPr lang="zh-CN" altLang="en-US" b="1">
                <a:cs typeface="Arial" pitchFamily="34" charset="0"/>
              </a:rPr>
              <a:t>力对物体做</a:t>
            </a:r>
            <a:r>
              <a:rPr lang="zh-CN" altLang="en-US" b="1">
                <a:solidFill>
                  <a:srgbClr val="FF0000"/>
                </a:solidFill>
                <a:cs typeface="Arial" pitchFamily="34" charset="0"/>
              </a:rPr>
              <a:t>负功</a:t>
            </a:r>
          </a:p>
          <a:p>
            <a:pPr>
              <a:buFont typeface="Wingdings 2" pitchFamily="18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    </a:t>
            </a:r>
            <a:r>
              <a:rPr lang="zh-CN" altLang="en-US" b="1">
                <a:cs typeface="Arial" pitchFamily="34" charset="0"/>
              </a:rPr>
              <a:t>该力成为物体前进的</a:t>
            </a:r>
            <a:r>
              <a:rPr lang="zh-CN" altLang="en-US" b="1">
                <a:solidFill>
                  <a:srgbClr val="FF0000"/>
                </a:solidFill>
                <a:cs typeface="Arial" pitchFamily="34" charset="0"/>
              </a:rPr>
              <a:t>阻力</a:t>
            </a:r>
          </a:p>
          <a:p>
            <a:pPr>
              <a:buFont typeface="Wingdings 2" pitchFamily="18" charset="2"/>
              <a:buNone/>
            </a:pPr>
            <a:r>
              <a:rPr lang="zh-CN" altLang="en-US" b="1">
                <a:cs typeface="Arial" pitchFamily="34" charset="0"/>
              </a:rPr>
              <a:t>    往往说成“</a:t>
            </a:r>
            <a:r>
              <a:rPr lang="zh-CN" altLang="en-US" b="1">
                <a:solidFill>
                  <a:srgbClr val="FF3300"/>
                </a:solidFill>
                <a:cs typeface="Arial" pitchFamily="34" charset="0"/>
              </a:rPr>
              <a:t>物体</a:t>
            </a:r>
            <a:r>
              <a:rPr lang="zh-CN" altLang="en-US" sz="3600" b="1">
                <a:solidFill>
                  <a:srgbClr val="FF3300"/>
                </a:solidFill>
                <a:ea typeface="华文隶书" pitchFamily="2" charset="-122"/>
                <a:cs typeface="Arial" pitchFamily="34" charset="0"/>
              </a:rPr>
              <a:t>克服</a:t>
            </a:r>
            <a:r>
              <a:rPr lang="zh-CN" altLang="en-US" b="1">
                <a:solidFill>
                  <a:srgbClr val="FF3300"/>
                </a:solidFill>
                <a:cs typeface="Arial" pitchFamily="34" charset="0"/>
              </a:rPr>
              <a:t>某力做功</a:t>
            </a:r>
            <a:r>
              <a:rPr lang="zh-CN" altLang="en-US" b="1">
                <a:cs typeface="Arial" pitchFamily="34" charset="0"/>
              </a:rPr>
              <a:t>”</a:t>
            </a:r>
          </a:p>
          <a:p>
            <a:pPr>
              <a:buFont typeface="Wingdings 2" pitchFamily="18" charset="2"/>
              <a:buNone/>
            </a:pPr>
            <a:r>
              <a:rPr lang="zh-CN" altLang="en-US"/>
              <a:t>      </a:t>
            </a:r>
          </a:p>
          <a:p>
            <a:endParaRPr lang="en-US" altLang="zh-CN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191000"/>
            <a:ext cx="316706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752600"/>
            <a:ext cx="8569325" cy="2895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/>
              <a:t>1</a:t>
            </a:r>
            <a:r>
              <a:rPr lang="zh-CN" altLang="en-US" b="1"/>
              <a:t>、一学生用</a:t>
            </a:r>
            <a:r>
              <a:rPr lang="en-US" altLang="zh-CN" b="1"/>
              <a:t>100 N</a:t>
            </a:r>
            <a:r>
              <a:rPr lang="zh-CN" altLang="en-US" b="1"/>
              <a:t>的力将质量为</a:t>
            </a:r>
            <a:r>
              <a:rPr lang="en-US" altLang="zh-CN" b="1"/>
              <a:t>0.5 kg</a:t>
            </a:r>
            <a:r>
              <a:rPr lang="zh-CN" altLang="en-US" b="1"/>
              <a:t>的球迅速踢出，球在水平路面上滚出</a:t>
            </a:r>
            <a:r>
              <a:rPr lang="en-US" altLang="zh-CN" b="1"/>
              <a:t>20 m</a:t>
            </a:r>
            <a:r>
              <a:rPr lang="zh-CN" altLang="en-US" b="1"/>
              <a:t>远，则该学生对球做的功是：（          ）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   </a:t>
            </a:r>
            <a:r>
              <a:rPr lang="en-US" altLang="zh-CN" b="1"/>
              <a:t>A</a:t>
            </a:r>
            <a:r>
              <a:rPr lang="zh-CN" altLang="en-US" b="1"/>
              <a:t>、</a:t>
            </a:r>
            <a:r>
              <a:rPr lang="en-US" altLang="zh-CN" b="1"/>
              <a:t>2000 J</a:t>
            </a:r>
            <a:r>
              <a:rPr lang="zh-CN" altLang="en-US" b="1"/>
              <a:t>　　　    </a:t>
            </a:r>
            <a:r>
              <a:rPr lang="en-US" altLang="zh-CN" b="1"/>
              <a:t>B</a:t>
            </a:r>
            <a:r>
              <a:rPr lang="zh-CN" altLang="en-US" b="1"/>
              <a:t>、</a:t>
            </a:r>
            <a:r>
              <a:rPr lang="en-US" altLang="zh-CN" b="1"/>
              <a:t>1000 J</a:t>
            </a:r>
            <a:r>
              <a:rPr lang="zh-CN" altLang="en-US" b="1"/>
              <a:t>　　　　</a:t>
            </a:r>
          </a:p>
          <a:p>
            <a:pPr>
              <a:buFont typeface="Wingdings 2" pitchFamily="18" charset="2"/>
              <a:buNone/>
            </a:pPr>
            <a:r>
              <a:rPr lang="zh-CN" altLang="en-US" b="1"/>
              <a:t>   </a:t>
            </a:r>
            <a:r>
              <a:rPr lang="en-US" altLang="zh-CN" b="1"/>
              <a:t>C</a:t>
            </a:r>
            <a:r>
              <a:rPr lang="zh-CN" altLang="en-US" b="1"/>
              <a:t>、</a:t>
            </a:r>
            <a:r>
              <a:rPr lang="en-US" altLang="zh-CN" b="1"/>
              <a:t>16 J</a:t>
            </a:r>
            <a:r>
              <a:rPr lang="zh-CN" altLang="en-US" b="1"/>
              <a:t>　               </a:t>
            </a:r>
            <a:r>
              <a:rPr lang="en-US" altLang="zh-CN" b="1"/>
              <a:t>D</a:t>
            </a:r>
            <a:r>
              <a:rPr lang="zh-CN" altLang="en-US" b="1"/>
              <a:t>、无法确定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60375" y="411163"/>
            <a:ext cx="8302625" cy="884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hlink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200" b="1">
                <a:solidFill>
                  <a:srgbClr val="FF0000"/>
                </a:solidFill>
                <a:latin typeface="宋体" pitchFamily="2" charset="-122"/>
              </a:rPr>
              <a:t>课堂练习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953000" y="2651125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F3300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03200" y="4876800"/>
            <a:ext cx="8712200" cy="1279525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Verdana" pitchFamily="34" charset="0"/>
                <a:ea typeface="华文隶书" pitchFamily="2" charset="-122"/>
              </a:rPr>
              <a:t>要点：</a:t>
            </a:r>
            <a:r>
              <a:rPr lang="zh-CN" altLang="en-US" sz="4800" b="1">
                <a:latin typeface="Verdana" pitchFamily="34" charset="0"/>
                <a:ea typeface="华文隶书" pitchFamily="2" charset="-122"/>
              </a:rPr>
              <a:t/>
            </a:r>
            <a:br>
              <a:rPr lang="zh-CN" altLang="en-US" sz="4800" b="1">
                <a:latin typeface="Verdana" pitchFamily="34" charset="0"/>
                <a:ea typeface="华文隶书" pitchFamily="2" charset="-122"/>
              </a:rPr>
            </a:br>
            <a:r>
              <a:rPr lang="zh-CN" altLang="en-US" sz="3600" b="1">
                <a:latin typeface="Times New Roman" pitchFamily="18" charset="0"/>
              </a:rPr>
              <a:t>公式中</a:t>
            </a:r>
            <a:r>
              <a:rPr lang="en-US" altLang="zh-CN" sz="3600" b="1" i="1">
                <a:latin typeface="Times New Roman" pitchFamily="18" charset="0"/>
              </a:rPr>
              <a:t>F</a:t>
            </a:r>
            <a:r>
              <a:rPr lang="zh-CN" altLang="en-US" sz="3600" b="1">
                <a:latin typeface="Times New Roman" pitchFamily="18" charset="0"/>
              </a:rPr>
              <a:t>为恒力，且始终作用在物体上</a:t>
            </a:r>
            <a:endParaRPr lang="zh-CN" altLang="en-US" sz="3600" b="1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6838" y="457200"/>
            <a:ext cx="91217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08050" indent="-43656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04925" indent="-3952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93863" indent="-3873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93913" indent="-39846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511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083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655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922713" indent="-398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400" b="1">
                <a:latin typeface="Verdana" pitchFamily="34" charset="0"/>
              </a:rPr>
              <a:t>2</a:t>
            </a:r>
            <a:r>
              <a:rPr lang="zh-CN" altLang="en-US" sz="3400" b="1">
                <a:latin typeface="Verdana" pitchFamily="34" charset="0"/>
              </a:rPr>
              <a:t>、关于功的论述，下列说法正确的是：</a:t>
            </a:r>
            <a:r>
              <a:rPr lang="en-US" altLang="zh-CN" sz="3400" b="1">
                <a:latin typeface="宋体" pitchFamily="2" charset="-122"/>
              </a:rPr>
              <a:t>(</a:t>
            </a:r>
            <a:r>
              <a:rPr lang="en-US" altLang="zh-CN" sz="3400" b="1">
                <a:latin typeface="Verdana" pitchFamily="34" charset="0"/>
              </a:rPr>
              <a:t>     </a:t>
            </a:r>
            <a:r>
              <a:rPr lang="en-US" altLang="zh-CN" sz="3400" b="1">
                <a:latin typeface="宋体" pitchFamily="2" charset="-122"/>
              </a:rPr>
              <a:t>)</a:t>
            </a:r>
            <a:r>
              <a:rPr lang="en-US" altLang="zh-CN" sz="3400" b="1">
                <a:latin typeface="Verdana" pitchFamily="34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400" b="1">
                <a:latin typeface="Verdana" pitchFamily="34" charset="0"/>
              </a:rPr>
              <a:t>     A</a:t>
            </a:r>
            <a:r>
              <a:rPr lang="zh-CN" altLang="en-US" sz="3400" b="1">
                <a:latin typeface="Verdana" pitchFamily="34" charset="0"/>
              </a:rPr>
              <a:t>、大的力一定比小的力做的功多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400" b="1">
                <a:latin typeface="Verdana" pitchFamily="34" charset="0"/>
              </a:rPr>
              <a:t>     </a:t>
            </a:r>
            <a:r>
              <a:rPr lang="en-US" altLang="zh-CN" sz="3400" b="1">
                <a:latin typeface="Verdana" pitchFamily="34" charset="0"/>
              </a:rPr>
              <a:t>B</a:t>
            </a:r>
            <a:r>
              <a:rPr lang="zh-CN" altLang="en-US" sz="3400" b="1">
                <a:latin typeface="Verdana" pitchFamily="34" charset="0"/>
              </a:rPr>
              <a:t>、</a:t>
            </a:r>
            <a:r>
              <a:rPr lang="en-US" altLang="zh-CN" sz="3400" b="1">
                <a:latin typeface="Verdana" pitchFamily="34" charset="0"/>
              </a:rPr>
              <a:t>+5 </a:t>
            </a:r>
            <a:r>
              <a:rPr lang="en-US" altLang="zh-CN" sz="3400" b="1">
                <a:latin typeface="Times New Roman" pitchFamily="18" charset="0"/>
              </a:rPr>
              <a:t>J</a:t>
            </a:r>
            <a:r>
              <a:rPr lang="zh-CN" altLang="en-US" sz="3400" b="1">
                <a:latin typeface="Verdana" pitchFamily="34" charset="0"/>
              </a:rPr>
              <a:t>的功比</a:t>
            </a:r>
            <a:r>
              <a:rPr lang="en-US" altLang="zh-CN" sz="3400" b="1">
                <a:latin typeface="Verdana" pitchFamily="34" charset="0"/>
              </a:rPr>
              <a:t>-5 </a:t>
            </a:r>
            <a:r>
              <a:rPr lang="en-US" altLang="zh-CN" sz="3400" b="1">
                <a:latin typeface="Times New Roman" pitchFamily="18" charset="0"/>
              </a:rPr>
              <a:t>J</a:t>
            </a:r>
            <a:r>
              <a:rPr lang="zh-CN" altLang="en-US" sz="3400" b="1">
                <a:latin typeface="Verdana" pitchFamily="34" charset="0"/>
              </a:rPr>
              <a:t>的功多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400" b="1">
                <a:latin typeface="Verdana" pitchFamily="34" charset="0"/>
              </a:rPr>
              <a:t>     </a:t>
            </a:r>
            <a:r>
              <a:rPr lang="en-US" altLang="zh-CN" sz="3400" b="1">
                <a:latin typeface="Verdana" pitchFamily="34" charset="0"/>
              </a:rPr>
              <a:t>C</a:t>
            </a:r>
            <a:r>
              <a:rPr lang="zh-CN" altLang="en-US" sz="3400" b="1">
                <a:latin typeface="Verdana" pitchFamily="34" charset="0"/>
              </a:rPr>
              <a:t>、</a:t>
            </a:r>
            <a:r>
              <a:rPr lang="en-US" altLang="zh-CN" sz="3400" b="1">
                <a:latin typeface="Verdana" pitchFamily="34" charset="0"/>
              </a:rPr>
              <a:t>+10 </a:t>
            </a:r>
            <a:r>
              <a:rPr lang="en-US" altLang="zh-CN" sz="3400" b="1">
                <a:latin typeface="Times New Roman" pitchFamily="18" charset="0"/>
              </a:rPr>
              <a:t>J</a:t>
            </a:r>
            <a:r>
              <a:rPr lang="zh-CN" altLang="en-US" sz="3400" b="1">
                <a:latin typeface="Verdana" pitchFamily="34" charset="0"/>
              </a:rPr>
              <a:t>功比</a:t>
            </a:r>
            <a:r>
              <a:rPr lang="en-US" altLang="zh-CN" sz="3400" b="1">
                <a:latin typeface="Verdana" pitchFamily="34" charset="0"/>
              </a:rPr>
              <a:t>+5 </a:t>
            </a:r>
            <a:r>
              <a:rPr lang="en-US" altLang="zh-CN" sz="3400" b="1">
                <a:latin typeface="Times New Roman" pitchFamily="18" charset="0"/>
              </a:rPr>
              <a:t>J</a:t>
            </a:r>
            <a:r>
              <a:rPr lang="zh-CN" altLang="en-US" sz="3400" b="1">
                <a:latin typeface="Verdana" pitchFamily="34" charset="0"/>
              </a:rPr>
              <a:t>的功多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400" b="1">
                <a:latin typeface="Verdana" pitchFamily="34" charset="0"/>
              </a:rPr>
              <a:t>     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153400" y="457200"/>
            <a:ext cx="68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F3300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74700" y="4637088"/>
            <a:ext cx="7454900" cy="669925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Verdana" pitchFamily="34" charset="0"/>
              </a:rPr>
              <a:t>要点：功的正负不表示功的大小</a:t>
            </a:r>
            <a:endParaRPr lang="zh-CN" altLang="en-US" sz="3600" b="1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 animBg="1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29</TotalTime>
  <Words>1206</Words>
  <Application>Microsoft Office PowerPoint</Application>
  <PresentationFormat>全屏显示(4:3)</PresentationFormat>
  <Paragraphs>140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 2</vt:lpstr>
      <vt:lpstr>Wingdings</vt:lpstr>
      <vt:lpstr>隶书</vt:lpstr>
      <vt:lpstr>Times New Roman</vt:lpstr>
      <vt:lpstr>Verdana</vt:lpstr>
      <vt:lpstr>Lucida Bright</vt:lpstr>
      <vt:lpstr>华文隶书</vt:lpstr>
      <vt:lpstr>仿宋_GB2312</vt:lpstr>
      <vt:lpstr>Symbol</vt:lpstr>
      <vt:lpstr>Arial Narrow</vt:lpstr>
      <vt:lpstr>MS Sans Serif</vt:lpstr>
      <vt:lpstr>Comic Sans MS</vt:lpstr>
      <vt:lpstr>砖雕艺术</vt:lpstr>
      <vt:lpstr>MathType 5.0 Equation</vt:lpstr>
      <vt:lpstr>MathType 6.0 Equation</vt:lpstr>
      <vt:lpstr>PowerPoint 演示文稿</vt:lpstr>
      <vt:lpstr>一、功</vt:lpstr>
      <vt:lpstr>2、做功的两个必要因素</vt:lpstr>
      <vt:lpstr>3、功的计算公式</vt:lpstr>
      <vt:lpstr>PowerPoint 演示文稿</vt:lpstr>
      <vt:lpstr>二、正功和负功</vt:lpstr>
      <vt:lpstr>PowerPoint 演示文稿</vt:lpstr>
      <vt:lpstr>课堂练习</vt:lpstr>
      <vt:lpstr>PowerPoint 演示文稿</vt:lpstr>
      <vt:lpstr>PowerPoint 演示文稿</vt:lpstr>
      <vt:lpstr>结    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结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30</cp:revision>
  <cp:lastPrinted>1601-01-01T00:00:00Z</cp:lastPrinted>
  <dcterms:created xsi:type="dcterms:W3CDTF">1601-01-01T00:00:00Z</dcterms:created>
  <dcterms:modified xsi:type="dcterms:W3CDTF">2014-09-18T06:00:10Z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