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3"/>
  </p:handoutMasterIdLst>
  <p:sldIdLst>
    <p:sldId id="268" r:id="rId2"/>
    <p:sldId id="269" r:id="rId3"/>
    <p:sldId id="270" r:id="rId4"/>
    <p:sldId id="296" r:id="rId5"/>
    <p:sldId id="271" r:id="rId6"/>
    <p:sldId id="256" r:id="rId7"/>
    <p:sldId id="260" r:id="rId8"/>
    <p:sldId id="257" r:id="rId9"/>
    <p:sldId id="259" r:id="rId10"/>
    <p:sldId id="258" r:id="rId11"/>
    <p:sldId id="261" r:id="rId12"/>
    <p:sldId id="262" r:id="rId13"/>
    <p:sldId id="263" r:id="rId14"/>
    <p:sldId id="293" r:id="rId15"/>
    <p:sldId id="264" r:id="rId16"/>
    <p:sldId id="265" r:id="rId17"/>
    <p:sldId id="266" r:id="rId18"/>
    <p:sldId id="267" r:id="rId19"/>
    <p:sldId id="272" r:id="rId20"/>
    <p:sldId id="273" r:id="rId21"/>
    <p:sldId id="274" r:id="rId22"/>
    <p:sldId id="275" r:id="rId23"/>
    <p:sldId id="294" r:id="rId24"/>
    <p:sldId id="295" r:id="rId25"/>
    <p:sldId id="283" r:id="rId26"/>
    <p:sldId id="284" r:id="rId27"/>
    <p:sldId id="285" r:id="rId28"/>
    <p:sldId id="286" r:id="rId29"/>
    <p:sldId id="287" r:id="rId30"/>
    <p:sldId id="276" r:id="rId31"/>
    <p:sldId id="277" r:id="rId32"/>
    <p:sldId id="278" r:id="rId33"/>
    <p:sldId id="279" r:id="rId34"/>
    <p:sldId id="280" r:id="rId35"/>
    <p:sldId id="281" r:id="rId36"/>
    <p:sldId id="282" r:id="rId37"/>
    <p:sldId id="288" r:id="rId38"/>
    <p:sldId id="289" r:id="rId39"/>
    <p:sldId id="290" r:id="rId40"/>
    <p:sldId id="291" r:id="rId41"/>
    <p:sldId id="292"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494D0B-9D68-4063-A721-DFD30E9E2493}" type="datetimeFigureOut">
              <a:rPr lang="zh-CN" altLang="en-US" smtClean="0"/>
              <a:t>2015-8-29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0E3D26-A6D9-4BCB-B781-CCE3B859C8D2}" type="slidenum">
              <a:rPr lang="zh-CN" altLang="en-US" smtClean="0"/>
              <a:t>‹#›</a:t>
            </a:fld>
            <a:endParaRPr lang="zh-CN" altLang="en-US"/>
          </a:p>
        </p:txBody>
      </p:sp>
    </p:spTree>
    <p:extLst>
      <p:ext uri="{BB962C8B-B14F-4D97-AF65-F5344CB8AC3E}">
        <p14:creationId xmlns:p14="http://schemas.microsoft.com/office/powerpoint/2010/main" val="172750602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F55633-B7AB-4B1A-84DC-5EB7D131784E}" type="datetimeFigureOut">
              <a:rPr lang="zh-CN" altLang="en-US" smtClean="0"/>
              <a:pPr/>
              <a:t>2015-8-29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BA46C-A2B5-4169-85CC-D91183D536C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55633-B7AB-4B1A-84DC-5EB7D131784E}" type="datetimeFigureOut">
              <a:rPr lang="zh-CN" altLang="en-US" smtClean="0"/>
              <a:pPr/>
              <a:t>2015-8-29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BA46C-A2B5-4169-85CC-D91183D536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v.163.com/movie/2014/6/M/I/M9THK5V42_M9THTDKMI.html"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0"/>
            <a:ext cx="9144000" cy="6858000"/>
          </a:xfrm>
          <a:noFill/>
        </p:spPr>
        <p:txBody>
          <a:bodyPr/>
          <a:lstStyle/>
          <a:p>
            <a:pPr algn="l" eaLnBrk="1" hangingPunct="1"/>
            <a:r>
              <a:rPr lang="en-US" altLang="zh-CN" b="1" dirty="0" smtClean="0">
                <a:solidFill>
                  <a:srgbClr val="FF3300"/>
                </a:solidFill>
              </a:rPr>
              <a:t>English Learning</a:t>
            </a:r>
            <a:r>
              <a:rPr lang="en-US" altLang="zh-CN" b="1" dirty="0" smtClean="0"/>
              <a:t> </a:t>
            </a:r>
          </a:p>
          <a:p>
            <a:pPr algn="l" eaLnBrk="1" hangingPunct="1"/>
            <a:r>
              <a:rPr lang="en-US" altLang="zh-CN" b="1" dirty="0" smtClean="0">
                <a:solidFill>
                  <a:srgbClr val="336600"/>
                </a:solidFill>
              </a:rPr>
              <a:t>It is a process of doing math work of time plus sweat.</a:t>
            </a:r>
          </a:p>
          <a:p>
            <a:pPr algn="l" eaLnBrk="1" hangingPunct="1"/>
            <a:r>
              <a:rPr lang="en-US" altLang="zh-CN" b="1" dirty="0" smtClean="0">
                <a:solidFill>
                  <a:srgbClr val="FF3300"/>
                </a:solidFill>
              </a:rPr>
              <a:t>Knowledge Base</a:t>
            </a:r>
          </a:p>
          <a:p>
            <a:pPr algn="l" eaLnBrk="1" hangingPunct="1"/>
            <a:r>
              <a:rPr lang="en-US" altLang="zh-CN" b="1" dirty="0" smtClean="0">
                <a:solidFill>
                  <a:srgbClr val="0000CC"/>
                </a:solidFill>
              </a:rPr>
              <a:t>Vocabulary:</a:t>
            </a:r>
          </a:p>
          <a:p>
            <a:pPr algn="l" eaLnBrk="1" hangingPunct="1"/>
            <a:r>
              <a:rPr lang="en-US" altLang="zh-CN" b="1" dirty="0" smtClean="0">
                <a:solidFill>
                  <a:schemeClr val="tx1"/>
                </a:solidFill>
              </a:rPr>
              <a:t>Day arrangement</a:t>
            </a:r>
          </a:p>
          <a:p>
            <a:pPr algn="l" eaLnBrk="1" hangingPunct="1"/>
            <a:r>
              <a:rPr lang="en-US" altLang="zh-CN" b="1" dirty="0" smtClean="0">
                <a:solidFill>
                  <a:schemeClr val="tx1"/>
                </a:solidFill>
              </a:rPr>
              <a:t>Week arrangement</a:t>
            </a:r>
          </a:p>
          <a:p>
            <a:pPr algn="l" eaLnBrk="1" hangingPunct="1"/>
            <a:r>
              <a:rPr lang="en-US" altLang="zh-CN" b="1" dirty="0" smtClean="0">
                <a:solidFill>
                  <a:schemeClr val="tx1"/>
                </a:solidFill>
              </a:rPr>
              <a:t>Month arrangement</a:t>
            </a:r>
          </a:p>
          <a:p>
            <a:pPr algn="l" eaLnBrk="1" hangingPunct="1"/>
            <a:r>
              <a:rPr lang="en-US" altLang="zh-CN" b="1" dirty="0" smtClean="0">
                <a:solidFill>
                  <a:srgbClr val="0000CC"/>
                </a:solidFill>
              </a:rPr>
              <a:t>Grammar:</a:t>
            </a:r>
          </a:p>
          <a:p>
            <a:pPr algn="l" eaLnBrk="1" hangingPunct="1"/>
            <a:r>
              <a:rPr lang="en-US" altLang="zh-CN" b="1" dirty="0" smtClean="0">
                <a:solidFill>
                  <a:schemeClr val="tx1"/>
                </a:solidFill>
              </a:rPr>
              <a:t>Multiple Choice</a:t>
            </a:r>
          </a:p>
          <a:p>
            <a:pPr algn="l" eaLnBrk="1" hangingPunct="1"/>
            <a:r>
              <a:rPr lang="en-US" altLang="zh-CN" b="1" dirty="0" smtClean="0">
                <a:solidFill>
                  <a:schemeClr val="tx1"/>
                </a:solidFill>
              </a:rPr>
              <a:t>Passage practice (1-2 passage)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 calcmode="lin" valueType="num">
                                      <p:cBhvr additive="base">
                                        <p:cTn id="37"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51">
                                            <p:txEl>
                                              <p:pRg st="6" end="6"/>
                                            </p:txEl>
                                          </p:spTgt>
                                        </p:tgtEl>
                                        <p:attrNameLst>
                                          <p:attrName>style.visibility</p:attrName>
                                        </p:attrNameLst>
                                      </p:cBhvr>
                                      <p:to>
                                        <p:strVal val="visible"/>
                                      </p:to>
                                    </p:set>
                                    <p:anim calcmode="lin" valueType="num">
                                      <p:cBhvr additive="base">
                                        <p:cTn id="43" dur="500" fill="hold"/>
                                        <p:tgtEl>
                                          <p:spTgt spid="20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51">
                                            <p:txEl>
                                              <p:pRg st="7" end="7"/>
                                            </p:txEl>
                                          </p:spTgt>
                                        </p:tgtEl>
                                        <p:attrNameLst>
                                          <p:attrName>style.visibility</p:attrName>
                                        </p:attrNameLst>
                                      </p:cBhvr>
                                      <p:to>
                                        <p:strVal val="visible"/>
                                      </p:to>
                                    </p:set>
                                    <p:anim calcmode="lin" valueType="num">
                                      <p:cBhvr additive="base">
                                        <p:cTn id="49" dur="500" fill="hold"/>
                                        <p:tgtEl>
                                          <p:spTgt spid="20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51">
                                            <p:txEl>
                                              <p:pRg st="8" end="8"/>
                                            </p:txEl>
                                          </p:spTgt>
                                        </p:tgtEl>
                                        <p:attrNameLst>
                                          <p:attrName>style.visibility</p:attrName>
                                        </p:attrNameLst>
                                      </p:cBhvr>
                                      <p:to>
                                        <p:strVal val="visible"/>
                                      </p:to>
                                    </p:set>
                                    <p:anim calcmode="lin" valueType="num">
                                      <p:cBhvr additive="base">
                                        <p:cTn id="55" dur="500" fill="hold"/>
                                        <p:tgtEl>
                                          <p:spTgt spid="20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51">
                                            <p:txEl>
                                              <p:pRg st="9" end="9"/>
                                            </p:txEl>
                                          </p:spTgt>
                                        </p:tgtEl>
                                        <p:attrNameLst>
                                          <p:attrName>style.visibility</p:attrName>
                                        </p:attrNameLst>
                                      </p:cBhvr>
                                      <p:to>
                                        <p:strVal val="visible"/>
                                      </p:to>
                                    </p:set>
                                    <p:anim calcmode="lin" valueType="num">
                                      <p:cBhvr additive="base">
                                        <p:cTn id="61" dur="500" fill="hold"/>
                                        <p:tgtEl>
                                          <p:spTgt spid="205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zh-CN" altLang="zh-CN" b="1" dirty="0"/>
              <a:t>Middle school (sometimes abbreviated MS) is often used instead of junior high school when demographic factors increase the number of younger students. Whereas junior highs tend to only include grades 7 and 8, middle schools are usually grades 6, 7, and 8 (i.e. around ages 11-14), varying from area to area and also according to population vs. building capacity. Another common model includes grades 5-8. Alberta junior high schools (the term "middle school" is not commonly used) have included only Grades 7 to 9 for at least fifty years, with the first year of high school traditionally being Grade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10000"/>
          </a:bodyPr>
          <a:lstStyle/>
          <a:p>
            <a:pPr algn="ctr" latinLnBrk="1">
              <a:buNone/>
            </a:pPr>
            <a:r>
              <a:rPr lang="en-US" altLang="zh-CN" b="1" dirty="0" smtClean="0"/>
              <a:t>Grammatical Terms </a:t>
            </a:r>
            <a:r>
              <a:rPr lang="zh-CN" altLang="en-US" b="1" dirty="0" smtClean="0"/>
              <a:t>语法术语</a:t>
            </a:r>
            <a:endParaRPr lang="en-US" altLang="zh-CN" b="1" dirty="0" smtClean="0"/>
          </a:p>
          <a:p>
            <a:pPr latinLnBrk="1"/>
            <a:r>
              <a:rPr lang="zh-CN" altLang="en-US" b="1" dirty="0" smtClean="0"/>
              <a:t> 语法 </a:t>
            </a:r>
            <a:r>
              <a:rPr lang="en-US" altLang="zh-CN" b="1" dirty="0" smtClean="0"/>
              <a:t>grammar </a:t>
            </a:r>
          </a:p>
          <a:p>
            <a:pPr latinLnBrk="1"/>
            <a:r>
              <a:rPr lang="zh-CN" altLang="en-US" b="1" dirty="0" smtClean="0"/>
              <a:t>句法 </a:t>
            </a:r>
            <a:r>
              <a:rPr lang="en-US" altLang="zh-CN" b="1" dirty="0" smtClean="0"/>
              <a:t>syntax </a:t>
            </a:r>
          </a:p>
          <a:p>
            <a:pPr latinLnBrk="1"/>
            <a:r>
              <a:rPr lang="zh-CN" altLang="en-US" b="1" dirty="0" smtClean="0"/>
              <a:t>词法 </a:t>
            </a:r>
            <a:r>
              <a:rPr lang="en-US" altLang="zh-CN" b="1" dirty="0" smtClean="0"/>
              <a:t>morphology </a:t>
            </a:r>
          </a:p>
          <a:p>
            <a:pPr latinLnBrk="1"/>
            <a:r>
              <a:rPr lang="zh-CN" altLang="en-US" b="1" dirty="0" smtClean="0"/>
              <a:t>结构 </a:t>
            </a:r>
            <a:r>
              <a:rPr lang="en-US" altLang="zh-CN" b="1" dirty="0" smtClean="0"/>
              <a:t>structure </a:t>
            </a:r>
          </a:p>
          <a:p>
            <a:pPr latinLnBrk="1"/>
            <a:r>
              <a:rPr lang="zh-CN" altLang="en-US" b="1" dirty="0" smtClean="0"/>
              <a:t>层次 </a:t>
            </a:r>
            <a:r>
              <a:rPr lang="en-US" altLang="zh-CN" b="1" dirty="0" smtClean="0"/>
              <a:t>rank </a:t>
            </a:r>
          </a:p>
          <a:p>
            <a:pPr latinLnBrk="1"/>
            <a:r>
              <a:rPr lang="zh-CN" altLang="en-US" b="1" dirty="0" smtClean="0"/>
              <a:t>句子 </a:t>
            </a:r>
            <a:r>
              <a:rPr lang="en-US" altLang="zh-CN" b="1" dirty="0" smtClean="0"/>
              <a:t>sentence </a:t>
            </a:r>
          </a:p>
          <a:p>
            <a:pPr latinLnBrk="1"/>
            <a:r>
              <a:rPr lang="zh-CN" altLang="en-US" b="1" dirty="0" smtClean="0"/>
              <a:t>从句 </a:t>
            </a:r>
            <a:r>
              <a:rPr lang="en-US" altLang="zh-CN" b="1" dirty="0" smtClean="0"/>
              <a:t>clause </a:t>
            </a:r>
          </a:p>
          <a:p>
            <a:pPr latinLnBrk="1"/>
            <a:r>
              <a:rPr lang="zh-CN" altLang="en-US" b="1" dirty="0" smtClean="0"/>
              <a:t>词组 </a:t>
            </a:r>
            <a:r>
              <a:rPr lang="en-US" altLang="zh-CN" b="1" dirty="0" smtClean="0"/>
              <a:t>phrase </a:t>
            </a:r>
          </a:p>
          <a:p>
            <a:pPr latinLnBrk="1"/>
            <a:r>
              <a:rPr lang="zh-CN" altLang="en-US" b="1" dirty="0" smtClean="0"/>
              <a:t>词类 </a:t>
            </a:r>
            <a:r>
              <a:rPr lang="en-US" altLang="zh-CN" b="1" dirty="0" smtClean="0"/>
              <a:t>part of speech </a:t>
            </a:r>
          </a:p>
          <a:p>
            <a:pPr latinLnBrk="1"/>
            <a:r>
              <a:rPr lang="zh-CN" altLang="en-US" b="1" dirty="0" smtClean="0"/>
              <a:t>单词 </a:t>
            </a:r>
            <a:r>
              <a:rPr lang="en-US" altLang="zh-CN" b="1" dirty="0" smtClean="0"/>
              <a:t>word </a:t>
            </a:r>
          </a:p>
          <a:p>
            <a:pPr latinLnBrk="1"/>
            <a:r>
              <a:rPr lang="zh-CN" altLang="en-US" b="1" dirty="0" smtClean="0"/>
              <a:t>实词 </a:t>
            </a:r>
            <a:r>
              <a:rPr lang="en-US" altLang="zh-CN" b="1" dirty="0" smtClean="0"/>
              <a:t>notional word </a:t>
            </a:r>
          </a:p>
          <a:p>
            <a:pPr latinLnBrk="1"/>
            <a:r>
              <a:rPr lang="zh-CN" altLang="en-US" b="1" dirty="0" smtClean="0"/>
              <a:t>虚词 </a:t>
            </a:r>
            <a:r>
              <a:rPr lang="en-US" altLang="zh-CN" b="1" dirty="0" smtClean="0"/>
              <a:t>structural word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r>
              <a:rPr lang="zh-CN" altLang="en-US" b="1" dirty="0" smtClean="0"/>
              <a:t>单纯词</a:t>
            </a:r>
            <a:r>
              <a:rPr lang="en-US" altLang="zh-CN" b="1" dirty="0" smtClean="0"/>
              <a:t>simple word</a:t>
            </a:r>
          </a:p>
          <a:p>
            <a:pPr latinLnBrk="1"/>
            <a:r>
              <a:rPr lang="zh-CN" altLang="en-US" b="1" dirty="0" smtClean="0"/>
              <a:t>派生词</a:t>
            </a:r>
            <a:r>
              <a:rPr lang="en-US" altLang="zh-CN" b="1" dirty="0" smtClean="0"/>
              <a:t>derivative</a:t>
            </a:r>
          </a:p>
          <a:p>
            <a:pPr latinLnBrk="1"/>
            <a:r>
              <a:rPr lang="zh-CN" altLang="en-US" b="1" dirty="0" smtClean="0"/>
              <a:t>复合词</a:t>
            </a:r>
            <a:r>
              <a:rPr lang="en-US" altLang="zh-CN" b="1" dirty="0" smtClean="0"/>
              <a:t>compound</a:t>
            </a:r>
          </a:p>
          <a:p>
            <a:pPr latinLnBrk="1"/>
            <a:r>
              <a:rPr lang="zh-CN" altLang="en-US" b="1" dirty="0" smtClean="0"/>
              <a:t>词性</a:t>
            </a:r>
            <a:r>
              <a:rPr lang="en-US" altLang="zh-CN" b="1" dirty="0" smtClean="0"/>
              <a:t>part of speech</a:t>
            </a:r>
          </a:p>
          <a:p>
            <a:pPr latinLnBrk="1"/>
            <a:r>
              <a:rPr lang="zh-CN" altLang="en-US" b="1" dirty="0" smtClean="0"/>
              <a:t>名词 </a:t>
            </a:r>
            <a:r>
              <a:rPr lang="en-US" altLang="zh-CN" b="1" dirty="0" smtClean="0"/>
              <a:t>noun </a:t>
            </a:r>
          </a:p>
          <a:p>
            <a:pPr latinLnBrk="1"/>
            <a:r>
              <a:rPr lang="zh-CN" altLang="en-US" b="1" dirty="0" smtClean="0"/>
              <a:t>专有名词 </a:t>
            </a:r>
            <a:r>
              <a:rPr lang="en-US" altLang="zh-CN" b="1" dirty="0" smtClean="0"/>
              <a:t>proper noun </a:t>
            </a:r>
          </a:p>
          <a:p>
            <a:pPr latinLnBrk="1"/>
            <a:r>
              <a:rPr lang="zh-CN" altLang="en-US" b="1" dirty="0" smtClean="0"/>
              <a:t>普通名词 </a:t>
            </a:r>
            <a:r>
              <a:rPr lang="en-US" altLang="zh-CN" b="1" dirty="0" smtClean="0"/>
              <a:t>common noun </a:t>
            </a:r>
          </a:p>
          <a:p>
            <a:pPr latinLnBrk="1"/>
            <a:r>
              <a:rPr lang="zh-CN" altLang="en-US" b="1" dirty="0" smtClean="0"/>
              <a:t>可数名词 </a:t>
            </a:r>
            <a:r>
              <a:rPr lang="en-US" altLang="zh-CN" b="1" dirty="0" smtClean="0"/>
              <a:t>countable noun </a:t>
            </a:r>
          </a:p>
          <a:p>
            <a:pPr latinLnBrk="1"/>
            <a:r>
              <a:rPr lang="zh-CN" altLang="en-US" b="1" dirty="0" smtClean="0"/>
              <a:t>不可数名词 </a:t>
            </a:r>
            <a:r>
              <a:rPr lang="en-US" altLang="zh-CN" b="1" dirty="0" smtClean="0"/>
              <a:t>uncountable noun </a:t>
            </a:r>
          </a:p>
          <a:p>
            <a:pPr latinLnBrk="1"/>
            <a:r>
              <a:rPr lang="zh-CN" altLang="en-US" b="1" dirty="0" smtClean="0"/>
              <a:t>抽象名词 </a:t>
            </a:r>
            <a:r>
              <a:rPr lang="en-US" altLang="zh-CN" b="1" dirty="0" smtClean="0"/>
              <a:t>abstract noun </a:t>
            </a:r>
          </a:p>
          <a:p>
            <a:pPr latinLnBrk="1"/>
            <a:r>
              <a:rPr lang="zh-CN" altLang="en-US" b="1" dirty="0" smtClean="0"/>
              <a:t>具体名词 </a:t>
            </a:r>
            <a:r>
              <a:rPr lang="en-US" altLang="zh-CN" b="1" dirty="0" err="1" smtClean="0"/>
              <a:t>concret</a:t>
            </a:r>
            <a:r>
              <a:rPr lang="en-US" altLang="zh-CN" b="1" dirty="0" smtClean="0"/>
              <a:t> noun </a:t>
            </a:r>
          </a:p>
          <a:p>
            <a:pPr latinLnBrk="1"/>
            <a:r>
              <a:rPr lang="zh-CN" altLang="en-US" b="1" dirty="0" smtClean="0"/>
              <a:t>物质名词 </a:t>
            </a:r>
            <a:r>
              <a:rPr lang="en-US" altLang="zh-CN" b="1" dirty="0" smtClean="0"/>
              <a:t>material noun </a:t>
            </a:r>
          </a:p>
          <a:p>
            <a:pPr latinLnBrk="1"/>
            <a:r>
              <a:rPr lang="zh-CN" altLang="en-US" b="1" dirty="0" smtClean="0"/>
              <a:t>集体名词 </a:t>
            </a:r>
            <a:r>
              <a:rPr lang="en-US" altLang="zh-CN" b="1" dirty="0" smtClean="0"/>
              <a:t>collective noun </a:t>
            </a:r>
          </a:p>
          <a:p>
            <a:pPr latinLnBrk="1"/>
            <a:r>
              <a:rPr lang="zh-CN" altLang="en-US" b="1" dirty="0" smtClean="0"/>
              <a:t>个体名词 </a:t>
            </a:r>
            <a:r>
              <a:rPr lang="en-US" altLang="zh-CN" b="1" dirty="0" smtClean="0"/>
              <a:t>individual noun </a:t>
            </a:r>
          </a:p>
          <a:p>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buNone/>
            </a:pPr>
            <a:endParaRPr lang="en-US" altLang="zh-CN" b="1" dirty="0" smtClean="0"/>
          </a:p>
          <a:p>
            <a:pPr latinLnBrk="1"/>
            <a:r>
              <a:rPr lang="zh-CN" altLang="en-US" b="1" dirty="0" smtClean="0"/>
              <a:t>介词 </a:t>
            </a:r>
            <a:r>
              <a:rPr lang="en-US" altLang="zh-CN" b="1" dirty="0" smtClean="0"/>
              <a:t>preposition </a:t>
            </a:r>
          </a:p>
          <a:p>
            <a:pPr latinLnBrk="1"/>
            <a:r>
              <a:rPr lang="zh-CN" altLang="en-US" b="1" dirty="0" smtClean="0"/>
              <a:t>连词 </a:t>
            </a:r>
            <a:r>
              <a:rPr lang="en-US" altLang="zh-CN" b="1" dirty="0" smtClean="0"/>
              <a:t>conjunction </a:t>
            </a:r>
          </a:p>
          <a:p>
            <a:pPr latinLnBrk="1"/>
            <a:r>
              <a:rPr lang="zh-CN" altLang="en-US" b="1" dirty="0" smtClean="0"/>
              <a:t>动词 </a:t>
            </a:r>
            <a:r>
              <a:rPr lang="en-US" altLang="zh-CN" b="1" dirty="0" smtClean="0"/>
              <a:t>verb </a:t>
            </a:r>
          </a:p>
          <a:p>
            <a:pPr latinLnBrk="1"/>
            <a:r>
              <a:rPr lang="zh-CN" altLang="en-US" b="1" dirty="0" smtClean="0"/>
              <a:t>主动词 </a:t>
            </a:r>
            <a:r>
              <a:rPr lang="en-US" altLang="zh-CN" b="1" dirty="0" smtClean="0"/>
              <a:t>main verb </a:t>
            </a:r>
          </a:p>
          <a:p>
            <a:pPr latinLnBrk="1"/>
            <a:r>
              <a:rPr lang="zh-CN" altLang="en-US" b="1" dirty="0" smtClean="0"/>
              <a:t>及物动词 </a:t>
            </a:r>
            <a:r>
              <a:rPr lang="en-US" altLang="zh-CN" b="1" dirty="0" smtClean="0"/>
              <a:t>transitive verb </a:t>
            </a:r>
          </a:p>
          <a:p>
            <a:pPr latinLnBrk="1"/>
            <a:r>
              <a:rPr lang="zh-CN" altLang="en-US" b="1" dirty="0" smtClean="0"/>
              <a:t>不及物动词 </a:t>
            </a:r>
            <a:r>
              <a:rPr lang="en-US" altLang="zh-CN" b="1" dirty="0" smtClean="0"/>
              <a:t>intransitive verb </a:t>
            </a:r>
          </a:p>
          <a:p>
            <a:pPr latinLnBrk="1"/>
            <a:r>
              <a:rPr lang="zh-CN" altLang="en-US" b="1" dirty="0" smtClean="0"/>
              <a:t>系动词 </a:t>
            </a:r>
            <a:r>
              <a:rPr lang="en-US" altLang="zh-CN" b="1" dirty="0" smtClean="0"/>
              <a:t>link verb </a:t>
            </a:r>
          </a:p>
          <a:p>
            <a:pPr latinLnBrk="1"/>
            <a:r>
              <a:rPr lang="zh-CN" altLang="en-US" b="1" dirty="0" smtClean="0"/>
              <a:t>助动词 </a:t>
            </a:r>
            <a:r>
              <a:rPr lang="en-US" altLang="zh-CN" b="1" dirty="0" smtClean="0"/>
              <a:t>auxiliary verb </a:t>
            </a:r>
          </a:p>
          <a:p>
            <a:pPr latinLnBrk="1"/>
            <a:r>
              <a:rPr lang="zh-CN" altLang="en-US" b="1" dirty="0" smtClean="0"/>
              <a:t>情态动词 </a:t>
            </a:r>
            <a:r>
              <a:rPr lang="en-US" altLang="zh-CN" b="1" dirty="0" smtClean="0"/>
              <a:t>modal verb </a:t>
            </a:r>
          </a:p>
          <a:p>
            <a:pPr latinLnBrk="1"/>
            <a:r>
              <a:rPr lang="zh-CN" altLang="en-US" b="1" dirty="0" smtClean="0"/>
              <a:t>规则动词 </a:t>
            </a:r>
            <a:r>
              <a:rPr lang="en-US" altLang="zh-CN" b="1" dirty="0" smtClean="0"/>
              <a:t>regular verb </a:t>
            </a:r>
          </a:p>
          <a:p>
            <a:pPr latinLnBrk="1"/>
            <a:r>
              <a:rPr lang="zh-CN" altLang="en-US" b="1" dirty="0" smtClean="0"/>
              <a:t>不规则动词 </a:t>
            </a:r>
            <a:r>
              <a:rPr lang="en-US" altLang="zh-CN" b="1" dirty="0" smtClean="0"/>
              <a:t>irregular verb </a:t>
            </a:r>
          </a:p>
          <a:p>
            <a:pPr latinLnBrk="1"/>
            <a:r>
              <a:rPr lang="zh-CN" altLang="en-US" b="1" dirty="0" smtClean="0"/>
              <a:t>短语动词 </a:t>
            </a:r>
            <a:r>
              <a:rPr lang="en-US" altLang="zh-CN" b="1" dirty="0" smtClean="0"/>
              <a:t>phrasal verb </a:t>
            </a:r>
          </a:p>
          <a:p>
            <a:pPr latinLnBrk="1"/>
            <a:r>
              <a:rPr lang="zh-CN" altLang="en-US" b="1" dirty="0" smtClean="0"/>
              <a:t>限定动词 </a:t>
            </a:r>
            <a:r>
              <a:rPr lang="en-US" altLang="zh-CN" b="1" dirty="0" smtClean="0"/>
              <a:t>finite verb </a:t>
            </a:r>
          </a:p>
          <a:p>
            <a:pPr latinLnBrk="1"/>
            <a:r>
              <a:rPr lang="zh-CN" altLang="en-US" b="1" dirty="0" smtClean="0"/>
              <a:t>非限定动词 </a:t>
            </a:r>
            <a:r>
              <a:rPr lang="en-US" altLang="zh-CN" b="1" dirty="0" smtClean="0"/>
              <a:t>infinite verb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endParaRPr lang="en-US" altLang="zh-CN" b="1" dirty="0" smtClean="0"/>
          </a:p>
          <a:p>
            <a:pPr latinLnBrk="1"/>
            <a:r>
              <a:rPr lang="zh-CN" altLang="en-US" b="1" dirty="0" smtClean="0"/>
              <a:t>使役动词 </a:t>
            </a:r>
            <a:r>
              <a:rPr lang="en-US" altLang="zh-CN" b="1" dirty="0" smtClean="0"/>
              <a:t>causative verb </a:t>
            </a:r>
          </a:p>
          <a:p>
            <a:pPr latinLnBrk="1"/>
            <a:r>
              <a:rPr lang="zh-CN" altLang="en-US" b="1" dirty="0" smtClean="0"/>
              <a:t>感官动词 </a:t>
            </a:r>
            <a:r>
              <a:rPr lang="en-US" altLang="zh-CN" b="1" dirty="0" smtClean="0"/>
              <a:t>verb of senses</a:t>
            </a:r>
          </a:p>
          <a:p>
            <a:pPr latinLnBrk="1"/>
            <a:r>
              <a:rPr lang="zh-CN" altLang="en-US" b="1" dirty="0" smtClean="0"/>
              <a:t>动态动词 </a:t>
            </a:r>
            <a:r>
              <a:rPr lang="en-US" altLang="zh-CN" b="1" dirty="0" smtClean="0"/>
              <a:t>event verb </a:t>
            </a:r>
          </a:p>
          <a:p>
            <a:pPr latinLnBrk="1"/>
            <a:r>
              <a:rPr lang="zh-CN" altLang="en-US" b="1" dirty="0" smtClean="0"/>
              <a:t>静态动词 </a:t>
            </a:r>
            <a:r>
              <a:rPr lang="en-US" altLang="zh-CN" b="1" dirty="0" smtClean="0"/>
              <a:t>state verb </a:t>
            </a:r>
          </a:p>
          <a:p>
            <a:pPr latinLnBrk="1"/>
            <a:r>
              <a:rPr lang="zh-CN" altLang="en-US" b="1" dirty="0" smtClean="0"/>
              <a:t>感叹词 </a:t>
            </a:r>
            <a:r>
              <a:rPr lang="en-US" altLang="zh-CN" b="1" dirty="0" smtClean="0"/>
              <a:t>exclamation </a:t>
            </a:r>
          </a:p>
          <a:p>
            <a:pPr latinLnBrk="1"/>
            <a:r>
              <a:rPr lang="zh-CN" altLang="en-US" b="1" dirty="0" smtClean="0"/>
              <a:t>形容词 </a:t>
            </a:r>
            <a:r>
              <a:rPr lang="en-US" altLang="zh-CN" b="1" dirty="0" smtClean="0"/>
              <a:t>adjective </a:t>
            </a:r>
          </a:p>
          <a:p>
            <a:pPr latinLnBrk="1"/>
            <a:r>
              <a:rPr lang="zh-CN" altLang="en-US" b="1" dirty="0" smtClean="0"/>
              <a:t>副词 </a:t>
            </a:r>
            <a:r>
              <a:rPr lang="en-US" altLang="zh-CN" b="1" dirty="0" smtClean="0"/>
              <a:t>adverb </a:t>
            </a:r>
          </a:p>
          <a:p>
            <a:pPr latinLnBrk="1"/>
            <a:r>
              <a:rPr lang="zh-CN" altLang="en-US" b="1" dirty="0" smtClean="0"/>
              <a:t>方式副词 </a:t>
            </a:r>
            <a:r>
              <a:rPr lang="en-US" altLang="zh-CN" b="1" dirty="0" smtClean="0"/>
              <a:t>adverb of manner </a:t>
            </a:r>
          </a:p>
          <a:p>
            <a:pPr latinLnBrk="1"/>
            <a:r>
              <a:rPr lang="zh-CN" altLang="en-US" b="1" dirty="0" smtClean="0"/>
              <a:t>程度副词 </a:t>
            </a:r>
            <a:r>
              <a:rPr lang="en-US" altLang="zh-CN" b="1" dirty="0" smtClean="0"/>
              <a:t>adverb of degree </a:t>
            </a:r>
          </a:p>
          <a:p>
            <a:pPr latinLnBrk="1"/>
            <a:r>
              <a:rPr lang="zh-CN" altLang="en-US" b="1" dirty="0" smtClean="0"/>
              <a:t>时间副词 </a:t>
            </a:r>
            <a:r>
              <a:rPr lang="en-US" altLang="zh-CN" b="1" dirty="0" smtClean="0"/>
              <a:t>adverb of time </a:t>
            </a:r>
          </a:p>
          <a:p>
            <a:pPr latinLnBrk="1"/>
            <a:r>
              <a:rPr lang="zh-CN" altLang="en-US" b="1" dirty="0" smtClean="0"/>
              <a:t>地点副词 </a:t>
            </a:r>
            <a:r>
              <a:rPr lang="en-US" altLang="zh-CN" b="1" dirty="0" smtClean="0"/>
              <a:t>adverb of place </a:t>
            </a:r>
          </a:p>
          <a:p>
            <a:pPr latinLnBrk="1"/>
            <a:r>
              <a:rPr lang="zh-CN" altLang="en-US" b="1" dirty="0" smtClean="0"/>
              <a:t>修饰性副词 </a:t>
            </a:r>
            <a:r>
              <a:rPr lang="en-US" altLang="zh-CN" b="1" dirty="0" smtClean="0"/>
              <a:t>adjunct </a:t>
            </a:r>
          </a:p>
          <a:p>
            <a:pPr latinLnBrk="1"/>
            <a:r>
              <a:rPr lang="zh-CN" altLang="en-US" b="1" dirty="0" smtClean="0"/>
              <a:t>连接性副词 </a:t>
            </a:r>
            <a:r>
              <a:rPr lang="en-US" altLang="zh-CN" b="1" dirty="0" smtClean="0"/>
              <a:t>conjunct </a:t>
            </a:r>
          </a:p>
          <a:p>
            <a:pPr latinLnBrk="1">
              <a:buNone/>
            </a:pPr>
            <a:endParaRPr lang="en-US" altLang="zh-CN" b="1" dirty="0" smtClean="0"/>
          </a:p>
          <a:p>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endParaRPr lang="en-US" altLang="zh-CN" b="1" dirty="0" smtClean="0"/>
          </a:p>
          <a:p>
            <a:pPr latinLnBrk="1"/>
            <a:r>
              <a:rPr lang="zh-CN" altLang="en-US" b="1" dirty="0" smtClean="0"/>
              <a:t>疑问副词 </a:t>
            </a:r>
            <a:r>
              <a:rPr lang="en-US" altLang="zh-CN" b="1" dirty="0" err="1" smtClean="0"/>
              <a:t>interogative</a:t>
            </a:r>
            <a:r>
              <a:rPr lang="en-US" altLang="zh-CN" b="1" dirty="0" smtClean="0"/>
              <a:t> adverb </a:t>
            </a:r>
          </a:p>
          <a:p>
            <a:pPr latinLnBrk="1"/>
            <a:r>
              <a:rPr lang="zh-CN" altLang="en-US" b="1" dirty="0" smtClean="0"/>
              <a:t>关系副词 </a:t>
            </a:r>
            <a:r>
              <a:rPr lang="en-US" altLang="zh-CN" b="1" dirty="0" smtClean="0"/>
              <a:t>relative adverb </a:t>
            </a:r>
          </a:p>
          <a:p>
            <a:pPr latinLnBrk="1"/>
            <a:r>
              <a:rPr lang="zh-CN" altLang="en-US" b="1" dirty="0" smtClean="0"/>
              <a:t>代词 </a:t>
            </a:r>
            <a:r>
              <a:rPr lang="en-US" altLang="zh-CN" b="1" dirty="0" smtClean="0"/>
              <a:t>pronoun </a:t>
            </a:r>
          </a:p>
          <a:p>
            <a:pPr latinLnBrk="1"/>
            <a:r>
              <a:rPr lang="zh-CN" altLang="en-US" b="1" dirty="0" smtClean="0"/>
              <a:t>人称代词 </a:t>
            </a:r>
            <a:r>
              <a:rPr lang="en-US" altLang="zh-CN" b="1" dirty="0" smtClean="0"/>
              <a:t>personal pronoun </a:t>
            </a:r>
          </a:p>
          <a:p>
            <a:pPr latinLnBrk="1"/>
            <a:r>
              <a:rPr lang="zh-CN" altLang="en-US" b="1" dirty="0" smtClean="0"/>
              <a:t>物主代词 </a:t>
            </a:r>
            <a:r>
              <a:rPr lang="en-US" altLang="zh-CN" b="1" dirty="0" err="1" smtClean="0"/>
              <a:t>possesive</a:t>
            </a:r>
            <a:r>
              <a:rPr lang="en-US" altLang="zh-CN" b="1" dirty="0" smtClean="0"/>
              <a:t> pronoun </a:t>
            </a:r>
          </a:p>
          <a:p>
            <a:pPr latinLnBrk="1"/>
            <a:r>
              <a:rPr lang="zh-CN" altLang="en-US" b="1" dirty="0" smtClean="0"/>
              <a:t>反身代词 </a:t>
            </a:r>
            <a:r>
              <a:rPr lang="en-US" altLang="zh-CN" b="1" dirty="0" smtClean="0"/>
              <a:t>reflexive pronoun </a:t>
            </a:r>
          </a:p>
          <a:p>
            <a:pPr latinLnBrk="1"/>
            <a:r>
              <a:rPr lang="zh-CN" altLang="en-US" b="1" dirty="0" smtClean="0"/>
              <a:t>相互代词 </a:t>
            </a:r>
            <a:r>
              <a:rPr lang="en-US" altLang="zh-CN" b="1" dirty="0" smtClean="0"/>
              <a:t>reciprocal pronoun </a:t>
            </a:r>
          </a:p>
          <a:p>
            <a:pPr latinLnBrk="1"/>
            <a:r>
              <a:rPr lang="zh-CN" altLang="en-US" b="1" dirty="0" smtClean="0"/>
              <a:t>指示代词 </a:t>
            </a:r>
            <a:r>
              <a:rPr lang="en-US" altLang="zh-CN" b="1" dirty="0" smtClean="0"/>
              <a:t>demonstrative pronoun </a:t>
            </a:r>
          </a:p>
          <a:p>
            <a:pPr latinLnBrk="1"/>
            <a:r>
              <a:rPr lang="zh-CN" altLang="en-US" b="1" dirty="0" smtClean="0"/>
              <a:t>疑问代词 </a:t>
            </a:r>
            <a:r>
              <a:rPr lang="en-US" altLang="zh-CN" b="1" dirty="0" smtClean="0"/>
              <a:t>interrogative pronoun </a:t>
            </a:r>
          </a:p>
          <a:p>
            <a:pPr latinLnBrk="1"/>
            <a:r>
              <a:rPr lang="zh-CN" altLang="en-US" b="1" dirty="0" smtClean="0"/>
              <a:t>关系代词 </a:t>
            </a:r>
            <a:r>
              <a:rPr lang="en-US" altLang="zh-CN" b="1" dirty="0" smtClean="0"/>
              <a:t>relative pronoun </a:t>
            </a:r>
          </a:p>
          <a:p>
            <a:pPr latinLnBrk="1"/>
            <a:r>
              <a:rPr lang="zh-CN" altLang="en-US" b="1" dirty="0" smtClean="0"/>
              <a:t>不定代词 </a:t>
            </a:r>
            <a:r>
              <a:rPr lang="en-US" altLang="zh-CN" b="1" dirty="0" smtClean="0"/>
              <a:t>indefinite pronoun </a:t>
            </a:r>
          </a:p>
          <a:p>
            <a:pPr latinLnBrk="1"/>
            <a:r>
              <a:rPr lang="zh-CN" altLang="en-US" b="1" dirty="0" smtClean="0"/>
              <a:t>物主代词 </a:t>
            </a:r>
            <a:r>
              <a:rPr lang="en-US" altLang="zh-CN" b="1" dirty="0" err="1" smtClean="0"/>
              <a:t>possecive</a:t>
            </a:r>
            <a:r>
              <a:rPr lang="en-US" altLang="zh-CN" b="1" dirty="0" smtClean="0"/>
              <a:t> pronoun </a:t>
            </a:r>
          </a:p>
          <a:p>
            <a:pPr latinLnBrk="1"/>
            <a:r>
              <a:rPr lang="zh-CN" altLang="en-US" b="1" dirty="0" smtClean="0"/>
              <a:t>名词性物主代词 </a:t>
            </a:r>
            <a:r>
              <a:rPr lang="en-US" altLang="zh-CN" b="1" dirty="0" smtClean="0"/>
              <a:t>nominal </a:t>
            </a:r>
            <a:r>
              <a:rPr lang="en-US" altLang="zh-CN" b="1" dirty="0" err="1" smtClean="0"/>
              <a:t>possesive</a:t>
            </a:r>
            <a:r>
              <a:rPr lang="en-US" altLang="zh-CN" b="1" dirty="0" smtClean="0"/>
              <a:t> </a:t>
            </a:r>
            <a:r>
              <a:rPr lang="en-US" altLang="zh-CN" b="1" dirty="0" err="1" smtClean="0"/>
              <a:t>prnoun</a:t>
            </a:r>
            <a:r>
              <a:rPr lang="en-US" altLang="zh-CN" b="1" dirty="0" smtClean="0"/>
              <a:t> </a:t>
            </a:r>
          </a:p>
          <a:p>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buNone/>
            </a:pPr>
            <a:endParaRPr lang="en-US" altLang="zh-CN" b="1" dirty="0" smtClean="0"/>
          </a:p>
          <a:p>
            <a:pPr latinLnBrk="1"/>
            <a:r>
              <a:rPr lang="zh-CN" altLang="en-US" b="1" dirty="0" smtClean="0"/>
              <a:t>形容词性物主代词 </a:t>
            </a:r>
            <a:r>
              <a:rPr lang="en-US" altLang="zh-CN" b="1" dirty="0" smtClean="0"/>
              <a:t>adjectival </a:t>
            </a:r>
            <a:r>
              <a:rPr lang="en-US" altLang="zh-CN" b="1" dirty="0" err="1" smtClean="0"/>
              <a:t>possesive</a:t>
            </a:r>
            <a:r>
              <a:rPr lang="en-US" altLang="zh-CN" b="1" dirty="0" smtClean="0"/>
              <a:t> pronoun </a:t>
            </a:r>
          </a:p>
          <a:p>
            <a:pPr latinLnBrk="1"/>
            <a:r>
              <a:rPr lang="zh-CN" altLang="en-US" b="1" dirty="0" smtClean="0"/>
              <a:t>冠词 </a:t>
            </a:r>
            <a:r>
              <a:rPr lang="en-US" altLang="zh-CN" b="1" dirty="0" smtClean="0"/>
              <a:t>article </a:t>
            </a:r>
          </a:p>
          <a:p>
            <a:pPr latinLnBrk="1"/>
            <a:r>
              <a:rPr lang="zh-CN" altLang="en-US" b="1" dirty="0" smtClean="0"/>
              <a:t>定冠词 </a:t>
            </a:r>
            <a:r>
              <a:rPr lang="en-US" altLang="zh-CN" b="1" dirty="0" smtClean="0"/>
              <a:t>definite article </a:t>
            </a:r>
          </a:p>
          <a:p>
            <a:pPr latinLnBrk="1"/>
            <a:r>
              <a:rPr lang="zh-CN" altLang="en-US" b="1" dirty="0" smtClean="0"/>
              <a:t>不定冠词 </a:t>
            </a:r>
            <a:r>
              <a:rPr lang="en-US" altLang="zh-CN" b="1" dirty="0" smtClean="0"/>
              <a:t>indefinite article </a:t>
            </a:r>
          </a:p>
          <a:p>
            <a:pPr latinLnBrk="1"/>
            <a:r>
              <a:rPr lang="zh-CN" altLang="en-US" b="1" dirty="0" smtClean="0"/>
              <a:t>数词 </a:t>
            </a:r>
            <a:r>
              <a:rPr lang="en-US" altLang="zh-CN" b="1" dirty="0" smtClean="0"/>
              <a:t>numeral </a:t>
            </a:r>
          </a:p>
          <a:p>
            <a:pPr latinLnBrk="1"/>
            <a:r>
              <a:rPr lang="zh-CN" altLang="en-US" b="1" dirty="0" smtClean="0"/>
              <a:t>基数词 </a:t>
            </a:r>
            <a:r>
              <a:rPr lang="en-US" altLang="zh-CN" b="1" dirty="0" smtClean="0"/>
              <a:t>cardinal numeral </a:t>
            </a:r>
          </a:p>
          <a:p>
            <a:pPr latinLnBrk="1"/>
            <a:r>
              <a:rPr lang="zh-CN" altLang="en-US" b="1" dirty="0" smtClean="0"/>
              <a:t>序数词 </a:t>
            </a:r>
            <a:r>
              <a:rPr lang="en-US" altLang="zh-CN" b="1" dirty="0" smtClean="0"/>
              <a:t>ordinal numeral </a:t>
            </a:r>
          </a:p>
          <a:p>
            <a:pPr latinLnBrk="1"/>
            <a:r>
              <a:rPr lang="zh-CN" altLang="en-US" b="1" dirty="0" smtClean="0"/>
              <a:t>分数词 </a:t>
            </a:r>
            <a:r>
              <a:rPr lang="en-US" altLang="zh-CN" b="1" dirty="0" smtClean="0"/>
              <a:t>fractional numeral </a:t>
            </a:r>
          </a:p>
          <a:p>
            <a:pPr latinLnBrk="1"/>
            <a:r>
              <a:rPr lang="zh-CN" altLang="en-US" b="1" dirty="0" smtClean="0"/>
              <a:t>形式 </a:t>
            </a:r>
            <a:r>
              <a:rPr lang="en-US" altLang="zh-CN" b="1" dirty="0" smtClean="0"/>
              <a:t>form </a:t>
            </a:r>
          </a:p>
          <a:p>
            <a:pPr latinLnBrk="1"/>
            <a:r>
              <a:rPr lang="zh-CN" altLang="en-US" b="1" dirty="0" smtClean="0"/>
              <a:t>单数形式 </a:t>
            </a:r>
            <a:r>
              <a:rPr lang="en-US" altLang="zh-CN" b="1" dirty="0" smtClean="0"/>
              <a:t>singular form </a:t>
            </a:r>
          </a:p>
          <a:p>
            <a:pPr latinLnBrk="1"/>
            <a:r>
              <a:rPr lang="zh-CN" altLang="en-US" b="1" dirty="0" smtClean="0"/>
              <a:t>复数形式 </a:t>
            </a:r>
            <a:r>
              <a:rPr lang="en-US" altLang="zh-CN" b="1" dirty="0" smtClean="0"/>
              <a:t>plural form </a:t>
            </a:r>
          </a:p>
          <a:p>
            <a:pPr latinLnBrk="1"/>
            <a:r>
              <a:rPr lang="zh-CN" altLang="en-US" b="1" dirty="0" smtClean="0"/>
              <a:t>限定动词 </a:t>
            </a:r>
            <a:r>
              <a:rPr lang="en-US" altLang="zh-CN" b="1" dirty="0" smtClean="0"/>
              <a:t>finite verb form </a:t>
            </a:r>
          </a:p>
          <a:p>
            <a:pPr latinLnBrk="1"/>
            <a:r>
              <a:rPr lang="zh-CN" altLang="en-US" b="1" dirty="0" smtClean="0"/>
              <a:t>非限定动词 </a:t>
            </a:r>
            <a:r>
              <a:rPr lang="en-US" altLang="zh-CN" b="1" dirty="0" smtClean="0"/>
              <a:t>non-finite verb form </a:t>
            </a:r>
          </a:p>
          <a:p>
            <a:pPr latinLnBrk="1"/>
            <a:r>
              <a:rPr lang="zh-CN" altLang="en-US" b="1" dirty="0" smtClean="0"/>
              <a:t>原形 </a:t>
            </a:r>
            <a:r>
              <a:rPr lang="en-US" altLang="zh-CN" b="1" dirty="0" smtClean="0"/>
              <a:t>base form </a:t>
            </a:r>
          </a:p>
          <a:p>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10000"/>
          </a:bodyPr>
          <a:lstStyle/>
          <a:p>
            <a:pPr latinLnBrk="1"/>
            <a:r>
              <a:rPr lang="en-US" altLang="zh-CN" b="1" dirty="0" smtClean="0"/>
              <a:t>Morphology   </a:t>
            </a:r>
            <a:r>
              <a:rPr lang="zh-CN" altLang="en-US" b="1" dirty="0" smtClean="0"/>
              <a:t>词法</a:t>
            </a:r>
          </a:p>
          <a:p>
            <a:pPr latinLnBrk="1"/>
            <a:r>
              <a:rPr lang="en-US" altLang="zh-CN" b="1" dirty="0" smtClean="0"/>
              <a:t>Notional   </a:t>
            </a:r>
            <a:r>
              <a:rPr lang="zh-CN" altLang="en-US" b="1" dirty="0" smtClean="0"/>
              <a:t>实词</a:t>
            </a:r>
          </a:p>
          <a:p>
            <a:pPr latinLnBrk="1"/>
            <a:r>
              <a:rPr lang="en-US" altLang="zh-CN" b="1" dirty="0" smtClean="0"/>
              <a:t>form word   </a:t>
            </a:r>
            <a:r>
              <a:rPr lang="zh-CN" altLang="en-US" b="1" dirty="0" smtClean="0"/>
              <a:t>虚词</a:t>
            </a:r>
          </a:p>
          <a:p>
            <a:pPr latinLnBrk="1"/>
            <a:r>
              <a:rPr lang="en-US" altLang="zh-CN" b="1" dirty="0" smtClean="0"/>
              <a:t>word-building   </a:t>
            </a:r>
            <a:r>
              <a:rPr lang="zh-CN" altLang="en-US" b="1" dirty="0" smtClean="0"/>
              <a:t>构词法</a:t>
            </a:r>
          </a:p>
          <a:p>
            <a:pPr latinLnBrk="1"/>
            <a:r>
              <a:rPr lang="en-US" altLang="zh-CN" b="1" dirty="0" smtClean="0"/>
              <a:t>Root   </a:t>
            </a:r>
            <a:r>
              <a:rPr lang="zh-CN" altLang="en-US" b="1" dirty="0" smtClean="0"/>
              <a:t>词根</a:t>
            </a:r>
          </a:p>
          <a:p>
            <a:pPr latinLnBrk="1"/>
            <a:r>
              <a:rPr lang="en-US" altLang="zh-CN" b="1" dirty="0" smtClean="0"/>
              <a:t>Prefix   </a:t>
            </a:r>
            <a:r>
              <a:rPr lang="zh-CN" altLang="en-US" b="1" dirty="0" smtClean="0"/>
              <a:t>前缀</a:t>
            </a:r>
          </a:p>
          <a:p>
            <a:pPr latinLnBrk="1"/>
            <a:r>
              <a:rPr lang="en-US" altLang="zh-CN" b="1" dirty="0" smtClean="0"/>
              <a:t>Suffix   </a:t>
            </a:r>
            <a:r>
              <a:rPr lang="zh-CN" altLang="en-US" b="1" dirty="0" smtClean="0"/>
              <a:t>后缀</a:t>
            </a:r>
          </a:p>
          <a:p>
            <a:pPr latinLnBrk="1"/>
            <a:r>
              <a:rPr lang="en-US" altLang="zh-CN" b="1" dirty="0" smtClean="0"/>
              <a:t>Synonym   </a:t>
            </a:r>
            <a:r>
              <a:rPr lang="zh-CN" altLang="en-US" b="1" dirty="0" smtClean="0"/>
              <a:t>同义词</a:t>
            </a:r>
          </a:p>
          <a:p>
            <a:pPr latinLnBrk="1"/>
            <a:r>
              <a:rPr lang="en-US" altLang="zh-CN" b="1" dirty="0" smtClean="0"/>
              <a:t>Antonym   </a:t>
            </a:r>
            <a:r>
              <a:rPr lang="zh-CN" altLang="en-US" b="1" dirty="0" smtClean="0"/>
              <a:t>反义词</a:t>
            </a:r>
          </a:p>
          <a:p>
            <a:pPr latinLnBrk="1"/>
            <a:r>
              <a:rPr lang="en-US" altLang="zh-CN" b="1" dirty="0" smtClean="0"/>
              <a:t>Conversion   </a:t>
            </a:r>
            <a:r>
              <a:rPr lang="zh-CN" altLang="en-US" b="1" dirty="0" smtClean="0"/>
              <a:t>转化法</a:t>
            </a:r>
          </a:p>
          <a:p>
            <a:pPr latinLnBrk="1"/>
            <a:r>
              <a:rPr lang="en-US" altLang="zh-CN" b="1" dirty="0" smtClean="0"/>
              <a:t>Derivation   </a:t>
            </a:r>
            <a:r>
              <a:rPr lang="zh-CN" altLang="en-US" b="1" dirty="0" smtClean="0"/>
              <a:t>派生法</a:t>
            </a:r>
          </a:p>
          <a:p>
            <a:pPr latinLnBrk="1"/>
            <a:r>
              <a:rPr lang="en-US" altLang="zh-CN" b="1" dirty="0" smtClean="0"/>
              <a:t>Affixation   </a:t>
            </a:r>
            <a:r>
              <a:rPr lang="zh-CN" altLang="en-US" b="1" dirty="0" smtClean="0"/>
              <a:t>词缀法</a:t>
            </a:r>
          </a:p>
          <a:p>
            <a:pPr latinLnBrk="1"/>
            <a:r>
              <a:rPr lang="en-US" altLang="zh-CN" b="1" dirty="0" smtClean="0"/>
              <a:t>Composition   </a:t>
            </a:r>
            <a:r>
              <a:rPr lang="zh-CN" altLang="en-US" b="1" dirty="0" smtClean="0"/>
              <a:t>合成法</a:t>
            </a:r>
          </a:p>
          <a:p>
            <a:pPr latinLnBrk="1"/>
            <a:endParaRPr lang="zh-CN" altLang="en-US" b="1" dirty="0" smtClean="0"/>
          </a:p>
          <a:p>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85000" lnSpcReduction="20000"/>
          </a:bodyPr>
          <a:lstStyle/>
          <a:p>
            <a:pPr latinLnBrk="1"/>
            <a:r>
              <a:rPr lang="en-US" altLang="zh-CN" b="1" dirty="0" smtClean="0"/>
              <a:t>Compound   </a:t>
            </a:r>
            <a:r>
              <a:rPr lang="zh-CN" altLang="en-US" b="1" dirty="0" smtClean="0"/>
              <a:t>复合词</a:t>
            </a:r>
          </a:p>
          <a:p>
            <a:pPr latinLnBrk="1"/>
            <a:r>
              <a:rPr lang="en-US" altLang="zh-CN" b="1" dirty="0" smtClean="0"/>
              <a:t>parts of speech   </a:t>
            </a:r>
            <a:r>
              <a:rPr lang="zh-CN" altLang="en-US" b="1" dirty="0" smtClean="0"/>
              <a:t>词类</a:t>
            </a:r>
          </a:p>
          <a:p>
            <a:pPr latinLnBrk="1"/>
            <a:r>
              <a:rPr lang="en-US" altLang="zh-CN" b="1" dirty="0" smtClean="0"/>
              <a:t>Noun   </a:t>
            </a:r>
            <a:r>
              <a:rPr lang="zh-CN" altLang="en-US" b="1" dirty="0" smtClean="0"/>
              <a:t>名词</a:t>
            </a:r>
          </a:p>
          <a:p>
            <a:pPr latinLnBrk="1"/>
            <a:r>
              <a:rPr lang="en-US" altLang="zh-CN" b="1" dirty="0" smtClean="0"/>
              <a:t>Pronoun   </a:t>
            </a:r>
            <a:r>
              <a:rPr lang="zh-CN" altLang="en-US" b="1" dirty="0" smtClean="0"/>
              <a:t>代词</a:t>
            </a:r>
          </a:p>
          <a:p>
            <a:pPr latinLnBrk="1"/>
            <a:r>
              <a:rPr lang="en-US" altLang="zh-CN" b="1" dirty="0" smtClean="0"/>
              <a:t>Numeral   </a:t>
            </a:r>
            <a:r>
              <a:rPr lang="zh-CN" altLang="en-US" b="1" dirty="0" smtClean="0"/>
              <a:t>数词</a:t>
            </a:r>
            <a:endParaRPr lang="en-US" altLang="zh-CN" b="1" dirty="0" smtClean="0"/>
          </a:p>
          <a:p>
            <a:pPr latinLnBrk="1"/>
            <a:r>
              <a:rPr lang="en-US" altLang="zh-CN" b="1" dirty="0" smtClean="0"/>
              <a:t>Adjective  </a:t>
            </a:r>
            <a:r>
              <a:rPr lang="zh-CN" altLang="en-US" b="1" dirty="0" smtClean="0"/>
              <a:t>形容词</a:t>
            </a:r>
          </a:p>
          <a:p>
            <a:pPr latinLnBrk="1"/>
            <a:r>
              <a:rPr lang="en-US" altLang="zh-CN" b="1" dirty="0" smtClean="0"/>
              <a:t>Verb  </a:t>
            </a:r>
            <a:r>
              <a:rPr lang="zh-CN" altLang="en-US" b="1" dirty="0" smtClean="0"/>
              <a:t>动词</a:t>
            </a:r>
          </a:p>
          <a:p>
            <a:pPr latinLnBrk="1"/>
            <a:r>
              <a:rPr lang="en-US" altLang="zh-CN" b="1" dirty="0" smtClean="0"/>
              <a:t>Adverb  </a:t>
            </a:r>
            <a:r>
              <a:rPr lang="zh-CN" altLang="en-US" b="1" dirty="0" smtClean="0"/>
              <a:t>副词</a:t>
            </a:r>
          </a:p>
          <a:p>
            <a:pPr latinLnBrk="1"/>
            <a:r>
              <a:rPr lang="en-US" altLang="zh-CN" b="1" dirty="0" smtClean="0"/>
              <a:t>Article  </a:t>
            </a:r>
            <a:r>
              <a:rPr lang="zh-CN" altLang="en-US" b="1" dirty="0" smtClean="0"/>
              <a:t>冠词</a:t>
            </a:r>
          </a:p>
          <a:p>
            <a:pPr latinLnBrk="1"/>
            <a:r>
              <a:rPr lang="en-US" altLang="zh-CN" b="1" dirty="0" smtClean="0"/>
              <a:t>Preposition  </a:t>
            </a:r>
            <a:r>
              <a:rPr lang="zh-CN" altLang="en-US" b="1" dirty="0" smtClean="0"/>
              <a:t>介词</a:t>
            </a:r>
          </a:p>
          <a:p>
            <a:pPr latinLnBrk="1"/>
            <a:r>
              <a:rPr lang="en-US" altLang="zh-CN" b="1" dirty="0" smtClean="0"/>
              <a:t>Conjunction  </a:t>
            </a:r>
            <a:r>
              <a:rPr lang="zh-CN" altLang="en-US" b="1" dirty="0" smtClean="0"/>
              <a:t>连词</a:t>
            </a:r>
          </a:p>
          <a:p>
            <a:pPr latinLnBrk="1"/>
            <a:r>
              <a:rPr lang="en-US" altLang="zh-CN" b="1" dirty="0" smtClean="0"/>
              <a:t>Interjection  </a:t>
            </a:r>
            <a:r>
              <a:rPr lang="zh-CN" altLang="en-US" b="1" dirty="0" smtClean="0"/>
              <a:t>感叹词</a:t>
            </a:r>
          </a:p>
          <a:p>
            <a:pPr latinLnBrk="1"/>
            <a:r>
              <a:rPr lang="en-US" altLang="zh-CN" b="1" dirty="0" smtClean="0"/>
              <a:t>Particle  </a:t>
            </a:r>
            <a:r>
              <a:rPr lang="zh-CN" altLang="en-US" b="1" dirty="0" smtClean="0"/>
              <a:t>引导词</a:t>
            </a:r>
          </a:p>
          <a:p>
            <a:pPr latinLnBrk="1"/>
            <a:r>
              <a:rPr lang="en-US" altLang="zh-CN" b="1" dirty="0" smtClean="0"/>
              <a:t>classification of nouns  </a:t>
            </a:r>
            <a:r>
              <a:rPr lang="zh-CN" altLang="en-US" b="1" dirty="0" smtClean="0"/>
              <a:t>名词的分类</a:t>
            </a:r>
          </a:p>
          <a:p>
            <a:pPr latinLnBrk="1"/>
            <a:r>
              <a:rPr lang="en-US" altLang="zh-CN" b="1" dirty="0" smtClean="0"/>
              <a:t>common noun  </a:t>
            </a:r>
            <a:r>
              <a:rPr lang="zh-CN" altLang="en-US" b="1" dirty="0" smtClean="0"/>
              <a:t>普通名词</a:t>
            </a:r>
          </a:p>
          <a:p>
            <a:pPr latinLnBrk="1"/>
            <a:r>
              <a:rPr lang="en-US" altLang="zh-CN" b="1" dirty="0" smtClean="0"/>
              <a:t>proper noun  </a:t>
            </a:r>
            <a:r>
              <a:rPr lang="zh-CN" altLang="en-US" b="1" dirty="0" smtClean="0"/>
              <a:t>专有名词</a:t>
            </a:r>
          </a:p>
          <a:p>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r>
              <a:rPr lang="en-US" altLang="zh-CN" b="1" dirty="0" smtClean="0"/>
              <a:t>collective noun  </a:t>
            </a:r>
            <a:r>
              <a:rPr lang="zh-CN" altLang="en-US" b="1" dirty="0" smtClean="0"/>
              <a:t>集合名词</a:t>
            </a:r>
          </a:p>
          <a:p>
            <a:pPr latinLnBrk="1"/>
            <a:r>
              <a:rPr lang="en-US" altLang="zh-CN" b="1" dirty="0" smtClean="0"/>
              <a:t>material noun  </a:t>
            </a:r>
            <a:r>
              <a:rPr lang="zh-CN" altLang="en-US" b="1" dirty="0" smtClean="0"/>
              <a:t>物质名词</a:t>
            </a:r>
          </a:p>
          <a:p>
            <a:pPr latinLnBrk="1"/>
            <a:r>
              <a:rPr lang="en-US" altLang="zh-CN" b="1" dirty="0" smtClean="0"/>
              <a:t>abstract noun  </a:t>
            </a:r>
            <a:r>
              <a:rPr lang="zh-CN" altLang="en-US" b="1" dirty="0" smtClean="0"/>
              <a:t>抽象名词</a:t>
            </a:r>
          </a:p>
          <a:p>
            <a:pPr latinLnBrk="1"/>
            <a:r>
              <a:rPr lang="en-US" altLang="zh-CN" b="1" dirty="0" smtClean="0"/>
              <a:t>countable noun  </a:t>
            </a:r>
            <a:r>
              <a:rPr lang="zh-CN" altLang="en-US" b="1" dirty="0" smtClean="0"/>
              <a:t>可数名词</a:t>
            </a:r>
          </a:p>
          <a:p>
            <a:pPr latinLnBrk="1"/>
            <a:r>
              <a:rPr lang="en-US" altLang="zh-CN" b="1" dirty="0" smtClean="0"/>
              <a:t>personal pronoun  </a:t>
            </a:r>
            <a:r>
              <a:rPr lang="zh-CN" altLang="en-US" b="1" dirty="0" smtClean="0"/>
              <a:t>人称代词</a:t>
            </a:r>
          </a:p>
          <a:p>
            <a:pPr latinLnBrk="1"/>
            <a:r>
              <a:rPr lang="en-US" altLang="zh-CN" b="1" dirty="0" smtClean="0"/>
              <a:t>possessive pronoun  </a:t>
            </a:r>
            <a:r>
              <a:rPr lang="zh-CN" altLang="en-US" b="1" dirty="0" smtClean="0"/>
              <a:t>物主代词</a:t>
            </a:r>
          </a:p>
          <a:p>
            <a:pPr latinLnBrk="1"/>
            <a:r>
              <a:rPr lang="en-US" altLang="zh-CN" b="1" dirty="0" smtClean="0"/>
              <a:t>reflexive pronoun  </a:t>
            </a:r>
            <a:r>
              <a:rPr lang="zh-CN" altLang="en-US" b="1" dirty="0" smtClean="0"/>
              <a:t>反身代词</a:t>
            </a:r>
          </a:p>
          <a:p>
            <a:pPr latinLnBrk="1"/>
            <a:r>
              <a:rPr lang="en-US" altLang="zh-CN" b="1" dirty="0" smtClean="0"/>
              <a:t>demonstrative pronoun  </a:t>
            </a:r>
            <a:r>
              <a:rPr lang="zh-CN" altLang="en-US" b="1" dirty="0" smtClean="0"/>
              <a:t>指示代词</a:t>
            </a:r>
          </a:p>
          <a:p>
            <a:pPr latinLnBrk="1"/>
            <a:r>
              <a:rPr lang="en-US" altLang="zh-CN" b="1" dirty="0" smtClean="0"/>
              <a:t>interrogative pronoun  </a:t>
            </a:r>
            <a:r>
              <a:rPr lang="zh-CN" altLang="en-US" b="1" dirty="0" smtClean="0"/>
              <a:t>疑问代词</a:t>
            </a:r>
            <a:endParaRPr lang="en-US" altLang="zh-CN" b="1" dirty="0" smtClean="0"/>
          </a:p>
          <a:p>
            <a:pPr latinLnBrk="1"/>
            <a:r>
              <a:rPr lang="en-US" altLang="zh-CN" b="1" dirty="0" smtClean="0"/>
              <a:t>relative pronoun  </a:t>
            </a:r>
            <a:r>
              <a:rPr lang="zh-CN" altLang="en-US" b="1" dirty="0" smtClean="0"/>
              <a:t>关系代词</a:t>
            </a:r>
          </a:p>
          <a:p>
            <a:pPr latinLnBrk="1"/>
            <a:r>
              <a:rPr lang="en-US" altLang="zh-CN" b="1" dirty="0" smtClean="0"/>
              <a:t>indefinite pronoun  </a:t>
            </a:r>
            <a:r>
              <a:rPr lang="zh-CN" altLang="en-US" b="1" dirty="0" smtClean="0"/>
              <a:t>不定代词</a:t>
            </a:r>
          </a:p>
          <a:p>
            <a:pPr latinLnBrk="1"/>
            <a:r>
              <a:rPr lang="en-US" altLang="zh-CN" b="1" dirty="0" smtClean="0"/>
              <a:t>reciprocal pronoun  </a:t>
            </a:r>
            <a:r>
              <a:rPr lang="zh-CN" altLang="en-US" b="1" dirty="0" smtClean="0"/>
              <a:t>相互代词</a:t>
            </a:r>
          </a:p>
          <a:p>
            <a:pPr latinLnBrk="1"/>
            <a:r>
              <a:rPr lang="en-US" altLang="zh-CN" b="1" dirty="0" smtClean="0"/>
              <a:t>Case  </a:t>
            </a:r>
            <a:r>
              <a:rPr lang="zh-CN" altLang="en-US" b="1" dirty="0" smtClean="0"/>
              <a:t>格</a:t>
            </a:r>
          </a:p>
          <a:p>
            <a:pPr latinLnBrk="1"/>
            <a:r>
              <a:rPr lang="en-US" altLang="zh-CN" b="1" dirty="0" smtClean="0"/>
              <a:t>nominative case  </a:t>
            </a:r>
            <a:r>
              <a:rPr lang="zh-CN" altLang="en-US" b="1" dirty="0" smtClean="0"/>
              <a:t>主格</a:t>
            </a:r>
          </a:p>
          <a:p>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0" y="0"/>
            <a:ext cx="9144000" cy="6858000"/>
          </a:xfrm>
          <a:noFill/>
        </p:spPr>
        <p:txBody>
          <a:bodyPr/>
          <a:lstStyle/>
          <a:p>
            <a:pPr algn="l" eaLnBrk="1" hangingPunct="1"/>
            <a:r>
              <a:rPr lang="en-US" altLang="zh-CN" b="1" dirty="0" smtClean="0">
                <a:solidFill>
                  <a:srgbClr val="0000CC"/>
                </a:solidFill>
              </a:rPr>
              <a:t>Listening </a:t>
            </a:r>
          </a:p>
          <a:p>
            <a:pPr algn="l" eaLnBrk="1" hangingPunct="1"/>
            <a:r>
              <a:rPr lang="en-US" altLang="zh-CN" b="1" dirty="0" smtClean="0">
                <a:solidFill>
                  <a:srgbClr val="CC3300"/>
                </a:solidFill>
              </a:rPr>
              <a:t>It is a matter of doing practice</a:t>
            </a:r>
          </a:p>
          <a:p>
            <a:pPr algn="l" eaLnBrk="1" hangingPunct="1"/>
            <a:r>
              <a:rPr lang="en-US" altLang="zh-CN" b="1" dirty="0" smtClean="0">
                <a:solidFill>
                  <a:schemeClr val="tx1"/>
                </a:solidFill>
              </a:rPr>
              <a:t>15min each day</a:t>
            </a:r>
          </a:p>
          <a:p>
            <a:pPr algn="l" eaLnBrk="1" hangingPunct="1"/>
            <a:r>
              <a:rPr lang="en-US" altLang="zh-CN" b="1" dirty="0" smtClean="0">
                <a:solidFill>
                  <a:schemeClr val="tx1"/>
                </a:solidFill>
              </a:rPr>
              <a:t>No escape from the listening test</a:t>
            </a:r>
          </a:p>
          <a:p>
            <a:pPr algn="l" eaLnBrk="1" hangingPunct="1"/>
            <a:r>
              <a:rPr lang="en-US" altLang="zh-CN" b="1" dirty="0" smtClean="0">
                <a:solidFill>
                  <a:schemeClr val="tx1"/>
                </a:solidFill>
              </a:rPr>
              <a:t>Check with the listening text</a:t>
            </a:r>
          </a:p>
          <a:p>
            <a:pPr algn="l" eaLnBrk="1" hangingPunct="1"/>
            <a:r>
              <a:rPr lang="en-US" altLang="zh-CN" b="1" dirty="0" smtClean="0">
                <a:solidFill>
                  <a:srgbClr val="0000CC"/>
                </a:solidFill>
              </a:rPr>
              <a:t>Reading </a:t>
            </a:r>
          </a:p>
          <a:p>
            <a:pPr algn="l" eaLnBrk="1" hangingPunct="1"/>
            <a:r>
              <a:rPr lang="en-US" altLang="zh-CN" b="1" dirty="0" smtClean="0">
                <a:solidFill>
                  <a:srgbClr val="CC3300"/>
                </a:solidFill>
              </a:rPr>
              <a:t>The reading accumulation decides the reading ability.</a:t>
            </a:r>
          </a:p>
          <a:p>
            <a:pPr algn="l" eaLnBrk="1" hangingPunct="1"/>
            <a:r>
              <a:rPr lang="en-US" altLang="zh-CN" b="1" dirty="0" smtClean="0">
                <a:solidFill>
                  <a:schemeClr val="tx1"/>
                </a:solidFill>
              </a:rPr>
              <a:t>Two passages each day</a:t>
            </a:r>
          </a:p>
          <a:p>
            <a:pPr algn="l" eaLnBrk="1" hangingPunct="1"/>
            <a:r>
              <a:rPr lang="en-US" altLang="zh-CN" b="1" dirty="0" smtClean="0">
                <a:solidFill>
                  <a:schemeClr val="tx1"/>
                </a:solidFill>
              </a:rPr>
              <a:t>Collect information from what you read.</a:t>
            </a:r>
          </a:p>
          <a:p>
            <a:pPr algn="l" eaLnBrk="1" hangingPunct="1"/>
            <a:r>
              <a:rPr lang="en-US" altLang="zh-CN" b="1" dirty="0" smtClean="0">
                <a:solidFill>
                  <a:schemeClr val="tx1"/>
                </a:solidFill>
              </a:rPr>
              <a:t>Compare notes of the information points and skills</a:t>
            </a:r>
          </a:p>
          <a:p>
            <a:pPr algn="l" eaLnBrk="1" hangingPunct="1"/>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 calcmode="lin" valueType="num">
                                      <p:cBhvr additive="base">
                                        <p:cTn id="7" dur="500" fill="hold"/>
                                        <p:tgtEl>
                                          <p:spTgt spid="30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4">
                                            <p:txEl>
                                              <p:pRg st="1" end="1"/>
                                            </p:txEl>
                                          </p:spTgt>
                                        </p:tgtEl>
                                        <p:attrNameLst>
                                          <p:attrName>style.visibility</p:attrName>
                                        </p:attrNameLst>
                                      </p:cBhvr>
                                      <p:to>
                                        <p:strVal val="visible"/>
                                      </p:to>
                                    </p:set>
                                    <p:anim calcmode="lin" valueType="num">
                                      <p:cBhvr additive="base">
                                        <p:cTn id="13" dur="500" fill="hold"/>
                                        <p:tgtEl>
                                          <p:spTgt spid="30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4">
                                            <p:txEl>
                                              <p:pRg st="2" end="2"/>
                                            </p:txEl>
                                          </p:spTgt>
                                        </p:tgtEl>
                                        <p:attrNameLst>
                                          <p:attrName>style.visibility</p:attrName>
                                        </p:attrNameLst>
                                      </p:cBhvr>
                                      <p:to>
                                        <p:strVal val="visible"/>
                                      </p:to>
                                    </p:set>
                                    <p:anim calcmode="lin" valueType="num">
                                      <p:cBhvr additive="base">
                                        <p:cTn id="19" dur="500" fill="hold"/>
                                        <p:tgtEl>
                                          <p:spTgt spid="30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4">
                                            <p:txEl>
                                              <p:pRg st="3" end="3"/>
                                            </p:txEl>
                                          </p:spTgt>
                                        </p:tgtEl>
                                        <p:attrNameLst>
                                          <p:attrName>style.visibility</p:attrName>
                                        </p:attrNameLst>
                                      </p:cBhvr>
                                      <p:to>
                                        <p:strVal val="visible"/>
                                      </p:to>
                                    </p:set>
                                    <p:anim calcmode="lin" valueType="num">
                                      <p:cBhvr additive="base">
                                        <p:cTn id="25" dur="500" fill="hold"/>
                                        <p:tgtEl>
                                          <p:spTgt spid="30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4">
                                            <p:txEl>
                                              <p:pRg st="4" end="4"/>
                                            </p:txEl>
                                          </p:spTgt>
                                        </p:tgtEl>
                                        <p:attrNameLst>
                                          <p:attrName>style.visibility</p:attrName>
                                        </p:attrNameLst>
                                      </p:cBhvr>
                                      <p:to>
                                        <p:strVal val="visible"/>
                                      </p:to>
                                    </p:set>
                                    <p:anim calcmode="lin" valueType="num">
                                      <p:cBhvr additive="base">
                                        <p:cTn id="31" dur="500" fill="hold"/>
                                        <p:tgtEl>
                                          <p:spTgt spid="30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4">
                                            <p:txEl>
                                              <p:pRg st="5" end="5"/>
                                            </p:txEl>
                                          </p:spTgt>
                                        </p:tgtEl>
                                        <p:attrNameLst>
                                          <p:attrName>style.visibility</p:attrName>
                                        </p:attrNameLst>
                                      </p:cBhvr>
                                      <p:to>
                                        <p:strVal val="visible"/>
                                      </p:to>
                                    </p:set>
                                    <p:anim calcmode="lin" valueType="num">
                                      <p:cBhvr additive="base">
                                        <p:cTn id="37" dur="500" fill="hold"/>
                                        <p:tgtEl>
                                          <p:spTgt spid="30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4">
                                            <p:txEl>
                                              <p:pRg st="6" end="6"/>
                                            </p:txEl>
                                          </p:spTgt>
                                        </p:tgtEl>
                                        <p:attrNameLst>
                                          <p:attrName>style.visibility</p:attrName>
                                        </p:attrNameLst>
                                      </p:cBhvr>
                                      <p:to>
                                        <p:strVal val="visible"/>
                                      </p:to>
                                    </p:set>
                                    <p:anim calcmode="lin" valueType="num">
                                      <p:cBhvr additive="base">
                                        <p:cTn id="43" dur="500" fill="hold"/>
                                        <p:tgtEl>
                                          <p:spTgt spid="30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4">
                                            <p:txEl>
                                              <p:pRg st="7" end="7"/>
                                            </p:txEl>
                                          </p:spTgt>
                                        </p:tgtEl>
                                        <p:attrNameLst>
                                          <p:attrName>style.visibility</p:attrName>
                                        </p:attrNameLst>
                                      </p:cBhvr>
                                      <p:to>
                                        <p:strVal val="visible"/>
                                      </p:to>
                                    </p:set>
                                    <p:anim calcmode="lin" valueType="num">
                                      <p:cBhvr additive="base">
                                        <p:cTn id="49" dur="500" fill="hold"/>
                                        <p:tgtEl>
                                          <p:spTgt spid="307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4">
                                            <p:txEl>
                                              <p:pRg st="8" end="8"/>
                                            </p:txEl>
                                          </p:spTgt>
                                        </p:tgtEl>
                                        <p:attrNameLst>
                                          <p:attrName>style.visibility</p:attrName>
                                        </p:attrNameLst>
                                      </p:cBhvr>
                                      <p:to>
                                        <p:strVal val="visible"/>
                                      </p:to>
                                    </p:set>
                                    <p:anim calcmode="lin" valueType="num">
                                      <p:cBhvr additive="base">
                                        <p:cTn id="55" dur="500" fill="hold"/>
                                        <p:tgtEl>
                                          <p:spTgt spid="307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74">
                                            <p:txEl>
                                              <p:pRg st="9" end="9"/>
                                            </p:txEl>
                                          </p:spTgt>
                                        </p:tgtEl>
                                        <p:attrNameLst>
                                          <p:attrName>style.visibility</p:attrName>
                                        </p:attrNameLst>
                                      </p:cBhvr>
                                      <p:to>
                                        <p:strVal val="visible"/>
                                      </p:to>
                                    </p:set>
                                    <p:anim calcmode="lin" valueType="num">
                                      <p:cBhvr additive="base">
                                        <p:cTn id="61" dur="500" fill="hold"/>
                                        <p:tgtEl>
                                          <p:spTgt spid="307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r>
              <a:rPr lang="en-US" altLang="zh-CN" b="1" dirty="0" smtClean="0"/>
              <a:t>objective case  </a:t>
            </a:r>
            <a:r>
              <a:rPr lang="zh-CN" altLang="en-US" b="1" dirty="0" smtClean="0"/>
              <a:t>宾格</a:t>
            </a:r>
          </a:p>
          <a:p>
            <a:pPr latinLnBrk="1"/>
            <a:r>
              <a:rPr lang="en-US" altLang="zh-CN" b="1" dirty="0" smtClean="0"/>
              <a:t>possessive case  </a:t>
            </a:r>
            <a:r>
              <a:rPr lang="zh-CN" altLang="en-US" b="1" dirty="0" smtClean="0"/>
              <a:t>所有格</a:t>
            </a:r>
          </a:p>
          <a:p>
            <a:pPr latinLnBrk="1"/>
            <a:r>
              <a:rPr lang="en-US" altLang="zh-CN" b="1" dirty="0" smtClean="0"/>
              <a:t>singular form  </a:t>
            </a:r>
            <a:r>
              <a:rPr lang="zh-CN" altLang="en-US" b="1" dirty="0" smtClean="0"/>
              <a:t>单数形式</a:t>
            </a:r>
          </a:p>
          <a:p>
            <a:pPr latinLnBrk="1"/>
            <a:r>
              <a:rPr lang="en-US" altLang="zh-CN" b="1" dirty="0" smtClean="0"/>
              <a:t>plural form  </a:t>
            </a:r>
            <a:r>
              <a:rPr lang="zh-CN" altLang="en-US" b="1" dirty="0" smtClean="0"/>
              <a:t>复数形式</a:t>
            </a:r>
          </a:p>
          <a:p>
            <a:pPr latinLnBrk="1"/>
            <a:r>
              <a:rPr lang="en-US" altLang="zh-CN" b="1" dirty="0" smtClean="0"/>
              <a:t>cardinal numeral  </a:t>
            </a:r>
            <a:r>
              <a:rPr lang="zh-CN" altLang="en-US" b="1" dirty="0" smtClean="0"/>
              <a:t>基数词</a:t>
            </a:r>
          </a:p>
          <a:p>
            <a:pPr latinLnBrk="1"/>
            <a:r>
              <a:rPr lang="en-US" altLang="zh-CN" b="1" dirty="0" smtClean="0"/>
              <a:t>ordinal numeral  </a:t>
            </a:r>
            <a:r>
              <a:rPr lang="zh-CN" altLang="en-US" b="1" dirty="0" smtClean="0"/>
              <a:t>序数词</a:t>
            </a:r>
          </a:p>
          <a:p>
            <a:pPr latinLnBrk="1"/>
            <a:r>
              <a:rPr lang="en-US" altLang="zh-CN" b="1" dirty="0" smtClean="0"/>
              <a:t>fraction numeral  </a:t>
            </a:r>
            <a:r>
              <a:rPr lang="zh-CN" altLang="en-US" b="1" dirty="0" smtClean="0"/>
              <a:t>分数数词</a:t>
            </a:r>
          </a:p>
          <a:p>
            <a:pPr latinLnBrk="1"/>
            <a:r>
              <a:rPr lang="en-US" altLang="zh-CN" b="1" dirty="0" smtClean="0"/>
              <a:t>degrees of comparison  </a:t>
            </a:r>
            <a:r>
              <a:rPr lang="zh-CN" altLang="en-US" b="1" dirty="0" smtClean="0"/>
              <a:t>比较级</a:t>
            </a:r>
          </a:p>
          <a:p>
            <a:pPr latinLnBrk="1"/>
            <a:r>
              <a:rPr lang="en-US" altLang="zh-CN" b="1" dirty="0" smtClean="0"/>
              <a:t>positive degree  </a:t>
            </a:r>
            <a:r>
              <a:rPr lang="zh-CN" altLang="en-US" b="1" dirty="0" smtClean="0"/>
              <a:t>原级</a:t>
            </a:r>
          </a:p>
          <a:p>
            <a:pPr latinLnBrk="1"/>
            <a:r>
              <a:rPr lang="en-US" altLang="zh-CN" b="1" dirty="0" smtClean="0"/>
              <a:t>comparative degree  </a:t>
            </a:r>
            <a:r>
              <a:rPr lang="zh-CN" altLang="en-US" b="1" dirty="0" smtClean="0"/>
              <a:t>比较级</a:t>
            </a:r>
          </a:p>
          <a:p>
            <a:pPr latinLnBrk="1"/>
            <a:r>
              <a:rPr lang="en-US" altLang="zh-CN" b="1" dirty="0" smtClean="0"/>
              <a:t>superlative degree  </a:t>
            </a:r>
            <a:r>
              <a:rPr lang="zh-CN" altLang="en-US" b="1" dirty="0" smtClean="0"/>
              <a:t>最高级</a:t>
            </a:r>
          </a:p>
          <a:p>
            <a:pPr latinLnBrk="1"/>
            <a:r>
              <a:rPr lang="en-US" altLang="zh-CN" b="1" dirty="0" smtClean="0"/>
              <a:t>notional verb  </a:t>
            </a:r>
            <a:r>
              <a:rPr lang="zh-CN" altLang="en-US" b="1" dirty="0" smtClean="0"/>
              <a:t>实义动词</a:t>
            </a:r>
          </a:p>
          <a:p>
            <a:pPr latinLnBrk="1"/>
            <a:r>
              <a:rPr lang="en-US" altLang="zh-CN" b="1" dirty="0" smtClean="0"/>
              <a:t>modal verb  </a:t>
            </a:r>
            <a:r>
              <a:rPr lang="zh-CN" altLang="en-US" b="1" dirty="0" smtClean="0"/>
              <a:t>情态动词</a:t>
            </a:r>
            <a:endParaRPr lang="en-US" altLang="zh-CN" b="1" dirty="0" smtClean="0"/>
          </a:p>
          <a:p>
            <a:pPr latinLnBrk="1"/>
            <a:r>
              <a:rPr lang="en-US" altLang="zh-CN" b="1" dirty="0" smtClean="0"/>
              <a:t>link verb  </a:t>
            </a:r>
            <a:r>
              <a:rPr lang="zh-CN" altLang="en-US" b="1" dirty="0" smtClean="0"/>
              <a:t>连系动词</a:t>
            </a:r>
          </a:p>
          <a:p>
            <a:pPr latinLnBrk="1"/>
            <a:r>
              <a:rPr lang="en-US" altLang="zh-CN" b="1" dirty="0" smtClean="0"/>
              <a:t>auxiliary verb  </a:t>
            </a:r>
            <a:r>
              <a:rPr lang="zh-CN" altLang="en-US" b="1" dirty="0" smtClean="0"/>
              <a:t>助动词</a:t>
            </a:r>
          </a:p>
          <a:p>
            <a:pPr latinLnBrk="1"/>
            <a:endParaRPr lang="zh-CN" altLang="en-US" b="1" dirty="0" smtClean="0"/>
          </a:p>
          <a:p>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r>
              <a:rPr lang="en-US" altLang="zh-CN" b="1" dirty="0" smtClean="0"/>
              <a:t>transitive verb  </a:t>
            </a:r>
            <a:r>
              <a:rPr lang="zh-CN" altLang="en-US" b="1" dirty="0" smtClean="0"/>
              <a:t>及物动词</a:t>
            </a:r>
          </a:p>
          <a:p>
            <a:pPr latinLnBrk="1"/>
            <a:r>
              <a:rPr lang="en-US" altLang="zh-CN" b="1" dirty="0" smtClean="0"/>
              <a:t>intransitive verb  </a:t>
            </a:r>
            <a:r>
              <a:rPr lang="zh-CN" altLang="en-US" b="1" dirty="0" smtClean="0"/>
              <a:t>不及物动词</a:t>
            </a:r>
          </a:p>
          <a:p>
            <a:pPr latinLnBrk="1"/>
            <a:r>
              <a:rPr lang="en-US" altLang="zh-CN" b="1" dirty="0" smtClean="0"/>
              <a:t>regular verb  </a:t>
            </a:r>
            <a:r>
              <a:rPr lang="zh-CN" altLang="en-US" b="1" dirty="0" smtClean="0"/>
              <a:t>规则动词</a:t>
            </a:r>
          </a:p>
          <a:p>
            <a:pPr latinLnBrk="1"/>
            <a:r>
              <a:rPr lang="en-US" altLang="zh-CN" b="1" dirty="0" smtClean="0"/>
              <a:t>irregular verb  </a:t>
            </a:r>
            <a:r>
              <a:rPr lang="zh-CN" altLang="en-US" b="1" dirty="0" smtClean="0"/>
              <a:t>不规则动词</a:t>
            </a:r>
          </a:p>
          <a:p>
            <a:pPr latinLnBrk="1"/>
            <a:r>
              <a:rPr lang="en-US" altLang="zh-CN" b="1" dirty="0" smtClean="0"/>
              <a:t>finite verb  </a:t>
            </a:r>
            <a:r>
              <a:rPr lang="zh-CN" altLang="en-US" b="1" dirty="0" smtClean="0"/>
              <a:t>限定动词</a:t>
            </a:r>
          </a:p>
          <a:p>
            <a:pPr latinLnBrk="1"/>
            <a:r>
              <a:rPr lang="en-US" altLang="zh-CN" b="1" dirty="0" smtClean="0"/>
              <a:t>non-finite verb  </a:t>
            </a:r>
            <a:r>
              <a:rPr lang="zh-CN" altLang="en-US" b="1" dirty="0" smtClean="0"/>
              <a:t>非限定动词</a:t>
            </a:r>
          </a:p>
          <a:p>
            <a:pPr latinLnBrk="1"/>
            <a:r>
              <a:rPr lang="en-US" altLang="zh-CN" b="1" dirty="0" smtClean="0"/>
              <a:t>Person  </a:t>
            </a:r>
            <a:r>
              <a:rPr lang="zh-CN" altLang="en-US" b="1" dirty="0" smtClean="0"/>
              <a:t>人称</a:t>
            </a:r>
          </a:p>
          <a:p>
            <a:pPr latinLnBrk="1"/>
            <a:r>
              <a:rPr lang="en-US" altLang="zh-CN" b="1" dirty="0" smtClean="0"/>
              <a:t>Number  </a:t>
            </a:r>
            <a:r>
              <a:rPr lang="zh-CN" altLang="en-US" b="1" dirty="0" smtClean="0"/>
              <a:t>数</a:t>
            </a:r>
          </a:p>
          <a:p>
            <a:pPr latinLnBrk="1"/>
            <a:r>
              <a:rPr lang="en-US" altLang="zh-CN" b="1" dirty="0" smtClean="0"/>
              <a:t>Gender  </a:t>
            </a:r>
            <a:r>
              <a:rPr lang="zh-CN" altLang="en-US" b="1" dirty="0" smtClean="0"/>
              <a:t>性</a:t>
            </a:r>
          </a:p>
          <a:p>
            <a:pPr latinLnBrk="1"/>
            <a:r>
              <a:rPr lang="en-US" altLang="zh-CN" b="1" dirty="0" smtClean="0"/>
              <a:t>Tense  </a:t>
            </a:r>
            <a:r>
              <a:rPr lang="zh-CN" altLang="en-US" b="1" dirty="0" smtClean="0"/>
              <a:t>时态</a:t>
            </a:r>
          </a:p>
          <a:p>
            <a:pPr latinLnBrk="1"/>
            <a:r>
              <a:rPr lang="en-US" altLang="zh-CN" b="1" dirty="0" smtClean="0"/>
              <a:t>Voice  </a:t>
            </a:r>
            <a:r>
              <a:rPr lang="zh-CN" altLang="en-US" b="1" dirty="0" smtClean="0"/>
              <a:t>语态</a:t>
            </a:r>
          </a:p>
          <a:p>
            <a:pPr latinLnBrk="1"/>
            <a:r>
              <a:rPr lang="en-US" altLang="zh-CN" b="1" dirty="0" smtClean="0"/>
              <a:t>Mood  </a:t>
            </a:r>
            <a:r>
              <a:rPr lang="zh-CN" altLang="en-US" b="1" dirty="0" smtClean="0"/>
              <a:t>语气</a:t>
            </a:r>
          </a:p>
          <a:p>
            <a:pPr latinLnBrk="1"/>
            <a:r>
              <a:rPr lang="en-US" altLang="zh-CN" b="1" dirty="0" smtClean="0"/>
              <a:t>principal forms of verbs  </a:t>
            </a:r>
            <a:r>
              <a:rPr lang="zh-CN" altLang="en-US" b="1" dirty="0" smtClean="0"/>
              <a:t>动词的主要形式</a:t>
            </a:r>
          </a:p>
          <a:p>
            <a:pPr latinLnBrk="1"/>
            <a:r>
              <a:rPr lang="en-US" altLang="zh-CN" b="1" dirty="0" smtClean="0"/>
              <a:t>present form  </a:t>
            </a:r>
            <a:r>
              <a:rPr lang="zh-CN" altLang="en-US" b="1" dirty="0" smtClean="0"/>
              <a:t>现在形式</a:t>
            </a:r>
          </a:p>
          <a:p>
            <a:pPr latinLnBrk="1"/>
            <a:r>
              <a:rPr lang="en-US" altLang="zh-CN" b="1" dirty="0" smtClean="0"/>
              <a:t>past form  </a:t>
            </a:r>
            <a:r>
              <a:rPr lang="zh-CN" altLang="en-US" b="1" dirty="0" smtClean="0"/>
              <a:t>过去形式</a:t>
            </a:r>
          </a:p>
          <a:p>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85000" lnSpcReduction="20000"/>
          </a:bodyPr>
          <a:lstStyle/>
          <a:p>
            <a:pPr latinLnBrk="1"/>
            <a:r>
              <a:rPr lang="en-US" altLang="zh-CN" b="1" dirty="0" smtClean="0"/>
              <a:t>Participle  </a:t>
            </a:r>
            <a:r>
              <a:rPr lang="zh-CN" altLang="en-US" b="1" dirty="0" smtClean="0"/>
              <a:t>分词</a:t>
            </a:r>
          </a:p>
          <a:p>
            <a:pPr latinLnBrk="1"/>
            <a:r>
              <a:rPr lang="en-US" altLang="zh-CN" b="1" dirty="0" smtClean="0"/>
              <a:t>present participle  </a:t>
            </a:r>
            <a:r>
              <a:rPr lang="zh-CN" altLang="en-US" b="1" dirty="0" smtClean="0"/>
              <a:t>现在分词</a:t>
            </a:r>
          </a:p>
          <a:p>
            <a:pPr latinLnBrk="1"/>
            <a:r>
              <a:rPr lang="en-US" altLang="zh-CN" b="1" dirty="0" smtClean="0"/>
              <a:t>past participle  </a:t>
            </a:r>
            <a:r>
              <a:rPr lang="zh-CN" altLang="en-US" b="1" dirty="0" smtClean="0"/>
              <a:t>过去分词</a:t>
            </a:r>
            <a:endParaRPr lang="en-US" altLang="zh-CN" b="1" dirty="0" smtClean="0"/>
          </a:p>
          <a:p>
            <a:pPr latinLnBrk="1"/>
            <a:r>
              <a:rPr lang="en-US" altLang="zh-CN" b="1" dirty="0" smtClean="0"/>
              <a:t>Infinitive  </a:t>
            </a:r>
            <a:r>
              <a:rPr lang="zh-CN" altLang="en-US" b="1" dirty="0" smtClean="0"/>
              <a:t>不定式</a:t>
            </a:r>
          </a:p>
          <a:p>
            <a:pPr latinLnBrk="1"/>
            <a:r>
              <a:rPr lang="en-US" altLang="zh-CN" b="1" dirty="0" smtClean="0"/>
              <a:t>Gerund  </a:t>
            </a:r>
            <a:r>
              <a:rPr lang="zh-CN" altLang="en-US" b="1" dirty="0" smtClean="0"/>
              <a:t>动名词</a:t>
            </a:r>
          </a:p>
          <a:p>
            <a:pPr latinLnBrk="1"/>
            <a:r>
              <a:rPr lang="en-US" altLang="zh-CN" b="1" dirty="0" smtClean="0"/>
              <a:t>verbal noun  </a:t>
            </a:r>
            <a:r>
              <a:rPr lang="zh-CN" altLang="en-US" b="1" dirty="0" smtClean="0"/>
              <a:t>动名词</a:t>
            </a:r>
          </a:p>
          <a:p>
            <a:pPr latinLnBrk="1"/>
            <a:r>
              <a:rPr lang="en-US" altLang="zh-CN" b="1" dirty="0" smtClean="0"/>
              <a:t>simple present tense  </a:t>
            </a:r>
            <a:r>
              <a:rPr lang="zh-CN" altLang="en-US" b="1" dirty="0" smtClean="0"/>
              <a:t>一般现在时</a:t>
            </a:r>
          </a:p>
          <a:p>
            <a:pPr latinLnBrk="1"/>
            <a:r>
              <a:rPr lang="en-US" altLang="zh-CN" b="1" dirty="0" smtClean="0"/>
              <a:t>simple past tense  </a:t>
            </a:r>
            <a:r>
              <a:rPr lang="zh-CN" altLang="en-US" b="1" dirty="0" smtClean="0"/>
              <a:t>一般过去时</a:t>
            </a:r>
          </a:p>
          <a:p>
            <a:pPr latinLnBrk="1"/>
            <a:r>
              <a:rPr lang="en-US" altLang="zh-CN" b="1" dirty="0" smtClean="0"/>
              <a:t>simple future tense  </a:t>
            </a:r>
            <a:r>
              <a:rPr lang="zh-CN" altLang="en-US" b="1" dirty="0" smtClean="0"/>
              <a:t>一般将来时</a:t>
            </a:r>
          </a:p>
          <a:p>
            <a:pPr latinLnBrk="1"/>
            <a:r>
              <a:rPr lang="en-US" altLang="zh-CN" b="1" dirty="0" smtClean="0"/>
              <a:t>present continuous tense  </a:t>
            </a:r>
            <a:r>
              <a:rPr lang="zh-CN" altLang="en-US" b="1" dirty="0" smtClean="0"/>
              <a:t>现在进行时</a:t>
            </a:r>
          </a:p>
          <a:p>
            <a:pPr latinLnBrk="1"/>
            <a:r>
              <a:rPr lang="en-US" altLang="zh-CN" b="1" dirty="0" smtClean="0"/>
              <a:t>past continuous tense  </a:t>
            </a:r>
            <a:r>
              <a:rPr lang="zh-CN" altLang="en-US" b="1" dirty="0" smtClean="0"/>
              <a:t>过去进行时</a:t>
            </a:r>
          </a:p>
          <a:p>
            <a:pPr latinLnBrk="1"/>
            <a:r>
              <a:rPr lang="en-US" altLang="zh-CN" b="1" dirty="0" smtClean="0"/>
              <a:t>future continuous tense  </a:t>
            </a:r>
            <a:r>
              <a:rPr lang="zh-CN" altLang="en-US" b="1" dirty="0" smtClean="0"/>
              <a:t>将来进行时</a:t>
            </a:r>
          </a:p>
          <a:p>
            <a:pPr latinLnBrk="1"/>
            <a:r>
              <a:rPr lang="en-US" altLang="zh-CN" b="1" dirty="0" smtClean="0"/>
              <a:t>past perfect tense  </a:t>
            </a:r>
            <a:r>
              <a:rPr lang="zh-CN" altLang="en-US" b="1" dirty="0" smtClean="0"/>
              <a:t>过去完成时</a:t>
            </a:r>
          </a:p>
          <a:p>
            <a:pPr latinLnBrk="1"/>
            <a:r>
              <a:rPr lang="en-US" altLang="zh-CN" b="1" dirty="0" smtClean="0"/>
              <a:t>future perfect tense  </a:t>
            </a:r>
            <a:r>
              <a:rPr lang="zh-CN" altLang="en-US" b="1" dirty="0" smtClean="0"/>
              <a:t>将来完成时</a:t>
            </a:r>
          </a:p>
          <a:p>
            <a:pPr latinLnBrk="1"/>
            <a:r>
              <a:rPr lang="en-US" altLang="zh-CN" b="1" dirty="0" smtClean="0"/>
              <a:t>present perfect continuous tense  </a:t>
            </a:r>
            <a:r>
              <a:rPr lang="zh-CN" altLang="en-US" b="1" dirty="0" smtClean="0"/>
              <a:t>现在完成进行时</a:t>
            </a:r>
          </a:p>
          <a:p>
            <a:pPr latinLnBrk="1"/>
            <a:r>
              <a:rPr lang="en-US" altLang="zh-CN" b="1" dirty="0" smtClean="0"/>
              <a:t>future perfect continuous tense  </a:t>
            </a:r>
            <a:r>
              <a:rPr lang="zh-CN" altLang="en-US" b="1" dirty="0" smtClean="0"/>
              <a:t>将来完成进行时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20000"/>
          </a:bodyPr>
          <a:lstStyle/>
          <a:p>
            <a:pPr latinLnBrk="1"/>
            <a:r>
              <a:rPr lang="en-US" altLang="zh-CN" b="1" dirty="0" smtClean="0"/>
              <a:t>sequence of tenses  </a:t>
            </a:r>
            <a:r>
              <a:rPr lang="zh-CN" altLang="en-US" b="1" dirty="0" smtClean="0"/>
              <a:t>时态的呼应</a:t>
            </a:r>
          </a:p>
          <a:p>
            <a:pPr latinLnBrk="1"/>
            <a:r>
              <a:rPr lang="en-US" altLang="zh-CN" b="1" dirty="0" smtClean="0"/>
              <a:t>passive voice  </a:t>
            </a:r>
            <a:r>
              <a:rPr lang="zh-CN" altLang="en-US" b="1" dirty="0" smtClean="0"/>
              <a:t>被动语态</a:t>
            </a:r>
          </a:p>
          <a:p>
            <a:pPr latinLnBrk="1"/>
            <a:r>
              <a:rPr lang="en-US" altLang="zh-CN" b="1" dirty="0" smtClean="0"/>
              <a:t>active voice  </a:t>
            </a:r>
            <a:r>
              <a:rPr lang="zh-CN" altLang="en-US" b="1" dirty="0" smtClean="0"/>
              <a:t>主动语态</a:t>
            </a:r>
          </a:p>
          <a:p>
            <a:pPr latinLnBrk="1"/>
            <a:r>
              <a:rPr lang="en-US" altLang="zh-CN" b="1" dirty="0" smtClean="0"/>
              <a:t>indicative mood  </a:t>
            </a:r>
            <a:r>
              <a:rPr lang="zh-CN" altLang="en-US" b="1" dirty="0" smtClean="0"/>
              <a:t>陈述语气</a:t>
            </a:r>
          </a:p>
          <a:p>
            <a:pPr latinLnBrk="1"/>
            <a:r>
              <a:rPr lang="en-US" altLang="zh-CN" b="1" dirty="0" smtClean="0"/>
              <a:t>imperative mood  </a:t>
            </a:r>
            <a:r>
              <a:rPr lang="zh-CN" altLang="en-US" b="1" dirty="0" smtClean="0"/>
              <a:t>祈使语气</a:t>
            </a:r>
          </a:p>
          <a:p>
            <a:pPr latinLnBrk="1"/>
            <a:r>
              <a:rPr lang="en-US" altLang="zh-CN" b="1" dirty="0" smtClean="0"/>
              <a:t>subjunctive mood  </a:t>
            </a:r>
            <a:r>
              <a:rPr lang="zh-CN" altLang="en-US" b="1" dirty="0" smtClean="0"/>
              <a:t>虚拟语气</a:t>
            </a:r>
          </a:p>
          <a:p>
            <a:pPr latinLnBrk="1"/>
            <a:r>
              <a:rPr lang="en-US" altLang="zh-CN" b="1" dirty="0" smtClean="0"/>
              <a:t>adverb of time   </a:t>
            </a:r>
            <a:r>
              <a:rPr lang="zh-CN" altLang="en-US" b="1" dirty="0" smtClean="0"/>
              <a:t>时间副词</a:t>
            </a:r>
            <a:endParaRPr lang="en-US" altLang="zh-CN" b="1" dirty="0" smtClean="0"/>
          </a:p>
          <a:p>
            <a:pPr latinLnBrk="1"/>
            <a:r>
              <a:rPr lang="en-US" altLang="zh-CN" b="1" dirty="0" smtClean="0"/>
              <a:t>adverb of place  </a:t>
            </a:r>
            <a:r>
              <a:rPr lang="zh-CN" altLang="en-US" b="1" dirty="0" smtClean="0"/>
              <a:t>地点副词</a:t>
            </a:r>
          </a:p>
          <a:p>
            <a:pPr latinLnBrk="1"/>
            <a:r>
              <a:rPr lang="en-US" altLang="zh-CN" b="1" dirty="0" smtClean="0"/>
              <a:t>adverb of manner  </a:t>
            </a:r>
            <a:r>
              <a:rPr lang="zh-CN" altLang="en-US" b="1" dirty="0" smtClean="0"/>
              <a:t>方式副词</a:t>
            </a:r>
          </a:p>
          <a:p>
            <a:pPr latinLnBrk="1"/>
            <a:r>
              <a:rPr lang="en-US" altLang="zh-CN" b="1" dirty="0" smtClean="0"/>
              <a:t>adverb of degree  </a:t>
            </a:r>
            <a:r>
              <a:rPr lang="zh-CN" altLang="en-US" b="1" dirty="0" smtClean="0"/>
              <a:t>程度副词</a:t>
            </a:r>
          </a:p>
          <a:p>
            <a:pPr latinLnBrk="1"/>
            <a:r>
              <a:rPr lang="en-US" altLang="zh-CN" b="1" dirty="0" smtClean="0"/>
              <a:t>adverb of frequency  </a:t>
            </a:r>
            <a:r>
              <a:rPr lang="zh-CN" altLang="en-US" b="1" dirty="0" smtClean="0"/>
              <a:t>频度副词</a:t>
            </a:r>
          </a:p>
          <a:p>
            <a:pPr latinLnBrk="1"/>
            <a:r>
              <a:rPr lang="en-US" altLang="zh-CN" b="1" dirty="0" smtClean="0"/>
              <a:t>conjunctive adverb  </a:t>
            </a:r>
            <a:r>
              <a:rPr lang="zh-CN" altLang="en-US" b="1" dirty="0" smtClean="0"/>
              <a:t>连接副词</a:t>
            </a:r>
          </a:p>
          <a:p>
            <a:pPr latinLnBrk="1"/>
            <a:r>
              <a:rPr lang="en-US" altLang="zh-CN" b="1" dirty="0" smtClean="0"/>
              <a:t>definite article  </a:t>
            </a:r>
            <a:r>
              <a:rPr lang="zh-CN" altLang="en-US" b="1" dirty="0" smtClean="0"/>
              <a:t>定冠词</a:t>
            </a:r>
          </a:p>
          <a:p>
            <a:pPr latinLnBrk="1"/>
            <a:r>
              <a:rPr lang="en-US" altLang="zh-CN" b="1" dirty="0" smtClean="0"/>
              <a:t>indefinite article  </a:t>
            </a:r>
            <a:r>
              <a:rPr lang="zh-CN" altLang="en-US" b="1" dirty="0" smtClean="0"/>
              <a:t>不定冠词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lnSpcReduction="10000"/>
          </a:bodyPr>
          <a:lstStyle/>
          <a:p>
            <a:pPr latinLnBrk="1"/>
            <a:r>
              <a:rPr lang="en-US" altLang="zh-CN" b="1" dirty="0" smtClean="0"/>
              <a:t>coordinating conjunction  </a:t>
            </a:r>
            <a:r>
              <a:rPr lang="zh-CN" altLang="en-US" b="1" dirty="0" smtClean="0"/>
              <a:t>并列连词</a:t>
            </a:r>
          </a:p>
          <a:p>
            <a:pPr latinLnBrk="1"/>
            <a:r>
              <a:rPr lang="en-US" altLang="zh-CN" b="1" dirty="0" smtClean="0"/>
              <a:t>subordinating conjunction  </a:t>
            </a:r>
            <a:r>
              <a:rPr lang="zh-CN" altLang="en-US" b="1" dirty="0" smtClean="0"/>
              <a:t>从属连词</a:t>
            </a:r>
          </a:p>
          <a:p>
            <a:pPr latinLnBrk="1"/>
            <a:r>
              <a:rPr lang="en-US" altLang="zh-CN" b="1" dirty="0" smtClean="0"/>
              <a:t>Syntax  </a:t>
            </a:r>
            <a:r>
              <a:rPr lang="zh-CN" altLang="en-US" b="1" dirty="0" smtClean="0"/>
              <a:t>句法</a:t>
            </a:r>
          </a:p>
          <a:p>
            <a:pPr latinLnBrk="1"/>
            <a:r>
              <a:rPr lang="en-US" altLang="zh-CN" b="1" dirty="0" smtClean="0"/>
              <a:t>declarative sentence  </a:t>
            </a:r>
            <a:r>
              <a:rPr lang="zh-CN" altLang="en-US" b="1" dirty="0" smtClean="0"/>
              <a:t>陈述句</a:t>
            </a:r>
          </a:p>
          <a:p>
            <a:pPr latinLnBrk="1"/>
            <a:r>
              <a:rPr lang="en-US" altLang="zh-CN" b="1" dirty="0" smtClean="0"/>
              <a:t>imperative sentence  </a:t>
            </a:r>
            <a:r>
              <a:rPr lang="zh-CN" altLang="en-US" b="1" dirty="0" smtClean="0"/>
              <a:t>祈使句</a:t>
            </a:r>
          </a:p>
          <a:p>
            <a:pPr latinLnBrk="1"/>
            <a:r>
              <a:rPr lang="en-US" altLang="zh-CN" b="1" dirty="0" smtClean="0"/>
              <a:t>exclamatory sentence  </a:t>
            </a:r>
            <a:r>
              <a:rPr lang="zh-CN" altLang="en-US" b="1" dirty="0" smtClean="0"/>
              <a:t>感叹句</a:t>
            </a:r>
          </a:p>
          <a:p>
            <a:pPr latinLnBrk="1"/>
            <a:r>
              <a:rPr lang="en-US" altLang="zh-CN" b="1" dirty="0" smtClean="0"/>
              <a:t>interrogative sentence  </a:t>
            </a:r>
            <a:r>
              <a:rPr lang="zh-CN" altLang="en-US" b="1" dirty="0" smtClean="0"/>
              <a:t>疑问句</a:t>
            </a:r>
          </a:p>
          <a:p>
            <a:pPr latinLnBrk="1"/>
            <a:r>
              <a:rPr lang="en-US" altLang="zh-CN" b="1" dirty="0" smtClean="0"/>
              <a:t>general question</a:t>
            </a:r>
            <a:r>
              <a:rPr lang="zh-CN" altLang="en-US" b="1" dirty="0" smtClean="0"/>
              <a:t>一  般疑问句</a:t>
            </a:r>
          </a:p>
          <a:p>
            <a:pPr latinLnBrk="1"/>
            <a:r>
              <a:rPr lang="en-US" altLang="zh-CN" b="1" dirty="0" smtClean="0"/>
              <a:t>special question  </a:t>
            </a:r>
            <a:r>
              <a:rPr lang="zh-CN" altLang="en-US" b="1" dirty="0" smtClean="0"/>
              <a:t>特殊疑问句</a:t>
            </a:r>
          </a:p>
          <a:p>
            <a:pPr latinLnBrk="1"/>
            <a:r>
              <a:rPr lang="en-US" altLang="zh-CN" b="1" dirty="0" smtClean="0"/>
              <a:t>alternative question  </a:t>
            </a:r>
            <a:r>
              <a:rPr lang="zh-CN" altLang="en-US" b="1" dirty="0" smtClean="0"/>
              <a:t>选择疑问句</a:t>
            </a:r>
          </a:p>
          <a:p>
            <a:pPr latinLnBrk="1"/>
            <a:r>
              <a:rPr lang="en-US" altLang="zh-CN" b="1" dirty="0" smtClean="0"/>
              <a:t>disjunctive question  </a:t>
            </a:r>
            <a:r>
              <a:rPr lang="zh-CN" altLang="en-US" b="1" dirty="0" smtClean="0"/>
              <a:t>反意疑问句</a:t>
            </a:r>
          </a:p>
          <a:p>
            <a:pPr latinLnBrk="1"/>
            <a:r>
              <a:rPr lang="en-US" altLang="zh-CN" b="1" dirty="0" smtClean="0"/>
              <a:t>simple sentence  </a:t>
            </a:r>
            <a:r>
              <a:rPr lang="zh-CN" altLang="en-US" b="1" dirty="0" smtClean="0"/>
              <a:t>简单句</a:t>
            </a:r>
          </a:p>
          <a:p>
            <a:r>
              <a:rPr lang="en-US" altLang="zh-CN" b="1" dirty="0" smtClean="0"/>
              <a:t>compound sentence  </a:t>
            </a:r>
            <a:r>
              <a:rPr lang="zh-CN" altLang="en-US" b="1" dirty="0" smtClean="0"/>
              <a:t>并列句</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fontScale="92500"/>
          </a:bodyPr>
          <a:lstStyle/>
          <a:p>
            <a:r>
              <a:rPr lang="en-US" altLang="zh-CN" b="1" dirty="0" smtClean="0">
                <a:solidFill>
                  <a:srgbClr val="FF0000"/>
                </a:solidFill>
              </a:rPr>
              <a:t>academy  </a:t>
            </a:r>
            <a:r>
              <a:rPr lang="en-US" altLang="zh-CN" b="1" dirty="0" smtClean="0"/>
              <a:t>n.</a:t>
            </a:r>
            <a:r>
              <a:rPr lang="zh-CN" altLang="en-US" b="1" dirty="0" smtClean="0"/>
              <a:t>专科学校</a:t>
            </a:r>
            <a:r>
              <a:rPr lang="en-US" altLang="zh-CN" b="1" dirty="0" smtClean="0"/>
              <a:t>,  </a:t>
            </a:r>
            <a:r>
              <a:rPr lang="zh-CN" altLang="en-US" b="1" dirty="0" smtClean="0"/>
              <a:t>研究院</a:t>
            </a:r>
            <a:r>
              <a:rPr lang="en-US" altLang="zh-CN" b="1" dirty="0" smtClean="0"/>
              <a:t>, </a:t>
            </a:r>
            <a:r>
              <a:rPr lang="zh-CN" altLang="en-US" b="1" dirty="0" smtClean="0"/>
              <a:t>学会</a:t>
            </a:r>
            <a:endParaRPr lang="en-US" altLang="zh-CN" b="1" dirty="0" smtClean="0"/>
          </a:p>
          <a:p>
            <a:r>
              <a:rPr lang="zh-CN" altLang="en-US" b="1" dirty="0" smtClean="0"/>
              <a:t>音乐专科学院</a:t>
            </a:r>
            <a:endParaRPr lang="en-US" altLang="zh-CN" b="1" dirty="0" smtClean="0"/>
          </a:p>
          <a:p>
            <a:r>
              <a:rPr lang="en-US" altLang="zh-CN" b="1" dirty="0" smtClean="0"/>
              <a:t>academy of music.</a:t>
            </a:r>
          </a:p>
          <a:p>
            <a:r>
              <a:rPr lang="zh-CN" altLang="en-US" b="1" dirty="0" smtClean="0"/>
              <a:t>中国科学院。</a:t>
            </a:r>
            <a:endParaRPr lang="en-US" altLang="zh-CN" b="1" dirty="0" smtClean="0"/>
          </a:p>
          <a:p>
            <a:r>
              <a:rPr lang="en-US" altLang="zh-CN" b="1" dirty="0" smtClean="0"/>
              <a:t>Chinese Academy of Sciences</a:t>
            </a:r>
          </a:p>
          <a:p>
            <a:r>
              <a:rPr lang="en-US" altLang="zh-CN" b="1" dirty="0" smtClean="0">
                <a:solidFill>
                  <a:srgbClr val="FF0000"/>
                </a:solidFill>
              </a:rPr>
              <a:t>Provincial </a:t>
            </a:r>
            <a:r>
              <a:rPr lang="en-US" altLang="zh-CN" b="1" dirty="0" smtClean="0"/>
              <a:t> adj.</a:t>
            </a:r>
          </a:p>
          <a:p>
            <a:r>
              <a:rPr lang="en-US" altLang="zh-CN" b="1" dirty="0" smtClean="0">
                <a:solidFill>
                  <a:srgbClr val="FF0000"/>
                </a:solidFill>
              </a:rPr>
              <a:t>enthusiasm</a:t>
            </a:r>
            <a:r>
              <a:rPr lang="en-US" altLang="zh-CN" b="1" dirty="0" smtClean="0"/>
              <a:t>  n. </a:t>
            </a:r>
            <a:r>
              <a:rPr lang="zh-CN" altLang="en-US" b="1" dirty="0" smtClean="0"/>
              <a:t>热情</a:t>
            </a:r>
            <a:r>
              <a:rPr lang="en-US" altLang="zh-CN" b="1" dirty="0" smtClean="0"/>
              <a:t>, </a:t>
            </a:r>
            <a:r>
              <a:rPr lang="zh-CN" altLang="en-US" b="1" dirty="0" smtClean="0"/>
              <a:t>热心</a:t>
            </a:r>
          </a:p>
          <a:p>
            <a:r>
              <a:rPr lang="zh-CN" altLang="en-US" b="1" dirty="0" smtClean="0"/>
              <a:t>那篇演说唤起了学生们的热情。</a:t>
            </a:r>
            <a:endParaRPr lang="en-US" altLang="zh-CN" b="1" dirty="0" smtClean="0"/>
          </a:p>
          <a:p>
            <a:r>
              <a:rPr lang="en-US" altLang="zh-CN" b="1" dirty="0" smtClean="0"/>
              <a:t>The speech aroused the enthusiasm of the students.</a:t>
            </a:r>
          </a:p>
          <a:p>
            <a:r>
              <a:rPr lang="en-US" altLang="zh-CN" b="1" dirty="0" smtClean="0">
                <a:solidFill>
                  <a:srgbClr val="FF0000"/>
                </a:solidFill>
              </a:rPr>
              <a:t>amaze </a:t>
            </a:r>
            <a:r>
              <a:rPr lang="en-US" altLang="zh-CN" b="1" dirty="0" smtClean="0"/>
              <a:t> </a:t>
            </a:r>
            <a:r>
              <a:rPr lang="en-US" altLang="zh-CN" b="1" dirty="0" err="1" smtClean="0"/>
              <a:t>vt</a:t>
            </a:r>
            <a:r>
              <a:rPr lang="en-US" altLang="zh-CN" b="1" dirty="0" smtClean="0"/>
              <a:t>. </a:t>
            </a:r>
            <a:r>
              <a:rPr lang="zh-CN" altLang="en-US" b="1" dirty="0" smtClean="0"/>
              <a:t>使大为吃惊</a:t>
            </a:r>
            <a:r>
              <a:rPr lang="en-US" altLang="zh-CN" b="1" dirty="0" smtClean="0"/>
              <a:t>, </a:t>
            </a:r>
            <a:r>
              <a:rPr lang="zh-CN" altLang="en-US" b="1" dirty="0" smtClean="0"/>
              <a:t>使惊奇</a:t>
            </a:r>
          </a:p>
          <a:p>
            <a:r>
              <a:rPr lang="zh-CN" altLang="en-US" b="1" dirty="0" smtClean="0"/>
              <a:t>你丰富的知识令我吃惊。</a:t>
            </a:r>
            <a:endParaRPr lang="en-US" altLang="zh-CN" b="1" dirty="0" smtClean="0"/>
          </a:p>
          <a:p>
            <a:r>
              <a:rPr lang="en-US" altLang="zh-CN" b="1" dirty="0" smtClean="0"/>
              <a:t>Your knowledge amazes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 calcmode="lin" valueType="num">
                                      <p:cBhvr additive="base">
                                        <p:cTn id="7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lnSpcReduction="10000"/>
          </a:bodyPr>
          <a:lstStyle/>
          <a:p>
            <a:r>
              <a:rPr lang="en-US" altLang="zh-CN" b="1" dirty="0" smtClean="0">
                <a:solidFill>
                  <a:srgbClr val="FF0000"/>
                </a:solidFill>
              </a:rPr>
              <a:t>inform </a:t>
            </a:r>
            <a:r>
              <a:rPr lang="en-US" altLang="zh-CN" b="1" dirty="0" smtClean="0"/>
              <a:t> </a:t>
            </a:r>
            <a:r>
              <a:rPr lang="en-US" altLang="zh-CN" b="1" dirty="0" err="1" smtClean="0"/>
              <a:t>vt</a:t>
            </a:r>
            <a:r>
              <a:rPr lang="en-US" altLang="zh-CN" b="1" dirty="0" smtClean="0"/>
              <a:t>.</a:t>
            </a:r>
            <a:r>
              <a:rPr lang="zh-CN" altLang="en-US" b="1" dirty="0" smtClean="0"/>
              <a:t>告诉</a:t>
            </a:r>
            <a:r>
              <a:rPr lang="en-US" altLang="zh-CN" b="1" dirty="0" smtClean="0"/>
              <a:t>, </a:t>
            </a:r>
            <a:r>
              <a:rPr lang="zh-CN" altLang="en-US" b="1" dirty="0" smtClean="0"/>
              <a:t>通知</a:t>
            </a:r>
          </a:p>
          <a:p>
            <a:r>
              <a:rPr lang="zh-CN" altLang="en-US" b="1" dirty="0" smtClean="0"/>
              <a:t>你能告诉我们什么时候期终考试吗</a:t>
            </a:r>
            <a:r>
              <a:rPr lang="en-US" altLang="zh-CN" b="1" dirty="0" smtClean="0"/>
              <a:t>?</a:t>
            </a:r>
            <a:endParaRPr lang="zh-CN" altLang="en-US" b="1" dirty="0" smtClean="0"/>
          </a:p>
          <a:p>
            <a:r>
              <a:rPr lang="en-US" altLang="zh-CN" b="1" dirty="0" smtClean="0"/>
              <a:t>Can you inform me when to begin our final examination?</a:t>
            </a:r>
          </a:p>
          <a:p>
            <a:r>
              <a:rPr lang="zh-CN" altLang="en-US" b="1" dirty="0" smtClean="0"/>
              <a:t>他的消息很灵通。</a:t>
            </a:r>
            <a:endParaRPr lang="en-US" altLang="zh-CN" b="1" dirty="0" smtClean="0"/>
          </a:p>
          <a:p>
            <a:r>
              <a:rPr lang="en-US" altLang="zh-CN" b="1" dirty="0" smtClean="0"/>
              <a:t>He is well informed.</a:t>
            </a:r>
          </a:p>
          <a:p>
            <a:r>
              <a:rPr lang="en-US" altLang="zh-CN" b="1" dirty="0" smtClean="0">
                <a:solidFill>
                  <a:srgbClr val="FF0000"/>
                </a:solidFill>
              </a:rPr>
              <a:t>comprehend </a:t>
            </a:r>
            <a:r>
              <a:rPr lang="en-US" altLang="zh-CN" b="1" dirty="0" smtClean="0"/>
              <a:t> </a:t>
            </a:r>
            <a:r>
              <a:rPr lang="en-US" altLang="zh-CN" b="1" dirty="0" err="1" smtClean="0"/>
              <a:t>vt</a:t>
            </a:r>
            <a:r>
              <a:rPr lang="en-US" altLang="zh-CN" b="1" dirty="0" smtClean="0"/>
              <a:t>. </a:t>
            </a:r>
            <a:r>
              <a:rPr lang="zh-CN" altLang="en-US" b="1" dirty="0" smtClean="0"/>
              <a:t>理解</a:t>
            </a:r>
            <a:r>
              <a:rPr lang="en-US" altLang="zh-CN" b="1" dirty="0" smtClean="0"/>
              <a:t>, </a:t>
            </a:r>
            <a:r>
              <a:rPr lang="zh-CN" altLang="en-US" b="1" dirty="0" smtClean="0"/>
              <a:t>领会</a:t>
            </a:r>
          </a:p>
          <a:p>
            <a:r>
              <a:rPr lang="zh-CN" altLang="en-US" b="1" dirty="0" smtClean="0"/>
              <a:t>我不理解他的意思。</a:t>
            </a:r>
          </a:p>
          <a:p>
            <a:r>
              <a:rPr lang="en-US" altLang="zh-CN" b="1" dirty="0" smtClean="0"/>
              <a:t>I did not comprehend his meaning.</a:t>
            </a:r>
          </a:p>
          <a:p>
            <a:r>
              <a:rPr lang="en-US" altLang="zh-CN" b="1" dirty="0" smtClean="0">
                <a:solidFill>
                  <a:srgbClr val="FF0000"/>
                </a:solidFill>
              </a:rPr>
              <a:t>instruct</a:t>
            </a:r>
            <a:r>
              <a:rPr lang="en-US" altLang="zh-CN" b="1" dirty="0" smtClean="0"/>
              <a:t>  </a:t>
            </a:r>
            <a:r>
              <a:rPr lang="en-US" altLang="zh-CN" b="1" dirty="0" err="1" smtClean="0"/>
              <a:t>vt</a:t>
            </a:r>
            <a:r>
              <a:rPr lang="en-US" altLang="zh-CN" b="1" dirty="0" smtClean="0"/>
              <a:t>. </a:t>
            </a:r>
            <a:r>
              <a:rPr lang="zh-CN" altLang="en-US" b="1" dirty="0" smtClean="0"/>
              <a:t>命令</a:t>
            </a:r>
            <a:r>
              <a:rPr lang="en-US" altLang="zh-CN" b="1" dirty="0" smtClean="0"/>
              <a:t>, </a:t>
            </a:r>
            <a:r>
              <a:rPr lang="zh-CN" altLang="en-US" b="1" dirty="0" smtClean="0"/>
              <a:t>指示</a:t>
            </a:r>
          </a:p>
          <a:p>
            <a:r>
              <a:rPr lang="zh-CN" altLang="en-US" b="1" dirty="0" smtClean="0"/>
              <a:t>工会发出指示</a:t>
            </a:r>
            <a:r>
              <a:rPr lang="en-US" altLang="zh-CN" b="1" dirty="0" smtClean="0"/>
              <a:t>, </a:t>
            </a:r>
            <a:r>
              <a:rPr lang="zh-CN" altLang="en-US" b="1" dirty="0" smtClean="0"/>
              <a:t>不让会员超时工作</a:t>
            </a:r>
            <a:endParaRPr lang="en-US" altLang="zh-CN" b="1" dirty="0" smtClean="0"/>
          </a:p>
          <a:p>
            <a:r>
              <a:rPr lang="en-US" altLang="zh-CN" b="1" dirty="0" smtClean="0"/>
              <a:t>The union issued an order instructing its members not to work overtime.</a:t>
            </a:r>
          </a:p>
          <a:p>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lnSpcReduction="10000"/>
          </a:bodyPr>
          <a:lstStyle/>
          <a:p>
            <a:r>
              <a:rPr lang="en-US" altLang="zh-CN" b="1" dirty="0" smtClean="0">
                <a:solidFill>
                  <a:srgbClr val="FF0000"/>
                </a:solidFill>
              </a:rPr>
              <a:t>embarrass</a:t>
            </a:r>
            <a:r>
              <a:rPr lang="en-US" altLang="zh-CN" b="1" dirty="0" smtClean="0"/>
              <a:t>  </a:t>
            </a:r>
            <a:r>
              <a:rPr lang="en-US" altLang="zh-CN" b="1" dirty="0" err="1" smtClean="0"/>
              <a:t>vt</a:t>
            </a:r>
            <a:r>
              <a:rPr lang="en-US" altLang="zh-CN" b="1" dirty="0" smtClean="0"/>
              <a:t>. &amp; vi. (</a:t>
            </a:r>
            <a:r>
              <a:rPr lang="zh-CN" altLang="en-US" b="1" dirty="0" smtClean="0"/>
              <a:t>使</a:t>
            </a:r>
            <a:r>
              <a:rPr lang="en-US" altLang="zh-CN" b="1" dirty="0" smtClean="0"/>
              <a:t>)</a:t>
            </a:r>
            <a:r>
              <a:rPr lang="zh-CN" altLang="en-US" b="1" dirty="0" smtClean="0"/>
              <a:t>窘迫</a:t>
            </a:r>
            <a:r>
              <a:rPr lang="en-US" altLang="zh-CN" b="1" dirty="0" smtClean="0"/>
              <a:t>; (</a:t>
            </a:r>
            <a:r>
              <a:rPr lang="zh-CN" altLang="en-US" b="1" dirty="0" smtClean="0"/>
              <a:t>使</a:t>
            </a:r>
            <a:r>
              <a:rPr lang="en-US" altLang="zh-CN" b="1" dirty="0" smtClean="0"/>
              <a:t>)</a:t>
            </a:r>
            <a:r>
              <a:rPr lang="zh-CN" altLang="en-US" b="1" dirty="0" smtClean="0"/>
              <a:t>局促不安</a:t>
            </a:r>
          </a:p>
          <a:p>
            <a:r>
              <a:rPr lang="zh-CN" altLang="en-US" b="1" dirty="0" smtClean="0"/>
              <a:t>女孩子遇事容易感到局促不安。</a:t>
            </a:r>
          </a:p>
          <a:p>
            <a:r>
              <a:rPr lang="en-US" altLang="zh-CN" b="1" dirty="0" smtClean="0"/>
              <a:t>Girls embarrass easily.</a:t>
            </a:r>
          </a:p>
          <a:p>
            <a:r>
              <a:rPr lang="zh-CN" altLang="en-US" b="1" dirty="0" smtClean="0"/>
              <a:t>她衣服的长袖子妨碍她的行动。</a:t>
            </a:r>
          </a:p>
          <a:p>
            <a:r>
              <a:rPr lang="en-US" altLang="zh-CN" b="1" dirty="0" smtClean="0"/>
              <a:t>The long sleeves of her dress embarrassed her movements.</a:t>
            </a:r>
          </a:p>
          <a:p>
            <a:r>
              <a:rPr lang="en-US" altLang="zh-CN" b="1" dirty="0" smtClean="0">
                <a:solidFill>
                  <a:srgbClr val="FF0000"/>
                </a:solidFill>
              </a:rPr>
              <a:t>behave </a:t>
            </a:r>
            <a:r>
              <a:rPr lang="en-US" altLang="zh-CN" b="1" dirty="0" smtClean="0"/>
              <a:t> vi. (</a:t>
            </a:r>
            <a:r>
              <a:rPr lang="zh-CN" altLang="en-US" b="1" dirty="0" smtClean="0"/>
              <a:t>行为或举止</a:t>
            </a:r>
            <a:r>
              <a:rPr lang="en-US" altLang="zh-CN" b="1" dirty="0" smtClean="0"/>
              <a:t>)</a:t>
            </a:r>
            <a:r>
              <a:rPr lang="zh-CN" altLang="en-US" b="1" dirty="0" smtClean="0"/>
              <a:t>表现</a:t>
            </a:r>
          </a:p>
          <a:p>
            <a:r>
              <a:rPr lang="zh-CN" altLang="en-US" b="1" dirty="0" smtClean="0"/>
              <a:t>他在学校表现良好</a:t>
            </a:r>
            <a:endParaRPr lang="en-US" altLang="zh-CN" b="1" dirty="0" smtClean="0"/>
          </a:p>
          <a:p>
            <a:r>
              <a:rPr lang="en-US" altLang="zh-CN" b="1" dirty="0" smtClean="0"/>
              <a:t>He behaves well at school.</a:t>
            </a:r>
          </a:p>
          <a:p>
            <a:r>
              <a:rPr lang="en-US" altLang="zh-CN" b="1" dirty="0" smtClean="0">
                <a:solidFill>
                  <a:srgbClr val="FF0000"/>
                </a:solidFill>
              </a:rPr>
              <a:t>fluent</a:t>
            </a:r>
            <a:r>
              <a:rPr lang="en-US" altLang="zh-CN" b="1" dirty="0" smtClean="0"/>
              <a:t>  adj. (</a:t>
            </a:r>
            <a:r>
              <a:rPr lang="zh-CN" altLang="en-US" b="1" dirty="0" smtClean="0"/>
              <a:t>说话、写作等</a:t>
            </a:r>
            <a:r>
              <a:rPr lang="en-US" altLang="zh-CN" b="1" dirty="0" smtClean="0"/>
              <a:t>)</a:t>
            </a:r>
            <a:r>
              <a:rPr lang="zh-CN" altLang="en-US" b="1" dirty="0" smtClean="0"/>
              <a:t>熟练的</a:t>
            </a:r>
            <a:r>
              <a:rPr lang="en-US" altLang="zh-CN" b="1" dirty="0" smtClean="0"/>
              <a:t>, </a:t>
            </a:r>
            <a:r>
              <a:rPr lang="zh-CN" altLang="en-US" b="1" dirty="0" smtClean="0"/>
              <a:t>流畅的</a:t>
            </a:r>
          </a:p>
          <a:p>
            <a:r>
              <a:rPr lang="zh-CN" altLang="en-US" b="1" dirty="0" smtClean="0"/>
              <a:t>我父亲讲一口流利的英语。</a:t>
            </a:r>
          </a:p>
          <a:p>
            <a:r>
              <a:rPr lang="en-US" altLang="zh-CN" b="1" dirty="0" smtClean="0"/>
              <a:t>My father speaks fluent English.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lnSpcReduction="10000"/>
          </a:bodyPr>
          <a:lstStyle/>
          <a:p>
            <a:r>
              <a:rPr lang="en-US" altLang="zh-CN" b="1" dirty="0" smtClean="0">
                <a:solidFill>
                  <a:srgbClr val="FF0000"/>
                </a:solidFill>
              </a:rPr>
              <a:t>misunderstand </a:t>
            </a:r>
            <a:r>
              <a:rPr lang="en-US" altLang="zh-CN" b="1" dirty="0" smtClean="0"/>
              <a:t> </a:t>
            </a:r>
            <a:r>
              <a:rPr lang="en-US" altLang="zh-CN" b="1" dirty="0" err="1" smtClean="0"/>
              <a:t>vt</a:t>
            </a:r>
            <a:r>
              <a:rPr lang="en-US" altLang="zh-CN" b="1" dirty="0" smtClean="0"/>
              <a:t>. </a:t>
            </a:r>
            <a:r>
              <a:rPr lang="zh-CN" altLang="en-US" b="1" dirty="0" smtClean="0"/>
              <a:t>误会</a:t>
            </a:r>
            <a:r>
              <a:rPr lang="en-US" altLang="zh-CN" b="1" dirty="0" smtClean="0"/>
              <a:t>, </a:t>
            </a:r>
            <a:r>
              <a:rPr lang="zh-CN" altLang="en-US" b="1" dirty="0" smtClean="0"/>
              <a:t>误解</a:t>
            </a:r>
          </a:p>
          <a:p>
            <a:r>
              <a:rPr lang="zh-CN" altLang="en-US" b="1" dirty="0" smtClean="0"/>
              <a:t>我误解了她的意思。</a:t>
            </a:r>
          </a:p>
          <a:p>
            <a:r>
              <a:rPr lang="en-US" altLang="zh-CN" b="1" dirty="0" smtClean="0"/>
              <a:t>I misunderstood her meaning.</a:t>
            </a:r>
          </a:p>
          <a:p>
            <a:r>
              <a:rPr lang="en-US" altLang="zh-CN" b="1" dirty="0" smtClean="0">
                <a:solidFill>
                  <a:srgbClr val="FF0000"/>
                </a:solidFill>
              </a:rPr>
              <a:t>disappoint</a:t>
            </a:r>
            <a:r>
              <a:rPr lang="en-US" altLang="zh-CN" b="1" dirty="0" smtClean="0"/>
              <a:t>  </a:t>
            </a:r>
            <a:r>
              <a:rPr lang="en-US" altLang="zh-CN" b="1" dirty="0" err="1" smtClean="0"/>
              <a:t>vt</a:t>
            </a:r>
            <a:r>
              <a:rPr lang="en-US" altLang="zh-CN" b="1" dirty="0" smtClean="0"/>
              <a:t>. </a:t>
            </a:r>
            <a:r>
              <a:rPr lang="zh-CN" altLang="en-US" b="1" dirty="0" smtClean="0"/>
              <a:t>使</a:t>
            </a:r>
            <a:r>
              <a:rPr lang="en-US" altLang="zh-CN" b="1" dirty="0" smtClean="0"/>
              <a:t>(</a:t>
            </a:r>
            <a:r>
              <a:rPr lang="zh-CN" altLang="en-US" b="1" dirty="0" smtClean="0"/>
              <a:t>人</a:t>
            </a:r>
            <a:r>
              <a:rPr lang="en-US" altLang="zh-CN" b="1" dirty="0" smtClean="0"/>
              <a:t>)</a:t>
            </a:r>
            <a:r>
              <a:rPr lang="zh-CN" altLang="en-US" b="1" dirty="0" smtClean="0"/>
              <a:t>失望</a:t>
            </a:r>
          </a:p>
          <a:p>
            <a:r>
              <a:rPr lang="zh-CN" altLang="en-US" b="1" dirty="0" smtClean="0"/>
              <a:t>我答应给儿子买辆新自行车</a:t>
            </a:r>
            <a:r>
              <a:rPr lang="en-US" altLang="zh-CN" b="1" dirty="0" smtClean="0"/>
              <a:t>, </a:t>
            </a:r>
            <a:r>
              <a:rPr lang="zh-CN" altLang="en-US" b="1" dirty="0" smtClean="0"/>
              <a:t>可我不得不让他失望了。</a:t>
            </a:r>
            <a:endParaRPr lang="en-US" altLang="zh-CN" b="1" dirty="0" smtClean="0"/>
          </a:p>
          <a:p>
            <a:r>
              <a:rPr lang="en-US" altLang="zh-CN" b="1" dirty="0" smtClean="0"/>
              <a:t>I promised to buy my son a new bicycle but I had to disappoint him.</a:t>
            </a:r>
          </a:p>
          <a:p>
            <a:r>
              <a:rPr lang="en-US" altLang="zh-CN" b="1" dirty="0" smtClean="0">
                <a:solidFill>
                  <a:srgbClr val="FF0000"/>
                </a:solidFill>
              </a:rPr>
              <a:t>cover </a:t>
            </a:r>
            <a:r>
              <a:rPr lang="en-US" altLang="zh-CN" b="1" dirty="0" smtClean="0"/>
              <a:t> </a:t>
            </a:r>
            <a:r>
              <a:rPr lang="en-US" altLang="zh-CN" b="1" dirty="0" err="1" smtClean="0"/>
              <a:t>vt</a:t>
            </a:r>
            <a:r>
              <a:rPr lang="en-US" altLang="zh-CN" b="1" dirty="0" smtClean="0"/>
              <a:t>.</a:t>
            </a:r>
            <a:r>
              <a:rPr lang="zh-CN" altLang="en-US" b="1" dirty="0" smtClean="0"/>
              <a:t>覆盖</a:t>
            </a:r>
            <a:endParaRPr lang="en-US" altLang="zh-CN" b="1" dirty="0" smtClean="0"/>
          </a:p>
          <a:p>
            <a:r>
              <a:rPr lang="zh-CN" altLang="en-US" b="1" dirty="0" smtClean="0"/>
              <a:t>我们有足够的资金去兑换她的支票。</a:t>
            </a:r>
            <a:endParaRPr lang="en-US" altLang="zh-CN" b="1" dirty="0" smtClean="0"/>
          </a:p>
          <a:p>
            <a:r>
              <a:rPr lang="en-US" altLang="zh-CN" b="1" dirty="0" smtClean="0"/>
              <a:t>had enough funds to cover her check.</a:t>
            </a:r>
          </a:p>
          <a:p>
            <a:r>
              <a:rPr lang="zh-CN" altLang="en-US" b="1" dirty="0" smtClean="0"/>
              <a:t>他们两天走了</a:t>
            </a:r>
            <a:r>
              <a:rPr lang="en-US" altLang="zh-CN" b="1" dirty="0" smtClean="0"/>
              <a:t>60</a:t>
            </a:r>
            <a:r>
              <a:rPr lang="zh-CN" altLang="en-US" b="1" dirty="0" smtClean="0"/>
              <a:t>英里。</a:t>
            </a:r>
            <a:endParaRPr lang="en-US" altLang="zh-CN" b="1" dirty="0" smtClean="0"/>
          </a:p>
          <a:p>
            <a:r>
              <a:rPr lang="en-US" altLang="zh-CN" b="1" dirty="0" smtClean="0"/>
              <a:t>They covered 60 miles in two 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en-US" altLang="zh-CN" b="1" dirty="0" smtClean="0"/>
              <a:t>On the first day of his senior high, Li Kang introduced the location of his home and the facility of his school, and especially described his English teacher as enthusiastic with fantastic method of teaching, whom is loved by the hardworking students.</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0" y="0"/>
            <a:ext cx="9144000" cy="6858000"/>
          </a:xfrm>
          <a:noFill/>
        </p:spPr>
        <p:txBody>
          <a:bodyPr/>
          <a:lstStyle/>
          <a:p>
            <a:pPr algn="l" eaLnBrk="1" hangingPunct="1">
              <a:lnSpc>
                <a:spcPct val="90000"/>
              </a:lnSpc>
            </a:pPr>
            <a:r>
              <a:rPr lang="en-US" altLang="zh-CN" b="1" dirty="0" smtClean="0">
                <a:solidFill>
                  <a:srgbClr val="0000CC"/>
                </a:solidFill>
              </a:rPr>
              <a:t>Cloze test</a:t>
            </a:r>
          </a:p>
          <a:p>
            <a:pPr algn="l" eaLnBrk="1" hangingPunct="1">
              <a:lnSpc>
                <a:spcPct val="90000"/>
              </a:lnSpc>
            </a:pPr>
            <a:r>
              <a:rPr lang="en-US" altLang="zh-CN" b="1" dirty="0" smtClean="0">
                <a:solidFill>
                  <a:srgbClr val="CC3300"/>
                </a:solidFill>
              </a:rPr>
              <a:t>It is a combination of reading and  context reasoning with fewer and fewer grammatical elements.</a:t>
            </a:r>
          </a:p>
          <a:p>
            <a:pPr algn="l" eaLnBrk="1" hangingPunct="1">
              <a:lnSpc>
                <a:spcPct val="90000"/>
              </a:lnSpc>
            </a:pPr>
            <a:r>
              <a:rPr lang="en-US" altLang="zh-CN" b="1" dirty="0" smtClean="0">
                <a:solidFill>
                  <a:schemeClr val="tx1"/>
                </a:solidFill>
              </a:rPr>
              <a:t>Two passages of practice are essential </a:t>
            </a:r>
          </a:p>
          <a:p>
            <a:pPr algn="l" eaLnBrk="1" hangingPunct="1">
              <a:lnSpc>
                <a:spcPct val="90000"/>
              </a:lnSpc>
            </a:pPr>
            <a:r>
              <a:rPr lang="en-US" altLang="zh-CN" b="1" dirty="0" smtClean="0">
                <a:solidFill>
                  <a:srgbClr val="0000CC"/>
                </a:solidFill>
              </a:rPr>
              <a:t>Writing</a:t>
            </a:r>
          </a:p>
          <a:p>
            <a:pPr algn="l" eaLnBrk="1" hangingPunct="1">
              <a:lnSpc>
                <a:spcPct val="90000"/>
              </a:lnSpc>
            </a:pPr>
            <a:r>
              <a:rPr lang="en-US" altLang="zh-CN" b="1" dirty="0" smtClean="0">
                <a:solidFill>
                  <a:schemeClr val="tx1"/>
                </a:solidFill>
              </a:rPr>
              <a:t>Grammatical ability</a:t>
            </a:r>
          </a:p>
          <a:p>
            <a:pPr algn="l" eaLnBrk="1" hangingPunct="1">
              <a:lnSpc>
                <a:spcPct val="90000"/>
              </a:lnSpc>
            </a:pPr>
            <a:r>
              <a:rPr lang="en-US" altLang="zh-CN" b="1" dirty="0" smtClean="0">
                <a:solidFill>
                  <a:schemeClr val="tx1"/>
                </a:solidFill>
              </a:rPr>
              <a:t>Practice of organizing your mind</a:t>
            </a:r>
          </a:p>
          <a:p>
            <a:pPr algn="l" eaLnBrk="1" hangingPunct="1">
              <a:lnSpc>
                <a:spcPct val="90000"/>
              </a:lnSpc>
            </a:pPr>
            <a:r>
              <a:rPr lang="en-US" altLang="zh-CN" b="1" dirty="0" smtClean="0">
                <a:solidFill>
                  <a:schemeClr val="tx1"/>
                </a:solidFill>
              </a:rPr>
              <a:t>Collection of words and sentence structure</a:t>
            </a:r>
          </a:p>
          <a:p>
            <a:pPr algn="l" eaLnBrk="1" hangingPunct="1">
              <a:lnSpc>
                <a:spcPct val="90000"/>
              </a:lnSpc>
            </a:pPr>
            <a:r>
              <a:rPr lang="en-US" altLang="zh-CN" b="1" dirty="0" smtClean="0">
                <a:solidFill>
                  <a:schemeClr val="tx1"/>
                </a:solidFill>
              </a:rPr>
              <a:t>Observation of the facts or relationship between matters.</a:t>
            </a:r>
          </a:p>
          <a:p>
            <a:pPr algn="l" eaLnBrk="1" hangingPunct="1">
              <a:lnSpc>
                <a:spcPct val="90000"/>
              </a:lnSpc>
            </a:pPr>
            <a:r>
              <a:rPr lang="en-US" altLang="zh-CN" b="1" dirty="0" smtClean="0">
                <a:solidFill>
                  <a:schemeClr val="tx1"/>
                </a:solidFill>
              </a:rPr>
              <a:t>Avoid doing the same thing each time</a:t>
            </a:r>
          </a:p>
          <a:p>
            <a:pPr algn="l" eaLnBrk="1" hangingPunct="1">
              <a:lnSpc>
                <a:spcPct val="90000"/>
              </a:lnSpc>
            </a:pPr>
            <a:r>
              <a:rPr lang="en-US" altLang="zh-CN" b="1" dirty="0" smtClean="0">
                <a:solidFill>
                  <a:schemeClr val="tx1"/>
                </a:solidFill>
              </a:rPr>
              <a:t>Practice every week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 calcmode="lin" valueType="num">
                                      <p:cBhvr additive="base">
                                        <p:cTn id="7" dur="500" fill="hold"/>
                                        <p:tgtEl>
                                          <p:spTgt spid="4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8">
                                            <p:txEl>
                                              <p:pRg st="1" end="1"/>
                                            </p:txEl>
                                          </p:spTgt>
                                        </p:tgtEl>
                                        <p:attrNameLst>
                                          <p:attrName>style.visibility</p:attrName>
                                        </p:attrNameLst>
                                      </p:cBhvr>
                                      <p:to>
                                        <p:strVal val="visible"/>
                                      </p:to>
                                    </p:set>
                                    <p:anim calcmode="lin" valueType="num">
                                      <p:cBhvr additive="base">
                                        <p:cTn id="13" dur="500" fill="hold"/>
                                        <p:tgtEl>
                                          <p:spTgt spid="40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8">
                                            <p:txEl>
                                              <p:pRg st="2" end="2"/>
                                            </p:txEl>
                                          </p:spTgt>
                                        </p:tgtEl>
                                        <p:attrNameLst>
                                          <p:attrName>style.visibility</p:attrName>
                                        </p:attrNameLst>
                                      </p:cBhvr>
                                      <p:to>
                                        <p:strVal val="visible"/>
                                      </p:to>
                                    </p:set>
                                    <p:anim calcmode="lin" valueType="num">
                                      <p:cBhvr additive="base">
                                        <p:cTn id="19" dur="500" fill="hold"/>
                                        <p:tgtEl>
                                          <p:spTgt spid="40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8">
                                            <p:txEl>
                                              <p:pRg st="3" end="3"/>
                                            </p:txEl>
                                          </p:spTgt>
                                        </p:tgtEl>
                                        <p:attrNameLst>
                                          <p:attrName>style.visibility</p:attrName>
                                        </p:attrNameLst>
                                      </p:cBhvr>
                                      <p:to>
                                        <p:strVal val="visible"/>
                                      </p:to>
                                    </p:set>
                                    <p:anim calcmode="lin" valueType="num">
                                      <p:cBhvr additive="base">
                                        <p:cTn id="25" dur="500" fill="hold"/>
                                        <p:tgtEl>
                                          <p:spTgt spid="40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8">
                                            <p:txEl>
                                              <p:pRg st="4" end="4"/>
                                            </p:txEl>
                                          </p:spTgt>
                                        </p:tgtEl>
                                        <p:attrNameLst>
                                          <p:attrName>style.visibility</p:attrName>
                                        </p:attrNameLst>
                                      </p:cBhvr>
                                      <p:to>
                                        <p:strVal val="visible"/>
                                      </p:to>
                                    </p:set>
                                    <p:anim calcmode="lin" valueType="num">
                                      <p:cBhvr additive="base">
                                        <p:cTn id="31" dur="500" fill="hold"/>
                                        <p:tgtEl>
                                          <p:spTgt spid="40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8">
                                            <p:txEl>
                                              <p:pRg st="5" end="5"/>
                                            </p:txEl>
                                          </p:spTgt>
                                        </p:tgtEl>
                                        <p:attrNameLst>
                                          <p:attrName>style.visibility</p:attrName>
                                        </p:attrNameLst>
                                      </p:cBhvr>
                                      <p:to>
                                        <p:strVal val="visible"/>
                                      </p:to>
                                    </p:set>
                                    <p:anim calcmode="lin" valueType="num">
                                      <p:cBhvr additive="base">
                                        <p:cTn id="37" dur="500" fill="hold"/>
                                        <p:tgtEl>
                                          <p:spTgt spid="40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8">
                                            <p:txEl>
                                              <p:pRg st="6" end="6"/>
                                            </p:txEl>
                                          </p:spTgt>
                                        </p:tgtEl>
                                        <p:attrNameLst>
                                          <p:attrName>style.visibility</p:attrName>
                                        </p:attrNameLst>
                                      </p:cBhvr>
                                      <p:to>
                                        <p:strVal val="visible"/>
                                      </p:to>
                                    </p:set>
                                    <p:anim calcmode="lin" valueType="num">
                                      <p:cBhvr additive="base">
                                        <p:cTn id="43" dur="500" fill="hold"/>
                                        <p:tgtEl>
                                          <p:spTgt spid="409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8">
                                            <p:txEl>
                                              <p:pRg st="7" end="7"/>
                                            </p:txEl>
                                          </p:spTgt>
                                        </p:tgtEl>
                                        <p:attrNameLst>
                                          <p:attrName>style.visibility</p:attrName>
                                        </p:attrNameLst>
                                      </p:cBhvr>
                                      <p:to>
                                        <p:strVal val="visible"/>
                                      </p:to>
                                    </p:set>
                                    <p:anim calcmode="lin" valueType="num">
                                      <p:cBhvr additive="base">
                                        <p:cTn id="49" dur="500" fill="hold"/>
                                        <p:tgtEl>
                                          <p:spTgt spid="409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8">
                                            <p:txEl>
                                              <p:pRg st="8" end="8"/>
                                            </p:txEl>
                                          </p:spTgt>
                                        </p:tgtEl>
                                        <p:attrNameLst>
                                          <p:attrName>style.visibility</p:attrName>
                                        </p:attrNameLst>
                                      </p:cBhvr>
                                      <p:to>
                                        <p:strVal val="visible"/>
                                      </p:to>
                                    </p:set>
                                    <p:anim calcmode="lin" valueType="num">
                                      <p:cBhvr additive="base">
                                        <p:cTn id="55" dur="500" fill="hold"/>
                                        <p:tgtEl>
                                          <p:spTgt spid="409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98">
                                            <p:txEl>
                                              <p:pRg st="9" end="9"/>
                                            </p:txEl>
                                          </p:spTgt>
                                        </p:tgtEl>
                                        <p:attrNameLst>
                                          <p:attrName>style.visibility</p:attrName>
                                        </p:attrNameLst>
                                      </p:cBhvr>
                                      <p:to>
                                        <p:strVal val="visible"/>
                                      </p:to>
                                    </p:set>
                                    <p:anim calcmode="lin" valueType="num">
                                      <p:cBhvr additive="base">
                                        <p:cTn id="61" dur="500" fill="hold"/>
                                        <p:tgtEl>
                                          <p:spTgt spid="409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pPr algn="ctr"/>
            <a:r>
              <a:rPr lang="en-US" altLang="zh-CN" b="1" dirty="0" smtClean="0">
                <a:solidFill>
                  <a:srgbClr val="FF0000"/>
                </a:solidFill>
              </a:rPr>
              <a:t>Non-finite verbs</a:t>
            </a:r>
          </a:p>
          <a:p>
            <a:r>
              <a:rPr lang="en-US" altLang="zh-CN" b="1" dirty="0" smtClean="0">
                <a:solidFill>
                  <a:srgbClr val="7030A0"/>
                </a:solidFill>
              </a:rPr>
              <a:t>Participles</a:t>
            </a:r>
          </a:p>
          <a:p>
            <a:r>
              <a:rPr lang="en-US" altLang="zh-CN" b="1" dirty="0" smtClean="0">
                <a:solidFill>
                  <a:srgbClr val="00B0F0"/>
                </a:solidFill>
              </a:rPr>
              <a:t>Present participles-</a:t>
            </a:r>
            <a:r>
              <a:rPr lang="en-US" altLang="zh-CN" b="1" dirty="0" smtClean="0"/>
              <a:t>----</a:t>
            </a:r>
            <a:r>
              <a:rPr lang="en-US" altLang="zh-CN" sz="3600" b="1" dirty="0" smtClean="0">
                <a:solidFill>
                  <a:schemeClr val="accent6">
                    <a:lumMod val="50000"/>
                  </a:schemeClr>
                </a:solidFill>
              </a:rPr>
              <a:t>v</a:t>
            </a:r>
            <a:r>
              <a:rPr lang="en-US" altLang="zh-CN" b="1" dirty="0" smtClean="0">
                <a:solidFill>
                  <a:schemeClr val="accent6">
                    <a:lumMod val="50000"/>
                  </a:schemeClr>
                </a:solidFill>
              </a:rPr>
              <a:t>-</a:t>
            </a:r>
            <a:r>
              <a:rPr lang="en-US" altLang="zh-CN" b="1" dirty="0" err="1" smtClean="0">
                <a:solidFill>
                  <a:schemeClr val="accent6">
                    <a:lumMod val="50000"/>
                  </a:schemeClr>
                </a:solidFill>
              </a:rPr>
              <a:t>ing</a:t>
            </a:r>
            <a:endParaRPr lang="en-US" altLang="zh-CN" b="1" dirty="0" smtClean="0">
              <a:solidFill>
                <a:schemeClr val="accent6">
                  <a:lumMod val="50000"/>
                </a:schemeClr>
              </a:solidFill>
            </a:endParaRPr>
          </a:p>
          <a:p>
            <a:r>
              <a:rPr lang="en-US" altLang="zh-CN" b="1" dirty="0" smtClean="0">
                <a:solidFill>
                  <a:srgbClr val="7030A0"/>
                </a:solidFill>
              </a:rPr>
              <a:t>1</a:t>
            </a:r>
            <a:r>
              <a:rPr lang="en-US" altLang="zh-CN" b="1" dirty="0" smtClean="0"/>
              <a:t>. </a:t>
            </a:r>
            <a:r>
              <a:rPr lang="en-US" altLang="zh-CN" b="1" dirty="0" smtClean="0">
                <a:solidFill>
                  <a:srgbClr val="C00000"/>
                </a:solidFill>
              </a:rPr>
              <a:t>Learning</a:t>
            </a:r>
            <a:r>
              <a:rPr lang="en-US" altLang="zh-CN" b="1" dirty="0" smtClean="0"/>
              <a:t>  English is a process of </a:t>
            </a:r>
            <a:r>
              <a:rPr lang="en-US" altLang="zh-CN" b="1" dirty="0" smtClean="0">
                <a:solidFill>
                  <a:srgbClr val="C00000"/>
                </a:solidFill>
              </a:rPr>
              <a:t>doing</a:t>
            </a:r>
            <a:r>
              <a:rPr lang="en-US" altLang="zh-CN" b="1" dirty="0" smtClean="0"/>
              <a:t> math work of time plus sweat.</a:t>
            </a:r>
          </a:p>
          <a:p>
            <a:r>
              <a:rPr lang="en-US" altLang="zh-CN" b="1" dirty="0" smtClean="0">
                <a:solidFill>
                  <a:srgbClr val="7030A0"/>
                </a:solidFill>
              </a:rPr>
              <a:t>2</a:t>
            </a:r>
            <a:r>
              <a:rPr lang="en-US" altLang="zh-CN" b="1" dirty="0" smtClean="0"/>
              <a:t>. </a:t>
            </a:r>
            <a:r>
              <a:rPr lang="en-US" altLang="zh-CN" b="1" dirty="0" smtClean="0">
                <a:solidFill>
                  <a:srgbClr val="C00000"/>
                </a:solidFill>
              </a:rPr>
              <a:t>Seeing</a:t>
            </a:r>
            <a:r>
              <a:rPr lang="en-US" altLang="zh-CN" b="1" dirty="0" smtClean="0"/>
              <a:t> is </a:t>
            </a:r>
            <a:r>
              <a:rPr lang="en-US" altLang="zh-CN" b="1" dirty="0" smtClean="0">
                <a:solidFill>
                  <a:srgbClr val="C00000"/>
                </a:solidFill>
              </a:rPr>
              <a:t>believing</a:t>
            </a:r>
            <a:r>
              <a:rPr lang="en-US" altLang="zh-CN" b="1" dirty="0" smtClean="0"/>
              <a:t>.</a:t>
            </a:r>
          </a:p>
          <a:p>
            <a:r>
              <a:rPr lang="en-US" altLang="zh-CN" b="1" dirty="0" smtClean="0">
                <a:solidFill>
                  <a:srgbClr val="7030A0"/>
                </a:solidFill>
              </a:rPr>
              <a:t>3</a:t>
            </a:r>
            <a:r>
              <a:rPr lang="en-US" altLang="zh-CN" b="1" dirty="0" smtClean="0"/>
              <a:t>. We enjoy </a:t>
            </a:r>
            <a:r>
              <a:rPr lang="en-US" altLang="zh-CN" b="1" dirty="0" smtClean="0">
                <a:solidFill>
                  <a:srgbClr val="C00000"/>
                </a:solidFill>
              </a:rPr>
              <a:t>watching</a:t>
            </a:r>
            <a:r>
              <a:rPr lang="en-US" altLang="zh-CN" b="1" dirty="0" smtClean="0"/>
              <a:t> him </a:t>
            </a:r>
            <a:r>
              <a:rPr lang="en-US" altLang="zh-CN" b="1" dirty="0" smtClean="0">
                <a:solidFill>
                  <a:srgbClr val="C00000"/>
                </a:solidFill>
              </a:rPr>
              <a:t>performing</a:t>
            </a:r>
            <a:r>
              <a:rPr lang="en-US" altLang="zh-CN" b="1" dirty="0" smtClean="0"/>
              <a:t> cross-talk. </a:t>
            </a:r>
          </a:p>
          <a:p>
            <a:r>
              <a:rPr lang="en-US" altLang="zh-CN" b="1" dirty="0" smtClean="0">
                <a:solidFill>
                  <a:srgbClr val="7030A0"/>
                </a:solidFill>
              </a:rPr>
              <a:t>4</a:t>
            </a:r>
            <a:r>
              <a:rPr lang="en-US" altLang="zh-CN" b="1" dirty="0" smtClean="0"/>
              <a:t>. The foreign visitors were shown round the </a:t>
            </a:r>
            <a:r>
              <a:rPr lang="en-US" altLang="zh-CN" b="1" dirty="0" smtClean="0">
                <a:solidFill>
                  <a:srgbClr val="C00000"/>
                </a:solidFill>
              </a:rPr>
              <a:t>teaching </a:t>
            </a:r>
            <a:r>
              <a:rPr lang="en-US" altLang="zh-CN" b="1" dirty="0" smtClean="0"/>
              <a:t>building.</a:t>
            </a:r>
          </a:p>
          <a:p>
            <a:r>
              <a:rPr lang="en-US" altLang="zh-CN" b="1" dirty="0" smtClean="0">
                <a:solidFill>
                  <a:srgbClr val="7030A0"/>
                </a:solidFill>
              </a:rPr>
              <a:t>5</a:t>
            </a:r>
            <a:r>
              <a:rPr lang="en-US" altLang="zh-CN" b="1" dirty="0" smtClean="0"/>
              <a:t>. </a:t>
            </a:r>
            <a:r>
              <a:rPr lang="en-US" altLang="zh-CN" b="1" dirty="0" smtClean="0">
                <a:solidFill>
                  <a:srgbClr val="C00000"/>
                </a:solidFill>
              </a:rPr>
              <a:t>Seeing</a:t>
            </a:r>
            <a:r>
              <a:rPr lang="en-US" altLang="zh-CN" b="1" dirty="0" smtClean="0"/>
              <a:t> the house on fire, he dialed 119.</a:t>
            </a:r>
          </a:p>
          <a:p>
            <a:r>
              <a:rPr lang="en-US" altLang="zh-CN" b="1" dirty="0" smtClean="0">
                <a:solidFill>
                  <a:srgbClr val="7030A0"/>
                </a:solidFill>
              </a:rPr>
              <a:t>6</a:t>
            </a:r>
            <a:r>
              <a:rPr lang="en-US" altLang="zh-CN" b="1" dirty="0" smtClean="0"/>
              <a:t>. He went from door to door,  </a:t>
            </a:r>
            <a:r>
              <a:rPr lang="en-US" altLang="zh-CN" b="1" dirty="0" smtClean="0">
                <a:solidFill>
                  <a:srgbClr val="C00000"/>
                </a:solidFill>
              </a:rPr>
              <a:t>gathering</a:t>
            </a:r>
            <a:r>
              <a:rPr lang="en-US" altLang="zh-CN" b="1" dirty="0" smtClean="0"/>
              <a:t> waste papers and magazines.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lnSpcReduction="10000"/>
          </a:bodyPr>
          <a:lstStyle/>
          <a:p>
            <a:r>
              <a:rPr lang="en-US" altLang="zh-CN" b="1" dirty="0" smtClean="0"/>
              <a:t>7. </a:t>
            </a:r>
            <a:r>
              <a:rPr lang="en-US" altLang="zh-CN" b="1" dirty="0" smtClean="0">
                <a:solidFill>
                  <a:srgbClr val="C00000"/>
                </a:solidFill>
              </a:rPr>
              <a:t>Having finished</a:t>
            </a:r>
            <a:r>
              <a:rPr lang="en-US" altLang="zh-CN" b="1" dirty="0" smtClean="0"/>
              <a:t> the letter, he went to the post office.</a:t>
            </a:r>
          </a:p>
          <a:p>
            <a:r>
              <a:rPr lang="en-US" altLang="zh-CN" b="1" dirty="0" smtClean="0"/>
              <a:t>8. The boy </a:t>
            </a:r>
            <a:r>
              <a:rPr lang="en-US" altLang="zh-CN" b="1" dirty="0" smtClean="0">
                <a:solidFill>
                  <a:srgbClr val="C00000"/>
                </a:solidFill>
              </a:rPr>
              <a:t>making</a:t>
            </a:r>
            <a:r>
              <a:rPr lang="en-US" altLang="zh-CN" b="1" dirty="0" smtClean="0"/>
              <a:t> the speech is the monitor.</a:t>
            </a:r>
          </a:p>
          <a:p>
            <a:r>
              <a:rPr lang="en-US" altLang="zh-CN" b="1" dirty="0" smtClean="0">
                <a:solidFill>
                  <a:srgbClr val="00B0F0"/>
                </a:solidFill>
              </a:rPr>
              <a:t>Past participle-</a:t>
            </a:r>
            <a:r>
              <a:rPr lang="en-US" altLang="zh-CN" b="1" dirty="0" smtClean="0"/>
              <a:t>----</a:t>
            </a:r>
            <a:r>
              <a:rPr lang="en-US" altLang="zh-CN" b="1" dirty="0" smtClean="0">
                <a:solidFill>
                  <a:srgbClr val="C00000"/>
                </a:solidFill>
              </a:rPr>
              <a:t>v-</a:t>
            </a:r>
            <a:r>
              <a:rPr lang="en-US" altLang="zh-CN" b="1" dirty="0" err="1" smtClean="0">
                <a:solidFill>
                  <a:srgbClr val="C00000"/>
                </a:solidFill>
              </a:rPr>
              <a:t>ed</a:t>
            </a:r>
            <a:endParaRPr lang="en-US" altLang="zh-CN" b="1" dirty="0" smtClean="0">
              <a:solidFill>
                <a:srgbClr val="C00000"/>
              </a:solidFill>
            </a:endParaRPr>
          </a:p>
          <a:p>
            <a:r>
              <a:rPr lang="en-US" altLang="zh-CN" b="1" dirty="0" smtClean="0">
                <a:solidFill>
                  <a:srgbClr val="7030A0"/>
                </a:solidFill>
              </a:rPr>
              <a:t>1</a:t>
            </a:r>
            <a:r>
              <a:rPr lang="en-US" altLang="zh-CN" b="1" dirty="0" smtClean="0"/>
              <a:t>. </a:t>
            </a:r>
            <a:r>
              <a:rPr lang="en-US" altLang="zh-CN" b="1" dirty="0" smtClean="0">
                <a:solidFill>
                  <a:srgbClr val="C00000"/>
                </a:solidFill>
              </a:rPr>
              <a:t>Being told </a:t>
            </a:r>
            <a:r>
              <a:rPr lang="en-US" altLang="zh-CN" b="1" dirty="0" smtClean="0"/>
              <a:t>what to do is not a good thing.</a:t>
            </a:r>
          </a:p>
          <a:p>
            <a:r>
              <a:rPr lang="en-US" altLang="zh-CN" b="1" dirty="0" smtClean="0">
                <a:solidFill>
                  <a:srgbClr val="7030A0"/>
                </a:solidFill>
              </a:rPr>
              <a:t>2</a:t>
            </a:r>
            <a:r>
              <a:rPr lang="en-US" altLang="zh-CN" b="1" dirty="0" smtClean="0"/>
              <a:t>. I don’t like </a:t>
            </a:r>
            <a:r>
              <a:rPr lang="en-US" altLang="zh-CN" b="1" dirty="0" smtClean="0">
                <a:solidFill>
                  <a:srgbClr val="C00000"/>
                </a:solidFill>
              </a:rPr>
              <a:t>being told </a:t>
            </a:r>
            <a:r>
              <a:rPr lang="en-US" altLang="zh-CN" b="1" dirty="0" smtClean="0"/>
              <a:t>what to do.</a:t>
            </a:r>
          </a:p>
          <a:p>
            <a:r>
              <a:rPr lang="en-US" altLang="zh-CN" b="1" dirty="0" smtClean="0">
                <a:solidFill>
                  <a:srgbClr val="7030A0"/>
                </a:solidFill>
              </a:rPr>
              <a:t>3</a:t>
            </a:r>
            <a:r>
              <a:rPr lang="en-US" altLang="zh-CN" b="1" dirty="0" smtClean="0"/>
              <a:t>. Trust is </a:t>
            </a:r>
            <a:r>
              <a:rPr lang="en-US" altLang="zh-CN" b="1" dirty="0" smtClean="0">
                <a:solidFill>
                  <a:srgbClr val="C00000"/>
                </a:solidFill>
              </a:rPr>
              <a:t>being believed </a:t>
            </a:r>
            <a:r>
              <a:rPr lang="en-US" altLang="zh-CN" b="1" dirty="0" smtClean="0"/>
              <a:t>.</a:t>
            </a:r>
          </a:p>
          <a:p>
            <a:r>
              <a:rPr lang="en-US" altLang="zh-CN" b="1" dirty="0" smtClean="0">
                <a:solidFill>
                  <a:srgbClr val="7030A0"/>
                </a:solidFill>
              </a:rPr>
              <a:t>4</a:t>
            </a:r>
            <a:r>
              <a:rPr lang="en-US" altLang="zh-CN" b="1" dirty="0" smtClean="0"/>
              <a:t>. Here are some new computer programs </a:t>
            </a:r>
            <a:r>
              <a:rPr lang="en-US" altLang="zh-CN" b="1" dirty="0" smtClean="0">
                <a:solidFill>
                  <a:srgbClr val="C00000"/>
                </a:solidFill>
              </a:rPr>
              <a:t>designed</a:t>
            </a:r>
            <a:r>
              <a:rPr lang="en-US" altLang="zh-CN" b="1" dirty="0" smtClean="0"/>
              <a:t> for home buildings.</a:t>
            </a:r>
          </a:p>
          <a:p>
            <a:r>
              <a:rPr lang="en-US" altLang="zh-CN" b="1" dirty="0" smtClean="0">
                <a:solidFill>
                  <a:srgbClr val="7030A0"/>
                </a:solidFill>
              </a:rPr>
              <a:t>5</a:t>
            </a:r>
            <a:r>
              <a:rPr lang="en-US" altLang="zh-CN" b="1" dirty="0" smtClean="0"/>
              <a:t>. </a:t>
            </a:r>
            <a:r>
              <a:rPr lang="en-US" altLang="zh-CN" b="1" dirty="0" smtClean="0">
                <a:solidFill>
                  <a:srgbClr val="C00000"/>
                </a:solidFill>
              </a:rPr>
              <a:t>Surprised</a:t>
            </a:r>
            <a:r>
              <a:rPr lang="en-US" altLang="zh-CN" b="1" dirty="0" smtClean="0"/>
              <a:t>, Tony stood up and had a fierce argument with his boss.</a:t>
            </a:r>
          </a:p>
          <a:p>
            <a:r>
              <a:rPr lang="en-US" altLang="zh-CN" b="1" dirty="0" smtClean="0">
                <a:solidFill>
                  <a:srgbClr val="7030A0"/>
                </a:solidFill>
              </a:rPr>
              <a:t>6</a:t>
            </a:r>
            <a:r>
              <a:rPr lang="en-US" altLang="zh-CN" b="1" dirty="0" smtClean="0"/>
              <a:t>. </a:t>
            </a:r>
            <a:r>
              <a:rPr lang="en-US" altLang="zh-CN" b="1" dirty="0" smtClean="0">
                <a:solidFill>
                  <a:srgbClr val="C00000"/>
                </a:solidFill>
              </a:rPr>
              <a:t>Having been shown </a:t>
            </a:r>
            <a:r>
              <a:rPr lang="en-US" altLang="zh-CN" b="1" dirty="0" smtClean="0"/>
              <a:t>the office, the foreign visitors were shown round the auditorium. </a:t>
            </a:r>
          </a:p>
          <a:p>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a:bodyPr>
          <a:lstStyle/>
          <a:p>
            <a:r>
              <a:rPr lang="en-US" altLang="zh-CN" dirty="0" smtClean="0"/>
              <a:t>I fell down and broke three of my teeth. I wonder how many times I have to come here and get my false teeth ____.  </a:t>
            </a:r>
            <a:endParaRPr lang="zh-CN" altLang="zh-CN" dirty="0" smtClean="0"/>
          </a:p>
          <a:p>
            <a:r>
              <a:rPr lang="en-US" altLang="zh-CN" dirty="0" smtClean="0"/>
              <a:t>A. fix   B. fixing  C. fixed  D. to fix</a:t>
            </a:r>
          </a:p>
          <a:p>
            <a:r>
              <a:rPr lang="en-US" altLang="zh-CN" dirty="0" smtClean="0"/>
              <a:t>___a post office, I stopped____ some stamps.</a:t>
            </a:r>
            <a:endParaRPr lang="zh-CN" altLang="zh-CN" dirty="0" smtClean="0"/>
          </a:p>
          <a:p>
            <a:r>
              <a:rPr lang="en-US" altLang="zh-CN" dirty="0" smtClean="0"/>
              <a:t>A. Passed, buying 	B. Passing, to buy</a:t>
            </a:r>
            <a:endParaRPr lang="zh-CN" altLang="zh-CN" dirty="0" smtClean="0"/>
          </a:p>
          <a:p>
            <a:r>
              <a:rPr lang="en-US" altLang="zh-CN" dirty="0" smtClean="0"/>
              <a:t>C. Having passed, buy  D. Pass, to buy</a:t>
            </a:r>
          </a:p>
          <a:p>
            <a:r>
              <a:rPr lang="en-US" altLang="zh-CN" dirty="0" smtClean="0"/>
              <a:t>___with the size of the whole earth, the highest mountain does not seem high at all.</a:t>
            </a:r>
            <a:endParaRPr lang="zh-CN" altLang="zh-CN" dirty="0" smtClean="0"/>
          </a:p>
          <a:p>
            <a:r>
              <a:rPr lang="en-US" altLang="zh-CN" dirty="0" smtClean="0"/>
              <a:t>A. Comparing 		B. To compare 	</a:t>
            </a:r>
            <a:endParaRPr lang="zh-CN" altLang="zh-CN" dirty="0" smtClean="0"/>
          </a:p>
          <a:p>
            <a:r>
              <a:rPr lang="en-US" altLang="zh-CN" dirty="0" smtClean="0"/>
              <a:t>C. Compared 		D. Having compared</a:t>
            </a:r>
            <a:endParaRPr lang="zh-CN" altLang="zh-CN" dirty="0" smtClean="0"/>
          </a:p>
          <a:p>
            <a:endParaRPr lang="zh-CN" altLang="zh-CN" dirty="0" smtClean="0"/>
          </a:p>
          <a:p>
            <a:endParaRPr lang="zh-CN" altLang="zh-CN" dirty="0" smtClean="0"/>
          </a:p>
          <a:p>
            <a:endParaRPr lang="zh-CN" altLang="en-US" dirty="0"/>
          </a:p>
        </p:txBody>
      </p:sp>
      <p:sp>
        <p:nvSpPr>
          <p:cNvPr id="4" name="椭圆 3"/>
          <p:cNvSpPr/>
          <p:nvPr/>
        </p:nvSpPr>
        <p:spPr>
          <a:xfrm>
            <a:off x="3000364" y="171448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椭圆 4"/>
          <p:cNvSpPr/>
          <p:nvPr/>
        </p:nvSpPr>
        <p:spPr>
          <a:xfrm>
            <a:off x="3714744" y="292893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8596" y="5715016"/>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en-US" altLang="zh-CN" dirty="0" smtClean="0"/>
              <a:t>The teacher came into the classroom ____by his students. </a:t>
            </a:r>
            <a:endParaRPr lang="zh-CN" altLang="zh-CN" dirty="0" smtClean="0"/>
          </a:p>
          <a:p>
            <a:r>
              <a:rPr lang="en-US" altLang="zh-CN" dirty="0" smtClean="0"/>
              <a:t>A. following 		B. to be following 	</a:t>
            </a:r>
          </a:p>
          <a:p>
            <a:r>
              <a:rPr lang="en-US" altLang="zh-CN" dirty="0" smtClean="0"/>
              <a:t>C. followed 		D. having followed</a:t>
            </a:r>
          </a:p>
          <a:p>
            <a:r>
              <a:rPr lang="en-US" altLang="zh-CN" dirty="0" smtClean="0"/>
              <a:t>There was so much noise in the room that the speaker couldn’t make himself ____.</a:t>
            </a:r>
            <a:endParaRPr lang="zh-CN" altLang="zh-CN" dirty="0" smtClean="0"/>
          </a:p>
          <a:p>
            <a:r>
              <a:rPr lang="en-US" altLang="zh-CN" dirty="0" smtClean="0"/>
              <a:t>A. being heard  B. hearing  C. heard  D. hear</a:t>
            </a:r>
          </a:p>
          <a:p>
            <a:r>
              <a:rPr lang="en-US" altLang="zh-CN" dirty="0" smtClean="0"/>
              <a:t>_____how to do the homework, I went to ask my teacher for help. </a:t>
            </a:r>
            <a:endParaRPr lang="zh-CN" altLang="zh-CN" dirty="0" smtClean="0"/>
          </a:p>
          <a:p>
            <a:r>
              <a:rPr lang="en-US" altLang="zh-CN" dirty="0" smtClean="0"/>
              <a:t>A. Not to know 	B. Not knowing 	</a:t>
            </a:r>
          </a:p>
          <a:p>
            <a:r>
              <a:rPr lang="en-US" altLang="zh-CN" dirty="0" smtClean="0"/>
              <a:t>C. Knowing not 	D. Not known </a:t>
            </a:r>
            <a:endParaRPr lang="zh-CN" altLang="zh-CN" dirty="0" smtClean="0"/>
          </a:p>
          <a:p>
            <a:endParaRPr lang="zh-CN" altLang="zh-CN" dirty="0" smtClean="0"/>
          </a:p>
          <a:p>
            <a:endParaRPr lang="zh-CN" altLang="en-US" dirty="0"/>
          </a:p>
        </p:txBody>
      </p:sp>
      <p:sp>
        <p:nvSpPr>
          <p:cNvPr id="3" name="椭圆 2"/>
          <p:cNvSpPr/>
          <p:nvPr/>
        </p:nvSpPr>
        <p:spPr>
          <a:xfrm>
            <a:off x="428596" y="185736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29190" y="350043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714744" y="514351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en-US" altLang="zh-CN" dirty="0" smtClean="0"/>
              <a:t>With winter _____on, it’s time to buy warm clothes. </a:t>
            </a:r>
            <a:endParaRPr lang="zh-CN" altLang="zh-CN" dirty="0" smtClean="0"/>
          </a:p>
          <a:p>
            <a:r>
              <a:rPr lang="en-US" altLang="zh-CN" dirty="0" smtClean="0"/>
              <a:t>A. came 	 B. comes 	 C. come 	D. coming</a:t>
            </a:r>
          </a:p>
          <a:p>
            <a:r>
              <a:rPr lang="en-US" altLang="zh-CN" dirty="0" smtClean="0"/>
              <a:t>The student corrected his paper carefully, ____the professor’s suggestions.</a:t>
            </a:r>
            <a:endParaRPr lang="zh-CN" altLang="zh-CN" dirty="0" smtClean="0"/>
          </a:p>
          <a:p>
            <a:r>
              <a:rPr lang="en-US" altLang="zh-CN" dirty="0" smtClean="0"/>
              <a:t>A. follow 		B. following 		</a:t>
            </a:r>
          </a:p>
          <a:p>
            <a:r>
              <a:rPr lang="en-US" altLang="zh-CN" dirty="0" smtClean="0"/>
              <a:t>C. followed 		D. being followed</a:t>
            </a:r>
          </a:p>
          <a:p>
            <a:r>
              <a:rPr lang="en-US" altLang="zh-CN" dirty="0" smtClean="0"/>
              <a:t>The wallet ___several days ago was found ___in the dustbin outside the building</a:t>
            </a:r>
            <a:r>
              <a:rPr lang="zh-CN" altLang="zh-CN" dirty="0" smtClean="0"/>
              <a:t>。</a:t>
            </a:r>
          </a:p>
          <a:p>
            <a:r>
              <a:rPr lang="en-US" altLang="zh-CN" dirty="0" smtClean="0"/>
              <a:t>A. stolen, hidden 		B. stealing, hiding </a:t>
            </a:r>
            <a:endParaRPr lang="zh-CN" altLang="zh-CN" dirty="0" smtClean="0"/>
          </a:p>
          <a:p>
            <a:r>
              <a:rPr lang="en-US" altLang="zh-CN" dirty="0" smtClean="0"/>
              <a:t>C. stealing, hidden 		D. stolen, hiding </a:t>
            </a:r>
          </a:p>
          <a:p>
            <a:endParaRPr lang="zh-CN" altLang="zh-CN" dirty="0" smtClean="0"/>
          </a:p>
          <a:p>
            <a:endParaRPr lang="zh-CN" altLang="zh-CN" dirty="0" smtClean="0"/>
          </a:p>
          <a:p>
            <a:endParaRPr lang="zh-CN" altLang="en-US" dirty="0"/>
          </a:p>
        </p:txBody>
      </p:sp>
      <p:sp>
        <p:nvSpPr>
          <p:cNvPr id="3" name="椭圆 2"/>
          <p:cNvSpPr/>
          <p:nvPr/>
        </p:nvSpPr>
        <p:spPr>
          <a:xfrm>
            <a:off x="5500694" y="714356"/>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714744" y="242886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8596" y="4643446"/>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en-US" altLang="zh-CN" dirty="0" smtClean="0"/>
              <a:t>___many times, he still couldn’t understand. </a:t>
            </a:r>
            <a:endParaRPr lang="zh-CN" altLang="zh-CN" dirty="0" smtClean="0"/>
          </a:p>
          <a:p>
            <a:r>
              <a:rPr lang="en-US" altLang="zh-CN" dirty="0" smtClean="0"/>
              <a:t>A. Having been told 	B. Having told </a:t>
            </a:r>
            <a:endParaRPr lang="zh-CN" altLang="zh-CN" dirty="0" smtClean="0"/>
          </a:p>
          <a:p>
            <a:r>
              <a:rPr lang="en-US" altLang="zh-CN" dirty="0" smtClean="0"/>
              <a:t>C. He having been told 	D. Telling </a:t>
            </a:r>
          </a:p>
          <a:p>
            <a:r>
              <a:rPr lang="en-US" altLang="zh-CN" dirty="0" smtClean="0"/>
              <a:t>China is one of the largest countries in the world, ___9.6 million square </a:t>
            </a:r>
            <a:r>
              <a:rPr lang="en-US" altLang="zh-CN" dirty="0" err="1" smtClean="0"/>
              <a:t>kilometres</a:t>
            </a:r>
            <a:r>
              <a:rPr lang="en-US" altLang="zh-CN" dirty="0" smtClean="0"/>
              <a:t>. </a:t>
            </a:r>
            <a:endParaRPr lang="zh-CN" altLang="zh-CN" dirty="0" smtClean="0"/>
          </a:p>
          <a:p>
            <a:r>
              <a:rPr lang="en-US" altLang="zh-CN" dirty="0" smtClean="0"/>
              <a:t>A. to cover  B. covered  C. covers  D. covering</a:t>
            </a:r>
          </a:p>
          <a:p>
            <a:r>
              <a:rPr lang="en-US" altLang="zh-CN" dirty="0" smtClean="0"/>
              <a:t>The visiting Minister expressed his satisfaction with the talks,__ that he had enjoyed his stay here.</a:t>
            </a:r>
            <a:endParaRPr lang="zh-CN" altLang="zh-CN" dirty="0" smtClean="0"/>
          </a:p>
          <a:p>
            <a:r>
              <a:rPr lang="en-US" altLang="zh-CN" dirty="0" smtClean="0"/>
              <a:t>A. having added 	B. to add 		</a:t>
            </a:r>
          </a:p>
          <a:p>
            <a:r>
              <a:rPr lang="en-US" altLang="zh-CN" dirty="0" smtClean="0"/>
              <a:t>C. adding 		D. added </a:t>
            </a:r>
            <a:endParaRPr lang="zh-CN" altLang="zh-CN" dirty="0" smtClean="0"/>
          </a:p>
          <a:p>
            <a:endParaRPr lang="zh-CN" altLang="en-US" dirty="0"/>
          </a:p>
        </p:txBody>
      </p:sp>
      <p:sp>
        <p:nvSpPr>
          <p:cNvPr id="3" name="椭圆 2"/>
          <p:cNvSpPr/>
          <p:nvPr/>
        </p:nvSpPr>
        <p:spPr>
          <a:xfrm>
            <a:off x="428596" y="78579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000760" y="300037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0034" y="5214950"/>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en-US" altLang="zh-CN" b="1" dirty="0" smtClean="0"/>
              <a:t>Subject       </a:t>
            </a:r>
            <a:r>
              <a:rPr lang="zh-CN" altLang="en-US" b="1" dirty="0" smtClean="0"/>
              <a:t>主语</a:t>
            </a:r>
            <a:endParaRPr lang="en-US" altLang="zh-CN" b="1" dirty="0" smtClean="0"/>
          </a:p>
          <a:p>
            <a:r>
              <a:rPr lang="en-US" altLang="zh-CN" b="1" dirty="0" smtClean="0"/>
              <a:t>Predicate      </a:t>
            </a:r>
            <a:r>
              <a:rPr lang="zh-CN" altLang="en-US" b="1" dirty="0" smtClean="0"/>
              <a:t>谓语</a:t>
            </a:r>
            <a:endParaRPr lang="en-US" altLang="zh-CN" b="1" dirty="0" smtClean="0"/>
          </a:p>
          <a:p>
            <a:r>
              <a:rPr lang="en-US" altLang="zh-CN" b="1" dirty="0" smtClean="0"/>
              <a:t>Object      </a:t>
            </a:r>
            <a:r>
              <a:rPr lang="zh-CN" altLang="en-US" b="1" dirty="0" smtClean="0"/>
              <a:t>宾语</a:t>
            </a:r>
            <a:endParaRPr lang="en-US" altLang="zh-CN" b="1" dirty="0" smtClean="0"/>
          </a:p>
          <a:p>
            <a:r>
              <a:rPr lang="en-US" altLang="zh-CN" b="1" dirty="0" smtClean="0"/>
              <a:t>Predicative     </a:t>
            </a:r>
            <a:r>
              <a:rPr lang="zh-CN" altLang="en-US" b="1" dirty="0" smtClean="0"/>
              <a:t>表语</a:t>
            </a:r>
            <a:endParaRPr lang="en-US" altLang="zh-CN" b="1" dirty="0" smtClean="0"/>
          </a:p>
          <a:p>
            <a:r>
              <a:rPr lang="en-US" altLang="zh-CN" b="1" dirty="0" smtClean="0"/>
              <a:t>Attribute     </a:t>
            </a:r>
            <a:r>
              <a:rPr lang="zh-CN" altLang="en-US" b="1" dirty="0" smtClean="0"/>
              <a:t>定语</a:t>
            </a:r>
            <a:endParaRPr lang="en-US" altLang="zh-CN" b="1" dirty="0" smtClean="0"/>
          </a:p>
          <a:p>
            <a:r>
              <a:rPr lang="en-US" altLang="zh-CN" b="1" dirty="0" smtClean="0"/>
              <a:t>Adverbial     </a:t>
            </a:r>
            <a:r>
              <a:rPr lang="zh-CN" altLang="en-US" b="1" dirty="0" smtClean="0"/>
              <a:t>状语</a:t>
            </a:r>
            <a:endParaRPr lang="en-US" altLang="zh-CN" b="1" dirty="0" smtClean="0"/>
          </a:p>
          <a:p>
            <a:r>
              <a:rPr lang="en-US" altLang="zh-CN" b="1" smtClean="0"/>
              <a:t>Complement     </a:t>
            </a:r>
            <a:r>
              <a:rPr lang="zh-CN" altLang="en-US" b="1" smtClean="0"/>
              <a:t>补语</a:t>
            </a:r>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0" y="0"/>
            <a:ext cx="9144000" cy="6858000"/>
          </a:xfrm>
          <a:noFill/>
        </p:spPr>
        <p:txBody>
          <a:bodyPr/>
          <a:lstStyle/>
          <a:p>
            <a:pPr algn="l" eaLnBrk="1" hangingPunct="1">
              <a:lnSpc>
                <a:spcPct val="90000"/>
              </a:lnSpc>
            </a:pPr>
            <a:endParaRPr lang="en-US" altLang="zh-CN" b="1" dirty="0" smtClean="0">
              <a:solidFill>
                <a:srgbClr val="0070C0"/>
              </a:solidFill>
            </a:endParaRPr>
          </a:p>
          <a:p>
            <a:pPr algn="l" eaLnBrk="1" hangingPunct="1">
              <a:lnSpc>
                <a:spcPct val="90000"/>
              </a:lnSpc>
            </a:pPr>
            <a:r>
              <a:rPr lang="en-US" altLang="zh-CN" b="1" dirty="0" smtClean="0">
                <a:solidFill>
                  <a:srgbClr val="0000FF"/>
                </a:solidFill>
              </a:rPr>
              <a:t>A long-term assignment:</a:t>
            </a:r>
          </a:p>
          <a:p>
            <a:pPr eaLnBrk="1" hangingPunct="1">
              <a:lnSpc>
                <a:spcPct val="90000"/>
              </a:lnSpc>
            </a:pPr>
            <a:r>
              <a:rPr lang="en-US" altLang="zh-CN" sz="4400" b="1" dirty="0" smtClean="0">
                <a:solidFill>
                  <a:srgbClr val="CC3300"/>
                </a:solidFill>
              </a:rPr>
              <a:t>Presentation</a:t>
            </a:r>
          </a:p>
          <a:p>
            <a:pPr algn="l">
              <a:lnSpc>
                <a:spcPct val="90000"/>
              </a:lnSpc>
            </a:pPr>
            <a:r>
              <a:rPr lang="en-US" altLang="zh-CN" sz="2000" b="1" dirty="0">
                <a:solidFill>
                  <a:schemeClr val="tx1"/>
                </a:solidFill>
                <a:hlinkClick r:id="rId2"/>
              </a:rPr>
              <a:t>http://</a:t>
            </a:r>
            <a:r>
              <a:rPr lang="en-US" altLang="zh-CN" sz="2000" b="1" dirty="0" smtClean="0">
                <a:solidFill>
                  <a:schemeClr val="tx1"/>
                </a:solidFill>
                <a:hlinkClick r:id="rId2"/>
              </a:rPr>
              <a:t>v.163.com/movie/2014/6/M/I/M9THK5V42_M9THTDKMI.html</a:t>
            </a:r>
            <a:endParaRPr lang="en-US" altLang="zh-CN" sz="2000" b="1" dirty="0" smtClean="0">
              <a:solidFill>
                <a:schemeClr val="tx1"/>
              </a:solidFill>
            </a:endParaRPr>
          </a:p>
          <a:p>
            <a:pPr algn="l">
              <a:lnSpc>
                <a:spcPct val="90000"/>
              </a:lnSpc>
            </a:pPr>
            <a:endParaRPr lang="en-US" altLang="zh-CN" sz="2000" b="1" dirty="0">
              <a:solidFill>
                <a:schemeClr val="tx1"/>
              </a:solidFill>
            </a:endParaRPr>
          </a:p>
          <a:p>
            <a:pPr algn="l">
              <a:lnSpc>
                <a:spcPct val="90000"/>
              </a:lnSpc>
            </a:pPr>
            <a:r>
              <a:rPr lang="en-US" altLang="zh-CN" sz="2800" b="1" dirty="0" smtClean="0">
                <a:solidFill>
                  <a:srgbClr val="0000FF"/>
                </a:solidFill>
              </a:rPr>
              <a:t>Requirement </a:t>
            </a:r>
          </a:p>
          <a:p>
            <a:pPr marL="457200" indent="-457200" algn="l">
              <a:lnSpc>
                <a:spcPct val="90000"/>
              </a:lnSpc>
              <a:buAutoNum type="arabicPeriod"/>
            </a:pPr>
            <a:r>
              <a:rPr lang="en-US" altLang="zh-CN" sz="2800" b="1" dirty="0" smtClean="0">
                <a:solidFill>
                  <a:srgbClr val="CC0000"/>
                </a:solidFill>
              </a:rPr>
              <a:t>Respect: </a:t>
            </a:r>
          </a:p>
          <a:p>
            <a:pPr algn="l">
              <a:lnSpc>
                <a:spcPct val="90000"/>
              </a:lnSpc>
            </a:pPr>
            <a:r>
              <a:rPr lang="en-US" altLang="zh-CN" sz="2800" b="1" dirty="0">
                <a:solidFill>
                  <a:srgbClr val="0070C0"/>
                </a:solidFill>
              </a:rPr>
              <a:t> </a:t>
            </a:r>
            <a:r>
              <a:rPr lang="en-US" altLang="zh-CN" sz="2800" b="1" dirty="0" smtClean="0">
                <a:solidFill>
                  <a:srgbClr val="0070C0"/>
                </a:solidFill>
              </a:rPr>
              <a:t>       a. The country</a:t>
            </a:r>
          </a:p>
          <a:p>
            <a:pPr algn="l">
              <a:lnSpc>
                <a:spcPct val="90000"/>
              </a:lnSpc>
            </a:pPr>
            <a:r>
              <a:rPr lang="en-US" altLang="zh-CN" sz="2800" b="1" dirty="0">
                <a:solidFill>
                  <a:srgbClr val="0070C0"/>
                </a:solidFill>
              </a:rPr>
              <a:t> </a:t>
            </a:r>
            <a:r>
              <a:rPr lang="en-US" altLang="zh-CN" sz="2800" b="1" dirty="0" smtClean="0">
                <a:solidFill>
                  <a:srgbClr val="0070C0"/>
                </a:solidFill>
              </a:rPr>
              <a:t>       b. The party</a:t>
            </a:r>
            <a:endParaRPr lang="en-US" altLang="zh-CN" sz="2800" b="1" dirty="0" smtClean="0">
              <a:solidFill>
                <a:srgbClr val="0070C0"/>
              </a:solidFill>
            </a:endParaRPr>
          </a:p>
          <a:p>
            <a:pPr algn="l">
              <a:lnSpc>
                <a:spcPct val="90000"/>
              </a:lnSpc>
            </a:pPr>
            <a:r>
              <a:rPr lang="en-US" altLang="zh-CN" sz="2800" b="1" dirty="0">
                <a:solidFill>
                  <a:srgbClr val="0070C0"/>
                </a:solidFill>
              </a:rPr>
              <a:t> </a:t>
            </a:r>
            <a:r>
              <a:rPr lang="en-US" altLang="zh-CN" sz="2800" b="1" dirty="0" smtClean="0">
                <a:solidFill>
                  <a:srgbClr val="0070C0"/>
                </a:solidFill>
              </a:rPr>
              <a:t>       c. The social system</a:t>
            </a:r>
          </a:p>
          <a:p>
            <a:pPr algn="l">
              <a:lnSpc>
                <a:spcPct val="90000"/>
              </a:lnSpc>
            </a:pPr>
            <a:r>
              <a:rPr lang="en-US" altLang="zh-CN" sz="2800" b="1" dirty="0">
                <a:solidFill>
                  <a:srgbClr val="0070C0"/>
                </a:solidFill>
              </a:rPr>
              <a:t> </a:t>
            </a:r>
            <a:r>
              <a:rPr lang="en-US" altLang="zh-CN" sz="2800" b="1" dirty="0" smtClean="0">
                <a:solidFill>
                  <a:srgbClr val="0070C0"/>
                </a:solidFill>
              </a:rPr>
              <a:t>       d. The fundamental morality</a:t>
            </a:r>
          </a:p>
          <a:p>
            <a:pPr algn="l">
              <a:lnSpc>
                <a:spcPct val="90000"/>
              </a:lnSpc>
            </a:pPr>
            <a:r>
              <a:rPr lang="en-US" altLang="zh-CN" sz="2800" b="1" dirty="0">
                <a:solidFill>
                  <a:srgbClr val="0070C0"/>
                </a:solidFill>
              </a:rPr>
              <a:t> </a:t>
            </a:r>
            <a:r>
              <a:rPr lang="en-US" altLang="zh-CN" sz="2800" b="1" dirty="0" smtClean="0">
                <a:solidFill>
                  <a:srgbClr val="0070C0"/>
                </a:solidFill>
              </a:rPr>
              <a:t>       e. The privacy</a:t>
            </a:r>
          </a:p>
          <a:p>
            <a:pPr algn="l">
              <a:lnSpc>
                <a:spcPct val="90000"/>
              </a:lnSpc>
            </a:pPr>
            <a:r>
              <a:rPr lang="en-US" altLang="zh-CN" sz="2800" b="1" dirty="0" smtClean="0">
                <a:solidFill>
                  <a:srgbClr val="CC0000"/>
                </a:solidFill>
              </a:rPr>
              <a:t>2.     Positive </a:t>
            </a:r>
          </a:p>
          <a:p>
            <a:pPr algn="l">
              <a:lnSpc>
                <a:spcPct val="90000"/>
              </a:lnSpc>
            </a:pPr>
            <a:r>
              <a:rPr lang="en-US" altLang="zh-CN" sz="2800" b="1" dirty="0" smtClean="0">
                <a:solidFill>
                  <a:srgbClr val="CC0000"/>
                </a:solidFill>
              </a:rPr>
              <a:t>3.     Beneficial </a:t>
            </a:r>
            <a:endParaRPr lang="en-US" altLang="zh-CN" sz="2800" b="1" dirty="0" smtClean="0">
              <a:solidFill>
                <a:srgbClr val="CC0000"/>
              </a:solidFill>
            </a:endParaRPr>
          </a:p>
          <a:p>
            <a:pPr algn="l">
              <a:lnSpc>
                <a:spcPct val="90000"/>
              </a:lnSpc>
            </a:pPr>
            <a:endParaRPr lang="en-US" altLang="zh-CN" b="1" dirty="0" smtClean="0">
              <a:solidFill>
                <a:schemeClr val="tx1"/>
              </a:solidFill>
            </a:endParaRPr>
          </a:p>
        </p:txBody>
      </p:sp>
    </p:spTree>
    <p:extLst>
      <p:ext uri="{BB962C8B-B14F-4D97-AF65-F5344CB8AC3E}">
        <p14:creationId xmlns:p14="http://schemas.microsoft.com/office/powerpoint/2010/main" val="113528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anim calcmode="lin" valueType="num">
                                      <p:cBhvr additive="base">
                                        <p:cTn id="7" dur="500" fill="hold"/>
                                        <p:tgtEl>
                                          <p:spTgt spid="40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8">
                                            <p:txEl>
                                              <p:pRg st="2" end="2"/>
                                            </p:txEl>
                                          </p:spTgt>
                                        </p:tgtEl>
                                        <p:attrNameLst>
                                          <p:attrName>style.visibility</p:attrName>
                                        </p:attrNameLst>
                                      </p:cBhvr>
                                      <p:to>
                                        <p:strVal val="visible"/>
                                      </p:to>
                                    </p:set>
                                    <p:anim calcmode="lin" valueType="num">
                                      <p:cBhvr additive="base">
                                        <p:cTn id="13" dur="500" fill="hold"/>
                                        <p:tgtEl>
                                          <p:spTgt spid="40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anim calcmode="lin" valueType="num">
                                      <p:cBhvr additive="base">
                                        <p:cTn id="19" dur="500" fill="hold"/>
                                        <p:tgtEl>
                                          <p:spTgt spid="40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8">
                                            <p:txEl>
                                              <p:pRg st="5" end="5"/>
                                            </p:txEl>
                                          </p:spTgt>
                                        </p:tgtEl>
                                        <p:attrNameLst>
                                          <p:attrName>style.visibility</p:attrName>
                                        </p:attrNameLst>
                                      </p:cBhvr>
                                      <p:to>
                                        <p:strVal val="visible"/>
                                      </p:to>
                                    </p:set>
                                    <p:anim calcmode="lin" valueType="num">
                                      <p:cBhvr additive="base">
                                        <p:cTn id="25" dur="500" fill="hold"/>
                                        <p:tgtEl>
                                          <p:spTgt spid="409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8">
                                            <p:txEl>
                                              <p:pRg st="6" end="6"/>
                                            </p:txEl>
                                          </p:spTgt>
                                        </p:tgtEl>
                                        <p:attrNameLst>
                                          <p:attrName>style.visibility</p:attrName>
                                        </p:attrNameLst>
                                      </p:cBhvr>
                                      <p:to>
                                        <p:strVal val="visible"/>
                                      </p:to>
                                    </p:set>
                                    <p:anim calcmode="lin" valueType="num">
                                      <p:cBhvr additive="base">
                                        <p:cTn id="31" dur="500" fill="hold"/>
                                        <p:tgtEl>
                                          <p:spTgt spid="409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8">
                                            <p:txEl>
                                              <p:pRg st="7" end="7"/>
                                            </p:txEl>
                                          </p:spTgt>
                                        </p:tgtEl>
                                        <p:attrNameLst>
                                          <p:attrName>style.visibility</p:attrName>
                                        </p:attrNameLst>
                                      </p:cBhvr>
                                      <p:to>
                                        <p:strVal val="visible"/>
                                      </p:to>
                                    </p:set>
                                    <p:anim calcmode="lin" valueType="num">
                                      <p:cBhvr additive="base">
                                        <p:cTn id="37" dur="500" fill="hold"/>
                                        <p:tgtEl>
                                          <p:spTgt spid="409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8">
                                            <p:txEl>
                                              <p:pRg st="8" end="8"/>
                                            </p:txEl>
                                          </p:spTgt>
                                        </p:tgtEl>
                                        <p:attrNameLst>
                                          <p:attrName>style.visibility</p:attrName>
                                        </p:attrNameLst>
                                      </p:cBhvr>
                                      <p:to>
                                        <p:strVal val="visible"/>
                                      </p:to>
                                    </p:set>
                                    <p:anim calcmode="lin" valueType="num">
                                      <p:cBhvr additive="base">
                                        <p:cTn id="43" dur="500" fill="hold"/>
                                        <p:tgtEl>
                                          <p:spTgt spid="409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8">
                                            <p:txEl>
                                              <p:pRg st="9" end="9"/>
                                            </p:txEl>
                                          </p:spTgt>
                                        </p:tgtEl>
                                        <p:attrNameLst>
                                          <p:attrName>style.visibility</p:attrName>
                                        </p:attrNameLst>
                                      </p:cBhvr>
                                      <p:to>
                                        <p:strVal val="visible"/>
                                      </p:to>
                                    </p:set>
                                    <p:anim calcmode="lin" valueType="num">
                                      <p:cBhvr additive="base">
                                        <p:cTn id="49" dur="500" fill="hold"/>
                                        <p:tgtEl>
                                          <p:spTgt spid="409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8">
                                            <p:txEl>
                                              <p:pRg st="10" end="10"/>
                                            </p:txEl>
                                          </p:spTgt>
                                        </p:tgtEl>
                                        <p:attrNameLst>
                                          <p:attrName>style.visibility</p:attrName>
                                        </p:attrNameLst>
                                      </p:cBhvr>
                                      <p:to>
                                        <p:strVal val="visible"/>
                                      </p:to>
                                    </p:set>
                                    <p:anim calcmode="lin" valueType="num">
                                      <p:cBhvr additive="base">
                                        <p:cTn id="55" dur="500" fill="hold"/>
                                        <p:tgtEl>
                                          <p:spTgt spid="409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98">
                                            <p:txEl>
                                              <p:pRg st="11" end="11"/>
                                            </p:txEl>
                                          </p:spTgt>
                                        </p:tgtEl>
                                        <p:attrNameLst>
                                          <p:attrName>style.visibility</p:attrName>
                                        </p:attrNameLst>
                                      </p:cBhvr>
                                      <p:to>
                                        <p:strVal val="visible"/>
                                      </p:to>
                                    </p:set>
                                    <p:anim calcmode="lin" valueType="num">
                                      <p:cBhvr additive="base">
                                        <p:cTn id="61" dur="500" fill="hold"/>
                                        <p:tgtEl>
                                          <p:spTgt spid="4098">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098">
                                            <p:txEl>
                                              <p:pRg st="12" end="12"/>
                                            </p:txEl>
                                          </p:spTgt>
                                        </p:tgtEl>
                                        <p:attrNameLst>
                                          <p:attrName>style.visibility</p:attrName>
                                        </p:attrNameLst>
                                      </p:cBhvr>
                                      <p:to>
                                        <p:strVal val="visible"/>
                                      </p:to>
                                    </p:set>
                                    <p:anim calcmode="lin" valueType="num">
                                      <p:cBhvr additive="base">
                                        <p:cTn id="67" dur="500" fill="hold"/>
                                        <p:tgtEl>
                                          <p:spTgt spid="409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09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098">
                                            <p:txEl>
                                              <p:pRg st="13" end="13"/>
                                            </p:txEl>
                                          </p:spTgt>
                                        </p:tgtEl>
                                        <p:attrNameLst>
                                          <p:attrName>style.visibility</p:attrName>
                                        </p:attrNameLst>
                                      </p:cBhvr>
                                      <p:to>
                                        <p:strVal val="visible"/>
                                      </p:to>
                                    </p:set>
                                    <p:anim calcmode="lin" valueType="num">
                                      <p:cBhvr additive="base">
                                        <p:cTn id="73" dur="500" fill="hold"/>
                                        <p:tgtEl>
                                          <p:spTgt spid="4098">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09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0" y="0"/>
            <a:ext cx="9144000" cy="6858000"/>
          </a:xfrm>
          <a:noFill/>
        </p:spPr>
        <p:txBody>
          <a:bodyPr/>
          <a:lstStyle/>
          <a:p>
            <a:pPr algn="l" eaLnBrk="1" hangingPunct="1"/>
            <a:endParaRPr lang="en-US" altLang="zh-CN" b="1" dirty="0" smtClean="0">
              <a:solidFill>
                <a:srgbClr val="CC0066"/>
              </a:solidFill>
            </a:endParaRPr>
          </a:p>
          <a:p>
            <a:pPr algn="l" eaLnBrk="1" hangingPunct="1"/>
            <a:r>
              <a:rPr lang="en-US" altLang="zh-CN" b="1" dirty="0" smtClean="0">
                <a:solidFill>
                  <a:srgbClr val="CC0066"/>
                </a:solidFill>
              </a:rPr>
              <a:t>Keep your direct interest in English</a:t>
            </a:r>
          </a:p>
          <a:p>
            <a:pPr algn="l" eaLnBrk="1" hangingPunct="1"/>
            <a:r>
              <a:rPr lang="en-US" altLang="zh-CN" b="1" dirty="0" smtClean="0">
                <a:solidFill>
                  <a:srgbClr val="CC0066"/>
                </a:solidFill>
              </a:rPr>
              <a:t>Build up your indirect interest in English</a:t>
            </a:r>
          </a:p>
          <a:p>
            <a:pPr algn="l" eaLnBrk="1" hangingPunct="1"/>
            <a:endParaRPr lang="en-US" altLang="zh-CN" b="1" dirty="0" smtClean="0">
              <a:solidFill>
                <a:srgbClr val="CC0066"/>
              </a:solidFill>
            </a:endParaRPr>
          </a:p>
        </p:txBody>
      </p:sp>
      <p:sp>
        <p:nvSpPr>
          <p:cNvPr id="5126" name="WordArt 6"/>
          <p:cNvSpPr>
            <a:spLocks noChangeArrowheads="1" noChangeShapeType="1" noTextEdit="1"/>
          </p:cNvSpPr>
          <p:nvPr/>
        </p:nvSpPr>
        <p:spPr bwMode="auto">
          <a:xfrm>
            <a:off x="250825" y="2636838"/>
            <a:ext cx="8569325" cy="1944687"/>
          </a:xfrm>
          <a:prstGeom prst="rect">
            <a:avLst/>
          </a:prstGeom>
        </p:spPr>
        <p:txBody>
          <a:bodyPr wrap="none" fromWordArt="1">
            <a:prstTxWarp prst="textSlantUp">
              <a:avLst>
                <a:gd name="adj" fmla="val 32056"/>
              </a:avLst>
            </a:prstTxWarp>
          </a:bodyPr>
          <a:lstStyle/>
          <a:p>
            <a:pPr algn="ctr"/>
            <a:r>
              <a:rPr lang="en-US" altLang="zh-CN" sz="3600" kern="10">
                <a:ln w="9525">
                  <a:solidFill>
                    <a:srgbClr val="9900CC"/>
                  </a:solidFill>
                  <a:round/>
                  <a:headEnd/>
                  <a:tailEnd/>
                </a:ln>
                <a:gradFill rotWithShape="1">
                  <a:gsLst>
                    <a:gs pos="0">
                      <a:schemeClr val="tx1"/>
                    </a:gs>
                    <a:gs pos="100000">
                      <a:srgbClr val="CC00CC"/>
                    </a:gs>
                  </a:gsLst>
                  <a:lin ang="5400000" scaled="1"/>
                </a:gradFill>
                <a:effectLst>
                  <a:outerShdw dist="53882" dir="2700000" algn="ctr" rotWithShape="0">
                    <a:srgbClr val="9999FF">
                      <a:alpha val="79999"/>
                    </a:srgbClr>
                  </a:outerShdw>
                </a:effectLst>
                <a:latin typeface="宋体"/>
                <a:ea typeface="宋体"/>
              </a:rPr>
              <a:t>God helps those who help themselves</a:t>
            </a:r>
            <a:endParaRPr lang="zh-CN" altLang="en-US" sz="3600" kern="10">
              <a:ln w="9525">
                <a:solidFill>
                  <a:srgbClr val="9900CC"/>
                </a:solidFill>
                <a:round/>
                <a:headEnd/>
                <a:tailEnd/>
              </a:ln>
              <a:gradFill rotWithShape="1">
                <a:gsLst>
                  <a:gs pos="0">
                    <a:schemeClr val="tx1"/>
                  </a:gs>
                  <a:gs pos="100000">
                    <a:srgbClr val="CC00CC"/>
                  </a:gs>
                </a:gsLst>
                <a:lin ang="5400000" scaled="1"/>
              </a:gradFill>
              <a:effectLst>
                <a:outerShdw dist="53882" dir="2700000" algn="ctr" rotWithShape="0">
                  <a:srgbClr val="9999FF">
                    <a:alpha val="79999"/>
                  </a:srgbClr>
                </a:outerShdw>
              </a:effectLst>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 calcmode="lin" valueType="num">
                                      <p:cBhvr additive="base">
                                        <p:cTn id="7" dur="500" fill="hold"/>
                                        <p:tgtEl>
                                          <p:spTgt spid="51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anim calcmode="lin" valueType="num">
                                      <p:cBhvr additive="base">
                                        <p:cTn id="11" dur="500" fill="hold"/>
                                        <p:tgtEl>
                                          <p:spTgt spid="51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26"/>
                                        </p:tgtEl>
                                        <p:attrNameLst>
                                          <p:attrName>style.visibility</p:attrName>
                                        </p:attrNameLst>
                                      </p:cBhvr>
                                      <p:to>
                                        <p:strVal val="visible"/>
                                      </p:to>
                                    </p:set>
                                    <p:anim calcmode="lin" valueType="num">
                                      <p:cBhvr additive="base">
                                        <p:cTn id="17" dur="500" fill="hold"/>
                                        <p:tgtEl>
                                          <p:spTgt spid="5126"/>
                                        </p:tgtEl>
                                        <p:attrNameLst>
                                          <p:attrName>ppt_x</p:attrName>
                                        </p:attrNameLst>
                                      </p:cBhvr>
                                      <p:tavLst>
                                        <p:tav tm="0">
                                          <p:val>
                                            <p:strVal val="#ppt_x"/>
                                          </p:val>
                                        </p:tav>
                                        <p:tav tm="100000">
                                          <p:val>
                                            <p:strVal val="#ppt_x"/>
                                          </p:val>
                                        </p:tav>
                                      </p:tavLst>
                                    </p:anim>
                                    <p:anim calcmode="lin" valueType="num">
                                      <p:cBhvr additive="base">
                                        <p:cTn id="18"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normAutofit/>
          </a:bodyPr>
          <a:lstStyle/>
          <a:p>
            <a:pPr algn="ctr"/>
            <a:r>
              <a:rPr lang="zh-CN" altLang="zh-CN" b="1" dirty="0">
                <a:solidFill>
                  <a:srgbClr val="FF0000"/>
                </a:solidFill>
              </a:rPr>
              <a:t>High school</a:t>
            </a:r>
          </a:p>
          <a:p>
            <a:r>
              <a:rPr lang="zh-CN" altLang="zh-CN" b="1" dirty="0">
                <a:solidFill>
                  <a:srgbClr val="FF0000"/>
                </a:solidFill>
              </a:rPr>
              <a:t>High school </a:t>
            </a:r>
            <a:r>
              <a:rPr lang="zh-CN" altLang="zh-CN" b="1" dirty="0"/>
              <a:t>is the name used in some parts of the world (in particular Scotland, North America and Australia) to describe an institution which provides all or part of secondary education. The term originated in Scotland and spread to the New World countries as the high prestige that the Scottish educational system had at the time led several countries to employ Scottish educators to develop their state education systems</a:t>
            </a:r>
            <a:r>
              <a:rPr lang="zh-CN" altLang="zh-CN" b="1" dirty="0" smtClean="0"/>
              <a:t>.</a:t>
            </a:r>
            <a:r>
              <a:rPr lang="zh-CN" altLang="zh-CN" b="1" baseline="30000" dirty="0" smtClean="0"/>
              <a:t> </a:t>
            </a:r>
            <a:r>
              <a:rPr lang="zh-CN" altLang="zh-CN" b="1" dirty="0" smtClean="0"/>
              <a:t>The </a:t>
            </a:r>
            <a:r>
              <a:rPr lang="zh-CN" altLang="zh-CN" b="1" dirty="0"/>
              <a:t>precise stage of schooling provided by a high school differs from country to country, and may vary within the same </a:t>
            </a:r>
            <a:r>
              <a:rPr lang="zh-CN" altLang="zh-CN" b="1" dirty="0" smtClean="0"/>
              <a:t>jurisdiction</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zh-CN" altLang="zh-CN" b="1" dirty="0" smtClean="0"/>
              <a:t>. In all of New Zealand and parts of Australia and Canada, high school is synonymous with secondary school, and encompasses the entire secondary stage of education. High school can also be the point in life for many students where they mature and develop a deeper sense of understanding about themselves and the people around them. Alternatively, some students will undergo this transitional stage later on in life when they enter college or university, although this is usually a continued progression that originates in high school.</a:t>
            </a:r>
          </a:p>
          <a:p>
            <a:endParaRPr lang="zh-CN" alt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r>
              <a:rPr lang="zh-CN" altLang="zh-CN" b="1" dirty="0">
                <a:solidFill>
                  <a:srgbClr val="C00000"/>
                </a:solidFill>
              </a:rPr>
              <a:t>United States</a:t>
            </a:r>
          </a:p>
          <a:p>
            <a:r>
              <a:rPr lang="zh-CN" altLang="zh-CN" b="1" dirty="0"/>
              <a:t>In the United States a high school is an upper secondary school which educates children from grade nine through grade twelve, in other words, from the age of 14 or 15 to 17, 18, or 19. Prior to attending high school, many children in the United States attend a middle school or a junior high school (usually grades 5-8, 6-8, 6-9, 7-8, 7-9 or 8-9).</a:t>
            </a:r>
          </a:p>
          <a:p>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0"/>
            <a:ext cx="9144000" cy="6858000"/>
          </a:xfrm>
        </p:spPr>
        <p:txBody>
          <a:bodyPr/>
          <a:lstStyle/>
          <a:p>
            <a:pPr algn="ctr"/>
            <a:r>
              <a:rPr lang="zh-CN" altLang="zh-CN" b="1" dirty="0" smtClean="0">
                <a:solidFill>
                  <a:srgbClr val="FF0000"/>
                </a:solidFill>
              </a:rPr>
              <a:t>Middle school or junior high school</a:t>
            </a:r>
            <a:endParaRPr lang="en-US" altLang="zh-CN" b="1" dirty="0" smtClean="0">
              <a:solidFill>
                <a:srgbClr val="FF0000"/>
              </a:solidFill>
            </a:endParaRPr>
          </a:p>
          <a:p>
            <a:r>
              <a:rPr lang="zh-CN" altLang="zh-CN" b="1" dirty="0" smtClean="0">
                <a:solidFill>
                  <a:srgbClr val="00B0F0"/>
                </a:solidFill>
              </a:rPr>
              <a:t>Middle </a:t>
            </a:r>
            <a:r>
              <a:rPr lang="zh-CN" altLang="zh-CN" b="1" dirty="0">
                <a:solidFill>
                  <a:srgbClr val="00B0F0"/>
                </a:solidFill>
              </a:rPr>
              <a:t>school or junior high school </a:t>
            </a:r>
            <a:r>
              <a:rPr lang="zh-CN" altLang="zh-CN" b="1" dirty="0"/>
              <a:t>serves as a "bridge" between elementary school and high school. The terms can be used in different ways in different countries, sometimes interchangeably. In Chinese language, especially China, Taiwan and Hong Kong, middle school is the synonym to secondary school.</a:t>
            </a:r>
          </a:p>
          <a:p>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2065</Words>
  <Application>Microsoft Office PowerPoint</Application>
  <PresentationFormat>全屏显示(4:3)</PresentationFormat>
  <Paragraphs>362</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38</cp:revision>
  <dcterms:created xsi:type="dcterms:W3CDTF">2011-08-31T03:09:15Z</dcterms:created>
  <dcterms:modified xsi:type="dcterms:W3CDTF">2015-08-29T07:10:32Z</dcterms:modified>
</cp:coreProperties>
</file>