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55" r:id="rId2"/>
    <p:sldId id="359" r:id="rId3"/>
    <p:sldId id="413" r:id="rId4"/>
    <p:sldId id="414" r:id="rId5"/>
    <p:sldId id="415" r:id="rId6"/>
    <p:sldId id="341" r:id="rId7"/>
    <p:sldId id="372" r:id="rId8"/>
    <p:sldId id="426" r:id="rId9"/>
    <p:sldId id="427" r:id="rId10"/>
    <p:sldId id="428" r:id="rId11"/>
    <p:sldId id="429" r:id="rId12"/>
    <p:sldId id="430" r:id="rId13"/>
    <p:sldId id="431" r:id="rId14"/>
    <p:sldId id="432" r:id="rId15"/>
    <p:sldId id="433" r:id="rId16"/>
    <p:sldId id="434" r:id="rId17"/>
    <p:sldId id="435" r:id="rId18"/>
    <p:sldId id="436" r:id="rId19"/>
    <p:sldId id="437" r:id="rId20"/>
    <p:sldId id="438" r:id="rId21"/>
    <p:sldId id="439" r:id="rId22"/>
    <p:sldId id="440" r:id="rId23"/>
    <p:sldId id="344" r:id="rId24"/>
    <p:sldId id="375" r:id="rId25"/>
    <p:sldId id="443" r:id="rId26"/>
    <p:sldId id="408" r:id="rId27"/>
    <p:sldId id="420" r:id="rId28"/>
    <p:sldId id="444" r:id="rId29"/>
    <p:sldId id="445" r:id="rId30"/>
    <p:sldId id="409" r:id="rId31"/>
    <p:sldId id="421" r:id="rId32"/>
    <p:sldId id="410" r:id="rId33"/>
    <p:sldId id="411" r:id="rId34"/>
    <p:sldId id="423" r:id="rId35"/>
    <p:sldId id="424" r:id="rId36"/>
    <p:sldId id="425" r:id="rId37"/>
    <p:sldId id="389" r:id="rId38"/>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FF00FF"/>
    <a:srgbClr val="0000CC"/>
    <a:srgbClr val="FF6600"/>
    <a:srgbClr val="F68426"/>
    <a:srgbClr val="FF9900"/>
    <a:srgbClr val="6DAA2D"/>
    <a:srgbClr val="A8DA73"/>
    <a:srgbClr val="D7F155"/>
    <a:srgbClr val="9BC3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6" autoAdjust="0"/>
    <p:restoredTop sz="94660"/>
  </p:normalViewPr>
  <p:slideViewPr>
    <p:cSldViewPr>
      <p:cViewPr>
        <p:scale>
          <a:sx n="125" d="100"/>
          <a:sy n="125" d="100"/>
        </p:scale>
        <p:origin x="-1224" y="-450"/>
      </p:cViewPr>
      <p:guideLst>
        <p:guide orient="horz" pos="1620"/>
        <p:guide pos="288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5" Type="http://schemas.openxmlformats.org/officeDocument/2006/relationships/image" Target="../media/image25.emf"/><Relationship Id="rId4"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t>2015/4/29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t>‹#›</a:t>
            </a:fld>
            <a:endParaRPr lang="zh-CN" altLang="en-US"/>
          </a:p>
        </p:txBody>
      </p:sp>
    </p:spTree>
    <p:extLst>
      <p:ext uri="{BB962C8B-B14F-4D97-AF65-F5344CB8AC3E}">
        <p14:creationId xmlns:p14="http://schemas.microsoft.com/office/powerpoint/2010/main"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C795B5-CF55-4C73-B00C-FE3F163FAE11}" type="slidenum">
              <a:rPr lang="en-US" smtClean="0"/>
              <a:t>2</a:t>
            </a:fld>
            <a:endParaRPr lang="en-US"/>
          </a:p>
        </p:txBody>
      </p:sp>
    </p:spTree>
    <p:extLst>
      <p:ext uri="{BB962C8B-B14F-4D97-AF65-F5344CB8AC3E}">
        <p14:creationId xmlns:p14="http://schemas.microsoft.com/office/powerpoint/2010/main" val="410992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7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a:ext>
            </a:extLst>
          </a:blip>
          <a:srcRect/>
          <a:stretch/>
        </p:blipFill>
        <p:spPr bwMode="auto">
          <a:xfrm>
            <a:off x="1" y="0"/>
            <a:ext cx="4355976" cy="514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7245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EEC1AC4F-C7FD-4941-8942-293A2B41889C}" type="datetimeFigureOut">
              <a:rPr lang="en-US" smtClean="0"/>
              <a:t>4/29/2015</a:t>
            </a:fld>
            <a:endParaRPr 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1840692B-7641-41A9-A07F-355C85AECE8E}" type="slidenum">
              <a:rPr lang="en-US" smtClean="0"/>
              <a:t>‹#›</a:t>
            </a:fld>
            <a:endParaRPr lang="en-US"/>
          </a:p>
        </p:txBody>
      </p:sp>
    </p:spTree>
    <p:extLst>
      <p:ext uri="{BB962C8B-B14F-4D97-AF65-F5344CB8AC3E}">
        <p14:creationId xmlns:p14="http://schemas.microsoft.com/office/powerpoint/2010/main" val="8108578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 id="2147483658" r:id="rId5"/>
  </p:sldLayoutIdLs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package" Target="../embeddings/Microsoft_Word___2.docx"/><Relationship Id="rId3" Type="http://schemas.openxmlformats.org/officeDocument/2006/relationships/image" Target="../media/image14.png"/><Relationship Id="rId7"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package" Target="../embeddings/Microsoft_Word___1.docx"/><Relationship Id="rId4" Type="http://schemas.openxmlformats.org/officeDocument/2006/relationships/oleObject" Target="../embeddings/oleObject5.bin"/><Relationship Id="rId9" Type="http://schemas.openxmlformats.org/officeDocument/2006/relationships/image" Target="../media/image13.emf"/></Relationships>
</file>

<file path=ppt/slides/_rels/slide1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7.bin"/><Relationship Id="rId7" Type="http://schemas.openxmlformats.org/officeDocument/2006/relationships/package" Target="../embeddings/Microsoft_Word___4.docx"/><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5.emf"/><Relationship Id="rId4" Type="http://schemas.openxmlformats.org/officeDocument/2006/relationships/package" Target="../embeddings/Microsoft_Word___3.docx"/></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slide" Target="slide3.xml"/><Relationship Id="rId4" Type="http://schemas.openxmlformats.org/officeDocument/2006/relationships/slide" Target="slide2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9.emf"/><Relationship Id="rId5" Type="http://schemas.openxmlformats.org/officeDocument/2006/relationships/package" Target="../embeddings/Microsoft_Word___5.docx"/><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package" Target="../embeddings/Microsoft_Word___9.docx"/><Relationship Id="rId3" Type="http://schemas.openxmlformats.org/officeDocument/2006/relationships/oleObject" Target="../embeddings/oleObject10.bin"/><Relationship Id="rId7" Type="http://schemas.openxmlformats.org/officeDocument/2006/relationships/package" Target="../embeddings/Microsoft_Word___7.docx"/><Relationship Id="rId12" Type="http://schemas.openxmlformats.org/officeDocument/2006/relationships/oleObject" Target="../embeddings/oleObject13.bin"/><Relationship Id="rId17" Type="http://schemas.openxmlformats.org/officeDocument/2006/relationships/image" Target="../media/image25.emf"/><Relationship Id="rId2" Type="http://schemas.openxmlformats.org/officeDocument/2006/relationships/slideLayout" Target="../slideLayouts/slideLayout1.xml"/><Relationship Id="rId16" Type="http://schemas.openxmlformats.org/officeDocument/2006/relationships/package" Target="../embeddings/Microsoft_Word___10.docx"/><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23.emf"/><Relationship Id="rId5" Type="http://schemas.openxmlformats.org/officeDocument/2006/relationships/image" Target="../media/image21.emf"/><Relationship Id="rId15" Type="http://schemas.openxmlformats.org/officeDocument/2006/relationships/oleObject" Target="../embeddings/oleObject14.bin"/><Relationship Id="rId10" Type="http://schemas.openxmlformats.org/officeDocument/2006/relationships/package" Target="../embeddings/Microsoft_Word___8.docx"/><Relationship Id="rId4" Type="http://schemas.openxmlformats.org/officeDocument/2006/relationships/package" Target="../embeddings/Microsoft_Word___6.docx"/><Relationship Id="rId9" Type="http://schemas.openxmlformats.org/officeDocument/2006/relationships/oleObject" Target="../embeddings/oleObject12.bin"/><Relationship Id="rId14" Type="http://schemas.openxmlformats.org/officeDocument/2006/relationships/image" Target="../media/image24.emf"/></Relationships>
</file>

<file path=ppt/slides/_rels/slide2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slide" Target="slide32.xml"/><Relationship Id="rId4" Type="http://schemas.openxmlformats.org/officeDocument/2006/relationships/slide" Target="slide30.xml"/></Relationships>
</file>

<file path=ppt/slides/_rels/slide2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3.xml"/><Relationship Id="rId1" Type="http://schemas.openxmlformats.org/officeDocument/2006/relationships/slideLayout" Target="../slideLayouts/slideLayout1.xml"/><Relationship Id="rId5" Type="http://schemas.openxmlformats.org/officeDocument/2006/relationships/slide" Target="slide32.xml"/><Relationship Id="rId4" Type="http://schemas.openxmlformats.org/officeDocument/2006/relationships/slide" Target="slide30.xml"/></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3.xml"/><Relationship Id="rId1" Type="http://schemas.openxmlformats.org/officeDocument/2006/relationships/slideLayout" Target="../slideLayouts/slideLayout1.xml"/><Relationship Id="rId5" Type="http://schemas.openxmlformats.org/officeDocument/2006/relationships/slide" Target="slide32.xml"/><Relationship Id="rId4" Type="http://schemas.openxmlformats.org/officeDocument/2006/relationships/slide" Target="slide30.xml"/></Relationships>
</file>

<file path=ppt/slides/_rels/slide2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slide" Target="slide32.xml"/><Relationship Id="rId4" Type="http://schemas.openxmlformats.org/officeDocument/2006/relationships/slide" Target="slide30.xml"/></Relationships>
</file>

<file path=ppt/slides/_rels/slide27.xml.rels><?xml version="1.0" encoding="UTF-8" standalone="yes"?>
<Relationships xmlns="http://schemas.openxmlformats.org/package/2006/relationships"><Relationship Id="rId8" Type="http://schemas.openxmlformats.org/officeDocument/2006/relationships/package" Target="../embeddings/Microsoft_Word___11.docx"/><Relationship Id="rId3" Type="http://schemas.openxmlformats.org/officeDocument/2006/relationships/slide" Target="slide23.xml"/><Relationship Id="rId7"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slide" Target="slide32.xml"/><Relationship Id="rId5" Type="http://schemas.openxmlformats.org/officeDocument/2006/relationships/slide" Target="slide30.xml"/><Relationship Id="rId4" Type="http://schemas.openxmlformats.org/officeDocument/2006/relationships/slide" Target="slide26.xml"/><Relationship Id="rId9" Type="http://schemas.openxmlformats.org/officeDocument/2006/relationships/image" Target="../media/image28.emf"/></Relationships>
</file>

<file path=ppt/slides/_rels/slide28.xml.rels><?xml version="1.0" encoding="UTF-8" standalone="yes"?>
<Relationships xmlns="http://schemas.openxmlformats.org/package/2006/relationships"><Relationship Id="rId8" Type="http://schemas.openxmlformats.org/officeDocument/2006/relationships/package" Target="../embeddings/Microsoft_Word___12.docx"/><Relationship Id="rId3" Type="http://schemas.openxmlformats.org/officeDocument/2006/relationships/slide" Target="slide23.xml"/><Relationship Id="rId7"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slide" Target="slide32.xml"/><Relationship Id="rId5" Type="http://schemas.openxmlformats.org/officeDocument/2006/relationships/slide" Target="slide30.xml"/><Relationship Id="rId4" Type="http://schemas.openxmlformats.org/officeDocument/2006/relationships/slide" Target="slide26.xml"/><Relationship Id="rId9" Type="http://schemas.openxmlformats.org/officeDocument/2006/relationships/image" Target="../media/image29.emf"/></Relationships>
</file>

<file path=ppt/slides/_rels/slide29.xml.rels><?xml version="1.0" encoding="UTF-8" standalone="yes"?>
<Relationships xmlns="http://schemas.openxmlformats.org/package/2006/relationships"><Relationship Id="rId8" Type="http://schemas.openxmlformats.org/officeDocument/2006/relationships/package" Target="../embeddings/Microsoft_Word___13.docx"/><Relationship Id="rId3" Type="http://schemas.openxmlformats.org/officeDocument/2006/relationships/slide" Target="slide23.xml"/><Relationship Id="rId7" Type="http://schemas.openxmlformats.org/officeDocument/2006/relationships/oleObject" Target="../embeddings/oleObject17.bin"/><Relationship Id="rId12" Type="http://schemas.openxmlformats.org/officeDocument/2006/relationships/image" Target="../media/image31.e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slide" Target="slide32.xml"/><Relationship Id="rId11" Type="http://schemas.openxmlformats.org/officeDocument/2006/relationships/package" Target="../embeddings/Microsoft_Word___14.docx"/><Relationship Id="rId5" Type="http://schemas.openxmlformats.org/officeDocument/2006/relationships/slide" Target="slide30.xml"/><Relationship Id="rId10" Type="http://schemas.openxmlformats.org/officeDocument/2006/relationships/oleObject" Target="../embeddings/oleObject18.bin"/><Relationship Id="rId4" Type="http://schemas.openxmlformats.org/officeDocument/2006/relationships/slide" Target="slide26.xml"/><Relationship Id="rId9" Type="http://schemas.openxmlformats.org/officeDocument/2006/relationships/image" Target="../media/image30.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slide" Target="slide23.xml"/><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slide" Target="slide32.xml"/><Relationship Id="rId5" Type="http://schemas.openxmlformats.org/officeDocument/2006/relationships/slide" Target="slide30.xml"/><Relationship Id="rId10" Type="http://schemas.openxmlformats.org/officeDocument/2006/relationships/image" Target="../media/image32.emf"/><Relationship Id="rId4" Type="http://schemas.openxmlformats.org/officeDocument/2006/relationships/slide" Target="slide26.xml"/><Relationship Id="rId9" Type="http://schemas.openxmlformats.org/officeDocument/2006/relationships/package" Target="../embeddings/Microsoft_Word___15.docx"/></Relationships>
</file>

<file path=ppt/slides/_rels/slide3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3.xml"/><Relationship Id="rId1" Type="http://schemas.openxmlformats.org/officeDocument/2006/relationships/slideLayout" Target="../slideLayouts/slideLayout1.xml"/><Relationship Id="rId5" Type="http://schemas.openxmlformats.org/officeDocument/2006/relationships/slide" Target="slide32.xml"/><Relationship Id="rId4" Type="http://schemas.openxmlformats.org/officeDocument/2006/relationships/slide" Target="slide30.xml"/></Relationships>
</file>

<file path=ppt/slides/_rels/slide3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slide" Target="slide32.xml"/><Relationship Id="rId4" Type="http://schemas.openxmlformats.org/officeDocument/2006/relationships/slide" Target="slide30.xml"/></Relationships>
</file>

<file path=ppt/slides/_rels/slide33.xml.rels><?xml version="1.0" encoding="UTF-8" standalone="yes"?>
<Relationships xmlns="http://schemas.openxmlformats.org/package/2006/relationships"><Relationship Id="rId8" Type="http://schemas.openxmlformats.org/officeDocument/2006/relationships/package" Target="../embeddings/Microsoft_Word___16.docx"/><Relationship Id="rId3" Type="http://schemas.openxmlformats.org/officeDocument/2006/relationships/slide" Target="slide23.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slide" Target="slide32.xml"/><Relationship Id="rId5" Type="http://schemas.openxmlformats.org/officeDocument/2006/relationships/slide" Target="slide30.xml"/><Relationship Id="rId4" Type="http://schemas.openxmlformats.org/officeDocument/2006/relationships/slide" Target="slide26.xml"/><Relationship Id="rId9" Type="http://schemas.openxmlformats.org/officeDocument/2006/relationships/image" Target="../media/image35.emf"/></Relationships>
</file>

<file path=ppt/slides/_rels/slide34.xml.rels><?xml version="1.0" encoding="UTF-8" standalone="yes"?>
<Relationships xmlns="http://schemas.openxmlformats.org/package/2006/relationships"><Relationship Id="rId8" Type="http://schemas.openxmlformats.org/officeDocument/2006/relationships/package" Target="../embeddings/Microsoft_Word___17.docx"/><Relationship Id="rId3" Type="http://schemas.openxmlformats.org/officeDocument/2006/relationships/slide" Target="slide23.xml"/><Relationship Id="rId7" Type="http://schemas.openxmlformats.org/officeDocument/2006/relationships/oleObject" Target="../embeddings/oleObject21.bin"/><Relationship Id="rId12"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slide" Target="slide32.xml"/><Relationship Id="rId11" Type="http://schemas.openxmlformats.org/officeDocument/2006/relationships/package" Target="../embeddings/Microsoft_Word___18.docx"/><Relationship Id="rId5" Type="http://schemas.openxmlformats.org/officeDocument/2006/relationships/slide" Target="slide30.xml"/><Relationship Id="rId10" Type="http://schemas.openxmlformats.org/officeDocument/2006/relationships/oleObject" Target="../embeddings/oleObject22.bin"/><Relationship Id="rId4" Type="http://schemas.openxmlformats.org/officeDocument/2006/relationships/slide" Target="slide26.xml"/><Relationship Id="rId9" Type="http://schemas.openxmlformats.org/officeDocument/2006/relationships/image" Target="../media/image36.emf"/></Relationships>
</file>

<file path=ppt/slides/_rels/slide35.xml.rels><?xml version="1.0" encoding="UTF-8" standalone="yes"?>
<Relationships xmlns="http://schemas.openxmlformats.org/package/2006/relationships"><Relationship Id="rId8" Type="http://schemas.openxmlformats.org/officeDocument/2006/relationships/package" Target="../embeddings/Microsoft_Word___19.docx"/><Relationship Id="rId3" Type="http://schemas.openxmlformats.org/officeDocument/2006/relationships/slide" Target="slide23.xml"/><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slide" Target="slide32.xml"/><Relationship Id="rId5" Type="http://schemas.openxmlformats.org/officeDocument/2006/relationships/slide" Target="slide30.xml"/><Relationship Id="rId4" Type="http://schemas.openxmlformats.org/officeDocument/2006/relationships/slide" Target="slide26.xml"/><Relationship Id="rId9" Type="http://schemas.openxmlformats.org/officeDocument/2006/relationships/image" Target="../media/image38.e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slide" Target="slide23.xml"/><Relationship Id="rId7" Type="http://schemas.openxmlformats.org/officeDocument/2006/relationships/image" Target="../media/image40.png"/><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slide" Target="slide32.xml"/><Relationship Id="rId11" Type="http://schemas.openxmlformats.org/officeDocument/2006/relationships/slide" Target="slide2.xml"/><Relationship Id="rId5" Type="http://schemas.openxmlformats.org/officeDocument/2006/relationships/slide" Target="slide30.xml"/><Relationship Id="rId10" Type="http://schemas.openxmlformats.org/officeDocument/2006/relationships/image" Target="../media/image39.emf"/><Relationship Id="rId4" Type="http://schemas.openxmlformats.org/officeDocument/2006/relationships/slide" Target="slide26.xml"/><Relationship Id="rId9" Type="http://schemas.openxmlformats.org/officeDocument/2006/relationships/package" Target="../embeddings/Microsoft_Word___20.docx"/></Relationships>
</file>

<file path=ppt/slides/_rels/slide37.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slide" Target="slide2.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7.png"/><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635895" y="1707654"/>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6172" y="1904628"/>
            <a:ext cx="2843808" cy="1101905"/>
          </a:xfrm>
          <a:prstGeom prst="rect">
            <a:avLst/>
          </a:prstGeom>
        </p:spPr>
        <p:txBody>
          <a:bodyPr wrap="square">
            <a:spAutoFit/>
          </a:bodyPr>
          <a:lstStyle/>
          <a:p>
            <a:pPr>
              <a:lnSpc>
                <a:spcPct val="120000"/>
              </a:lnSpc>
              <a:defRPr/>
            </a:pPr>
            <a:r>
              <a:rPr lang="zh-CN" altLang="en-US" sz="6000" b="1" dirty="0" smtClean="0">
                <a:solidFill>
                  <a:srgbClr val="0070C0"/>
                </a:solidFill>
                <a:latin typeface="Impact" panose="020B0806030902050204" pitchFamily="34" charset="0"/>
                <a:ea typeface="微软雅黑" pitchFamily="34" charset="-122"/>
              </a:rPr>
              <a:t>第三章</a:t>
            </a:r>
            <a:endParaRPr lang="en-US" altLang="zh-CN" sz="6000" b="1" dirty="0">
              <a:solidFill>
                <a:srgbClr val="0070C0"/>
              </a:solidFill>
              <a:latin typeface="Impact" panose="020B0806030902050204" pitchFamily="34" charset="0"/>
              <a:ea typeface="微软雅黑" pitchFamily="34" charset="-122"/>
            </a:endParaRPr>
          </a:p>
        </p:txBody>
      </p:sp>
      <p:sp>
        <p:nvSpPr>
          <p:cNvPr id="9" name="矩形 8"/>
          <p:cNvSpPr/>
          <p:nvPr/>
        </p:nvSpPr>
        <p:spPr>
          <a:xfrm>
            <a:off x="5212222" y="1674525"/>
            <a:ext cx="2614818" cy="1512530"/>
          </a:xfrm>
          <a:prstGeom prst="rect">
            <a:avLst/>
          </a:prstGeom>
        </p:spPr>
        <p:txBody>
          <a:bodyPr wrap="none">
            <a:spAutoFit/>
          </a:bodyPr>
          <a:lstStyle/>
          <a:p>
            <a:pPr>
              <a:lnSpc>
                <a:spcPct val="150000"/>
              </a:lnSpc>
              <a:defRPr/>
            </a:pPr>
            <a:r>
              <a:rPr lang="zh-CN" altLang="en-US" sz="7000" b="1" dirty="0" smtClean="0">
                <a:solidFill>
                  <a:schemeClr val="tx1">
                    <a:lumMod val="85000"/>
                    <a:lumOff val="15000"/>
                  </a:schemeClr>
                </a:solidFill>
                <a:latin typeface="Impact" panose="020B0806030902050204" pitchFamily="34" charset="0"/>
                <a:ea typeface="微软雅黑" pitchFamily="34" charset="-122"/>
              </a:rPr>
              <a:t>磁    场</a:t>
            </a:r>
            <a:endParaRPr lang="zh-CN" altLang="en-US" sz="70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6699649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681644"/>
            <a:ext cx="8352928" cy="3618298"/>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解法二　等效法</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将环形电流等效成小磁针，如图所示，</a:t>
            </a:r>
            <a:r>
              <a:rPr lang="zh-CN" altLang="zh-CN" sz="2600" kern="100" dirty="0" smtClean="0">
                <a:solidFill>
                  <a:srgbClr val="404040"/>
                </a:solidFill>
                <a:latin typeface="Times New Roman"/>
                <a:ea typeface="微软雅黑"/>
                <a:cs typeface="Times New Roman"/>
              </a:rPr>
              <a:t>根</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据</a:t>
            </a:r>
            <a:r>
              <a:rPr lang="zh-CN" altLang="zh-CN" sz="2600" kern="100" dirty="0">
                <a:solidFill>
                  <a:srgbClr val="404040"/>
                </a:solidFill>
                <a:latin typeface="Times New Roman"/>
                <a:ea typeface="微软雅黑"/>
                <a:cs typeface="Times New Roman"/>
              </a:rPr>
              <a:t>异名磁极相吸引知，线圈将向左运动，选</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也可将左侧条形磁铁等效成环形电流，根据结论</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同向电流相吸引，异向电流相排斥</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也可判断出线圈向左运动，选</a:t>
            </a:r>
            <a:r>
              <a:rPr lang="en-US" altLang="zh-CN" sz="2600" kern="100" dirty="0">
                <a:solidFill>
                  <a:srgbClr val="404040"/>
                </a:solidFill>
                <a:latin typeface="Times New Roman"/>
                <a:ea typeface="微软雅黑"/>
                <a:cs typeface="Courier New"/>
              </a:rPr>
              <a:t>A.</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A</a:t>
            </a:r>
            <a:endParaRPr lang="zh-CN" altLang="zh-CN" sz="1050" kern="100" dirty="0">
              <a:solidFill>
                <a:schemeClr val="accent6">
                  <a:lumMod val="75000"/>
                </a:schemeClr>
              </a:solidFill>
              <a:effectLst/>
              <a:latin typeface="宋体"/>
              <a:cs typeface="Courier New"/>
            </a:endParaRPr>
          </a:p>
        </p:txBody>
      </p:sp>
      <p:pic>
        <p:nvPicPr>
          <p:cNvPr id="21506" name="Picture 2" descr="\\莫成程\f\幻灯片文件复制\2015\同步\步步高\物理\步步高人教3-1（人教）\A282.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1107615"/>
            <a:ext cx="2076348" cy="73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1341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627534"/>
            <a:ext cx="8352928" cy="621517"/>
          </a:xfrm>
          <a:prstGeom prst="rect">
            <a:avLst/>
          </a:prstGeom>
        </p:spPr>
        <p:txBody>
          <a:bodyPr wrap="square">
            <a:spAutoFit/>
          </a:bodyPr>
          <a:lstStyle/>
          <a:p>
            <a:pPr algn="just">
              <a:lnSpc>
                <a:spcPct val="150000"/>
              </a:lnSpc>
            </a:pPr>
            <a:r>
              <a:rPr lang="zh-CN" altLang="zh-CN" sz="2600" b="1" kern="100" dirty="0">
                <a:latin typeface="Times New Roman"/>
                <a:ea typeface="微软雅黑"/>
                <a:cs typeface="Times New Roman"/>
              </a:rPr>
              <a:t>二、安培力作用下导体的平衡</a:t>
            </a:r>
          </a:p>
        </p:txBody>
      </p:sp>
      <p:sp>
        <p:nvSpPr>
          <p:cNvPr id="4" name="矩形 3"/>
          <p:cNvSpPr/>
          <p:nvPr/>
        </p:nvSpPr>
        <p:spPr>
          <a:xfrm>
            <a:off x="467544" y="1281808"/>
            <a:ext cx="8352928" cy="301813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分析安培力的方向应牢记安培力方向既跟磁感应强度方向垂直又跟电流方向垂直</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一般是先把立体图改画成平面图，并将题中的角度、电流的方向、磁场的方向标注在图上，然后根据平衡条件列方程</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688656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945868"/>
            <a:ext cx="8352928" cy="2417970"/>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所示，光滑导轨与水平面成</a:t>
            </a:r>
            <a:r>
              <a:rPr lang="en-US" altLang="zh-CN" sz="2600" i="1" kern="100" dirty="0" smtClean="0">
                <a:solidFill>
                  <a:srgbClr val="404040"/>
                </a:solidFill>
                <a:latin typeface="Times New Roman"/>
                <a:ea typeface="微软雅黑"/>
                <a:cs typeface="Courier New"/>
              </a:rPr>
              <a:t>α</a:t>
            </a: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角</a:t>
            </a:r>
            <a:r>
              <a:rPr lang="zh-CN" altLang="zh-CN" sz="2600" kern="100" dirty="0">
                <a:solidFill>
                  <a:srgbClr val="404040"/>
                </a:solidFill>
                <a:latin typeface="Times New Roman"/>
                <a:ea typeface="微软雅黑"/>
                <a:cs typeface="Times New Roman"/>
              </a:rPr>
              <a:t>，导轨宽</a:t>
            </a:r>
            <a:r>
              <a:rPr lang="en-US" altLang="zh-CN" sz="2600" i="1" kern="100" dirty="0">
                <a:solidFill>
                  <a:srgbClr val="404040"/>
                </a:solidFill>
                <a:latin typeface="Times New Roman"/>
                <a:ea typeface="微软雅黑"/>
                <a:cs typeface="Courier New"/>
              </a:rPr>
              <a:t>L</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匀强磁场磁感应强度为</a:t>
            </a:r>
            <a:r>
              <a:rPr lang="en-US" altLang="zh-CN" sz="2600" i="1" kern="100" dirty="0">
                <a:solidFill>
                  <a:srgbClr val="404040"/>
                </a:solidFill>
                <a:latin typeface="Times New Roman"/>
                <a:ea typeface="微软雅黑"/>
                <a:cs typeface="Courier New"/>
              </a:rPr>
              <a:t>B</a:t>
            </a:r>
            <a:r>
              <a:rPr lang="en-US" altLang="zh-CN" sz="2600" kern="100" dirty="0">
                <a:solidFill>
                  <a:srgbClr val="404040"/>
                </a:solidFill>
                <a:latin typeface="Times New Roman"/>
                <a:ea typeface="微软雅黑"/>
                <a:cs typeface="Courier New"/>
              </a:rPr>
              <a:t>.</a:t>
            </a:r>
            <a:r>
              <a:rPr lang="zh-CN" altLang="zh-CN" sz="2600" kern="100" dirty="0" smtClean="0">
                <a:solidFill>
                  <a:srgbClr val="404040"/>
                </a:solidFill>
                <a:latin typeface="Times New Roman"/>
                <a:ea typeface="微软雅黑"/>
                <a:cs typeface="Times New Roman"/>
              </a:rPr>
              <a:t>金</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属</a:t>
            </a:r>
            <a:r>
              <a:rPr lang="zh-CN" altLang="zh-CN" sz="2600" kern="100" dirty="0">
                <a:solidFill>
                  <a:srgbClr val="404040"/>
                </a:solidFill>
                <a:latin typeface="Times New Roman"/>
                <a:ea typeface="微软雅黑"/>
                <a:cs typeface="Times New Roman"/>
              </a:rPr>
              <a:t>杆长为</a:t>
            </a:r>
            <a:r>
              <a:rPr lang="en-US" altLang="zh-CN" sz="2600" i="1" kern="100" dirty="0">
                <a:solidFill>
                  <a:srgbClr val="404040"/>
                </a:solidFill>
                <a:latin typeface="Times New Roman"/>
                <a:ea typeface="微软雅黑"/>
                <a:cs typeface="Courier New"/>
              </a:rPr>
              <a:t>L</a:t>
            </a:r>
            <a:r>
              <a:rPr lang="zh-CN" altLang="zh-CN" sz="2600" kern="100" dirty="0">
                <a:solidFill>
                  <a:srgbClr val="404040"/>
                </a:solidFill>
                <a:latin typeface="Times New Roman"/>
                <a:ea typeface="微软雅黑"/>
                <a:cs typeface="Times New Roman"/>
              </a:rPr>
              <a:t>，质量为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，水平放在导轨上</a:t>
            </a:r>
            <a:r>
              <a:rPr lang="en-US" altLang="zh-CN" sz="2600" kern="100" dirty="0" smtClean="0">
                <a:solidFill>
                  <a:srgbClr val="404040"/>
                </a:solidFill>
                <a:latin typeface="Times New Roman"/>
                <a:ea typeface="微软雅黑"/>
                <a:cs typeface="Courier New"/>
              </a:rPr>
              <a:t>.</a:t>
            </a: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当</a:t>
            </a:r>
            <a:r>
              <a:rPr lang="zh-CN" altLang="zh-CN" sz="2600" kern="100" dirty="0">
                <a:solidFill>
                  <a:srgbClr val="404040"/>
                </a:solidFill>
                <a:latin typeface="Times New Roman"/>
                <a:ea typeface="微软雅黑"/>
                <a:cs typeface="Times New Roman"/>
              </a:rPr>
              <a:t>回路总电流为</a:t>
            </a:r>
            <a:r>
              <a:rPr lang="en-US" altLang="zh-CN" sz="2600" i="1" kern="100" dirty="0">
                <a:solidFill>
                  <a:srgbClr val="404040"/>
                </a:solidFill>
                <a:latin typeface="Times New Roman"/>
                <a:ea typeface="微软雅黑"/>
                <a:cs typeface="Courier New"/>
              </a:rPr>
              <a:t>I</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时，金属杆正好能静止</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求：</a:t>
            </a:r>
            <a:endParaRPr lang="zh-CN" altLang="zh-CN" sz="1050" kern="100" dirty="0">
              <a:effectLst/>
              <a:latin typeface="宋体"/>
              <a:cs typeface="Courier New"/>
            </a:endParaRPr>
          </a:p>
        </p:txBody>
      </p:sp>
      <p:pic>
        <p:nvPicPr>
          <p:cNvPr id="22530" name="Picture 2" descr="\\莫成程\f\幻灯片文件复制\2015\同步\步步高\物理\步步高人教3-1（人教）\A283.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6820" y="1189369"/>
            <a:ext cx="2171644" cy="124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320240" y="2631270"/>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2</a:t>
            </a:r>
            <a:endParaRPr lang="zh-CN" altLang="en-US" sz="2600" dirty="0"/>
          </a:p>
        </p:txBody>
      </p:sp>
    </p:spTree>
    <p:extLst>
      <p:ext uri="{BB962C8B-B14F-4D97-AF65-F5344CB8AC3E}">
        <p14:creationId xmlns:p14="http://schemas.microsoft.com/office/powerpoint/2010/main" val="3570763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123478"/>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这时</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至少多大？</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的方向如何？</a:t>
            </a:r>
            <a:endParaRPr lang="zh-CN" altLang="zh-CN" sz="1050" kern="100" dirty="0">
              <a:effectLst/>
              <a:latin typeface="宋体"/>
              <a:cs typeface="Courier New"/>
            </a:endParaRPr>
          </a:p>
        </p:txBody>
      </p:sp>
      <p:pic>
        <p:nvPicPr>
          <p:cNvPr id="23554" name="Picture 2" descr="\\莫成程\f\幻灯片文件复制\2015\同步\步步高\物理\步步高人教3-1（人教）\A284.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7098" y="1059582"/>
            <a:ext cx="2139358" cy="1519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3528" y="771550"/>
            <a:ext cx="8352928" cy="1817805"/>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在解这类题时必须画出截面图，</a:t>
            </a:r>
            <a:r>
              <a:rPr lang="zh-CN" altLang="zh-CN" sz="2600" kern="100" dirty="0" smtClean="0">
                <a:solidFill>
                  <a:srgbClr val="404040"/>
                </a:solidFill>
                <a:latin typeface="Times New Roman"/>
                <a:ea typeface="微软雅黑"/>
                <a:cs typeface="Times New Roman"/>
              </a:rPr>
              <a:t>只</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有</a:t>
            </a:r>
            <a:r>
              <a:rPr lang="zh-CN" altLang="zh-CN" sz="2600" kern="100" dirty="0">
                <a:solidFill>
                  <a:srgbClr val="404040"/>
                </a:solidFill>
                <a:latin typeface="Times New Roman"/>
                <a:ea typeface="微软雅黑"/>
                <a:cs typeface="Times New Roman"/>
              </a:rPr>
              <a:t>在截面图上才能正确表示各力的准确</a:t>
            </a:r>
            <a:r>
              <a:rPr lang="zh-CN" altLang="zh-CN" sz="2600" kern="100" dirty="0" smtClean="0">
                <a:solidFill>
                  <a:srgbClr val="404040"/>
                </a:solidFill>
                <a:latin typeface="Times New Roman"/>
                <a:ea typeface="微软雅黑"/>
                <a:cs typeface="Times New Roman"/>
              </a:rPr>
              <a:t>方</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向</a:t>
            </a:r>
            <a:r>
              <a:rPr lang="zh-CN" altLang="zh-CN" sz="2600" kern="100" dirty="0">
                <a:solidFill>
                  <a:srgbClr val="404040"/>
                </a:solidFill>
                <a:latin typeface="Times New Roman"/>
                <a:ea typeface="微软雅黑"/>
                <a:cs typeface="Times New Roman"/>
              </a:rPr>
              <a:t>，从而弄清各矢量方向间的关系</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5" name="矩形 4"/>
          <p:cNvSpPr/>
          <p:nvPr/>
        </p:nvSpPr>
        <p:spPr>
          <a:xfrm>
            <a:off x="308288" y="2522424"/>
            <a:ext cx="8352928" cy="249299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画出金属杆的截面图</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由三角形法则得，只有当安培力方向沿导轨平面向上时安培力才最小，</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也最小</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根据左手定则，这时</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应垂直于导轨平面向上，大小满足</a:t>
            </a:r>
            <a:r>
              <a:rPr lang="en-US" altLang="zh-CN" sz="2600" i="1" kern="100" dirty="0">
                <a:solidFill>
                  <a:srgbClr val="404040"/>
                </a:solidFill>
                <a:latin typeface="Times New Roman"/>
                <a:ea typeface="微软雅黑"/>
                <a:cs typeface="Courier New"/>
              </a:rPr>
              <a:t>BI</a:t>
            </a:r>
            <a:r>
              <a:rPr lang="en-US" altLang="zh-CN" sz="2600" kern="100" baseline="-25000" dirty="0">
                <a:solidFill>
                  <a:srgbClr val="404040"/>
                </a:solidFill>
                <a:latin typeface="Times New Roman"/>
                <a:ea typeface="微软雅黑"/>
                <a:cs typeface="Courier New"/>
              </a:rPr>
              <a:t>1</a:t>
            </a:r>
            <a:r>
              <a:rPr lang="en-US" altLang="zh-CN" sz="2600" i="1" kern="100" dirty="0">
                <a:solidFill>
                  <a:srgbClr val="404040"/>
                </a:solidFill>
                <a:latin typeface="Times New Roman"/>
                <a:ea typeface="微软雅黑"/>
                <a:cs typeface="Courier New"/>
              </a:rPr>
              <a:t>L</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mg</a:t>
            </a:r>
            <a:r>
              <a:rPr lang="en-US" altLang="zh-CN" sz="2600" kern="100" dirty="0" err="1">
                <a:solidFill>
                  <a:srgbClr val="404040"/>
                </a:solidFill>
                <a:latin typeface="Times New Roman"/>
                <a:ea typeface="微软雅黑"/>
                <a:cs typeface="Courier New"/>
              </a:rPr>
              <a:t>sin</a:t>
            </a:r>
            <a:r>
              <a:rPr lang="en-US" altLang="zh-CN" sz="2600" kern="100" dirty="0">
                <a:solidFill>
                  <a:srgbClr val="404040"/>
                </a:solidFill>
                <a:latin typeface="Times New Roman"/>
                <a:ea typeface="微软雅黑"/>
                <a:cs typeface="Courier New"/>
              </a:rPr>
              <a:t> </a:t>
            </a:r>
            <a:r>
              <a:rPr lang="en-US" altLang="zh-CN" sz="2600" i="1" kern="100" dirty="0">
                <a:solidFill>
                  <a:srgbClr val="404040"/>
                </a:solidFill>
                <a:latin typeface="Times New Roman"/>
                <a:ea typeface="微软雅黑"/>
                <a:cs typeface="Courier New"/>
              </a:rPr>
              <a:t>α</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93917945"/>
              </p:ext>
            </p:extLst>
          </p:nvPr>
        </p:nvGraphicFramePr>
        <p:xfrm>
          <a:off x="2267744" y="4299942"/>
          <a:ext cx="1401763" cy="946150"/>
        </p:xfrm>
        <a:graphic>
          <a:graphicData uri="http://schemas.openxmlformats.org/presentationml/2006/ole">
            <mc:AlternateContent xmlns:mc="http://schemas.openxmlformats.org/markup-compatibility/2006">
              <mc:Choice xmlns:v="urn:schemas-microsoft-com:vml" Requires="v">
                <p:oleObj spid="_x0000_s23575" name="文档" r:id="rId5" imgW="1401131" imgH="946147" progId="Word.Document.12">
                  <p:embed/>
                </p:oleObj>
              </mc:Choice>
              <mc:Fallback>
                <p:oleObj name="文档" r:id="rId5" imgW="1401131" imgH="946147" progId="Word.Document.12">
                  <p:embed/>
                  <p:pic>
                    <p:nvPicPr>
                      <p:cNvPr id="0" name=""/>
                      <p:cNvPicPr/>
                      <p:nvPr/>
                    </p:nvPicPr>
                    <p:blipFill>
                      <a:blip r:embed="rId6"/>
                      <a:stretch>
                        <a:fillRect/>
                      </a:stretch>
                    </p:blipFill>
                    <p:spPr>
                      <a:xfrm>
                        <a:off x="2267744" y="4299942"/>
                        <a:ext cx="1401763" cy="94615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05133565"/>
              </p:ext>
            </p:extLst>
          </p:nvPr>
        </p:nvGraphicFramePr>
        <p:xfrm>
          <a:off x="3605416" y="4357583"/>
          <a:ext cx="6091237" cy="1158875"/>
        </p:xfrm>
        <a:graphic>
          <a:graphicData uri="http://schemas.openxmlformats.org/presentationml/2006/ole">
            <mc:AlternateContent xmlns:mc="http://schemas.openxmlformats.org/markup-compatibility/2006">
              <mc:Choice xmlns:v="urn:schemas-microsoft-com:vml" Requires="v">
                <p:oleObj spid="_x0000_s23576" name="文档" r:id="rId8" imgW="6091293" imgH="1159112" progId="Word.Document.12">
                  <p:embed/>
                </p:oleObj>
              </mc:Choice>
              <mc:Fallback>
                <p:oleObj name="文档" r:id="rId8" imgW="6091293" imgH="1159112" progId="Word.Document.12">
                  <p:embed/>
                  <p:pic>
                    <p:nvPicPr>
                      <p:cNvPr id="0" name=""/>
                      <p:cNvPicPr/>
                      <p:nvPr/>
                    </p:nvPicPr>
                    <p:blipFill>
                      <a:blip r:embed="rId9"/>
                      <a:stretch>
                        <a:fillRect/>
                      </a:stretch>
                    </p:blipFill>
                    <p:spPr>
                      <a:xfrm>
                        <a:off x="3605416" y="4357583"/>
                        <a:ext cx="6091237" cy="1158875"/>
                      </a:xfrm>
                      <a:prstGeom prst="rect">
                        <a:avLst/>
                      </a:prstGeom>
                    </p:spPr>
                  </p:pic>
                </p:oleObj>
              </mc:Fallback>
            </mc:AlternateContent>
          </a:graphicData>
        </a:graphic>
      </p:graphicFrame>
    </p:spTree>
    <p:extLst>
      <p:ext uri="{BB962C8B-B14F-4D97-AF65-F5344CB8AC3E}">
        <p14:creationId xmlns:p14="http://schemas.microsoft.com/office/powerpoint/2010/main" val="1970472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483518"/>
            <a:ext cx="8352928" cy="1217641"/>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若保持</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的大小不变而将</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的方向改为竖直向上，应把回路总电流</a:t>
            </a:r>
            <a:r>
              <a:rPr lang="en-US" altLang="zh-CN" sz="2600" i="1" kern="100" dirty="0">
                <a:solidFill>
                  <a:srgbClr val="404040"/>
                </a:solidFill>
                <a:latin typeface="Times New Roman"/>
                <a:ea typeface="微软雅黑"/>
                <a:cs typeface="Courier New"/>
              </a:rPr>
              <a:t>I</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调到多大才能使金属杆保持静止？</a:t>
            </a:r>
            <a:endParaRPr lang="zh-CN" altLang="zh-CN" sz="1050" kern="100" dirty="0">
              <a:effectLst/>
              <a:latin typeface="宋体"/>
              <a:cs typeface="Courier New"/>
            </a:endParaRPr>
          </a:p>
        </p:txBody>
      </p:sp>
      <p:grpSp>
        <p:nvGrpSpPr>
          <p:cNvPr id="6" name="组合 5"/>
          <p:cNvGrpSpPr/>
          <p:nvPr/>
        </p:nvGrpSpPr>
        <p:grpSpPr>
          <a:xfrm>
            <a:off x="467544" y="1690049"/>
            <a:ext cx="8352928" cy="2123185"/>
            <a:chOff x="467544" y="1690049"/>
            <a:chExt cx="8352928" cy="2123185"/>
          </a:xfrm>
        </p:grpSpPr>
        <p:sp>
          <p:nvSpPr>
            <p:cNvPr id="4" name="矩形 3"/>
            <p:cNvSpPr/>
            <p:nvPr/>
          </p:nvSpPr>
          <p:spPr>
            <a:xfrm>
              <a:off x="467544" y="1690049"/>
              <a:ext cx="8352928" cy="1892826"/>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当</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的方向改为竖直向上时，这时安培力的方向变为水平向右，要使金属杆保持静止，应使沿导轨方向的合力为零，得</a:t>
              </a:r>
              <a:r>
                <a:rPr lang="en-US" altLang="zh-CN" sz="2600" i="1" kern="100" dirty="0">
                  <a:solidFill>
                    <a:srgbClr val="404040"/>
                  </a:solidFill>
                  <a:latin typeface="Times New Roman"/>
                  <a:ea typeface="微软雅黑"/>
                  <a:cs typeface="Courier New"/>
                </a:rPr>
                <a:t>BI</a:t>
              </a:r>
              <a:r>
                <a:rPr lang="en-US" altLang="zh-CN" sz="2600" kern="100" baseline="-25000" dirty="0">
                  <a:solidFill>
                    <a:srgbClr val="404040"/>
                  </a:solidFill>
                  <a:latin typeface="Times New Roman"/>
                  <a:ea typeface="微软雅黑"/>
                  <a:cs typeface="Courier New"/>
                </a:rPr>
                <a:t>2</a:t>
              </a:r>
              <a:r>
                <a:rPr lang="en-US" altLang="zh-CN" sz="2600" i="1" kern="100" dirty="0">
                  <a:solidFill>
                    <a:srgbClr val="404040"/>
                  </a:solidFill>
                  <a:latin typeface="Times New Roman"/>
                  <a:ea typeface="微软雅黑"/>
                  <a:cs typeface="Courier New"/>
                </a:rPr>
                <a:t>L</a:t>
              </a:r>
              <a:r>
                <a:rPr lang="en-US" altLang="zh-CN" sz="2600" kern="100" dirty="0">
                  <a:solidFill>
                    <a:srgbClr val="404040"/>
                  </a:solidFill>
                  <a:latin typeface="Times New Roman"/>
                  <a:ea typeface="微软雅黑"/>
                  <a:cs typeface="Courier New"/>
                </a:rPr>
                <a:t>cos </a:t>
              </a:r>
              <a:r>
                <a:rPr lang="en-US" altLang="zh-CN" sz="2600" i="1" kern="100" dirty="0">
                  <a:solidFill>
                    <a:srgbClr val="404040"/>
                  </a:solidFill>
                  <a:latin typeface="Times New Roman"/>
                  <a:ea typeface="微软雅黑"/>
                  <a:cs typeface="Courier New"/>
                </a:rPr>
                <a:t>α</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mg</a:t>
              </a:r>
              <a:r>
                <a:rPr lang="en-US" altLang="zh-CN" sz="2600" kern="100" dirty="0" err="1">
                  <a:solidFill>
                    <a:srgbClr val="404040"/>
                  </a:solidFill>
                  <a:latin typeface="Times New Roman"/>
                  <a:ea typeface="微软雅黑"/>
                  <a:cs typeface="Courier New"/>
                </a:rPr>
                <a:t>sin</a:t>
              </a:r>
              <a:r>
                <a:rPr lang="en-US" altLang="zh-CN" sz="2600" kern="100" dirty="0">
                  <a:solidFill>
                    <a:srgbClr val="404040"/>
                  </a:solidFill>
                  <a:latin typeface="Times New Roman"/>
                  <a:ea typeface="微软雅黑"/>
                  <a:cs typeface="Courier New"/>
                </a:rPr>
                <a:t> </a:t>
              </a:r>
              <a:r>
                <a:rPr lang="en-US" altLang="zh-CN" sz="2600" i="1" kern="100" dirty="0">
                  <a:solidFill>
                    <a:srgbClr val="404040"/>
                  </a:solidFill>
                  <a:latin typeface="Times New Roman"/>
                  <a:ea typeface="微软雅黑"/>
                  <a:cs typeface="Courier New"/>
                </a:rPr>
                <a:t>α</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I</a:t>
              </a:r>
              <a:r>
                <a:rPr lang="en-US" altLang="zh-CN" sz="2600" kern="100" baseline="-25000" dirty="0">
                  <a:solidFill>
                    <a:srgbClr val="404040"/>
                  </a:solidFill>
                  <a:latin typeface="Times New Roman"/>
                  <a:ea typeface="微软雅黑"/>
                  <a:cs typeface="Courier New"/>
                </a:rPr>
                <a:t>2</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515418443"/>
                </p:ext>
              </p:extLst>
            </p:nvPr>
          </p:nvGraphicFramePr>
          <p:xfrm>
            <a:off x="6035020" y="2875022"/>
            <a:ext cx="958850" cy="938212"/>
          </p:xfrm>
          <a:graphic>
            <a:graphicData uri="http://schemas.openxmlformats.org/presentationml/2006/ole">
              <mc:AlternateContent xmlns:mc="http://schemas.openxmlformats.org/markup-compatibility/2006">
                <mc:Choice xmlns:v="urn:schemas-microsoft-com:vml" Requires="v">
                  <p:oleObj spid="_x0000_s27670" name="文档" r:id="rId4" imgW="959161" imgH="938575" progId="Word.Document.12">
                    <p:embed/>
                  </p:oleObj>
                </mc:Choice>
                <mc:Fallback>
                  <p:oleObj name="文档" r:id="rId4" imgW="959161" imgH="938575" progId="Word.Document.12">
                    <p:embed/>
                    <p:pic>
                      <p:nvPicPr>
                        <p:cNvPr id="0" name=""/>
                        <p:cNvPicPr/>
                        <p:nvPr/>
                      </p:nvPicPr>
                      <p:blipFill>
                        <a:blip r:embed="rId5"/>
                        <a:stretch>
                          <a:fillRect/>
                        </a:stretch>
                      </p:blipFill>
                      <p:spPr>
                        <a:xfrm>
                          <a:off x="6035020" y="2875022"/>
                          <a:ext cx="958850" cy="938212"/>
                        </a:xfrm>
                        <a:prstGeom prst="rect">
                          <a:avLst/>
                        </a:prstGeom>
                      </p:spPr>
                    </p:pic>
                  </p:oleObj>
                </mc:Fallback>
              </mc:AlternateContent>
            </a:graphicData>
          </a:graphic>
        </p:graphicFrame>
      </p:grpSp>
      <p:graphicFrame>
        <p:nvGraphicFramePr>
          <p:cNvPr id="5" name="对象 4"/>
          <p:cNvGraphicFramePr>
            <a:graphicFrameLocks noChangeAspect="1"/>
          </p:cNvGraphicFramePr>
          <p:nvPr>
            <p:extLst>
              <p:ext uri="{D42A27DB-BD31-4B8C-83A1-F6EECF244321}">
                <p14:modId xmlns:p14="http://schemas.microsoft.com/office/powerpoint/2010/main" val="4009666070"/>
              </p:ext>
            </p:extLst>
          </p:nvPr>
        </p:nvGraphicFramePr>
        <p:xfrm>
          <a:off x="539552" y="3739118"/>
          <a:ext cx="6732587" cy="1212850"/>
        </p:xfrm>
        <a:graphic>
          <a:graphicData uri="http://schemas.openxmlformats.org/presentationml/2006/ole">
            <mc:AlternateContent xmlns:mc="http://schemas.openxmlformats.org/markup-compatibility/2006">
              <mc:Choice xmlns:v="urn:schemas-microsoft-com:vml" Requires="v">
                <p:oleObj spid="_x0000_s27671" name="文档" r:id="rId7" imgW="6733315" imgH="1212454" progId="Word.Document.12">
                  <p:embed/>
                </p:oleObj>
              </mc:Choice>
              <mc:Fallback>
                <p:oleObj name="文档" r:id="rId7" imgW="6733315" imgH="1212454" progId="Word.Document.12">
                  <p:embed/>
                  <p:pic>
                    <p:nvPicPr>
                      <p:cNvPr id="0" name=""/>
                      <p:cNvPicPr/>
                      <p:nvPr/>
                    </p:nvPicPr>
                    <p:blipFill>
                      <a:blip r:embed="rId8"/>
                      <a:stretch>
                        <a:fillRect/>
                      </a:stretch>
                    </p:blipFill>
                    <p:spPr>
                      <a:xfrm>
                        <a:off x="539552" y="3739118"/>
                        <a:ext cx="6732587" cy="1212850"/>
                      </a:xfrm>
                      <a:prstGeom prst="rect">
                        <a:avLst/>
                      </a:prstGeom>
                    </p:spPr>
                  </p:pic>
                </p:oleObj>
              </mc:Fallback>
            </mc:AlternateContent>
          </a:graphicData>
        </a:graphic>
      </p:graphicFrame>
    </p:spTree>
    <p:extLst>
      <p:ext uri="{BB962C8B-B14F-4D97-AF65-F5344CB8AC3E}">
        <p14:creationId xmlns:p14="http://schemas.microsoft.com/office/powerpoint/2010/main" val="418225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95343"/>
            <a:ext cx="8352928" cy="5068695"/>
          </a:xfrm>
          <a:prstGeom prst="rect">
            <a:avLst/>
          </a:prstGeom>
        </p:spPr>
        <p:txBody>
          <a:bodyPr wrap="square">
            <a:spAutoFit/>
          </a:bodyPr>
          <a:lstStyle/>
          <a:p>
            <a:pPr algn="just">
              <a:lnSpc>
                <a:spcPct val="140000"/>
              </a:lnSpc>
            </a:pPr>
            <a:r>
              <a:rPr lang="zh-CN" altLang="zh-CN" sz="2600" b="1" kern="100" dirty="0">
                <a:latin typeface="Times New Roman"/>
                <a:ea typeface="微软雅黑"/>
                <a:cs typeface="Times New Roman"/>
              </a:rPr>
              <a:t>三、带电粒子在叠加场或组合场中的运动</a:t>
            </a:r>
          </a:p>
          <a:p>
            <a:pPr algn="just">
              <a:lnSpc>
                <a:spcPct val="14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带电粒子在组合场中的运动</a:t>
            </a:r>
            <a:endParaRPr lang="zh-CN" altLang="zh-CN" sz="2600" kern="100" dirty="0">
              <a:latin typeface="宋体"/>
              <a:cs typeface="Courier New"/>
            </a:endParaRPr>
          </a:p>
          <a:p>
            <a:pPr algn="just">
              <a:lnSpc>
                <a:spcPct val="140000"/>
              </a:lnSpc>
              <a:spcAft>
                <a:spcPts val="0"/>
              </a:spcAft>
            </a:pPr>
            <a:r>
              <a:rPr lang="zh-CN" altLang="zh-CN" sz="2600" kern="100" dirty="0">
                <a:solidFill>
                  <a:srgbClr val="404040"/>
                </a:solidFill>
                <a:latin typeface="Times New Roman"/>
                <a:ea typeface="微软雅黑"/>
                <a:cs typeface="Times New Roman"/>
              </a:rPr>
              <a:t>要依据粒子运动过程的先后顺序和受力特点辨别清楚在电场中做什么运动，在磁场中做什么运动</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带电粒子在匀强电场中的运动特点：</a:t>
            </a:r>
            <a:endParaRPr lang="zh-CN" altLang="zh-CN" sz="2600" kern="100" dirty="0">
              <a:latin typeface="宋体"/>
              <a:cs typeface="Courier New"/>
            </a:endParaRPr>
          </a:p>
          <a:p>
            <a:pPr algn="just">
              <a:lnSpc>
                <a:spcPct val="140000"/>
              </a:lnSpc>
              <a:spcAft>
                <a:spcPts val="0"/>
              </a:spcAft>
            </a:pPr>
            <a:r>
              <a:rPr lang="en-US" altLang="zh-CN" sz="2600" kern="100" dirty="0">
                <a:solidFill>
                  <a:srgbClr val="404040"/>
                </a:solidFill>
                <a:latin typeface="宋体"/>
                <a:ea typeface="微软雅黑"/>
                <a:cs typeface="Times New Roman"/>
              </a:rPr>
              <a:t>①</a:t>
            </a:r>
            <a:r>
              <a:rPr lang="zh-CN" altLang="zh-CN" sz="2600" kern="100" dirty="0">
                <a:solidFill>
                  <a:srgbClr val="404040"/>
                </a:solidFill>
                <a:latin typeface="Times New Roman"/>
                <a:ea typeface="微软雅黑"/>
                <a:cs typeface="Times New Roman"/>
              </a:rPr>
              <a:t>带电粒子沿平行于电场方向进入匀强电场时，做匀变速直线运动</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600" kern="100" dirty="0">
                <a:solidFill>
                  <a:srgbClr val="404040"/>
                </a:solidFill>
                <a:latin typeface="宋体"/>
                <a:ea typeface="微软雅黑"/>
                <a:cs typeface="Times New Roman"/>
              </a:rPr>
              <a:t>②</a:t>
            </a:r>
            <a:r>
              <a:rPr lang="zh-CN" altLang="zh-CN" sz="2600" kern="100" dirty="0">
                <a:solidFill>
                  <a:srgbClr val="404040"/>
                </a:solidFill>
                <a:latin typeface="Times New Roman"/>
                <a:ea typeface="微软雅黑"/>
                <a:cs typeface="Times New Roman"/>
              </a:rPr>
              <a:t>带电粒子沿垂直于电场方向进入匀强电场时，做类平抛运动</a:t>
            </a:r>
            <a:r>
              <a:rPr lang="en-US" altLang="zh-CN" sz="2600" kern="100" dirty="0" smtClean="0">
                <a:solidFill>
                  <a:srgbClr val="404040"/>
                </a:solidFill>
                <a:latin typeface="Times New Roman"/>
                <a:ea typeface="微软雅黑"/>
                <a:cs typeface="Courier New"/>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565706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267494"/>
            <a:ext cx="8352928" cy="481862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带电粒子在匀强磁场中的运动特点：</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宋体"/>
                <a:ea typeface="微软雅黑"/>
                <a:cs typeface="Times New Roman"/>
              </a:rPr>
              <a:t>①</a:t>
            </a:r>
            <a:r>
              <a:rPr lang="zh-CN" altLang="zh-CN" sz="2600" kern="100" dirty="0">
                <a:solidFill>
                  <a:srgbClr val="404040"/>
                </a:solidFill>
                <a:latin typeface="Times New Roman"/>
                <a:ea typeface="微软雅黑"/>
                <a:cs typeface="Times New Roman"/>
              </a:rPr>
              <a:t>当带电粒子</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不计重力</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的速度方向与磁场方向平行时，做匀速直线运动；</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宋体"/>
                <a:ea typeface="微软雅黑"/>
                <a:cs typeface="Times New Roman"/>
              </a:rPr>
              <a:t>②</a:t>
            </a:r>
            <a:r>
              <a:rPr lang="zh-CN" altLang="zh-CN" sz="2600" kern="100" dirty="0">
                <a:solidFill>
                  <a:srgbClr val="404040"/>
                </a:solidFill>
                <a:latin typeface="Times New Roman"/>
                <a:ea typeface="微软雅黑"/>
                <a:cs typeface="Times New Roman"/>
              </a:rPr>
              <a:t>当带电粒子</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不计重力</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的速度方向与磁场方向垂直时，做匀速圆周运动</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带电粒子在叠加场中的运动</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当带电粒子</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带电体</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在叠加场中做匀速运动时，根据平衡条件列方程求解</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795714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1275606"/>
            <a:ext cx="8352928"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当带电粒子</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带电体</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在叠加场中做匀速圆周运动时，往往同时应用牛顿第二定律和平衡条件列方程求解</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当带电粒子</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带电体</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在叠加场中做非匀变速曲线运动时，常选用动能定理或能量守恒定律列方程求解</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414576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9650" y="634029"/>
            <a:ext cx="8520822" cy="1217641"/>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　在如图所示的匀强电场和匀强磁场共存的区域内</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不计重力</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，电子可能沿水平方向向右做直线运动的是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24578" name="Picture 2" descr="\\莫成程\f\幻灯片文件复制\2015\同步\步步高\物理\步步高人教3-1（人教）\A285.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2159496"/>
            <a:ext cx="6746414" cy="1780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3301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23478"/>
            <a:ext cx="8352928" cy="5133713"/>
          </a:xfrm>
          <a:prstGeom prst="rect">
            <a:avLst/>
          </a:prstGeom>
        </p:spPr>
        <p:txBody>
          <a:bodyPr wrap="square">
            <a:spAutoFit/>
          </a:bodyPr>
          <a:lstStyle/>
          <a:p>
            <a:pPr algn="just">
              <a:lnSpc>
                <a:spcPct val="14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若电子水平向右运动，在</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图中电场力水平向左，洛伦兹力竖直向下，故不可能；</a:t>
            </a:r>
            <a:endParaRPr lang="zh-CN" altLang="zh-CN" sz="2600" kern="100" dirty="0">
              <a:latin typeface="宋体"/>
              <a:cs typeface="Courier New"/>
            </a:endParaRPr>
          </a:p>
          <a:p>
            <a:pPr algn="just">
              <a:lnSpc>
                <a:spcPct val="140000"/>
              </a:lnSpc>
              <a:spcAft>
                <a:spcPts val="0"/>
              </a:spcAft>
            </a:pPr>
            <a:r>
              <a:rPr lang="zh-CN" altLang="zh-CN" sz="2600" kern="100" dirty="0">
                <a:solidFill>
                  <a:srgbClr val="404040"/>
                </a:solidFill>
                <a:latin typeface="Times New Roman"/>
                <a:ea typeface="微软雅黑"/>
                <a:cs typeface="Times New Roman"/>
              </a:rPr>
              <a:t>在</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图中，电场力水平向左，洛伦兹力为零，故电子可能水平向右做匀减速直线运动；</a:t>
            </a:r>
            <a:endParaRPr lang="zh-CN" altLang="zh-CN" sz="2600" kern="100" dirty="0">
              <a:latin typeface="宋体"/>
              <a:cs typeface="Courier New"/>
            </a:endParaRPr>
          </a:p>
          <a:p>
            <a:pPr algn="just">
              <a:lnSpc>
                <a:spcPct val="140000"/>
              </a:lnSpc>
              <a:spcAft>
                <a:spcPts val="0"/>
              </a:spcAft>
            </a:pPr>
            <a:r>
              <a:rPr lang="zh-CN" altLang="zh-CN" sz="2600" kern="100" dirty="0">
                <a:solidFill>
                  <a:srgbClr val="404040"/>
                </a:solidFill>
                <a:latin typeface="Times New Roman"/>
                <a:ea typeface="微软雅黑"/>
                <a:cs typeface="Times New Roman"/>
              </a:rPr>
              <a:t>在</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图中电场力竖直向上，洛伦兹力竖直向下，当二者大小相等时，电子向右做匀速直线运动</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zh-CN" altLang="zh-CN" sz="2600" kern="100" dirty="0">
                <a:solidFill>
                  <a:srgbClr val="404040"/>
                </a:solidFill>
                <a:latin typeface="Times New Roman"/>
                <a:ea typeface="微软雅黑"/>
                <a:cs typeface="Times New Roman"/>
              </a:rPr>
              <a:t>在</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图中电场力竖直向上，洛伦兹力竖直向上，故电子不可能做水平向右的直线运动，因此选项</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4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smtClean="0">
                <a:solidFill>
                  <a:schemeClr val="accent6">
                    <a:lumMod val="75000"/>
                  </a:schemeClr>
                </a:solidFill>
                <a:latin typeface="Times New Roman"/>
                <a:ea typeface="微软雅黑"/>
                <a:cs typeface="Courier New"/>
              </a:rPr>
              <a:t>BC</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084629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339752" y="1275606"/>
            <a:ext cx="4464496" cy="804772"/>
          </a:xfrm>
          <a:prstGeom prst="rect">
            <a:avLst/>
          </a:prstGeom>
        </p:spPr>
        <p:txBody>
          <a:bodyPr wrap="square">
            <a:spAutoFit/>
          </a:bodyPr>
          <a:lstStyle/>
          <a:p>
            <a:pPr indent="324000">
              <a:lnSpc>
                <a:spcPct val="150000"/>
              </a:lnSpc>
            </a:pPr>
            <a:r>
              <a:rPr lang="zh-CN" altLang="en-US" sz="3500" b="1" dirty="0">
                <a:latin typeface="Times New Roman" pitchFamily="18" charset="0"/>
                <a:ea typeface="微软雅黑" panose="020B0503020204020204" pitchFamily="34" charset="-122"/>
                <a:cs typeface="Times New Roman" pitchFamily="18" charset="0"/>
              </a:rPr>
              <a:t>学</a:t>
            </a:r>
            <a:r>
              <a:rPr lang="zh-CN" altLang="en-US" sz="3500" b="1" dirty="0" smtClean="0">
                <a:latin typeface="Times New Roman" pitchFamily="18" charset="0"/>
                <a:ea typeface="微软雅黑" panose="020B0503020204020204" pitchFamily="34" charset="-122"/>
                <a:cs typeface="Times New Roman" pitchFamily="18" charset="0"/>
              </a:rPr>
              <a:t>案</a:t>
            </a:r>
            <a:r>
              <a:rPr lang="en-US" altLang="zh-CN" sz="3500" b="1" dirty="0" smtClean="0">
                <a:latin typeface="Times New Roman" pitchFamily="18" charset="0"/>
                <a:ea typeface="微软雅黑" panose="020B0503020204020204" pitchFamily="34" charset="-122"/>
                <a:cs typeface="Times New Roman" pitchFamily="18" charset="0"/>
              </a:rPr>
              <a:t>8</a:t>
            </a:r>
            <a:r>
              <a:rPr lang="zh-CN" altLang="en-US" sz="3500" b="1" dirty="0">
                <a:latin typeface="Times New Roman" pitchFamily="18" charset="0"/>
                <a:ea typeface="微软雅黑" panose="020B0503020204020204" pitchFamily="34" charset="-122"/>
                <a:cs typeface="Times New Roman" pitchFamily="18" charset="0"/>
              </a:rPr>
              <a:t>　章末总结</a:t>
            </a:r>
          </a:p>
        </p:txBody>
      </p:sp>
      <p:sp>
        <p:nvSpPr>
          <p:cNvPr id="26" name="圆角矩形 25">
            <a:hlinkClick r:id="rId3" action="ppaction://hlinksldjump"/>
          </p:cNvPr>
          <p:cNvSpPr/>
          <p:nvPr/>
        </p:nvSpPr>
        <p:spPr>
          <a:xfrm>
            <a:off x="3995936" y="2394655"/>
            <a:ext cx="1644881"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a:hlinkClick r:id="rId3" action="ppaction://hlinksldjump"/>
          </p:cNvPr>
          <p:cNvSpPr txBox="1"/>
          <p:nvPr/>
        </p:nvSpPr>
        <p:spPr>
          <a:xfrm>
            <a:off x="4100819" y="2566757"/>
            <a:ext cx="1415772" cy="581057"/>
          </a:xfrm>
          <a:prstGeom prst="rect">
            <a:avLst/>
          </a:prstGeom>
          <a:noFill/>
        </p:spPr>
        <p:txBody>
          <a:bodyPr wrap="none">
            <a:spAutoFit/>
          </a:bodyPr>
          <a:lstStyle/>
          <a:p>
            <a:pPr lvl="0">
              <a:lnSpc>
                <a:spcPct val="150000"/>
              </a:lnSpc>
              <a:defRPr/>
            </a:pPr>
            <a:r>
              <a:rPr lang="zh-CN" altLang="en-US" sz="2400" b="1" smtClean="0">
                <a:solidFill>
                  <a:schemeClr val="bg1"/>
                </a:solidFill>
                <a:latin typeface="微软雅黑" pitchFamily="34" charset="-122"/>
                <a:ea typeface="微软雅黑" pitchFamily="34" charset="-122"/>
              </a:rPr>
              <a:t>专题整合</a:t>
            </a:r>
            <a:endParaRPr lang="zh-CN" altLang="en-US" sz="2400" b="1" dirty="0">
              <a:solidFill>
                <a:schemeClr val="bg1"/>
              </a:solidFill>
              <a:latin typeface="微软雅黑" pitchFamily="34" charset="-122"/>
              <a:ea typeface="微软雅黑" pitchFamily="34" charset="-122"/>
            </a:endParaRPr>
          </a:p>
        </p:txBody>
      </p:sp>
      <p:sp>
        <p:nvSpPr>
          <p:cNvPr id="28" name="圆角矩形 27">
            <a:hlinkClick r:id="rId4" action="ppaction://hlinksldjump"/>
          </p:cNvPr>
          <p:cNvSpPr/>
          <p:nvPr/>
        </p:nvSpPr>
        <p:spPr>
          <a:xfrm>
            <a:off x="6239487" y="2394655"/>
            <a:ext cx="1644881"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hlinkClick r:id="rId4" action="ppaction://hlinksldjump"/>
          </p:cNvPr>
          <p:cNvSpPr txBox="1"/>
          <p:nvPr/>
        </p:nvSpPr>
        <p:spPr>
          <a:xfrm>
            <a:off x="6347577" y="2566757"/>
            <a:ext cx="1415772" cy="581057"/>
          </a:xfrm>
          <a:prstGeom prst="rect">
            <a:avLst/>
          </a:prstGeom>
          <a:noFill/>
        </p:spPr>
        <p:txBody>
          <a:bodyPr wrap="none">
            <a:spAutoFit/>
          </a:bodyPr>
          <a:lstStyle/>
          <a:p>
            <a:pPr lvl="0">
              <a:lnSpc>
                <a:spcPct val="150000"/>
              </a:lnSpc>
              <a:defRPr/>
            </a:pPr>
            <a:r>
              <a:rPr lang="zh-CN" altLang="en-US" sz="2400" b="1"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
        <p:nvSpPr>
          <p:cNvPr id="10" name="圆角矩形 9">
            <a:hlinkClick r:id="rId5" action="ppaction://hlinksldjump"/>
          </p:cNvPr>
          <p:cNvSpPr/>
          <p:nvPr/>
        </p:nvSpPr>
        <p:spPr>
          <a:xfrm>
            <a:off x="1600622" y="2394655"/>
            <a:ext cx="1644881" cy="1069766"/>
          </a:xfrm>
          <a:prstGeom prst="roundRect">
            <a:avLst>
              <a:gd name="adj" fmla="val 5813"/>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endParaRPr>
          </a:p>
        </p:txBody>
      </p:sp>
      <p:sp>
        <p:nvSpPr>
          <p:cNvPr id="11" name="TextBox 10">
            <a:hlinkClick r:id="rId5" action="ppaction://hlinksldjump"/>
          </p:cNvPr>
          <p:cNvSpPr txBox="1"/>
          <p:nvPr/>
        </p:nvSpPr>
        <p:spPr>
          <a:xfrm>
            <a:off x="1708712" y="2566757"/>
            <a:ext cx="1415772" cy="581057"/>
          </a:xfrm>
          <a:prstGeom prst="rect">
            <a:avLst/>
          </a:prstGeom>
          <a:noFill/>
        </p:spPr>
        <p:txBody>
          <a:bodyPr wrap="none">
            <a:spAutoFit/>
          </a:bodyPr>
          <a:lstStyle/>
          <a:p>
            <a:pPr lvl="0">
              <a:lnSpc>
                <a:spcPct val="150000"/>
              </a:lnSpc>
              <a:defRPr/>
            </a:pPr>
            <a:r>
              <a:rPr lang="zh-CN" altLang="en-US" sz="2400" b="1" smtClean="0">
                <a:solidFill>
                  <a:schemeClr val="bg1"/>
                </a:solidFill>
                <a:latin typeface="微软雅黑" pitchFamily="34" charset="-122"/>
                <a:ea typeface="微软雅黑" pitchFamily="34" charset="-122"/>
              </a:rPr>
              <a:t>网络构建</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5916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5584" y="-20538"/>
            <a:ext cx="8352928" cy="4218463"/>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所示，在第一象限存在匀强磁场，</a:t>
            </a:r>
            <a:r>
              <a:rPr lang="zh-CN" altLang="zh-CN" sz="2600" kern="100" dirty="0" smtClean="0">
                <a:solidFill>
                  <a:srgbClr val="404040"/>
                </a:solidFill>
                <a:latin typeface="Times New Roman"/>
                <a:ea typeface="微软雅黑"/>
                <a:cs typeface="Times New Roman"/>
              </a:rPr>
              <a:t>磁</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感应</a:t>
            </a:r>
            <a:r>
              <a:rPr lang="zh-CN" altLang="zh-CN" sz="2600" kern="100" dirty="0">
                <a:solidFill>
                  <a:srgbClr val="404040"/>
                </a:solidFill>
                <a:latin typeface="Times New Roman"/>
                <a:ea typeface="微软雅黑"/>
                <a:cs typeface="Times New Roman"/>
              </a:rPr>
              <a:t>强度方向垂直于纸面</a:t>
            </a:r>
            <a:r>
              <a:rPr lang="en-US" altLang="zh-CN" sz="2600" kern="100" dirty="0">
                <a:solidFill>
                  <a:srgbClr val="404040"/>
                </a:solidFill>
                <a:latin typeface="Times New Roman"/>
                <a:ea typeface="微软雅黑"/>
                <a:cs typeface="Courier New"/>
              </a:rPr>
              <a:t>(</a:t>
            </a:r>
            <a:r>
              <a:rPr lang="en-US" altLang="zh-CN" sz="2600" i="1" kern="100" dirty="0" err="1">
                <a:solidFill>
                  <a:srgbClr val="404040"/>
                </a:solidFill>
                <a:latin typeface="Times New Roman"/>
                <a:ea typeface="微软雅黑"/>
                <a:cs typeface="Courier New"/>
              </a:rPr>
              <a:t>xOy</a:t>
            </a:r>
            <a:r>
              <a:rPr lang="zh-CN" altLang="zh-CN" sz="2600" kern="100" dirty="0">
                <a:solidFill>
                  <a:srgbClr val="404040"/>
                </a:solidFill>
                <a:latin typeface="Times New Roman"/>
                <a:ea typeface="微软雅黑"/>
                <a:cs typeface="Times New Roman"/>
              </a:rPr>
              <a:t>平面</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向外；在</a:t>
            </a:r>
            <a:r>
              <a:rPr lang="zh-CN" altLang="zh-CN" sz="2600" kern="100" dirty="0" smtClean="0">
                <a:solidFill>
                  <a:srgbClr val="404040"/>
                </a:solidFill>
                <a:latin typeface="Times New Roman"/>
                <a:ea typeface="微软雅黑"/>
                <a:cs typeface="Times New Roman"/>
              </a:rPr>
              <a:t>第四</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象限</a:t>
            </a:r>
            <a:r>
              <a:rPr lang="zh-CN" altLang="zh-CN" sz="2600" kern="100" dirty="0">
                <a:solidFill>
                  <a:srgbClr val="404040"/>
                </a:solidFill>
                <a:latin typeface="Times New Roman"/>
                <a:ea typeface="微软雅黑"/>
                <a:cs typeface="Times New Roman"/>
              </a:rPr>
              <a:t>存在匀强电场，方向沿</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轴负向</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在</a:t>
            </a:r>
            <a:r>
              <a:rPr lang="en-US" altLang="zh-CN" sz="2600" i="1" kern="100" dirty="0">
                <a:solidFill>
                  <a:srgbClr val="404040"/>
                </a:solidFill>
                <a:latin typeface="Times New Roman"/>
                <a:ea typeface="微软雅黑"/>
                <a:cs typeface="Courier New"/>
              </a:rPr>
              <a:t>y</a:t>
            </a:r>
            <a:r>
              <a:rPr lang="zh-CN" altLang="zh-CN" sz="2600" kern="100" dirty="0">
                <a:solidFill>
                  <a:srgbClr val="404040"/>
                </a:solidFill>
                <a:latin typeface="Times New Roman"/>
                <a:ea typeface="微软雅黑"/>
                <a:cs typeface="Times New Roman"/>
              </a:rPr>
              <a:t>轴正半</a:t>
            </a:r>
            <a:r>
              <a:rPr lang="zh-CN" altLang="zh-CN" sz="2600" kern="100" dirty="0" smtClean="0">
                <a:solidFill>
                  <a:srgbClr val="404040"/>
                </a:solidFill>
                <a:latin typeface="Times New Roman"/>
                <a:ea typeface="微软雅黑"/>
                <a:cs typeface="Times New Roman"/>
              </a:rPr>
              <a:t>轴</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上</a:t>
            </a:r>
            <a:r>
              <a:rPr lang="zh-CN" altLang="zh-CN" sz="2600" kern="100" dirty="0">
                <a:solidFill>
                  <a:srgbClr val="404040"/>
                </a:solidFill>
                <a:latin typeface="Times New Roman"/>
                <a:ea typeface="微软雅黑"/>
                <a:cs typeface="Times New Roman"/>
              </a:rPr>
              <a:t>某点以与</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轴正向平行、大小为</a:t>
            </a:r>
            <a:r>
              <a:rPr lang="en-US" altLang="zh-CN" sz="2600" i="1" kern="100" dirty="0">
                <a:solidFill>
                  <a:srgbClr val="404040"/>
                </a:solidFill>
                <a:latin typeface="Book Antiqua"/>
                <a:ea typeface="微软雅黑"/>
                <a:cs typeface="Times New Roman"/>
              </a:rPr>
              <a:t>v</a:t>
            </a:r>
            <a:r>
              <a:rPr lang="en-US" altLang="zh-CN" sz="2600" kern="100" baseline="-250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的速度发射</a:t>
            </a:r>
            <a:r>
              <a:rPr lang="zh-CN" altLang="zh-CN" sz="2600" kern="100" dirty="0" smtClean="0">
                <a:solidFill>
                  <a:srgbClr val="404040"/>
                </a:solidFill>
                <a:latin typeface="Times New Roman"/>
                <a:ea typeface="微软雅黑"/>
                <a:cs typeface="Times New Roman"/>
              </a:rPr>
              <a:t>出</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一带</a:t>
            </a:r>
            <a:r>
              <a:rPr lang="zh-CN" altLang="zh-CN" sz="2600" kern="100" dirty="0">
                <a:solidFill>
                  <a:srgbClr val="404040"/>
                </a:solidFill>
                <a:latin typeface="Times New Roman"/>
                <a:ea typeface="微软雅黑"/>
                <a:cs typeface="Times New Roman"/>
              </a:rPr>
              <a:t>正电荷的粒子，该粒子在</a:t>
            </a:r>
            <a:r>
              <a:rPr lang="en-US" altLang="zh-CN" sz="2600" kern="100" dirty="0">
                <a:solidFill>
                  <a:srgbClr val="404040"/>
                </a:solidFill>
                <a:latin typeface="Times New Roman"/>
                <a:ea typeface="微软雅黑"/>
                <a:cs typeface="Courier New"/>
              </a:rPr>
              <a:t>(</a:t>
            </a:r>
            <a:r>
              <a:rPr lang="en-US" altLang="zh-CN" sz="2600" i="1" kern="100" dirty="0">
                <a:solidFill>
                  <a:srgbClr val="404040"/>
                </a:solidFill>
                <a:latin typeface="Times New Roman"/>
                <a:ea typeface="微软雅黑"/>
                <a:cs typeface="Courier New"/>
              </a:rPr>
              <a:t>d,</a:t>
            </a:r>
            <a:r>
              <a:rPr lang="en-US" altLang="zh-CN" sz="2600" kern="1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点沿垂直于</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轴的方向进入电场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不计粒子重力</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若该粒子离开电场时速度方向与</a:t>
            </a:r>
            <a:r>
              <a:rPr lang="en-US" altLang="zh-CN" sz="2600" i="1" kern="100" dirty="0">
                <a:solidFill>
                  <a:srgbClr val="404040"/>
                </a:solidFill>
                <a:latin typeface="Times New Roman"/>
                <a:ea typeface="微软雅黑"/>
                <a:cs typeface="Courier New"/>
              </a:rPr>
              <a:t>y</a:t>
            </a:r>
            <a:r>
              <a:rPr lang="zh-CN" altLang="zh-CN" sz="2600" kern="100" dirty="0">
                <a:solidFill>
                  <a:srgbClr val="404040"/>
                </a:solidFill>
                <a:latin typeface="Times New Roman"/>
                <a:ea typeface="微软雅黑"/>
                <a:cs typeface="Times New Roman"/>
              </a:rPr>
              <a:t>轴负方向的夹角为</a:t>
            </a:r>
            <a:r>
              <a:rPr lang="en-US" altLang="zh-CN" sz="2600" i="1" kern="100" dirty="0">
                <a:solidFill>
                  <a:srgbClr val="404040"/>
                </a:solidFill>
                <a:latin typeface="Times New Roman"/>
                <a:ea typeface="微软雅黑"/>
                <a:cs typeface="Courier New"/>
              </a:rPr>
              <a:t>θ</a:t>
            </a:r>
            <a:r>
              <a:rPr lang="zh-CN" altLang="zh-CN" sz="2600" kern="100" dirty="0">
                <a:solidFill>
                  <a:srgbClr val="404040"/>
                </a:solidFill>
                <a:latin typeface="Times New Roman"/>
                <a:ea typeface="微软雅黑"/>
                <a:cs typeface="Times New Roman"/>
              </a:rPr>
              <a:t>，求：</a:t>
            </a:r>
            <a:endParaRPr lang="zh-CN" altLang="zh-CN" sz="1050" kern="100" dirty="0">
              <a:effectLst/>
              <a:latin typeface="宋体"/>
              <a:cs typeface="Courier New"/>
            </a:endParaRPr>
          </a:p>
        </p:txBody>
      </p:sp>
      <p:pic>
        <p:nvPicPr>
          <p:cNvPr id="25602" name="Picture 2" descr="\\莫成程\f\幻灯片文件复制\2015\同步\步步高\物理\步步高人教3-1（人教）\+103.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6384" y="267494"/>
            <a:ext cx="1274088" cy="136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703408" y="1707654"/>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3</a:t>
            </a:r>
            <a:endParaRPr lang="zh-CN" altLang="en-US" sz="2600" dirty="0"/>
          </a:p>
        </p:txBody>
      </p:sp>
      <p:sp>
        <p:nvSpPr>
          <p:cNvPr id="5" name="矩形 4"/>
          <p:cNvSpPr/>
          <p:nvPr/>
        </p:nvSpPr>
        <p:spPr>
          <a:xfrm>
            <a:off x="179512" y="4474553"/>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该粒子在电场中运动的时间</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6" name="矩形 5"/>
          <p:cNvSpPr/>
          <p:nvPr/>
        </p:nvSpPr>
        <p:spPr>
          <a:xfrm>
            <a:off x="179512" y="4011910"/>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电场强度大小与磁感应强度大小的比值；</a:t>
            </a:r>
            <a:endParaRPr lang="zh-CN" altLang="zh-CN" sz="1050" kern="100" dirty="0">
              <a:effectLst/>
              <a:latin typeface="宋体"/>
              <a:cs typeface="Courier New"/>
            </a:endParaRPr>
          </a:p>
        </p:txBody>
      </p:sp>
    </p:spTree>
    <p:extLst>
      <p:ext uri="{BB962C8B-B14F-4D97-AF65-F5344CB8AC3E}">
        <p14:creationId xmlns:p14="http://schemas.microsoft.com/office/powerpoint/2010/main" val="1586405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莫成程\f\幻灯片文件复制\2015\同步\步步高\物理\步步高人教3-1（人教）\+104.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0244" y="411510"/>
            <a:ext cx="1302236" cy="142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9512" y="123478"/>
            <a:ext cx="7123556" cy="2492990"/>
          </a:xfrm>
          <a:prstGeom prst="rect">
            <a:avLst/>
          </a:prstGeom>
        </p:spPr>
        <p:txBody>
          <a:bodyPr wrap="square">
            <a:spAutoFit/>
          </a:bodyPr>
          <a:lstStyle/>
          <a:p>
            <a:pPr algn="just">
              <a:lnSpc>
                <a:spcPct val="150000"/>
              </a:lnSpc>
              <a:spcAft>
                <a:spcPts val="0"/>
              </a:spcAft>
            </a:pPr>
            <a:r>
              <a:rPr lang="zh-CN" altLang="zh-CN" sz="2600" b="1" kern="100" dirty="0" smtClean="0">
                <a:solidFill>
                  <a:srgbClr val="00B0F0"/>
                </a:solidFill>
                <a:latin typeface="Times New Roman"/>
                <a:ea typeface="微软雅黑"/>
                <a:cs typeface="Times New Roman"/>
              </a:rPr>
              <a:t>解析</a:t>
            </a:r>
            <a:r>
              <a:rPr lang="en-US" altLang="zh-CN" sz="2600" kern="100" dirty="0" smtClean="0">
                <a:latin typeface="Times New Roman"/>
                <a:ea typeface="微软雅黑"/>
                <a:cs typeface="Times New Roman"/>
              </a:rPr>
              <a:t>(1)</a:t>
            </a:r>
            <a:r>
              <a:rPr lang="zh-CN" altLang="zh-CN" sz="2600" kern="100" dirty="0" smtClean="0">
                <a:solidFill>
                  <a:srgbClr val="404040"/>
                </a:solidFill>
                <a:latin typeface="Times New Roman"/>
                <a:ea typeface="微软雅黑"/>
                <a:cs typeface="Times New Roman"/>
              </a:rPr>
              <a:t>如</a:t>
            </a:r>
            <a:r>
              <a:rPr lang="zh-CN" altLang="zh-CN" sz="2600" kern="100" dirty="0">
                <a:solidFill>
                  <a:srgbClr val="404040"/>
                </a:solidFill>
                <a:latin typeface="Times New Roman"/>
                <a:ea typeface="微软雅黑"/>
                <a:cs typeface="Times New Roman"/>
              </a:rPr>
              <a:t>图，粒子进入磁场后做匀速圆周运动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设磁感应强度的大小为</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，粒子质量与所带电荷量分别为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和</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，圆周运动的半径为</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0</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由洛伦兹力公式及牛顿第二定律</a:t>
            </a:r>
            <a:r>
              <a:rPr lang="zh-CN" altLang="zh-CN" sz="2600" kern="100" dirty="0" smtClean="0">
                <a:solidFill>
                  <a:srgbClr val="404040"/>
                </a:solidFill>
                <a:latin typeface="Times New Roman"/>
                <a:ea typeface="微软雅黑"/>
                <a:cs typeface="Times New Roman"/>
              </a:rPr>
              <a:t>得</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79146935"/>
              </p:ext>
            </p:extLst>
          </p:nvPr>
        </p:nvGraphicFramePr>
        <p:xfrm>
          <a:off x="4139952" y="1894259"/>
          <a:ext cx="2835275" cy="1325563"/>
        </p:xfrm>
        <a:graphic>
          <a:graphicData uri="http://schemas.openxmlformats.org/presentationml/2006/ole">
            <mc:AlternateContent xmlns:mc="http://schemas.openxmlformats.org/markup-compatibility/2006">
              <mc:Choice xmlns:v="urn:schemas-microsoft-com:vml" Requires="v">
                <p:oleObj spid="_x0000_s26637" name="文档" r:id="rId5" imgW="2834767" imgH="1331942" progId="Word.Document.12">
                  <p:embed/>
                </p:oleObj>
              </mc:Choice>
              <mc:Fallback>
                <p:oleObj name="文档" r:id="rId5" imgW="2834767" imgH="1331942" progId="Word.Document.12">
                  <p:embed/>
                  <p:pic>
                    <p:nvPicPr>
                      <p:cNvPr id="0" name=""/>
                      <p:cNvPicPr/>
                      <p:nvPr/>
                    </p:nvPicPr>
                    <p:blipFill>
                      <a:blip r:embed="rId6"/>
                      <a:stretch>
                        <a:fillRect/>
                      </a:stretch>
                    </p:blipFill>
                    <p:spPr>
                      <a:xfrm>
                        <a:off x="4139952" y="1894259"/>
                        <a:ext cx="2835275" cy="1325563"/>
                      </a:xfrm>
                      <a:prstGeom prst="rect">
                        <a:avLst/>
                      </a:prstGeom>
                    </p:spPr>
                  </p:pic>
                </p:oleObj>
              </mc:Fallback>
            </mc:AlternateContent>
          </a:graphicData>
        </a:graphic>
      </p:graphicFrame>
      <p:sp>
        <p:nvSpPr>
          <p:cNvPr id="6" name="矩形 5"/>
          <p:cNvSpPr/>
          <p:nvPr/>
        </p:nvSpPr>
        <p:spPr>
          <a:xfrm>
            <a:off x="179512" y="2626915"/>
            <a:ext cx="8424936" cy="738664"/>
          </a:xfrm>
          <a:prstGeom prst="rect">
            <a:avLst/>
          </a:prstGeom>
        </p:spPr>
        <p:txBody>
          <a:bodyPr wrap="square">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由题给条件和几何关系</a:t>
            </a:r>
            <a:r>
              <a:rPr lang="zh-CN" altLang="zh-CN" sz="2800" kern="100" dirty="0" smtClean="0">
                <a:solidFill>
                  <a:srgbClr val="404040"/>
                </a:solidFill>
                <a:latin typeface="Times New Roman"/>
                <a:ea typeface="微软雅黑"/>
                <a:cs typeface="Times New Roman"/>
              </a:rPr>
              <a:t>可知</a:t>
            </a:r>
            <a:r>
              <a:rPr lang="en-US" altLang="zh-CN" sz="2800" kern="100" dirty="0" smtClean="0">
                <a:solidFill>
                  <a:srgbClr val="404040"/>
                </a:solidFill>
                <a:latin typeface="Times New Roman"/>
                <a:ea typeface="微软雅黑"/>
                <a:cs typeface="Times New Roman"/>
              </a:rPr>
              <a:t>  </a:t>
            </a:r>
            <a:r>
              <a:rPr lang="en-US" altLang="zh-CN" sz="2800" i="1" kern="100" dirty="0" smtClean="0">
                <a:solidFill>
                  <a:srgbClr val="404040"/>
                </a:solidFill>
                <a:latin typeface="Times New Roman"/>
                <a:ea typeface="微软雅黑"/>
                <a:cs typeface="Courier New"/>
              </a:rPr>
              <a:t>R</a:t>
            </a:r>
            <a:r>
              <a:rPr lang="en-US" altLang="zh-CN" sz="2800" kern="100" baseline="-25000" dirty="0" smtClean="0">
                <a:solidFill>
                  <a:srgbClr val="404040"/>
                </a:solidFill>
                <a:latin typeface="Times New Roman"/>
                <a:ea typeface="微软雅黑"/>
                <a:cs typeface="Courier New"/>
              </a:rPr>
              <a:t>0</a:t>
            </a:r>
            <a:r>
              <a:rPr lang="zh-CN" altLang="zh-CN" sz="2800" kern="100" dirty="0">
                <a:solidFill>
                  <a:srgbClr val="404040"/>
                </a:solidFill>
                <a:latin typeface="Times New Roman"/>
                <a:ea typeface="微软雅黑"/>
                <a:cs typeface="Times New Roman"/>
              </a:rPr>
              <a:t>＝</a:t>
            </a:r>
            <a:r>
              <a:rPr lang="en-US" altLang="zh-CN" sz="2800" i="1" kern="100" dirty="0" smtClean="0">
                <a:solidFill>
                  <a:srgbClr val="404040"/>
                </a:solidFill>
                <a:latin typeface="Times New Roman"/>
                <a:ea typeface="微软雅黑"/>
                <a:cs typeface="Courier New"/>
              </a:rPr>
              <a:t>d		 </a:t>
            </a:r>
            <a:r>
              <a:rPr lang="en-US" altLang="zh-CN" sz="2800" kern="100" dirty="0" smtClean="0">
                <a:solidFill>
                  <a:srgbClr val="404040"/>
                </a:solidFill>
                <a:latin typeface="宋体"/>
                <a:ea typeface="微软雅黑"/>
                <a:cs typeface="Times New Roman"/>
              </a:rPr>
              <a:t>②</a:t>
            </a:r>
            <a:endParaRPr lang="zh-CN" altLang="zh-CN" sz="1100" kern="100" dirty="0">
              <a:effectLst/>
              <a:latin typeface="宋体"/>
              <a:cs typeface="Courier New"/>
            </a:endParaRPr>
          </a:p>
        </p:txBody>
      </p:sp>
      <p:sp>
        <p:nvSpPr>
          <p:cNvPr id="7" name="矩形 6"/>
          <p:cNvSpPr/>
          <p:nvPr/>
        </p:nvSpPr>
        <p:spPr>
          <a:xfrm>
            <a:off x="179512" y="3219822"/>
            <a:ext cx="8568952" cy="1832553"/>
          </a:xfrm>
          <a:prstGeom prst="rect">
            <a:avLst/>
          </a:prstGeom>
        </p:spPr>
        <p:txBody>
          <a:bodyPr wrap="square">
            <a:spAutoFit/>
          </a:bodyPr>
          <a:lstStyle/>
          <a:p>
            <a:pPr>
              <a:lnSpc>
                <a:spcPct val="150000"/>
              </a:lnSpc>
            </a:pPr>
            <a:r>
              <a:rPr lang="zh-CN" altLang="zh-CN" sz="2600" kern="100" dirty="0">
                <a:solidFill>
                  <a:srgbClr val="404040"/>
                </a:solidFill>
                <a:latin typeface="Times New Roman"/>
                <a:ea typeface="微软雅黑"/>
                <a:cs typeface="Times New Roman"/>
              </a:rPr>
              <a:t>设电场强度大小为</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，粒子进入电场后沿</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轴负方向的加速度大小为</a:t>
            </a:r>
            <a:r>
              <a:rPr lang="en-US" altLang="zh-CN" sz="2600" i="1" kern="100" dirty="0">
                <a:solidFill>
                  <a:srgbClr val="404040"/>
                </a:solidFill>
                <a:latin typeface="Times New Roman"/>
                <a:ea typeface="微软雅黑"/>
                <a:cs typeface="Courier New"/>
              </a:rPr>
              <a:t>a</a:t>
            </a:r>
            <a:r>
              <a:rPr lang="en-US" altLang="zh-CN" sz="2600" i="1" kern="100" baseline="-250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，在电场中运动的时间为</a:t>
            </a:r>
            <a:r>
              <a:rPr lang="en-US" altLang="zh-CN" sz="2600" i="1" kern="100" dirty="0">
                <a:solidFill>
                  <a:srgbClr val="404040"/>
                </a:solidFill>
                <a:latin typeface="Times New Roman"/>
                <a:ea typeface="微软雅黑"/>
                <a:cs typeface="Courier New"/>
              </a:rPr>
              <a:t>t</a:t>
            </a:r>
            <a:r>
              <a:rPr lang="zh-CN" altLang="zh-CN" sz="2600" kern="100" dirty="0">
                <a:solidFill>
                  <a:srgbClr val="404040"/>
                </a:solidFill>
                <a:latin typeface="Times New Roman"/>
                <a:ea typeface="微软雅黑"/>
                <a:cs typeface="Times New Roman"/>
              </a:rPr>
              <a:t>，离开电场时沿</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轴负方向的速度大小为</a:t>
            </a:r>
            <a:r>
              <a:rPr lang="en-US" altLang="zh-CN" sz="2600" i="1" kern="100" dirty="0" err="1">
                <a:solidFill>
                  <a:srgbClr val="404040"/>
                </a:solidFill>
                <a:latin typeface="Book Antiqua"/>
                <a:ea typeface="微软雅黑"/>
                <a:cs typeface="Times New Roman"/>
              </a:rPr>
              <a:t>v</a:t>
            </a:r>
            <a:r>
              <a:rPr lang="en-US" altLang="zh-CN" sz="2600" i="1" kern="100" baseline="-25000" dirty="0" err="1">
                <a:solidFill>
                  <a:srgbClr val="404040"/>
                </a:solidFill>
                <a:latin typeface="Times New Roman"/>
                <a:ea typeface="微软雅黑"/>
                <a:cs typeface="Courier New"/>
              </a:rPr>
              <a:t>x</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由牛顿第二定律及运动学公式得</a:t>
            </a:r>
            <a:endParaRPr lang="zh-CN" altLang="en-US" dirty="0"/>
          </a:p>
        </p:txBody>
      </p:sp>
    </p:spTree>
    <p:extLst>
      <p:ext uri="{BB962C8B-B14F-4D97-AF65-F5344CB8AC3E}">
        <p14:creationId xmlns:p14="http://schemas.microsoft.com/office/powerpoint/2010/main" val="607050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339502"/>
            <a:ext cx="8352928" cy="1292662"/>
          </a:xfrm>
          <a:prstGeom prst="rect">
            <a:avLst/>
          </a:prstGeom>
        </p:spPr>
        <p:txBody>
          <a:bodyPr wrap="square">
            <a:spAutoFit/>
          </a:bodyPr>
          <a:lstStyle/>
          <a:p>
            <a:pPr algn="just">
              <a:lnSpc>
                <a:spcPct val="150000"/>
              </a:lnSpc>
              <a:spcAft>
                <a:spcPts val="0"/>
              </a:spcAft>
            </a:pPr>
            <a:r>
              <a:rPr lang="en-US" altLang="zh-CN" sz="2600" i="1" kern="100" dirty="0" err="1" smtClean="0">
                <a:solidFill>
                  <a:srgbClr val="404040"/>
                </a:solidFill>
                <a:latin typeface="Times New Roman"/>
                <a:ea typeface="微软雅黑"/>
                <a:cs typeface="Courier New"/>
              </a:rPr>
              <a:t>Eq</a:t>
            </a:r>
            <a:r>
              <a:rPr lang="zh-CN" altLang="zh-CN" sz="2600" kern="100" dirty="0">
                <a:solidFill>
                  <a:srgbClr val="404040"/>
                </a:solidFill>
                <a:latin typeface="Times New Roman"/>
                <a:ea typeface="微软雅黑"/>
                <a:cs typeface="Times New Roman"/>
              </a:rPr>
              <a:t>＝</a:t>
            </a:r>
            <a:r>
              <a:rPr lang="en-US" altLang="zh-CN" sz="2600" i="1" kern="100" dirty="0" smtClean="0">
                <a:solidFill>
                  <a:srgbClr val="404040"/>
                </a:solidFill>
                <a:latin typeface="Times New Roman"/>
                <a:ea typeface="微软雅黑"/>
                <a:cs typeface="Courier New"/>
              </a:rPr>
              <a:t>ma</a:t>
            </a:r>
            <a:r>
              <a:rPr lang="en-US" altLang="zh-CN" sz="2600" i="1" kern="100" baseline="-25000" dirty="0" smtClean="0">
                <a:solidFill>
                  <a:srgbClr val="404040"/>
                </a:solidFill>
                <a:latin typeface="Times New Roman"/>
                <a:ea typeface="微软雅黑"/>
                <a:cs typeface="Courier New"/>
              </a:rPr>
              <a:t>x									               </a:t>
            </a:r>
            <a:r>
              <a:rPr lang="en-US" altLang="zh-CN" sz="2600" kern="100" dirty="0" smtClean="0">
                <a:solidFill>
                  <a:srgbClr val="404040"/>
                </a:solidFill>
                <a:latin typeface="宋体"/>
                <a:ea typeface="微软雅黑"/>
                <a:cs typeface="Times New Roman"/>
              </a:rPr>
              <a:t>③</a:t>
            </a:r>
            <a:endParaRPr lang="zh-CN" altLang="zh-CN" sz="1050" kern="100" dirty="0">
              <a:latin typeface="宋体"/>
              <a:cs typeface="Courier New"/>
            </a:endParaRPr>
          </a:p>
          <a:p>
            <a:pPr algn="just">
              <a:lnSpc>
                <a:spcPct val="150000"/>
              </a:lnSpc>
              <a:spcAft>
                <a:spcPts val="0"/>
              </a:spcAft>
            </a:pPr>
            <a:r>
              <a:rPr lang="en-US" altLang="zh-CN" sz="2600" i="1" kern="100" dirty="0" err="1">
                <a:solidFill>
                  <a:srgbClr val="404040"/>
                </a:solidFill>
                <a:latin typeface="Book Antiqua"/>
                <a:ea typeface="微软雅黑"/>
                <a:cs typeface="Times New Roman"/>
              </a:rPr>
              <a:t>v</a:t>
            </a:r>
            <a:r>
              <a:rPr lang="en-US" altLang="zh-CN" sz="2600" i="1" kern="100" baseline="-25000" dirty="0" err="1">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a:t>
            </a:r>
            <a:r>
              <a:rPr lang="en-US" altLang="zh-CN" sz="2600" i="1" kern="100" dirty="0" err="1" smtClean="0">
                <a:solidFill>
                  <a:srgbClr val="404040"/>
                </a:solidFill>
                <a:latin typeface="Times New Roman"/>
                <a:ea typeface="微软雅黑"/>
                <a:cs typeface="Courier New"/>
              </a:rPr>
              <a:t>a</a:t>
            </a:r>
            <a:r>
              <a:rPr lang="en-US" altLang="zh-CN" sz="2600" i="1" kern="100" baseline="-25000" dirty="0" err="1" smtClean="0">
                <a:solidFill>
                  <a:srgbClr val="404040"/>
                </a:solidFill>
                <a:latin typeface="Times New Roman"/>
                <a:ea typeface="微软雅黑"/>
                <a:cs typeface="Courier New"/>
              </a:rPr>
              <a:t>x</a:t>
            </a:r>
            <a:r>
              <a:rPr lang="en-US" altLang="zh-CN" sz="2600" i="1" kern="100" dirty="0" err="1" smtClean="0">
                <a:solidFill>
                  <a:srgbClr val="404040"/>
                </a:solidFill>
                <a:latin typeface="Times New Roman"/>
                <a:ea typeface="微软雅黑"/>
                <a:cs typeface="Courier New"/>
              </a:rPr>
              <a:t>t</a:t>
            </a:r>
            <a:r>
              <a:rPr lang="en-US" altLang="zh-CN" sz="2600" i="1" kern="100" dirty="0" smtClean="0">
                <a:solidFill>
                  <a:srgbClr val="404040"/>
                </a:solidFill>
                <a:latin typeface="Times New Roman"/>
                <a:ea typeface="微软雅黑"/>
                <a:cs typeface="Courier New"/>
              </a:rPr>
              <a:t>										   </a:t>
            </a:r>
            <a:r>
              <a:rPr lang="en-US" altLang="zh-CN" sz="2600" kern="100" dirty="0" smtClean="0">
                <a:solidFill>
                  <a:srgbClr val="404040"/>
                </a:solidFill>
                <a:latin typeface="宋体"/>
                <a:ea typeface="微软雅黑"/>
                <a:cs typeface="Times New Roman"/>
              </a:rPr>
              <a:t>④</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89971798"/>
              </p:ext>
            </p:extLst>
          </p:nvPr>
        </p:nvGraphicFramePr>
        <p:xfrm>
          <a:off x="500831" y="1419622"/>
          <a:ext cx="8175625" cy="1455738"/>
        </p:xfrm>
        <a:graphic>
          <a:graphicData uri="http://schemas.openxmlformats.org/presentationml/2006/ole">
            <mc:AlternateContent xmlns:mc="http://schemas.openxmlformats.org/markup-compatibility/2006">
              <mc:Choice xmlns:v="urn:schemas-microsoft-com:vml" Requires="v">
                <p:oleObj spid="_x0000_s28702" name="文档" r:id="rId4" imgW="8179372" imgH="1461172" progId="Word.Document.12">
                  <p:embed/>
                </p:oleObj>
              </mc:Choice>
              <mc:Fallback>
                <p:oleObj name="文档" r:id="rId4" imgW="8179372" imgH="1461172" progId="Word.Document.12">
                  <p:embed/>
                  <p:pic>
                    <p:nvPicPr>
                      <p:cNvPr id="0" name=""/>
                      <p:cNvPicPr/>
                      <p:nvPr/>
                    </p:nvPicPr>
                    <p:blipFill>
                      <a:blip r:embed="rId5"/>
                      <a:stretch>
                        <a:fillRect/>
                      </a:stretch>
                    </p:blipFill>
                    <p:spPr>
                      <a:xfrm>
                        <a:off x="500831" y="1419622"/>
                        <a:ext cx="8175625" cy="1455738"/>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436832821"/>
              </p:ext>
            </p:extLst>
          </p:nvPr>
        </p:nvGraphicFramePr>
        <p:xfrm>
          <a:off x="500831" y="2139702"/>
          <a:ext cx="8175625" cy="1455738"/>
        </p:xfrm>
        <a:graphic>
          <a:graphicData uri="http://schemas.openxmlformats.org/presentationml/2006/ole">
            <mc:AlternateContent xmlns:mc="http://schemas.openxmlformats.org/markup-compatibility/2006">
              <mc:Choice xmlns:v="urn:schemas-microsoft-com:vml" Requires="v">
                <p:oleObj spid="_x0000_s28703" name="文档" r:id="rId7" imgW="8180384" imgH="1462226" progId="Word.Document.12">
                  <p:embed/>
                </p:oleObj>
              </mc:Choice>
              <mc:Fallback>
                <p:oleObj name="文档" r:id="rId7" imgW="8180384" imgH="1462226" progId="Word.Document.12">
                  <p:embed/>
                  <p:pic>
                    <p:nvPicPr>
                      <p:cNvPr id="0" name=""/>
                      <p:cNvPicPr/>
                      <p:nvPr/>
                    </p:nvPicPr>
                    <p:blipFill>
                      <a:blip r:embed="rId8"/>
                      <a:stretch>
                        <a:fillRect/>
                      </a:stretch>
                    </p:blipFill>
                    <p:spPr>
                      <a:xfrm>
                        <a:off x="500831" y="2139702"/>
                        <a:ext cx="8175625" cy="14557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89657015"/>
              </p:ext>
            </p:extLst>
          </p:nvPr>
        </p:nvGraphicFramePr>
        <p:xfrm>
          <a:off x="396875" y="2931790"/>
          <a:ext cx="8191500" cy="1135063"/>
        </p:xfrm>
        <a:graphic>
          <a:graphicData uri="http://schemas.openxmlformats.org/presentationml/2006/ole">
            <mc:AlternateContent xmlns:mc="http://schemas.openxmlformats.org/markup-compatibility/2006">
              <mc:Choice xmlns:v="urn:schemas-microsoft-com:vml" Requires="v">
                <p:oleObj spid="_x0000_s28704" name="文档" r:id="rId10" imgW="8194844" imgH="1138149" progId="Word.Document.12">
                  <p:embed/>
                </p:oleObj>
              </mc:Choice>
              <mc:Fallback>
                <p:oleObj name="文档" r:id="rId10" imgW="8194844" imgH="1138149" progId="Word.Document.12">
                  <p:embed/>
                  <p:pic>
                    <p:nvPicPr>
                      <p:cNvPr id="0" name="对象 1"/>
                      <p:cNvPicPr>
                        <a:picLocks noChangeAspect="1" noChangeArrowheads="1"/>
                      </p:cNvPicPr>
                      <p:nvPr/>
                    </p:nvPicPr>
                    <p:blipFill>
                      <a:blip r:embed="rId11"/>
                      <a:srcRect/>
                      <a:stretch>
                        <a:fillRect/>
                      </a:stretch>
                    </p:blipFill>
                    <p:spPr bwMode="auto">
                      <a:xfrm>
                        <a:off x="396875" y="2931790"/>
                        <a:ext cx="81915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323528" y="3610457"/>
            <a:ext cx="8352928" cy="692497"/>
          </a:xfrm>
          <a:prstGeom prst="rect">
            <a:avLst/>
          </a:prstGeom>
        </p:spPr>
        <p:txBody>
          <a:bodyPr wrap="square">
            <a:spAutoFit/>
          </a:bodyPr>
          <a:lstStyle/>
          <a:p>
            <a:pPr algn="just">
              <a:lnSpc>
                <a:spcPct val="150000"/>
              </a:lnSpc>
              <a:spcAft>
                <a:spcPts val="0"/>
              </a:spcAft>
            </a:pPr>
            <a:r>
              <a:rPr lang="en-US" altLang="zh-CN" sz="2600" kern="100" dirty="0" smtClean="0">
                <a:latin typeface="Times New Roman"/>
                <a:ea typeface="微软雅黑"/>
                <a:cs typeface="Times New Roman"/>
              </a:rPr>
              <a:t>(2)</a:t>
            </a:r>
            <a:r>
              <a:rPr lang="zh-CN" altLang="zh-CN" sz="2600" kern="100" dirty="0" smtClean="0">
                <a:solidFill>
                  <a:srgbClr val="404040"/>
                </a:solidFill>
                <a:latin typeface="Times New Roman"/>
                <a:ea typeface="微软雅黑"/>
                <a:cs typeface="Times New Roman"/>
              </a:rPr>
              <a:t>联</a:t>
            </a:r>
            <a:r>
              <a:rPr lang="zh-CN" altLang="zh-CN" sz="2600" kern="100" dirty="0">
                <a:solidFill>
                  <a:srgbClr val="404040"/>
                </a:solidFill>
                <a:latin typeface="Times New Roman"/>
                <a:ea typeface="微软雅黑"/>
                <a:cs typeface="Times New Roman"/>
              </a:rPr>
              <a:t>立</a:t>
            </a:r>
            <a:r>
              <a:rPr lang="en-US" altLang="zh-CN" sz="2600" kern="100" dirty="0">
                <a:solidFill>
                  <a:srgbClr val="404040"/>
                </a:solidFill>
                <a:latin typeface="宋体"/>
                <a:ea typeface="微软雅黑"/>
                <a:cs typeface="Times New Roman"/>
              </a:rPr>
              <a:t>⑤⑥</a:t>
            </a:r>
            <a:r>
              <a:rPr lang="zh-CN" altLang="zh-CN" sz="2600" kern="100" dirty="0">
                <a:solidFill>
                  <a:srgbClr val="404040"/>
                </a:solidFill>
                <a:latin typeface="Times New Roman"/>
                <a:ea typeface="微软雅黑"/>
                <a:cs typeface="Times New Roman"/>
              </a:rPr>
              <a:t>式</a:t>
            </a:r>
            <a:r>
              <a:rPr lang="zh-CN" altLang="zh-CN" sz="2600" kern="100" dirty="0" smtClean="0">
                <a:solidFill>
                  <a:srgbClr val="404040"/>
                </a:solidFill>
                <a:latin typeface="Times New Roman"/>
                <a:ea typeface="微软雅黑"/>
                <a:cs typeface="Times New Roman"/>
              </a:rPr>
              <a:t>得</a:t>
            </a:r>
            <a:endParaRPr lang="zh-CN" altLang="zh-CN" sz="105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14708086"/>
              </p:ext>
            </p:extLst>
          </p:nvPr>
        </p:nvGraphicFramePr>
        <p:xfrm>
          <a:off x="3566542" y="3656806"/>
          <a:ext cx="1866900" cy="1219200"/>
        </p:xfrm>
        <a:graphic>
          <a:graphicData uri="http://schemas.openxmlformats.org/presentationml/2006/ole">
            <mc:AlternateContent xmlns:mc="http://schemas.openxmlformats.org/markup-compatibility/2006">
              <mc:Choice xmlns:v="urn:schemas-microsoft-com:vml" Requires="v">
                <p:oleObj spid="_x0000_s28705" name="文档" r:id="rId13" imgW="1867175" imgH="1217590" progId="Word.Document.12">
                  <p:embed/>
                </p:oleObj>
              </mc:Choice>
              <mc:Fallback>
                <p:oleObj name="文档" r:id="rId13" imgW="1867175" imgH="1217590" progId="Word.Document.12">
                  <p:embed/>
                  <p:pic>
                    <p:nvPicPr>
                      <p:cNvPr id="0" name=""/>
                      <p:cNvPicPr/>
                      <p:nvPr/>
                    </p:nvPicPr>
                    <p:blipFill>
                      <a:blip r:embed="rId14"/>
                      <a:stretch>
                        <a:fillRect/>
                      </a:stretch>
                    </p:blipFill>
                    <p:spPr>
                      <a:xfrm>
                        <a:off x="3566542" y="3656806"/>
                        <a:ext cx="1866900" cy="12192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201300451"/>
              </p:ext>
            </p:extLst>
          </p:nvPr>
        </p:nvGraphicFramePr>
        <p:xfrm>
          <a:off x="441325" y="4373563"/>
          <a:ext cx="5137150" cy="930275"/>
        </p:xfrm>
        <a:graphic>
          <a:graphicData uri="http://schemas.openxmlformats.org/presentationml/2006/ole">
            <mc:AlternateContent xmlns:mc="http://schemas.openxmlformats.org/markup-compatibility/2006">
              <mc:Choice xmlns:v="urn:schemas-microsoft-com:vml" Requires="v">
                <p:oleObj spid="_x0000_s28706" name="文档" r:id="rId16" imgW="5136621" imgH="1077943" progId="Word.Document.12">
                  <p:embed/>
                </p:oleObj>
              </mc:Choice>
              <mc:Fallback>
                <p:oleObj name="文档" r:id="rId16" imgW="5136621" imgH="1077943" progId="Word.Document.12">
                  <p:embed/>
                  <p:pic>
                    <p:nvPicPr>
                      <p:cNvPr id="0" name="对象 3"/>
                      <p:cNvPicPr>
                        <a:picLocks noChangeAspect="1" noChangeArrowheads="1"/>
                      </p:cNvPicPr>
                      <p:nvPr/>
                    </p:nvPicPr>
                    <p:blipFill>
                      <a:blip r:embed="rId17"/>
                      <a:srcRect/>
                      <a:stretch>
                        <a:fillRect/>
                      </a:stretch>
                    </p:blipFill>
                    <p:spPr bwMode="auto">
                      <a:xfrm>
                        <a:off x="441325" y="4373563"/>
                        <a:ext cx="513715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68284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539552" y="332656"/>
            <a:ext cx="8208912" cy="684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194752" y="729551"/>
            <a:ext cx="8436457" cy="421846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通电导体在安培力作用下运动方向的判断</a:t>
            </a:r>
            <a:r>
              <a:rPr lang="en-US" altLang="zh-CN" sz="2600" kern="100" dirty="0">
                <a:solidFill>
                  <a:srgbClr val="404040"/>
                </a:solidFill>
                <a:latin typeface="Times New Roman"/>
                <a:ea typeface="微软雅黑"/>
                <a:cs typeface="Courier New"/>
              </a:rPr>
              <a:t>)</a:t>
            </a:r>
            <a:r>
              <a:rPr lang="zh-CN" altLang="zh-CN" sz="2600" kern="100" dirty="0" smtClean="0">
                <a:solidFill>
                  <a:srgbClr val="404040"/>
                </a:solidFill>
                <a:latin typeface="Times New Roman"/>
                <a:ea typeface="微软雅黑"/>
                <a:cs typeface="Times New Roman"/>
              </a:rPr>
              <a:t>如</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所示，用绝缘细线悬挂一个导线框，</a:t>
            </a:r>
            <a:r>
              <a:rPr lang="zh-CN" altLang="zh-CN" sz="2600" kern="100" dirty="0" smtClean="0">
                <a:solidFill>
                  <a:srgbClr val="404040"/>
                </a:solidFill>
                <a:latin typeface="Times New Roman"/>
                <a:ea typeface="微软雅黑"/>
                <a:cs typeface="Times New Roman"/>
              </a:rPr>
              <a:t>导线框</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是</a:t>
            </a:r>
            <a:r>
              <a:rPr lang="zh-CN" altLang="zh-CN" sz="2600" kern="100" dirty="0">
                <a:solidFill>
                  <a:srgbClr val="404040"/>
                </a:solidFill>
                <a:latin typeface="Times New Roman"/>
                <a:ea typeface="微软雅黑"/>
                <a:cs typeface="Times New Roman"/>
              </a:rPr>
              <a:t>由两同心半圆弧导线和直导线</a:t>
            </a:r>
            <a:r>
              <a:rPr lang="en-US" altLang="zh-CN" sz="2600" i="1" kern="100" dirty="0" err="1">
                <a:solidFill>
                  <a:srgbClr val="404040"/>
                </a:solidFill>
                <a:latin typeface="Times New Roman"/>
                <a:ea typeface="微软雅黑"/>
                <a:cs typeface="Courier New"/>
              </a:rPr>
              <a:t>ab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cd</a:t>
            </a:r>
            <a:r>
              <a:rPr lang="en-US" altLang="zh-CN" sz="2600" kern="100" dirty="0">
                <a:solidFill>
                  <a:srgbClr val="404040"/>
                </a:solidFill>
                <a:latin typeface="Times New Roman"/>
                <a:ea typeface="微软雅黑"/>
                <a:cs typeface="Courier New"/>
              </a:rPr>
              <a:t>(</a:t>
            </a:r>
            <a:r>
              <a:rPr lang="en-US" altLang="zh-CN" sz="2600" i="1" kern="100" dirty="0" err="1">
                <a:solidFill>
                  <a:srgbClr val="404040"/>
                </a:solidFill>
                <a:latin typeface="Times New Roman"/>
                <a:ea typeface="微软雅黑"/>
                <a:cs typeface="Courier New"/>
              </a:rPr>
              <a:t>ab</a:t>
            </a:r>
            <a:r>
              <a:rPr lang="zh-CN" altLang="zh-CN" sz="2600" kern="100" dirty="0">
                <a:solidFill>
                  <a:srgbClr val="404040"/>
                </a:solidFill>
                <a:latin typeface="Times New Roman"/>
                <a:ea typeface="微软雅黑"/>
                <a:cs typeface="Times New Roman"/>
              </a:rPr>
              <a:t>、</a:t>
            </a:r>
            <a:r>
              <a:rPr lang="en-US" altLang="zh-CN" sz="2600" i="1" kern="100" dirty="0" smtClean="0">
                <a:solidFill>
                  <a:srgbClr val="404040"/>
                </a:solidFill>
                <a:latin typeface="Times New Roman"/>
                <a:ea typeface="微软雅黑"/>
                <a:cs typeface="Courier New"/>
              </a:rPr>
              <a:t>cd</a:t>
            </a: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在</a:t>
            </a:r>
            <a:r>
              <a:rPr lang="zh-CN" altLang="zh-CN" sz="2600" kern="100" dirty="0">
                <a:solidFill>
                  <a:srgbClr val="404040"/>
                </a:solidFill>
                <a:latin typeface="Times New Roman"/>
                <a:ea typeface="微软雅黑"/>
                <a:cs typeface="Times New Roman"/>
              </a:rPr>
              <a:t>同一条水平直线上</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连接而成的闭合回路，</a:t>
            </a:r>
            <a:r>
              <a:rPr lang="zh-CN" altLang="zh-CN" sz="2600" kern="100" dirty="0" smtClean="0">
                <a:solidFill>
                  <a:srgbClr val="404040"/>
                </a:solidFill>
                <a:latin typeface="Times New Roman"/>
                <a:ea typeface="微软雅黑"/>
                <a:cs typeface="Times New Roman"/>
              </a:rPr>
              <a:t>导</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线框</a:t>
            </a:r>
            <a:r>
              <a:rPr lang="zh-CN" altLang="zh-CN" sz="2600" kern="100" dirty="0">
                <a:solidFill>
                  <a:srgbClr val="404040"/>
                </a:solidFill>
                <a:latin typeface="Times New Roman"/>
                <a:ea typeface="微软雅黑"/>
                <a:cs typeface="Times New Roman"/>
              </a:rPr>
              <a:t>中通有图示方向的电流，处于静止状态</a:t>
            </a:r>
            <a:r>
              <a:rPr lang="en-US" altLang="zh-CN" sz="2600" kern="100" dirty="0">
                <a:solidFill>
                  <a:srgbClr val="404040"/>
                </a:solidFill>
                <a:latin typeface="Times New Roman"/>
                <a:ea typeface="微软雅黑"/>
                <a:cs typeface="Courier New"/>
              </a:rPr>
              <a:t>.</a:t>
            </a:r>
            <a:r>
              <a:rPr lang="zh-CN" altLang="zh-CN" sz="2600" kern="100" dirty="0" smtClean="0">
                <a:solidFill>
                  <a:srgbClr val="404040"/>
                </a:solidFill>
                <a:latin typeface="Times New Roman"/>
                <a:ea typeface="微软雅黑"/>
                <a:cs typeface="Times New Roman"/>
              </a:rPr>
              <a:t>在</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半</a:t>
            </a:r>
            <a:r>
              <a:rPr lang="zh-CN" altLang="zh-CN" sz="2600" kern="100" dirty="0">
                <a:solidFill>
                  <a:srgbClr val="404040"/>
                </a:solidFill>
                <a:latin typeface="Times New Roman"/>
                <a:ea typeface="微软雅黑"/>
                <a:cs typeface="Times New Roman"/>
              </a:rPr>
              <a:t>圆弧导线的圆心处沿垂直于导线框平面的方向放置一根长直导线</a:t>
            </a:r>
            <a:r>
              <a:rPr lang="en-US" altLang="zh-CN" sz="2600" i="1" kern="100" dirty="0">
                <a:solidFill>
                  <a:srgbClr val="404040"/>
                </a:solidFill>
                <a:latin typeface="Times New Roman"/>
                <a:ea typeface="微软雅黑"/>
                <a:cs typeface="Courier New"/>
              </a:rPr>
              <a:t>P</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当</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中通以方向向外的电流时</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29698" name="Picture 2" descr="\\莫成程\f\幻灯片文件复制\2015\同步\步步高\物理\步步高人教3-1（人教）\A289.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4288" y="1851670"/>
            <a:ext cx="1561079" cy="135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577157" y="3291830"/>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4</a:t>
            </a:r>
            <a:endParaRPr lang="zh-CN" altLang="en-US" sz="2600" dirty="0"/>
          </a:p>
        </p:txBody>
      </p:sp>
      <p:sp>
        <p:nvSpPr>
          <p:cNvPr id="12" name="圆角矩形 11"/>
          <p:cNvSpPr/>
          <p:nvPr/>
        </p:nvSpPr>
        <p:spPr>
          <a:xfrm>
            <a:off x="7103583" y="421864"/>
            <a:ext cx="1644881" cy="70972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211673" y="43056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1449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323528" y="1347614"/>
            <a:ext cx="8352928"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导线框将向左摆动</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导线框将向右摆动</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从上往下看，导线框将顺时针转动</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从上往下看，导线框将逆时针转动</a:t>
            </a:r>
            <a:endParaRPr lang="zh-CN" altLang="zh-CN" sz="1050" kern="100" dirty="0">
              <a:effectLst/>
              <a:latin typeface="宋体"/>
              <a:cs typeface="Courier New"/>
            </a:endParaRPr>
          </a:p>
        </p:txBody>
      </p:sp>
    </p:spTree>
    <p:extLst>
      <p:ext uri="{BB962C8B-B14F-4D97-AF65-F5344CB8AC3E}">
        <p14:creationId xmlns:p14="http://schemas.microsoft.com/office/powerpoint/2010/main" val="964190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1520" y="843558"/>
            <a:ext cx="8352928" cy="4293483"/>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当直导线</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中通以方向向外的电流时，由安培定则可判断出长直导线</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产生的磁场方向为逆时针方向，磁感线是以</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为圆心的同心圆，半圆弧导线与磁感线平行不受安培力，由左手定则可判断出直导线</a:t>
            </a:r>
            <a:r>
              <a:rPr lang="en-US" altLang="zh-CN" sz="2600" i="1" kern="100" dirty="0" err="1">
                <a:solidFill>
                  <a:srgbClr val="404040"/>
                </a:solidFill>
                <a:latin typeface="Times New Roman"/>
                <a:ea typeface="微软雅黑"/>
                <a:cs typeface="Courier New"/>
              </a:rPr>
              <a:t>ab</a:t>
            </a:r>
            <a:r>
              <a:rPr lang="zh-CN" altLang="zh-CN" sz="2600" kern="100" dirty="0">
                <a:solidFill>
                  <a:srgbClr val="404040"/>
                </a:solidFill>
                <a:latin typeface="Times New Roman"/>
                <a:ea typeface="微软雅黑"/>
                <a:cs typeface="Times New Roman"/>
              </a:rPr>
              <a:t>所受的安培力方向垂直纸面向外，</a:t>
            </a:r>
            <a:r>
              <a:rPr lang="en-US" altLang="zh-CN" sz="2600" i="1" kern="100" dirty="0">
                <a:solidFill>
                  <a:srgbClr val="404040"/>
                </a:solidFill>
                <a:latin typeface="Times New Roman"/>
                <a:ea typeface="微软雅黑"/>
                <a:cs typeface="Courier New"/>
              </a:rPr>
              <a:t>cd</a:t>
            </a:r>
            <a:r>
              <a:rPr lang="zh-CN" altLang="zh-CN" sz="2600" kern="100" dirty="0">
                <a:solidFill>
                  <a:srgbClr val="404040"/>
                </a:solidFill>
                <a:latin typeface="Times New Roman"/>
                <a:ea typeface="微软雅黑"/>
                <a:cs typeface="Times New Roman"/>
              </a:rPr>
              <a:t>所受的安培力方向垂直纸面向里，从上往下看，导线框将逆时针转动，故</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D</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094171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237552" y="1065784"/>
            <a:ext cx="6710712" cy="301813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安培力作用下导体的平衡</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倾角为</a:t>
            </a:r>
            <a:r>
              <a:rPr lang="en-US" altLang="zh-CN" sz="2600" i="1" kern="100" dirty="0">
                <a:solidFill>
                  <a:srgbClr val="404040"/>
                </a:solidFill>
                <a:latin typeface="Times New Roman"/>
                <a:ea typeface="微软雅黑"/>
                <a:cs typeface="Courier New"/>
              </a:rPr>
              <a:t>α</a:t>
            </a:r>
            <a:r>
              <a:rPr lang="zh-CN" altLang="zh-CN" sz="2600" kern="100" dirty="0">
                <a:solidFill>
                  <a:srgbClr val="404040"/>
                </a:solidFill>
                <a:latin typeface="Times New Roman"/>
                <a:ea typeface="微软雅黑"/>
                <a:cs typeface="Times New Roman"/>
              </a:rPr>
              <a:t>的光滑斜面上，放一根长</a:t>
            </a:r>
            <a:r>
              <a:rPr lang="en-US" altLang="zh-CN" sz="2600" i="1" kern="100" dirty="0">
                <a:solidFill>
                  <a:srgbClr val="404040"/>
                </a:solidFill>
                <a:latin typeface="Times New Roman"/>
                <a:ea typeface="微软雅黑"/>
                <a:cs typeface="Courier New"/>
              </a:rPr>
              <a:t>L</a:t>
            </a:r>
            <a:r>
              <a:rPr lang="zh-CN" altLang="zh-CN" sz="2600" kern="100" dirty="0">
                <a:solidFill>
                  <a:srgbClr val="404040"/>
                </a:solidFill>
                <a:latin typeface="Times New Roman"/>
                <a:ea typeface="微软雅黑"/>
                <a:cs typeface="Times New Roman"/>
              </a:rPr>
              <a:t>、质量为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的导体棒，通以如图</a:t>
            </a:r>
            <a:r>
              <a:rPr lang="en-US" altLang="zh-CN" sz="2600" kern="100" dirty="0">
                <a:solidFill>
                  <a:srgbClr val="404040"/>
                </a:solidFill>
                <a:latin typeface="Times New Roman"/>
                <a:ea typeface="微软雅黑"/>
                <a:cs typeface="Courier New"/>
              </a:rPr>
              <a:t>5</a:t>
            </a:r>
            <a:r>
              <a:rPr lang="zh-CN" altLang="zh-CN" sz="2600" kern="100" dirty="0">
                <a:solidFill>
                  <a:srgbClr val="404040"/>
                </a:solidFill>
                <a:latin typeface="Times New Roman"/>
                <a:ea typeface="微软雅黑"/>
                <a:cs typeface="Times New Roman"/>
              </a:rPr>
              <a:t>所示方向电流</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，为使其静止在斜面上，可加一个强度、方向适当的匀强磁场，这磁场可能是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13334" name="Picture 22" descr="\\莫成程\f\幻灯片文件复制\2015\同步\步步高\物理\步步高人教3-1（人教）\A290.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49511" y="1323514"/>
            <a:ext cx="1626945" cy="1373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625575" y="2928015"/>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5</a:t>
            </a:r>
            <a:endParaRPr lang="zh-CN" altLang="en-US" sz="2600" dirty="0"/>
          </a:p>
        </p:txBody>
      </p:sp>
    </p:spTree>
    <p:extLst>
      <p:ext uri="{BB962C8B-B14F-4D97-AF65-F5344CB8AC3E}">
        <p14:creationId xmlns:p14="http://schemas.microsoft.com/office/powerpoint/2010/main" val="31044998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180720595"/>
              </p:ext>
            </p:extLst>
          </p:nvPr>
        </p:nvGraphicFramePr>
        <p:xfrm>
          <a:off x="336936" y="915566"/>
          <a:ext cx="8396288" cy="4214812"/>
        </p:xfrm>
        <a:graphic>
          <a:graphicData uri="http://schemas.openxmlformats.org/presentationml/2006/ole">
            <mc:AlternateContent xmlns:mc="http://schemas.openxmlformats.org/markup-compatibility/2006">
              <mc:Choice xmlns:v="urn:schemas-microsoft-com:vml" Requires="v">
                <p:oleObj spid="_x0000_s14406" name="文档" r:id="rId8" imgW="8401349" imgH="4226290" progId="Word.Document.12">
                  <p:embed/>
                </p:oleObj>
              </mc:Choice>
              <mc:Fallback>
                <p:oleObj name="文档" r:id="rId8" imgW="8401349" imgH="4226290" progId="Word.Document.12">
                  <p:embed/>
                  <p:pic>
                    <p:nvPicPr>
                      <p:cNvPr id="0" name=""/>
                      <p:cNvPicPr/>
                      <p:nvPr/>
                    </p:nvPicPr>
                    <p:blipFill>
                      <a:blip r:embed="rId9"/>
                      <a:stretch>
                        <a:fillRect/>
                      </a:stretch>
                    </p:blipFill>
                    <p:spPr>
                      <a:xfrm>
                        <a:off x="336936" y="915566"/>
                        <a:ext cx="8396288" cy="4214812"/>
                      </a:xfrm>
                      <a:prstGeom prst="rect">
                        <a:avLst/>
                      </a:prstGeom>
                    </p:spPr>
                  </p:pic>
                </p:oleObj>
              </mc:Fallback>
            </mc:AlternateContent>
          </a:graphicData>
        </a:graphic>
      </p:graphicFrame>
    </p:spTree>
    <p:extLst>
      <p:ext uri="{BB962C8B-B14F-4D97-AF65-F5344CB8AC3E}">
        <p14:creationId xmlns:p14="http://schemas.microsoft.com/office/powerpoint/2010/main" val="2441523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251520" y="843558"/>
            <a:ext cx="8352928" cy="1817805"/>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当磁场方向垂直于斜面向上时导体棒受到的安培力方向沿斜面向下，又重力竖直向下，所以不可能静止在斜面上，</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错误</a:t>
            </a:r>
            <a:r>
              <a:rPr lang="en-US" altLang="zh-CN" sz="2600" kern="100" dirty="0" smtClean="0">
                <a:solidFill>
                  <a:srgbClr val="404040"/>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637297159"/>
              </p:ext>
            </p:extLst>
          </p:nvPr>
        </p:nvGraphicFramePr>
        <p:xfrm>
          <a:off x="397073" y="2674069"/>
          <a:ext cx="8207375" cy="2994025"/>
        </p:xfrm>
        <a:graphic>
          <a:graphicData uri="http://schemas.openxmlformats.org/presentationml/2006/ole">
            <mc:AlternateContent xmlns:mc="http://schemas.openxmlformats.org/markup-compatibility/2006">
              <mc:Choice xmlns:v="urn:schemas-microsoft-com:vml" Requires="v">
                <p:oleObj spid="_x0000_s33801" name="文档" r:id="rId8" imgW="8210974" imgH="3000861" progId="Word.Document.12">
                  <p:embed/>
                </p:oleObj>
              </mc:Choice>
              <mc:Fallback>
                <p:oleObj name="文档" r:id="rId8" imgW="8210974" imgH="3000861" progId="Word.Document.12">
                  <p:embed/>
                  <p:pic>
                    <p:nvPicPr>
                      <p:cNvPr id="0" name=""/>
                      <p:cNvPicPr/>
                      <p:nvPr/>
                    </p:nvPicPr>
                    <p:blipFill>
                      <a:blip r:embed="rId9"/>
                      <a:stretch>
                        <a:fillRect/>
                      </a:stretch>
                    </p:blipFill>
                    <p:spPr>
                      <a:xfrm>
                        <a:off x="397073" y="2674069"/>
                        <a:ext cx="8207375" cy="2994025"/>
                      </a:xfrm>
                      <a:prstGeom prst="rect">
                        <a:avLst/>
                      </a:prstGeom>
                    </p:spPr>
                  </p:pic>
                </p:oleObj>
              </mc:Fallback>
            </mc:AlternateContent>
          </a:graphicData>
        </a:graphic>
      </p:graphicFrame>
    </p:spTree>
    <p:extLst>
      <p:ext uri="{BB962C8B-B14F-4D97-AF65-F5344CB8AC3E}">
        <p14:creationId xmlns:p14="http://schemas.microsoft.com/office/powerpoint/2010/main" val="3043094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149937263"/>
              </p:ext>
            </p:extLst>
          </p:nvPr>
        </p:nvGraphicFramePr>
        <p:xfrm>
          <a:off x="323528" y="915566"/>
          <a:ext cx="8205788" cy="2203450"/>
        </p:xfrm>
        <a:graphic>
          <a:graphicData uri="http://schemas.openxmlformats.org/presentationml/2006/ole">
            <mc:AlternateContent xmlns:mc="http://schemas.openxmlformats.org/markup-compatibility/2006">
              <mc:Choice xmlns:v="urn:schemas-microsoft-com:vml" Requires="v">
                <p:oleObj spid="_x0000_s34832" name="文档" r:id="rId8" imgW="8210974" imgH="2204331" progId="Word.Document.12">
                  <p:embed/>
                </p:oleObj>
              </mc:Choice>
              <mc:Fallback>
                <p:oleObj name="文档" r:id="rId8" imgW="8210974" imgH="2204331" progId="Word.Document.12">
                  <p:embed/>
                  <p:pic>
                    <p:nvPicPr>
                      <p:cNvPr id="0" name=""/>
                      <p:cNvPicPr/>
                      <p:nvPr/>
                    </p:nvPicPr>
                    <p:blipFill>
                      <a:blip r:embed="rId9"/>
                      <a:stretch>
                        <a:fillRect/>
                      </a:stretch>
                    </p:blipFill>
                    <p:spPr>
                      <a:xfrm>
                        <a:off x="323528" y="915566"/>
                        <a:ext cx="8205788" cy="220345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343118749"/>
              </p:ext>
            </p:extLst>
          </p:nvPr>
        </p:nvGraphicFramePr>
        <p:xfrm>
          <a:off x="308288" y="2643758"/>
          <a:ext cx="8205788" cy="2203450"/>
        </p:xfrm>
        <a:graphic>
          <a:graphicData uri="http://schemas.openxmlformats.org/presentationml/2006/ole">
            <mc:AlternateContent xmlns:mc="http://schemas.openxmlformats.org/markup-compatibility/2006">
              <mc:Choice xmlns:v="urn:schemas-microsoft-com:vml" Requires="v">
                <p:oleObj spid="_x0000_s34833" name="文档" r:id="rId11" imgW="8210974" imgH="2207575" progId="Word.Document.12">
                  <p:embed/>
                </p:oleObj>
              </mc:Choice>
              <mc:Fallback>
                <p:oleObj name="文档" r:id="rId11" imgW="8210974" imgH="2207575" progId="Word.Document.12">
                  <p:embed/>
                  <p:pic>
                    <p:nvPicPr>
                      <p:cNvPr id="0" name=""/>
                      <p:cNvPicPr/>
                      <p:nvPr/>
                    </p:nvPicPr>
                    <p:blipFill>
                      <a:blip r:embed="rId12"/>
                      <a:stretch>
                        <a:fillRect/>
                      </a:stretch>
                    </p:blipFill>
                    <p:spPr>
                      <a:xfrm>
                        <a:off x="308288" y="2643758"/>
                        <a:ext cx="8205788" cy="2203450"/>
                      </a:xfrm>
                      <a:prstGeom prst="rect">
                        <a:avLst/>
                      </a:prstGeom>
                    </p:spPr>
                  </p:pic>
                </p:oleObj>
              </mc:Fallback>
            </mc:AlternateContent>
          </a:graphicData>
        </a:graphic>
      </p:graphicFrame>
      <p:sp>
        <p:nvSpPr>
          <p:cNvPr id="5" name="矩形 4"/>
          <p:cNvSpPr/>
          <p:nvPr/>
        </p:nvSpPr>
        <p:spPr>
          <a:xfrm>
            <a:off x="251520" y="4155926"/>
            <a:ext cx="1871025" cy="61747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BCD</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030522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5052" y="2338417"/>
            <a:ext cx="876548" cy="646331"/>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磁场</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4" name="矩形 13"/>
          <p:cNvSpPr/>
          <p:nvPr/>
        </p:nvSpPr>
        <p:spPr>
          <a:xfrm>
            <a:off x="968673" y="1126789"/>
            <a:ext cx="876548" cy="580865"/>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概念</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5" name="矩形 14"/>
          <p:cNvSpPr/>
          <p:nvPr/>
        </p:nvSpPr>
        <p:spPr>
          <a:xfrm>
            <a:off x="1835696" y="228818"/>
            <a:ext cx="5341044" cy="1200329"/>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产生：由运动电荷产生，存在</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于磁体</a:t>
            </a:r>
            <a:endPar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endParaRPr>
          </a:p>
          <a:p>
            <a:pPr>
              <a:lnSpc>
                <a:spcPct val="150000"/>
              </a:lnSpc>
            </a:pP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或通电导体周围</a:t>
            </a: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的一种特殊物质</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6" name="矩形 15"/>
          <p:cNvSpPr/>
          <p:nvPr/>
        </p:nvSpPr>
        <p:spPr>
          <a:xfrm>
            <a:off x="1835696" y="1227405"/>
            <a:ext cx="4968552" cy="1200329"/>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性质：对处在磁场中</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的</a:t>
            </a:r>
            <a:r>
              <a:rPr lang="zh-CN" altLang="en-US" sz="2400"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电荷</a:t>
            </a:r>
            <a:endPar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endParaRPr>
          </a:p>
          <a:p>
            <a:pPr>
              <a:lnSpc>
                <a:spcPct val="150000"/>
              </a:lnSpc>
            </a:pP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或通电导体</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有力的作用</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7" name="矩形 16"/>
          <p:cNvSpPr/>
          <p:nvPr/>
        </p:nvSpPr>
        <p:spPr>
          <a:xfrm>
            <a:off x="940098" y="3778620"/>
            <a:ext cx="876548" cy="646331"/>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描述</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8" name="矩形 17"/>
          <p:cNvSpPr/>
          <p:nvPr/>
        </p:nvSpPr>
        <p:spPr>
          <a:xfrm>
            <a:off x="1967260" y="3780361"/>
            <a:ext cx="1524620" cy="646331"/>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定量描述</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9" name="矩形 18"/>
          <p:cNvSpPr/>
          <p:nvPr/>
        </p:nvSpPr>
        <p:spPr>
          <a:xfrm>
            <a:off x="3455787" y="3122764"/>
            <a:ext cx="1864868" cy="646331"/>
          </a:xfrm>
          <a:prstGeom prst="rect">
            <a:avLst/>
          </a:prstGeom>
        </p:spPr>
        <p:txBody>
          <a:bodyPr wrap="square">
            <a:spAutoFit/>
          </a:bodyPr>
          <a:lstStyle/>
          <a:p>
            <a:pPr>
              <a:lnSpc>
                <a:spcPct val="150000"/>
              </a:lnSpc>
            </a:pP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磁感应强度</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20" name="矩形 19"/>
          <p:cNvSpPr/>
          <p:nvPr/>
        </p:nvSpPr>
        <p:spPr>
          <a:xfrm>
            <a:off x="5364088" y="1995686"/>
            <a:ext cx="3312368" cy="1200329"/>
          </a:xfrm>
          <a:prstGeom prst="rect">
            <a:avLst/>
          </a:prstGeom>
        </p:spPr>
        <p:txBody>
          <a:bodyPr wrap="square">
            <a:spAutoFit/>
          </a:bodyPr>
          <a:lstStyle/>
          <a:p>
            <a:pPr>
              <a:lnSpc>
                <a:spcPct val="150000"/>
              </a:lnSpc>
            </a:pP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意义</a:t>
            </a: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：表征</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磁场性质的</a:t>
            </a:r>
            <a:endPar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endParaRPr>
          </a:p>
          <a:p>
            <a:pPr>
              <a:lnSpc>
                <a:spcPct val="150000"/>
              </a:lnSpc>
            </a:pP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物理量</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21" name="矩形 20"/>
          <p:cNvSpPr/>
          <p:nvPr/>
        </p:nvSpPr>
        <p:spPr>
          <a:xfrm>
            <a:off x="5373612" y="3039490"/>
            <a:ext cx="3158827" cy="646331"/>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定义式：</a:t>
            </a:r>
            <a:r>
              <a:rPr lang="en-US" altLang="zh-CN" sz="2400" i="1" kern="100" dirty="0">
                <a:solidFill>
                  <a:schemeClr val="tx1">
                    <a:lumMod val="75000"/>
                    <a:lumOff val="25000"/>
                  </a:schemeClr>
                </a:solidFill>
                <a:latin typeface="Times New Roman" pitchFamily="18" charset="0"/>
                <a:ea typeface="微软雅黑" pitchFamily="34" charset="-122"/>
                <a:cs typeface="Times New Roman" pitchFamily="18" charset="0"/>
              </a:rPr>
              <a:t>B</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2400"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400" i="1" kern="100" dirty="0" smtClean="0">
                <a:solidFill>
                  <a:schemeClr val="tx1">
                    <a:lumMod val="75000"/>
                    <a:lumOff val="25000"/>
                  </a:schemeClr>
                </a:solidFill>
                <a:latin typeface="Times New Roman" pitchFamily="18" charset="0"/>
                <a:ea typeface="微软雅黑" pitchFamily="34" charset="-122"/>
                <a:cs typeface="Times New Roman" pitchFamily="18" charset="0"/>
              </a:rPr>
              <a:t>B</a:t>
            </a: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2400" i="1" kern="100" dirty="0">
                <a:solidFill>
                  <a:schemeClr val="tx1">
                    <a:lumMod val="75000"/>
                    <a:lumOff val="25000"/>
                  </a:schemeClr>
                </a:solidFill>
                <a:latin typeface="Times New Roman" pitchFamily="18" charset="0"/>
                <a:ea typeface="微软雅黑" pitchFamily="34" charset="-122"/>
                <a:cs typeface="Times New Roman" pitchFamily="18" charset="0"/>
              </a:rPr>
              <a:t>L</a:t>
            </a: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22" name="矩形 21"/>
          <p:cNvSpPr/>
          <p:nvPr/>
        </p:nvSpPr>
        <p:spPr>
          <a:xfrm>
            <a:off x="5364088" y="3531661"/>
            <a:ext cx="3600400" cy="1200329"/>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方向：小磁针静止</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时</a:t>
            </a:r>
            <a:r>
              <a:rPr lang="en-US" altLang="zh-CN" sz="2400"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极</a:t>
            </a:r>
            <a:endPar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endParaRPr>
          </a:p>
          <a:p>
            <a:pPr>
              <a:lnSpc>
                <a:spcPct val="150000"/>
              </a:lnSpc>
            </a:pP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所</a:t>
            </a: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指的方向</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23" name="矩形 22"/>
          <p:cNvSpPr/>
          <p:nvPr/>
        </p:nvSpPr>
        <p:spPr>
          <a:xfrm>
            <a:off x="3563888" y="4511945"/>
            <a:ext cx="2952328" cy="646331"/>
          </a:xfrm>
          <a:prstGeom prst="rect">
            <a:avLst/>
          </a:prstGeom>
        </p:spPr>
        <p:txBody>
          <a:bodyPr wrap="square">
            <a:spAutoFit/>
          </a:bodyPr>
          <a:lstStyle/>
          <a:p>
            <a:pPr>
              <a:lnSpc>
                <a:spcPct val="150000"/>
              </a:lnSpc>
            </a:pP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磁通量</a:t>
            </a: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a:t>
            </a:r>
            <a:r>
              <a:rPr lang="el-GR" altLang="zh-CN" sz="2400" i="1" kern="100" dirty="0" smtClean="0">
                <a:solidFill>
                  <a:schemeClr val="tx1">
                    <a:lumMod val="75000"/>
                    <a:lumOff val="25000"/>
                  </a:schemeClr>
                </a:solidFill>
                <a:latin typeface="Times New Roman" pitchFamily="18" charset="0"/>
                <a:ea typeface="微软雅黑" pitchFamily="34" charset="-122"/>
                <a:cs typeface="Times New Roman" pitchFamily="18" charset="0"/>
              </a:rPr>
              <a:t>Φ</a:t>
            </a:r>
            <a:r>
              <a:rPr lang="el-GR"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2400" i="1"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400" i="1" kern="100" dirty="0">
                <a:solidFill>
                  <a:schemeClr val="tx1">
                    <a:lumMod val="75000"/>
                    <a:lumOff val="25000"/>
                  </a:schemeClr>
                </a:solidFill>
                <a:latin typeface="Times New Roman" pitchFamily="18" charset="0"/>
                <a:ea typeface="微软雅黑" pitchFamily="34" charset="-122"/>
                <a:cs typeface="Times New Roman" pitchFamily="18" charset="0"/>
              </a:rPr>
              <a:t>B</a:t>
            </a: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2400" i="1" kern="100" dirty="0">
                <a:solidFill>
                  <a:schemeClr val="tx1">
                    <a:lumMod val="75000"/>
                    <a:lumOff val="25000"/>
                  </a:schemeClr>
                </a:solidFill>
                <a:latin typeface="Times New Roman" pitchFamily="18" charset="0"/>
                <a:ea typeface="微软雅黑" pitchFamily="34" charset="-122"/>
                <a:cs typeface="Times New Roman" pitchFamily="18" charset="0"/>
              </a:rPr>
              <a:t>S</a:t>
            </a: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2" name="左大括号 1"/>
          <p:cNvSpPr/>
          <p:nvPr/>
        </p:nvSpPr>
        <p:spPr>
          <a:xfrm>
            <a:off x="805607" y="1457900"/>
            <a:ext cx="156468" cy="268076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大括号 23"/>
          <p:cNvSpPr/>
          <p:nvPr/>
        </p:nvSpPr>
        <p:spPr>
          <a:xfrm>
            <a:off x="1710730" y="723540"/>
            <a:ext cx="156468" cy="15411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左大括号 26"/>
          <p:cNvSpPr/>
          <p:nvPr/>
        </p:nvSpPr>
        <p:spPr>
          <a:xfrm>
            <a:off x="3335412" y="3258957"/>
            <a:ext cx="156468" cy="140102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左大括号 27"/>
          <p:cNvSpPr/>
          <p:nvPr/>
        </p:nvSpPr>
        <p:spPr>
          <a:xfrm>
            <a:off x="5229597" y="2325846"/>
            <a:ext cx="156468" cy="225636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矩形 28"/>
          <p:cNvSpPr/>
          <p:nvPr/>
        </p:nvSpPr>
        <p:spPr>
          <a:xfrm>
            <a:off x="5013573" y="1246455"/>
            <a:ext cx="800219" cy="525657"/>
          </a:xfrm>
          <a:prstGeom prst="rect">
            <a:avLst/>
          </a:prstGeom>
        </p:spPr>
        <p:txBody>
          <a:bodyPr wrap="none">
            <a:spAutoFit/>
          </a:bodyPr>
          <a:lstStyle/>
          <a:p>
            <a:pPr algn="ctr">
              <a:lnSpc>
                <a:spcPct val="130000"/>
              </a:lnSpc>
            </a:pPr>
            <a:r>
              <a:rPr lang="zh-CN" altLang="en-US" sz="2400" dirty="0">
                <a:solidFill>
                  <a:srgbClr val="0070C0"/>
                </a:solidFill>
                <a:latin typeface="微软雅黑" panose="020B0503020204020204" pitchFamily="34" charset="-122"/>
                <a:ea typeface="微软雅黑" panose="020B0503020204020204" pitchFamily="34" charset="-122"/>
                <a:cs typeface="Arial Unicode MS" panose="020B0604020202020204" pitchFamily="34" charset="-122"/>
              </a:rPr>
              <a:t>运动</a:t>
            </a:r>
          </a:p>
        </p:txBody>
      </p:sp>
      <p:sp>
        <p:nvSpPr>
          <p:cNvPr id="30" name="矩形 29"/>
          <p:cNvSpPr/>
          <p:nvPr/>
        </p:nvSpPr>
        <p:spPr>
          <a:xfrm>
            <a:off x="8140197" y="3579862"/>
            <a:ext cx="407483" cy="524567"/>
          </a:xfrm>
          <a:prstGeom prst="rect">
            <a:avLst/>
          </a:prstGeom>
        </p:spPr>
        <p:txBody>
          <a:bodyPr wrap="none">
            <a:spAutoFit/>
          </a:bodyPr>
          <a:lstStyle/>
          <a:p>
            <a:pPr algn="ctr">
              <a:lnSpc>
                <a:spcPct val="130000"/>
              </a:lnSpc>
            </a:pPr>
            <a:r>
              <a:rPr lang="en-US" altLang="zh-CN" sz="2400" dirty="0" smtClean="0">
                <a:solidFill>
                  <a:srgbClr val="0070C0"/>
                </a:solidFill>
                <a:latin typeface="Times New Roman" pitchFamily="18" charset="0"/>
                <a:ea typeface="Times New Roman" pitchFamily="18" charset="0"/>
                <a:cs typeface="Times New Roman" pitchFamily="18" charset="0"/>
              </a:rPr>
              <a:t>N</a:t>
            </a:r>
            <a:endParaRPr lang="zh-CN" altLang="en-US" sz="2400" dirty="0">
              <a:solidFill>
                <a:srgbClr val="0070C0"/>
              </a:solidFill>
              <a:latin typeface="Times New Roman" pitchFamily="18" charset="0"/>
              <a:ea typeface="微软雅黑" panose="020B0503020204020204" pitchFamily="34" charset="-122"/>
              <a:cs typeface="Times New Roman" pitchFamily="18" charset="0"/>
            </a:endParaRPr>
          </a:p>
        </p:txBody>
      </p:sp>
      <p:sp>
        <p:nvSpPr>
          <p:cNvPr id="31" name="矩形 30"/>
          <p:cNvSpPr/>
          <p:nvPr/>
        </p:nvSpPr>
        <p:spPr>
          <a:xfrm>
            <a:off x="5007219" y="4561701"/>
            <a:ext cx="526106" cy="524567"/>
          </a:xfrm>
          <a:prstGeom prst="rect">
            <a:avLst/>
          </a:prstGeom>
        </p:spPr>
        <p:txBody>
          <a:bodyPr wrap="none">
            <a:spAutoFit/>
          </a:bodyPr>
          <a:lstStyle/>
          <a:p>
            <a:pPr algn="ctr">
              <a:lnSpc>
                <a:spcPct val="130000"/>
              </a:lnSpc>
            </a:pPr>
            <a:r>
              <a:rPr lang="en-US" altLang="zh-CN" sz="2400" i="1" dirty="0" smtClean="0">
                <a:solidFill>
                  <a:srgbClr val="0070C0"/>
                </a:solidFill>
                <a:latin typeface="Times New Roman" pitchFamily="18" charset="0"/>
                <a:ea typeface="Times New Roman" pitchFamily="18" charset="0"/>
                <a:cs typeface="Times New Roman" pitchFamily="18" charset="0"/>
              </a:rPr>
              <a:t>BS</a:t>
            </a:r>
            <a:endParaRPr lang="zh-CN" altLang="en-US" sz="2400" i="1" dirty="0">
              <a:solidFill>
                <a:srgbClr val="0070C0"/>
              </a:solidFill>
              <a:latin typeface="Times New Roman" pitchFamily="18" charset="0"/>
              <a:ea typeface="微软雅黑" panose="020B0503020204020204" pitchFamily="34" charset="-122"/>
              <a:cs typeface="Times New Roman" pitchFamily="18" charset="0"/>
            </a:endParaRPr>
          </a:p>
        </p:txBody>
      </p:sp>
      <p:cxnSp>
        <p:nvCxnSpPr>
          <p:cNvPr id="7" name="直接连接符 6"/>
          <p:cNvCxnSpPr/>
          <p:nvPr/>
        </p:nvCxnSpPr>
        <p:spPr>
          <a:xfrm>
            <a:off x="1648247" y="4138660"/>
            <a:ext cx="3409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74405" y="324057"/>
            <a:ext cx="8174059" cy="9393"/>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graphicFrame>
        <p:nvGraphicFramePr>
          <p:cNvPr id="4" name="对象 3"/>
          <p:cNvGraphicFramePr>
            <a:graphicFrameLocks noChangeAspect="1"/>
          </p:cNvGraphicFramePr>
          <p:nvPr>
            <p:extLst>
              <p:ext uri="{D42A27DB-BD31-4B8C-83A1-F6EECF244321}">
                <p14:modId xmlns:p14="http://schemas.microsoft.com/office/powerpoint/2010/main" val="289751667"/>
              </p:ext>
            </p:extLst>
          </p:nvPr>
        </p:nvGraphicFramePr>
        <p:xfrm>
          <a:off x="7050752" y="2900458"/>
          <a:ext cx="360040" cy="656544"/>
        </p:xfrm>
        <a:graphic>
          <a:graphicData uri="http://schemas.openxmlformats.org/presentationml/2006/ole">
            <mc:AlternateContent xmlns:mc="http://schemas.openxmlformats.org/markup-compatibility/2006">
              <mc:Choice xmlns:v="urn:schemas-microsoft-com:vml" Requires="v">
                <p:oleObj spid="_x0000_s9255" name="Equation" r:id="rId3" imgW="215640" imgH="393480" progId="Equation.DSMT4">
                  <p:embed/>
                </p:oleObj>
              </mc:Choice>
              <mc:Fallback>
                <p:oleObj name="Equation" r:id="rId3" imgW="215640" imgH="393480" progId="Equation.DSMT4">
                  <p:embed/>
                  <p:pic>
                    <p:nvPicPr>
                      <p:cNvPr id="0" name=""/>
                      <p:cNvPicPr/>
                      <p:nvPr/>
                    </p:nvPicPr>
                    <p:blipFill>
                      <a:blip r:embed="rId4"/>
                      <a:stretch>
                        <a:fillRect/>
                      </a:stretch>
                    </p:blipFill>
                    <p:spPr>
                      <a:xfrm>
                        <a:off x="7050752" y="2900458"/>
                        <a:ext cx="360040" cy="656544"/>
                      </a:xfrm>
                      <a:prstGeom prst="rect">
                        <a:avLst/>
                      </a:prstGeom>
                    </p:spPr>
                  </p:pic>
                </p:oleObj>
              </mc:Fallback>
            </mc:AlternateContent>
          </a:graphicData>
        </a:graphic>
      </p:graphicFrame>
      <p:sp>
        <p:nvSpPr>
          <p:cNvPr id="26" name="圆角矩形 25"/>
          <p:cNvSpPr/>
          <p:nvPr/>
        </p:nvSpPr>
        <p:spPr>
          <a:xfrm>
            <a:off x="7103583" y="474822"/>
            <a:ext cx="1644881" cy="727200"/>
          </a:xfrm>
          <a:prstGeom prst="roundRect">
            <a:avLst>
              <a:gd name="adj" fmla="val 5813"/>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7208466" y="491138"/>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网络构建</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58071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blinds(horizontal)">
                                      <p:cBhvr>
                                        <p:cTn id="10" dur="500"/>
                                        <p:tgtEl>
                                          <p:spTgt spid="3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linds(horizontal)">
                                      <p:cBhvr>
                                        <p:cTn id="1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251520" y="861556"/>
            <a:ext cx="8064896" cy="2862322"/>
          </a:xfrm>
          <a:prstGeom prst="rect">
            <a:avLst/>
          </a:prstGeom>
        </p:spPr>
        <p:txBody>
          <a:bodyPr wrap="square">
            <a:spAutoFit/>
          </a:bodyPr>
          <a:lstStyle/>
          <a:p>
            <a:pPr algn="just">
              <a:lnSpc>
                <a:spcPct val="150000"/>
              </a:lnSpc>
              <a:spcAft>
                <a:spcPts val="0"/>
              </a:spcAft>
            </a:pPr>
            <a:r>
              <a:rPr lang="en-US" altLang="zh-CN" sz="2400" kern="100" dirty="0">
                <a:solidFill>
                  <a:srgbClr val="404040"/>
                </a:solidFill>
                <a:latin typeface="Times New Roman"/>
                <a:ea typeface="微软雅黑"/>
                <a:cs typeface="Courier New"/>
              </a:rPr>
              <a:t>3.(</a:t>
            </a:r>
            <a:r>
              <a:rPr lang="zh-CN" altLang="zh-CN" sz="2400" kern="100" dirty="0">
                <a:solidFill>
                  <a:srgbClr val="404040"/>
                </a:solidFill>
                <a:latin typeface="Times New Roman"/>
                <a:ea typeface="微软雅黑"/>
                <a:cs typeface="Times New Roman"/>
              </a:rPr>
              <a:t>带电粒子在叠加场中的运动</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如图</a:t>
            </a:r>
            <a:r>
              <a:rPr lang="en-US" altLang="zh-CN" sz="2400" kern="100" dirty="0">
                <a:solidFill>
                  <a:srgbClr val="404040"/>
                </a:solidFill>
                <a:latin typeface="Times New Roman"/>
                <a:ea typeface="微软雅黑"/>
                <a:cs typeface="Courier New"/>
              </a:rPr>
              <a:t>6</a:t>
            </a:r>
            <a:r>
              <a:rPr lang="zh-CN" altLang="zh-CN" sz="2400" kern="100" dirty="0">
                <a:solidFill>
                  <a:srgbClr val="404040"/>
                </a:solidFill>
                <a:latin typeface="Times New Roman"/>
                <a:ea typeface="微软雅黑"/>
                <a:cs typeface="Times New Roman"/>
              </a:rPr>
              <a:t>所示，</a:t>
            </a:r>
            <a:r>
              <a:rPr lang="zh-CN" altLang="zh-CN" sz="2400" kern="100" dirty="0" smtClean="0">
                <a:solidFill>
                  <a:srgbClr val="404040"/>
                </a:solidFill>
                <a:latin typeface="Times New Roman"/>
                <a:ea typeface="微软雅黑"/>
                <a:cs typeface="Times New Roman"/>
              </a:rPr>
              <a:t>有一磁</a:t>
            </a:r>
            <a:endParaRPr lang="en-US" altLang="zh-CN" sz="24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400" kern="100" dirty="0" smtClean="0">
                <a:solidFill>
                  <a:srgbClr val="404040"/>
                </a:solidFill>
                <a:latin typeface="Times New Roman"/>
                <a:ea typeface="微软雅黑"/>
                <a:cs typeface="Times New Roman"/>
              </a:rPr>
              <a:t>感应强度</a:t>
            </a:r>
            <a:r>
              <a:rPr lang="zh-CN" altLang="zh-CN" sz="2400" kern="100" dirty="0">
                <a:solidFill>
                  <a:srgbClr val="404040"/>
                </a:solidFill>
                <a:latin typeface="Times New Roman"/>
                <a:ea typeface="微软雅黑"/>
                <a:cs typeface="Times New Roman"/>
              </a:rPr>
              <a:t>为</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、方向竖直向上的匀强磁场，</a:t>
            </a:r>
            <a:r>
              <a:rPr lang="zh-CN" altLang="zh-CN" sz="2400" kern="100" dirty="0" smtClean="0">
                <a:solidFill>
                  <a:srgbClr val="404040"/>
                </a:solidFill>
                <a:latin typeface="Times New Roman"/>
                <a:ea typeface="微软雅黑"/>
                <a:cs typeface="Times New Roman"/>
              </a:rPr>
              <a:t>一束电</a:t>
            </a:r>
            <a:endParaRPr lang="en-US" altLang="zh-CN" sz="24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400" kern="100" dirty="0" smtClean="0">
                <a:solidFill>
                  <a:srgbClr val="404040"/>
                </a:solidFill>
                <a:latin typeface="Times New Roman"/>
                <a:ea typeface="微软雅黑"/>
                <a:cs typeface="Times New Roman"/>
              </a:rPr>
              <a:t>子</a:t>
            </a:r>
            <a:r>
              <a:rPr lang="zh-CN" altLang="zh-CN" sz="2400" kern="100" dirty="0">
                <a:solidFill>
                  <a:srgbClr val="404040"/>
                </a:solidFill>
                <a:latin typeface="Times New Roman"/>
                <a:ea typeface="微软雅黑"/>
                <a:cs typeface="Times New Roman"/>
              </a:rPr>
              <a:t>流以初速度</a:t>
            </a:r>
            <a:r>
              <a:rPr lang="en-US" altLang="zh-CN" sz="2400" i="1" kern="100" dirty="0">
                <a:solidFill>
                  <a:srgbClr val="404040"/>
                </a:solidFill>
                <a:latin typeface="Book Antiqua"/>
                <a:ea typeface="微软雅黑"/>
                <a:cs typeface="Times New Roman"/>
              </a:rPr>
              <a:t>v</a:t>
            </a:r>
            <a:r>
              <a:rPr lang="zh-CN" altLang="zh-CN" sz="2400" kern="100" dirty="0">
                <a:solidFill>
                  <a:srgbClr val="404040"/>
                </a:solidFill>
                <a:latin typeface="Times New Roman"/>
                <a:ea typeface="微软雅黑"/>
                <a:cs typeface="Times New Roman"/>
              </a:rPr>
              <a:t>从水平方向射入，为了使</a:t>
            </a:r>
            <a:r>
              <a:rPr lang="zh-CN" altLang="zh-CN" sz="2400" kern="100" dirty="0" smtClean="0">
                <a:solidFill>
                  <a:srgbClr val="404040"/>
                </a:solidFill>
                <a:latin typeface="Times New Roman"/>
                <a:ea typeface="微软雅黑"/>
                <a:cs typeface="Times New Roman"/>
              </a:rPr>
              <a:t>电子流经</a:t>
            </a:r>
            <a:endParaRPr lang="en-US" altLang="zh-CN" sz="24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400" kern="100" dirty="0" smtClean="0">
                <a:solidFill>
                  <a:srgbClr val="404040"/>
                </a:solidFill>
                <a:latin typeface="Times New Roman"/>
                <a:ea typeface="微软雅黑"/>
                <a:cs typeface="Times New Roman"/>
              </a:rPr>
              <a:t>过</a:t>
            </a:r>
            <a:r>
              <a:rPr lang="zh-CN" altLang="zh-CN" sz="2400" kern="100" dirty="0">
                <a:solidFill>
                  <a:srgbClr val="404040"/>
                </a:solidFill>
                <a:latin typeface="Times New Roman"/>
                <a:ea typeface="微软雅黑"/>
                <a:cs typeface="Times New Roman"/>
              </a:rPr>
              <a:t>磁场时不偏转</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不计重力</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，则磁场区域内必须</a:t>
            </a:r>
            <a:r>
              <a:rPr lang="zh-CN" altLang="zh-CN" sz="2400" kern="100" dirty="0" smtClean="0">
                <a:solidFill>
                  <a:srgbClr val="404040"/>
                </a:solidFill>
                <a:latin typeface="Times New Roman"/>
                <a:ea typeface="微软雅黑"/>
                <a:cs typeface="Times New Roman"/>
              </a:rPr>
              <a:t>同</a:t>
            </a:r>
            <a:endParaRPr lang="en-US" altLang="zh-CN" sz="24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400" kern="100" dirty="0" smtClean="0">
                <a:solidFill>
                  <a:srgbClr val="404040"/>
                </a:solidFill>
                <a:latin typeface="Times New Roman"/>
                <a:ea typeface="微软雅黑"/>
                <a:cs typeface="Times New Roman"/>
              </a:rPr>
              <a:t>时</a:t>
            </a:r>
            <a:r>
              <a:rPr lang="zh-CN" altLang="zh-CN" sz="2400" kern="100" dirty="0">
                <a:solidFill>
                  <a:srgbClr val="404040"/>
                </a:solidFill>
                <a:latin typeface="Times New Roman"/>
                <a:ea typeface="微软雅黑"/>
                <a:cs typeface="Times New Roman"/>
              </a:rPr>
              <a:t>存在一个匀强电场，这个电场的场强大小和方向是</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　　</a:t>
            </a:r>
            <a:r>
              <a:rPr lang="en-US" altLang="zh-CN" sz="2400" kern="100" dirty="0">
                <a:solidFill>
                  <a:srgbClr val="404040"/>
                </a:solidFill>
                <a:latin typeface="Times New Roman"/>
                <a:ea typeface="微软雅黑"/>
                <a:cs typeface="Courier New"/>
              </a:rPr>
              <a:t>)</a:t>
            </a:r>
            <a:endParaRPr lang="zh-CN" altLang="zh-CN" sz="2400" kern="100" dirty="0">
              <a:effectLst/>
              <a:latin typeface="宋体"/>
              <a:cs typeface="Courier New"/>
            </a:endParaRPr>
          </a:p>
        </p:txBody>
      </p:sp>
      <p:pic>
        <p:nvPicPr>
          <p:cNvPr id="15382" name="Picture 22" descr="\\莫成程\f\幻灯片文件复制\2015\同步\步步高\物理\步步高人教3-1（人教）\a291.T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92280" y="1131590"/>
            <a:ext cx="1310809" cy="119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452320" y="2343843"/>
            <a:ext cx="646331" cy="461665"/>
          </a:xfrm>
          <a:prstGeom prst="rect">
            <a:avLst/>
          </a:prstGeom>
        </p:spPr>
        <p:txBody>
          <a:bodyPr wrap="none">
            <a:spAutoFit/>
          </a:bodyPr>
          <a:lstStyle/>
          <a:p>
            <a:r>
              <a:rPr lang="zh-CN" altLang="zh-CN" sz="2400" kern="100" dirty="0">
                <a:solidFill>
                  <a:srgbClr val="404040"/>
                </a:solidFill>
                <a:latin typeface="Times New Roman"/>
                <a:ea typeface="微软雅黑"/>
                <a:cs typeface="Times New Roman"/>
              </a:rPr>
              <a:t>图</a:t>
            </a:r>
            <a:r>
              <a:rPr lang="en-US" altLang="zh-CN" sz="2400" kern="100" dirty="0">
                <a:solidFill>
                  <a:srgbClr val="404040"/>
                </a:solidFill>
                <a:latin typeface="Times New Roman"/>
                <a:ea typeface="微软雅黑"/>
              </a:rPr>
              <a:t>6</a:t>
            </a:r>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3476931787"/>
              </p:ext>
            </p:extLst>
          </p:nvPr>
        </p:nvGraphicFramePr>
        <p:xfrm>
          <a:off x="395536" y="3625934"/>
          <a:ext cx="7383462" cy="2057400"/>
        </p:xfrm>
        <a:graphic>
          <a:graphicData uri="http://schemas.openxmlformats.org/presentationml/2006/ole">
            <mc:AlternateContent xmlns:mc="http://schemas.openxmlformats.org/markup-compatibility/2006">
              <mc:Choice xmlns:v="urn:schemas-microsoft-com:vml" Requires="v">
                <p:oleObj spid="_x0000_s15390" name="文档" r:id="rId9" imgW="7380736" imgH="2061244" progId="Word.Document.12">
                  <p:embed/>
                </p:oleObj>
              </mc:Choice>
              <mc:Fallback>
                <p:oleObj name="文档" r:id="rId9" imgW="7380736" imgH="2061244" progId="Word.Document.12">
                  <p:embed/>
                  <p:pic>
                    <p:nvPicPr>
                      <p:cNvPr id="0" name=""/>
                      <p:cNvPicPr/>
                      <p:nvPr/>
                    </p:nvPicPr>
                    <p:blipFill>
                      <a:blip r:embed="rId10"/>
                      <a:stretch>
                        <a:fillRect/>
                      </a:stretch>
                    </p:blipFill>
                    <p:spPr>
                      <a:xfrm>
                        <a:off x="395536" y="3625934"/>
                        <a:ext cx="7383462" cy="2057400"/>
                      </a:xfrm>
                      <a:prstGeom prst="rect">
                        <a:avLst/>
                      </a:prstGeom>
                    </p:spPr>
                  </p:pic>
                </p:oleObj>
              </mc:Fallback>
            </mc:AlternateContent>
          </a:graphicData>
        </a:graphic>
      </p:graphicFrame>
    </p:spTree>
    <p:extLst>
      <p:ext uri="{BB962C8B-B14F-4D97-AF65-F5344CB8AC3E}">
        <p14:creationId xmlns:p14="http://schemas.microsoft.com/office/powerpoint/2010/main" val="1780463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323528" y="1059582"/>
            <a:ext cx="8352928" cy="3693319"/>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要使电子流经过磁场时不偏转，在垂直运动方向合力必须为零，又因电子所受洛伦兹力方向垂直纸面向里，故所受电场力方向必须垂直纸面向外，且与洛伦兹力等大，即</a:t>
            </a:r>
            <a:r>
              <a:rPr lang="en-US" altLang="zh-CN" sz="2600" i="1" kern="100" dirty="0" err="1">
                <a:solidFill>
                  <a:srgbClr val="404040"/>
                </a:solidFill>
                <a:latin typeface="Times New Roman"/>
                <a:ea typeface="微软雅黑"/>
                <a:cs typeface="Courier New"/>
              </a:rPr>
              <a:t>Eq</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q</a:t>
            </a:r>
            <a:r>
              <a:rPr lang="en-US" altLang="zh-CN" sz="2600" i="1" kern="100" dirty="0" err="1">
                <a:solidFill>
                  <a:srgbClr val="404040"/>
                </a:solidFill>
                <a:latin typeface="Book Antiqua"/>
                <a:ea typeface="微软雅黑"/>
                <a:cs typeface="Times New Roman"/>
              </a:rPr>
              <a:t>v</a:t>
            </a:r>
            <a:r>
              <a:rPr lang="en-US" altLang="zh-CN" sz="2600" i="1" kern="100" dirty="0" err="1">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Book Antiqua"/>
                <a:ea typeface="微软雅黑"/>
                <a:cs typeface="Times New Roman"/>
              </a:rPr>
              <a:t>v</a:t>
            </a:r>
            <a:r>
              <a:rPr lang="en-US" altLang="zh-CN" sz="2600" i="1" kern="100" dirty="0" err="1">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；电子带负电，所以电场方向垂直于纸面向里</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140843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236280" y="763930"/>
            <a:ext cx="8352928" cy="4362733"/>
          </a:xfrm>
          <a:prstGeom prst="rect">
            <a:avLst/>
          </a:prstGeom>
        </p:spPr>
        <p:txBody>
          <a:bodyPr wrap="square">
            <a:spAutoFit/>
          </a:bodyPr>
          <a:lstStyle/>
          <a:p>
            <a:pPr algn="just">
              <a:lnSpc>
                <a:spcPct val="130000"/>
              </a:lnSpc>
              <a:spcAft>
                <a:spcPts val="0"/>
              </a:spcAft>
            </a:pPr>
            <a:r>
              <a:rPr lang="en-US" altLang="zh-CN" sz="2400" kern="100" dirty="0">
                <a:solidFill>
                  <a:srgbClr val="404040"/>
                </a:solidFill>
                <a:latin typeface="Times New Roman"/>
                <a:ea typeface="微软雅黑"/>
                <a:cs typeface="Courier New"/>
              </a:rPr>
              <a:t>4.(</a:t>
            </a:r>
            <a:r>
              <a:rPr lang="zh-CN" altLang="zh-CN" sz="2400" kern="100" dirty="0">
                <a:solidFill>
                  <a:srgbClr val="404040"/>
                </a:solidFill>
                <a:latin typeface="Times New Roman"/>
                <a:ea typeface="微软雅黑"/>
                <a:cs typeface="Times New Roman"/>
              </a:rPr>
              <a:t>带电粒子在组合场中的运动</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如图</a:t>
            </a:r>
            <a:r>
              <a:rPr lang="en-US" altLang="zh-CN" sz="2400" kern="100" dirty="0">
                <a:solidFill>
                  <a:srgbClr val="404040"/>
                </a:solidFill>
                <a:latin typeface="Times New Roman"/>
                <a:ea typeface="微软雅黑"/>
                <a:cs typeface="Courier New"/>
              </a:rPr>
              <a:t>7</a:t>
            </a:r>
            <a:r>
              <a:rPr lang="zh-CN" altLang="zh-CN" sz="2400" kern="100" dirty="0">
                <a:solidFill>
                  <a:srgbClr val="404040"/>
                </a:solidFill>
                <a:latin typeface="Times New Roman"/>
                <a:ea typeface="微软雅黑"/>
                <a:cs typeface="Times New Roman"/>
              </a:rPr>
              <a:t>所示的</a:t>
            </a:r>
            <a:r>
              <a:rPr lang="zh-CN" altLang="zh-CN" sz="2400" kern="100" dirty="0" smtClean="0">
                <a:solidFill>
                  <a:srgbClr val="404040"/>
                </a:solidFill>
                <a:latin typeface="Times New Roman"/>
                <a:ea typeface="微软雅黑"/>
                <a:cs typeface="Times New Roman"/>
              </a:rPr>
              <a:t>空</a:t>
            </a:r>
            <a:endParaRPr lang="en-US" altLang="zh-CN" sz="2400" kern="100" dirty="0" smtClean="0">
              <a:solidFill>
                <a:srgbClr val="404040"/>
              </a:solidFill>
              <a:latin typeface="Times New Roman"/>
              <a:ea typeface="微软雅黑"/>
              <a:cs typeface="Times New Roman"/>
            </a:endParaRPr>
          </a:p>
          <a:p>
            <a:pPr algn="just">
              <a:lnSpc>
                <a:spcPct val="130000"/>
              </a:lnSpc>
              <a:spcAft>
                <a:spcPts val="0"/>
              </a:spcAft>
            </a:pPr>
            <a:r>
              <a:rPr lang="zh-CN" altLang="zh-CN" sz="2400" kern="100" dirty="0" smtClean="0">
                <a:solidFill>
                  <a:srgbClr val="404040"/>
                </a:solidFill>
                <a:latin typeface="Times New Roman"/>
                <a:ea typeface="微软雅黑"/>
                <a:cs typeface="Times New Roman"/>
              </a:rPr>
              <a:t>间</a:t>
            </a:r>
            <a:r>
              <a:rPr lang="zh-CN" altLang="zh-CN" sz="2400" kern="100" dirty="0">
                <a:solidFill>
                  <a:srgbClr val="404040"/>
                </a:solidFill>
                <a:latin typeface="Times New Roman"/>
                <a:ea typeface="微软雅黑"/>
                <a:cs typeface="Times New Roman"/>
              </a:rPr>
              <a:t>分为</a:t>
            </a:r>
            <a:r>
              <a:rPr lang="en-US" altLang="zh-CN" sz="2400" kern="100" dirty="0">
                <a:solidFill>
                  <a:srgbClr val="404040"/>
                </a:solidFill>
                <a:latin typeface="宋体"/>
                <a:ea typeface="微软雅黑"/>
                <a:cs typeface="Times New Roman"/>
              </a:rPr>
              <a:t>Ⅰ</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宋体"/>
                <a:ea typeface="微软雅黑"/>
                <a:cs typeface="Times New Roman"/>
              </a:rPr>
              <a:t>Ⅱ</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宋体"/>
                <a:ea typeface="微软雅黑"/>
                <a:cs typeface="Times New Roman"/>
              </a:rPr>
              <a:t>Ⅲ</a:t>
            </a:r>
            <a:r>
              <a:rPr lang="zh-CN" altLang="zh-CN" sz="2400" kern="100" dirty="0">
                <a:solidFill>
                  <a:srgbClr val="404040"/>
                </a:solidFill>
                <a:latin typeface="Times New Roman"/>
                <a:ea typeface="微软雅黑"/>
                <a:cs typeface="Times New Roman"/>
              </a:rPr>
              <a:t>三个区域，各边界面相互</a:t>
            </a:r>
            <a:r>
              <a:rPr lang="zh-CN" altLang="zh-CN" sz="2400" kern="100" dirty="0" smtClean="0">
                <a:solidFill>
                  <a:srgbClr val="404040"/>
                </a:solidFill>
                <a:latin typeface="Times New Roman"/>
                <a:ea typeface="微软雅黑"/>
                <a:cs typeface="Times New Roman"/>
              </a:rPr>
              <a:t>平</a:t>
            </a:r>
            <a:endParaRPr lang="en-US" altLang="zh-CN" sz="2400" kern="100" dirty="0" smtClean="0">
              <a:solidFill>
                <a:srgbClr val="404040"/>
              </a:solidFill>
              <a:latin typeface="Times New Roman"/>
              <a:ea typeface="微软雅黑"/>
              <a:cs typeface="Times New Roman"/>
            </a:endParaRPr>
          </a:p>
          <a:p>
            <a:pPr algn="just">
              <a:lnSpc>
                <a:spcPct val="130000"/>
              </a:lnSpc>
              <a:spcAft>
                <a:spcPts val="0"/>
              </a:spcAft>
            </a:pPr>
            <a:r>
              <a:rPr lang="zh-CN" altLang="zh-CN" sz="2400" kern="100" dirty="0" smtClean="0">
                <a:solidFill>
                  <a:srgbClr val="404040"/>
                </a:solidFill>
                <a:latin typeface="Times New Roman"/>
                <a:ea typeface="微软雅黑"/>
                <a:cs typeface="Times New Roman"/>
              </a:rPr>
              <a:t>行</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宋体"/>
                <a:ea typeface="微软雅黑"/>
                <a:cs typeface="Times New Roman"/>
              </a:rPr>
              <a:t>Ⅰ</a:t>
            </a:r>
            <a:r>
              <a:rPr lang="zh-CN" altLang="zh-CN" sz="2400" kern="100" dirty="0">
                <a:solidFill>
                  <a:srgbClr val="404040"/>
                </a:solidFill>
                <a:latin typeface="Times New Roman"/>
                <a:ea typeface="微软雅黑"/>
                <a:cs typeface="Times New Roman"/>
              </a:rPr>
              <a:t>区域存在匀强电场，电场强度</a:t>
            </a:r>
            <a:r>
              <a:rPr lang="en-US" altLang="zh-CN" sz="2400" i="1" kern="100" dirty="0">
                <a:solidFill>
                  <a:srgbClr val="404040"/>
                </a:solidFill>
                <a:latin typeface="Times New Roman"/>
                <a:ea typeface="微软雅黑"/>
                <a:cs typeface="Courier New"/>
              </a:rPr>
              <a:t>E</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1.0</a:t>
            </a:r>
            <a:r>
              <a:rPr lang="en-US" altLang="zh-CN" sz="2400" kern="100" dirty="0" smtClean="0">
                <a:solidFill>
                  <a:srgbClr val="404040"/>
                </a:solidFill>
                <a:latin typeface="宋体"/>
                <a:ea typeface="微软雅黑"/>
                <a:cs typeface="Times New Roman"/>
              </a:rPr>
              <a:t>×</a:t>
            </a:r>
          </a:p>
          <a:p>
            <a:pPr algn="just">
              <a:lnSpc>
                <a:spcPct val="130000"/>
              </a:lnSpc>
              <a:spcAft>
                <a:spcPts val="0"/>
              </a:spcAft>
            </a:pPr>
            <a:r>
              <a:rPr lang="en-US" altLang="zh-CN" sz="2400" kern="100" dirty="0" smtClean="0">
                <a:solidFill>
                  <a:srgbClr val="404040"/>
                </a:solidFill>
                <a:latin typeface="Times New Roman"/>
                <a:ea typeface="微软雅黑"/>
                <a:cs typeface="Courier New"/>
              </a:rPr>
              <a:t>10</a:t>
            </a:r>
            <a:r>
              <a:rPr lang="en-US" altLang="zh-CN" sz="2400" kern="100" baseline="30000" dirty="0" smtClean="0">
                <a:solidFill>
                  <a:srgbClr val="404040"/>
                </a:solidFill>
                <a:latin typeface="Times New Roman"/>
                <a:ea typeface="微软雅黑"/>
                <a:cs typeface="Courier New"/>
              </a:rPr>
              <a:t>4</a:t>
            </a:r>
            <a:r>
              <a:rPr lang="en-US" altLang="zh-CN" sz="2400" kern="100" dirty="0" smtClean="0">
                <a:solidFill>
                  <a:srgbClr val="404040"/>
                </a:solidFill>
                <a:latin typeface="Times New Roman"/>
                <a:ea typeface="微软雅黑"/>
                <a:cs typeface="Courier New"/>
              </a:rPr>
              <a:t> </a:t>
            </a:r>
            <a:r>
              <a:rPr lang="en-US" altLang="zh-CN" sz="2400" kern="100" dirty="0">
                <a:solidFill>
                  <a:srgbClr val="404040"/>
                </a:solidFill>
                <a:latin typeface="Times New Roman"/>
                <a:ea typeface="微软雅黑"/>
                <a:cs typeface="Courier New"/>
              </a:rPr>
              <a:t>V/m</a:t>
            </a:r>
            <a:r>
              <a:rPr lang="zh-CN" altLang="zh-CN" sz="2400" kern="100" dirty="0">
                <a:solidFill>
                  <a:srgbClr val="404040"/>
                </a:solidFill>
                <a:latin typeface="Times New Roman"/>
                <a:ea typeface="微软雅黑"/>
                <a:cs typeface="Times New Roman"/>
              </a:rPr>
              <a:t>，方向垂直边界面向右</a:t>
            </a:r>
            <a:r>
              <a:rPr lang="en-US" altLang="zh-CN" sz="2400" kern="100" dirty="0">
                <a:solidFill>
                  <a:srgbClr val="404040"/>
                </a:solidFill>
                <a:latin typeface="Times New Roman"/>
                <a:ea typeface="微软雅黑"/>
                <a:cs typeface="Courier New"/>
              </a:rPr>
              <a:t>.</a:t>
            </a:r>
            <a:r>
              <a:rPr lang="en-US" altLang="zh-CN" sz="2400" kern="100" dirty="0">
                <a:solidFill>
                  <a:srgbClr val="404040"/>
                </a:solidFill>
                <a:latin typeface="宋体"/>
                <a:ea typeface="微软雅黑"/>
                <a:cs typeface="Times New Roman"/>
              </a:rPr>
              <a:t>Ⅱ</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宋体"/>
                <a:ea typeface="微软雅黑"/>
                <a:cs typeface="Times New Roman"/>
              </a:rPr>
              <a:t>Ⅲ</a:t>
            </a:r>
            <a:r>
              <a:rPr lang="zh-CN" altLang="zh-CN" sz="2400" kern="100" dirty="0">
                <a:solidFill>
                  <a:srgbClr val="404040"/>
                </a:solidFill>
                <a:latin typeface="Times New Roman"/>
                <a:ea typeface="微软雅黑"/>
                <a:cs typeface="Times New Roman"/>
              </a:rPr>
              <a:t>区域</a:t>
            </a:r>
            <a:r>
              <a:rPr lang="zh-CN" altLang="zh-CN" sz="2400" kern="100" dirty="0" smtClean="0">
                <a:solidFill>
                  <a:srgbClr val="404040"/>
                </a:solidFill>
                <a:latin typeface="Times New Roman"/>
                <a:ea typeface="微软雅黑"/>
                <a:cs typeface="Times New Roman"/>
              </a:rPr>
              <a:t>存在</a:t>
            </a:r>
            <a:endParaRPr lang="en-US" altLang="zh-CN" sz="2400" kern="100" dirty="0" smtClean="0">
              <a:solidFill>
                <a:srgbClr val="404040"/>
              </a:solidFill>
              <a:latin typeface="Times New Roman"/>
              <a:ea typeface="微软雅黑"/>
              <a:cs typeface="Times New Roman"/>
            </a:endParaRPr>
          </a:p>
          <a:p>
            <a:pPr algn="just">
              <a:lnSpc>
                <a:spcPct val="130000"/>
              </a:lnSpc>
              <a:spcAft>
                <a:spcPts val="0"/>
              </a:spcAft>
            </a:pPr>
            <a:r>
              <a:rPr lang="zh-CN" altLang="zh-CN" sz="2400" kern="100" dirty="0" smtClean="0">
                <a:solidFill>
                  <a:srgbClr val="404040"/>
                </a:solidFill>
                <a:latin typeface="Times New Roman"/>
                <a:ea typeface="微软雅黑"/>
                <a:cs typeface="Times New Roman"/>
              </a:rPr>
              <a:t>匀</a:t>
            </a:r>
            <a:r>
              <a:rPr lang="zh-CN" altLang="zh-CN" sz="2400" kern="100" dirty="0">
                <a:solidFill>
                  <a:srgbClr val="404040"/>
                </a:solidFill>
                <a:latin typeface="Times New Roman"/>
                <a:ea typeface="微软雅黑"/>
                <a:cs typeface="Times New Roman"/>
              </a:rPr>
              <a:t>强磁场，磁场的方向分别为垂直纸面向外和垂直纸面向里，磁感应强度分别为</a:t>
            </a:r>
            <a:r>
              <a:rPr lang="en-US" altLang="zh-CN" sz="2400" i="1" kern="100" dirty="0">
                <a:solidFill>
                  <a:srgbClr val="404040"/>
                </a:solidFill>
                <a:latin typeface="Times New Roman"/>
                <a:ea typeface="微软雅黑"/>
                <a:cs typeface="Courier New"/>
              </a:rPr>
              <a:t>B</a:t>
            </a:r>
            <a:r>
              <a:rPr lang="en-US" altLang="zh-CN" sz="2400" kern="100" baseline="-25000" dirty="0">
                <a:solidFill>
                  <a:srgbClr val="404040"/>
                </a:solidFill>
                <a:latin typeface="Times New Roman"/>
                <a:ea typeface="微软雅黑"/>
                <a:cs typeface="Courier New"/>
              </a:rPr>
              <a:t>1</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2.0 T</a:t>
            </a:r>
            <a:r>
              <a:rPr lang="zh-CN" altLang="zh-CN" sz="2400" kern="100" dirty="0">
                <a:solidFill>
                  <a:srgbClr val="404040"/>
                </a:solidFill>
                <a:latin typeface="Times New Roman"/>
                <a:ea typeface="微软雅黑"/>
                <a:cs typeface="Times New Roman"/>
              </a:rPr>
              <a:t>，</a:t>
            </a:r>
            <a:r>
              <a:rPr lang="en-US" altLang="zh-CN" sz="2400" i="1" kern="100" dirty="0">
                <a:solidFill>
                  <a:srgbClr val="404040"/>
                </a:solidFill>
                <a:latin typeface="Times New Roman"/>
                <a:ea typeface="微软雅黑"/>
                <a:cs typeface="Courier New"/>
              </a:rPr>
              <a:t>B</a:t>
            </a:r>
            <a:r>
              <a:rPr lang="en-US" altLang="zh-CN" sz="2400" kern="100" baseline="-25000" dirty="0">
                <a:solidFill>
                  <a:srgbClr val="404040"/>
                </a:solidFill>
                <a:latin typeface="Times New Roman"/>
                <a:ea typeface="微软雅黑"/>
                <a:cs typeface="Courier New"/>
              </a:rPr>
              <a:t>2</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4.0 T.</a:t>
            </a:r>
            <a:r>
              <a:rPr lang="zh-CN" altLang="zh-CN" sz="2400" kern="100" dirty="0">
                <a:solidFill>
                  <a:srgbClr val="404040"/>
                </a:solidFill>
                <a:latin typeface="Times New Roman"/>
                <a:ea typeface="微软雅黑"/>
                <a:cs typeface="Times New Roman"/>
              </a:rPr>
              <a:t>三个区域宽度分别为</a:t>
            </a:r>
            <a:r>
              <a:rPr lang="en-US" altLang="zh-CN" sz="2400" i="1" kern="100" dirty="0">
                <a:solidFill>
                  <a:srgbClr val="404040"/>
                </a:solidFill>
                <a:latin typeface="Times New Roman"/>
                <a:ea typeface="微软雅黑"/>
                <a:cs typeface="Courier New"/>
              </a:rPr>
              <a:t>d</a:t>
            </a:r>
            <a:r>
              <a:rPr lang="en-US" altLang="zh-CN" sz="2400" kern="100" baseline="-25000" dirty="0">
                <a:solidFill>
                  <a:srgbClr val="404040"/>
                </a:solidFill>
                <a:latin typeface="Times New Roman"/>
                <a:ea typeface="微软雅黑"/>
                <a:cs typeface="Courier New"/>
              </a:rPr>
              <a:t>1</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5.0 m</a:t>
            </a:r>
            <a:r>
              <a:rPr lang="zh-CN" altLang="zh-CN" sz="2400" kern="100" dirty="0">
                <a:solidFill>
                  <a:srgbClr val="404040"/>
                </a:solidFill>
                <a:latin typeface="Times New Roman"/>
                <a:ea typeface="微软雅黑"/>
                <a:cs typeface="Times New Roman"/>
              </a:rPr>
              <a:t>、</a:t>
            </a:r>
            <a:r>
              <a:rPr lang="en-US" altLang="zh-CN" sz="2400" i="1" kern="100" dirty="0">
                <a:solidFill>
                  <a:srgbClr val="404040"/>
                </a:solidFill>
                <a:latin typeface="Times New Roman"/>
                <a:ea typeface="微软雅黑"/>
                <a:cs typeface="Courier New"/>
              </a:rPr>
              <a:t>d</a:t>
            </a:r>
            <a:r>
              <a:rPr lang="en-US" altLang="zh-CN" sz="2400" kern="100" baseline="-25000" dirty="0">
                <a:solidFill>
                  <a:srgbClr val="404040"/>
                </a:solidFill>
                <a:latin typeface="Times New Roman"/>
                <a:ea typeface="微软雅黑"/>
                <a:cs typeface="Courier New"/>
              </a:rPr>
              <a:t>2</a:t>
            </a:r>
            <a:r>
              <a:rPr lang="zh-CN" altLang="zh-CN" sz="2400" kern="100" dirty="0">
                <a:solidFill>
                  <a:srgbClr val="404040"/>
                </a:solidFill>
                <a:latin typeface="Times New Roman"/>
                <a:ea typeface="微软雅黑"/>
                <a:cs typeface="Times New Roman"/>
              </a:rPr>
              <a:t>＝</a:t>
            </a:r>
            <a:r>
              <a:rPr lang="en-US" altLang="zh-CN" sz="2400" i="1" kern="100" dirty="0">
                <a:solidFill>
                  <a:srgbClr val="404040"/>
                </a:solidFill>
                <a:latin typeface="Times New Roman"/>
                <a:ea typeface="微软雅黑"/>
                <a:cs typeface="Courier New"/>
              </a:rPr>
              <a:t>d</a:t>
            </a:r>
            <a:r>
              <a:rPr lang="en-US" altLang="zh-CN" sz="2400" kern="100" baseline="-25000" dirty="0">
                <a:solidFill>
                  <a:srgbClr val="404040"/>
                </a:solidFill>
                <a:latin typeface="Times New Roman"/>
                <a:ea typeface="微软雅黑"/>
                <a:cs typeface="Courier New"/>
              </a:rPr>
              <a:t>3</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6.25 m</a:t>
            </a:r>
            <a:r>
              <a:rPr lang="zh-CN" altLang="zh-CN" sz="2400" kern="100" dirty="0">
                <a:solidFill>
                  <a:srgbClr val="404040"/>
                </a:solidFill>
                <a:latin typeface="Times New Roman"/>
                <a:ea typeface="微软雅黑"/>
                <a:cs typeface="Times New Roman"/>
              </a:rPr>
              <a:t>，一质量</a:t>
            </a:r>
            <a:r>
              <a:rPr lang="en-US" altLang="zh-CN" sz="2400" i="1" kern="100" dirty="0">
                <a:solidFill>
                  <a:srgbClr val="404040"/>
                </a:solidFill>
                <a:latin typeface="Times New Roman"/>
                <a:ea typeface="微软雅黑"/>
                <a:cs typeface="Courier New"/>
              </a:rPr>
              <a:t>m</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1.0</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8</a:t>
            </a:r>
            <a:r>
              <a:rPr lang="en-US" altLang="zh-CN" sz="2400" kern="100" dirty="0">
                <a:solidFill>
                  <a:srgbClr val="404040"/>
                </a:solidFill>
                <a:latin typeface="Times New Roman"/>
                <a:ea typeface="微软雅黑"/>
                <a:cs typeface="Courier New"/>
              </a:rPr>
              <a:t> kg</a:t>
            </a:r>
            <a:r>
              <a:rPr lang="zh-CN" altLang="zh-CN" sz="2400" kern="100" dirty="0">
                <a:solidFill>
                  <a:srgbClr val="404040"/>
                </a:solidFill>
                <a:latin typeface="Times New Roman"/>
                <a:ea typeface="微软雅黑"/>
                <a:cs typeface="Times New Roman"/>
              </a:rPr>
              <a:t>、电荷量</a:t>
            </a:r>
            <a:r>
              <a:rPr lang="en-US" altLang="zh-CN" sz="2400" i="1" kern="100" dirty="0">
                <a:solidFill>
                  <a:srgbClr val="404040"/>
                </a:solidFill>
                <a:latin typeface="Times New Roman"/>
                <a:ea typeface="微软雅黑"/>
                <a:cs typeface="Courier New"/>
              </a:rPr>
              <a:t>q</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1.6</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6</a:t>
            </a:r>
            <a:r>
              <a:rPr lang="en-US" altLang="zh-CN" sz="2400" kern="100" dirty="0">
                <a:solidFill>
                  <a:srgbClr val="404040"/>
                </a:solidFill>
                <a:latin typeface="Times New Roman"/>
                <a:ea typeface="微软雅黑"/>
                <a:cs typeface="Courier New"/>
              </a:rPr>
              <a:t> C</a:t>
            </a:r>
            <a:r>
              <a:rPr lang="zh-CN" altLang="zh-CN" sz="2400" kern="100" dirty="0">
                <a:solidFill>
                  <a:srgbClr val="404040"/>
                </a:solidFill>
                <a:latin typeface="Times New Roman"/>
                <a:ea typeface="微软雅黑"/>
                <a:cs typeface="Times New Roman"/>
              </a:rPr>
              <a:t>的粒子从</a:t>
            </a:r>
            <a:r>
              <a:rPr lang="en-US" altLang="zh-CN" sz="2400" i="1" kern="100" dirty="0">
                <a:solidFill>
                  <a:srgbClr val="404040"/>
                </a:solidFill>
                <a:latin typeface="Times New Roman"/>
                <a:ea typeface="微软雅黑"/>
                <a:cs typeface="Courier New"/>
              </a:rPr>
              <a:t>O</a:t>
            </a:r>
            <a:r>
              <a:rPr lang="zh-CN" altLang="zh-CN" sz="2400" kern="100" dirty="0">
                <a:solidFill>
                  <a:srgbClr val="404040"/>
                </a:solidFill>
                <a:latin typeface="Times New Roman"/>
                <a:ea typeface="微软雅黑"/>
                <a:cs typeface="Times New Roman"/>
              </a:rPr>
              <a:t>点由静止释放，粒子的重力忽略不计</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求：</a:t>
            </a:r>
            <a:endParaRPr lang="zh-CN" altLang="zh-CN" sz="2400" kern="100" dirty="0">
              <a:effectLst/>
              <a:latin typeface="宋体"/>
              <a:cs typeface="Courier New"/>
            </a:endParaRPr>
          </a:p>
        </p:txBody>
      </p:sp>
      <p:pic>
        <p:nvPicPr>
          <p:cNvPr id="32770" name="Picture 2" descr="\\莫成程\f\幻灯片文件复制\2015\同步\步步高\物理\步步高人教3-1（人教）\a292.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88224" y="864543"/>
            <a:ext cx="2136840" cy="146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7380312" y="2367339"/>
            <a:ext cx="646331" cy="461665"/>
          </a:xfrm>
          <a:prstGeom prst="rect">
            <a:avLst/>
          </a:prstGeom>
        </p:spPr>
        <p:txBody>
          <a:bodyPr wrap="none">
            <a:spAutoFit/>
          </a:bodyPr>
          <a:lstStyle/>
          <a:p>
            <a:r>
              <a:rPr lang="zh-CN" altLang="zh-CN" sz="2400" kern="100" dirty="0">
                <a:solidFill>
                  <a:srgbClr val="404040"/>
                </a:solidFill>
                <a:latin typeface="Times New Roman"/>
                <a:ea typeface="微软雅黑"/>
                <a:cs typeface="Times New Roman"/>
              </a:rPr>
              <a:t>图</a:t>
            </a:r>
            <a:r>
              <a:rPr lang="en-US" altLang="zh-CN" sz="2400" kern="100" dirty="0">
                <a:solidFill>
                  <a:srgbClr val="404040"/>
                </a:solidFill>
                <a:latin typeface="Times New Roman"/>
                <a:ea typeface="微软雅黑"/>
              </a:rPr>
              <a:t>7</a:t>
            </a:r>
            <a:endParaRPr lang="zh-CN" altLang="en-US" sz="2400" dirty="0"/>
          </a:p>
        </p:txBody>
      </p:sp>
    </p:spTree>
    <p:extLst>
      <p:ext uri="{BB962C8B-B14F-4D97-AF65-F5344CB8AC3E}">
        <p14:creationId xmlns:p14="http://schemas.microsoft.com/office/powerpoint/2010/main" val="11525237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251520" y="863958"/>
            <a:ext cx="8352928" cy="627672"/>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粒子离开</a:t>
            </a:r>
            <a:r>
              <a:rPr lang="en-US" altLang="zh-CN" sz="2600" kern="100" dirty="0">
                <a:solidFill>
                  <a:srgbClr val="404040"/>
                </a:solidFill>
                <a:latin typeface="宋体"/>
                <a:ea typeface="微软雅黑"/>
                <a:cs typeface="Times New Roman"/>
              </a:rPr>
              <a:t>Ⅰ</a:t>
            </a:r>
            <a:r>
              <a:rPr lang="zh-CN" altLang="zh-CN" sz="2600" kern="100" dirty="0">
                <a:solidFill>
                  <a:srgbClr val="404040"/>
                </a:solidFill>
                <a:latin typeface="Times New Roman"/>
                <a:ea typeface="微软雅黑"/>
                <a:cs typeface="Times New Roman"/>
              </a:rPr>
              <a:t>区域时的速度大小</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13" name="矩形 12"/>
          <p:cNvSpPr/>
          <p:nvPr/>
        </p:nvSpPr>
        <p:spPr>
          <a:xfrm>
            <a:off x="323528" y="1522225"/>
            <a:ext cx="8352928"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粒子在电场中做匀加速直线运动，由动能定理</a:t>
            </a:r>
            <a:r>
              <a:rPr lang="zh-CN" altLang="zh-CN" sz="2600" kern="100" dirty="0" smtClean="0">
                <a:solidFill>
                  <a:srgbClr val="404040"/>
                </a:solidFill>
                <a:latin typeface="Times New Roman"/>
                <a:ea typeface="微软雅黑"/>
                <a:cs typeface="Times New Roman"/>
              </a:rPr>
              <a:t>有</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394974789"/>
              </p:ext>
            </p:extLst>
          </p:nvPr>
        </p:nvGraphicFramePr>
        <p:xfrm>
          <a:off x="414392" y="2334692"/>
          <a:ext cx="7140575" cy="1173162"/>
        </p:xfrm>
        <a:graphic>
          <a:graphicData uri="http://schemas.openxmlformats.org/presentationml/2006/ole">
            <mc:AlternateContent xmlns:mc="http://schemas.openxmlformats.org/markup-compatibility/2006">
              <mc:Choice xmlns:v="urn:schemas-microsoft-com:vml" Requires="v">
                <p:oleObj spid="_x0000_s7305" name="文档" r:id="rId8" imgW="7144656" imgH="1174610" progId="Word.Document.12">
                  <p:embed/>
                </p:oleObj>
              </mc:Choice>
              <mc:Fallback>
                <p:oleObj name="文档" r:id="rId8" imgW="7144656" imgH="1174610" progId="Word.Document.12">
                  <p:embed/>
                  <p:pic>
                    <p:nvPicPr>
                      <p:cNvPr id="0" name=""/>
                      <p:cNvPicPr/>
                      <p:nvPr/>
                    </p:nvPicPr>
                    <p:blipFill>
                      <a:blip r:embed="rId9"/>
                      <a:stretch>
                        <a:fillRect/>
                      </a:stretch>
                    </p:blipFill>
                    <p:spPr>
                      <a:xfrm>
                        <a:off x="414392" y="2334692"/>
                        <a:ext cx="7140575" cy="1173162"/>
                      </a:xfrm>
                      <a:prstGeom prst="rect">
                        <a:avLst/>
                      </a:prstGeom>
                    </p:spPr>
                  </p:pic>
                </p:oleObj>
              </mc:Fallback>
            </mc:AlternateContent>
          </a:graphicData>
        </a:graphic>
      </p:graphicFrame>
      <p:sp>
        <p:nvSpPr>
          <p:cNvPr id="14" name="矩形 13"/>
          <p:cNvSpPr/>
          <p:nvPr/>
        </p:nvSpPr>
        <p:spPr>
          <a:xfrm>
            <a:off x="300668" y="3147814"/>
            <a:ext cx="8352928" cy="627672"/>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解得</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4.0</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en-US" altLang="zh-CN" sz="2600" kern="100" baseline="30000" dirty="0">
                <a:solidFill>
                  <a:srgbClr val="404040"/>
                </a:solidFill>
                <a:latin typeface="Times New Roman"/>
                <a:ea typeface="微软雅黑"/>
                <a:cs typeface="Courier New"/>
              </a:rPr>
              <a:t>3</a:t>
            </a:r>
            <a:r>
              <a:rPr lang="en-US" altLang="zh-CN" sz="2600" kern="100" dirty="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m/s</a:t>
            </a:r>
            <a:endParaRPr lang="zh-CN" altLang="zh-CN" sz="1050" kern="100" dirty="0">
              <a:effectLst/>
              <a:latin typeface="宋体"/>
              <a:cs typeface="Courier New"/>
            </a:endParaRPr>
          </a:p>
        </p:txBody>
      </p:sp>
      <p:sp>
        <p:nvSpPr>
          <p:cNvPr id="15" name="矩形 14"/>
          <p:cNvSpPr/>
          <p:nvPr/>
        </p:nvSpPr>
        <p:spPr>
          <a:xfrm>
            <a:off x="315908" y="3826481"/>
            <a:ext cx="8352928"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rgbClr val="E36C0A"/>
                </a:solidFill>
                <a:latin typeface="Times New Roman"/>
                <a:ea typeface="微软雅黑"/>
                <a:cs typeface="Courier New"/>
              </a:rPr>
              <a:t>4.0</a:t>
            </a:r>
            <a:r>
              <a:rPr lang="en-US" altLang="zh-CN" sz="2600" kern="100" dirty="0">
                <a:solidFill>
                  <a:srgbClr val="E36C0A"/>
                </a:solidFill>
                <a:latin typeface="宋体"/>
                <a:ea typeface="微软雅黑"/>
                <a:cs typeface="Times New Roman"/>
              </a:rPr>
              <a:t>×</a:t>
            </a:r>
            <a:r>
              <a:rPr lang="en-US" altLang="zh-CN" sz="2600" kern="100" dirty="0">
                <a:solidFill>
                  <a:srgbClr val="E36C0A"/>
                </a:solidFill>
                <a:latin typeface="Times New Roman"/>
                <a:ea typeface="微软雅黑"/>
                <a:cs typeface="Courier New"/>
              </a:rPr>
              <a:t>10</a:t>
            </a:r>
            <a:r>
              <a:rPr lang="en-US" altLang="zh-CN" sz="2600" kern="100" baseline="30000" dirty="0">
                <a:solidFill>
                  <a:srgbClr val="E36C0A"/>
                </a:solidFill>
                <a:latin typeface="Times New Roman"/>
                <a:ea typeface="微软雅黑"/>
                <a:cs typeface="Courier New"/>
              </a:rPr>
              <a:t>3</a:t>
            </a:r>
            <a:r>
              <a:rPr lang="en-US" altLang="zh-CN" sz="2600" kern="100" dirty="0">
                <a:solidFill>
                  <a:srgbClr val="E36C0A"/>
                </a:solidFill>
                <a:latin typeface="Times New Roman"/>
                <a:ea typeface="微软雅黑"/>
                <a:cs typeface="Courier New"/>
              </a:rPr>
              <a:t> </a:t>
            </a:r>
            <a:r>
              <a:rPr lang="en-US" altLang="zh-CN" sz="2600" kern="100" dirty="0" smtClean="0">
                <a:solidFill>
                  <a:srgbClr val="E36C0A"/>
                </a:solidFill>
                <a:latin typeface="Times New Roman"/>
                <a:ea typeface="微软雅黑"/>
                <a:cs typeface="Courier New"/>
              </a:rPr>
              <a:t>m/s</a:t>
            </a:r>
            <a:endParaRPr lang="zh-CN" altLang="zh-CN" sz="1050" kern="100" dirty="0">
              <a:effectLst/>
              <a:latin typeface="宋体"/>
              <a:cs typeface="Courier New"/>
            </a:endParaRPr>
          </a:p>
        </p:txBody>
      </p:sp>
    </p:spTree>
    <p:extLst>
      <p:ext uri="{BB962C8B-B14F-4D97-AF65-F5344CB8AC3E}">
        <p14:creationId xmlns:p14="http://schemas.microsoft.com/office/powerpoint/2010/main" val="240311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251520" y="915566"/>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粒子在</a:t>
            </a:r>
            <a:r>
              <a:rPr lang="en-US" altLang="zh-CN" sz="2600" kern="100" dirty="0">
                <a:solidFill>
                  <a:srgbClr val="404040"/>
                </a:solidFill>
                <a:latin typeface="宋体"/>
                <a:ea typeface="微软雅黑"/>
                <a:cs typeface="Times New Roman"/>
              </a:rPr>
              <a:t>Ⅱ</a:t>
            </a:r>
            <a:r>
              <a:rPr lang="zh-CN" altLang="zh-CN" sz="2600" kern="100" dirty="0">
                <a:solidFill>
                  <a:srgbClr val="404040"/>
                </a:solidFill>
                <a:latin typeface="Times New Roman"/>
                <a:ea typeface="微软雅黑"/>
                <a:cs typeface="Times New Roman"/>
              </a:rPr>
              <a:t>区域内运动的时间</a:t>
            </a:r>
            <a:r>
              <a:rPr lang="en-US" altLang="zh-CN" sz="2600" i="1" kern="100" dirty="0">
                <a:solidFill>
                  <a:srgbClr val="404040"/>
                </a:solidFill>
                <a:latin typeface="Times New Roman"/>
                <a:ea typeface="微软雅黑"/>
                <a:cs typeface="Courier New"/>
              </a:rPr>
              <a:t>t</a:t>
            </a:r>
            <a:r>
              <a:rPr lang="zh-CN" altLang="zh-CN" sz="26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12" name="矩形 11"/>
          <p:cNvSpPr/>
          <p:nvPr/>
        </p:nvSpPr>
        <p:spPr>
          <a:xfrm>
            <a:off x="308288" y="1571258"/>
            <a:ext cx="8352928"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设粒子在磁场</a:t>
            </a:r>
            <a:r>
              <a:rPr lang="en-US" altLang="zh-CN" sz="2600" i="1" kern="100" dirty="0">
                <a:solidFill>
                  <a:srgbClr val="404040"/>
                </a:solidFill>
                <a:latin typeface="Times New Roman"/>
                <a:ea typeface="微软雅黑"/>
                <a:cs typeface="Courier New"/>
              </a:rPr>
              <a:t>B</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中做匀速圆周运动的半径为</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a:t>
            </a:r>
            <a:r>
              <a:rPr lang="zh-CN" altLang="zh-CN" sz="2600" kern="100" dirty="0" smtClean="0">
                <a:solidFill>
                  <a:srgbClr val="404040"/>
                </a:solidFill>
                <a:latin typeface="Times New Roman"/>
                <a:ea typeface="微软雅黑"/>
                <a:cs typeface="Times New Roman"/>
              </a:rPr>
              <a:t>则</a:t>
            </a:r>
            <a:endParaRPr lang="zh-CN" altLang="zh-CN" sz="1050" kern="100" dirty="0">
              <a:effectLst/>
              <a:latin typeface="宋体"/>
              <a:cs typeface="Courier New"/>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656029621"/>
              </p:ext>
            </p:extLst>
          </p:nvPr>
        </p:nvGraphicFramePr>
        <p:xfrm>
          <a:off x="433412" y="2355726"/>
          <a:ext cx="6946900" cy="1128712"/>
        </p:xfrm>
        <a:graphic>
          <a:graphicData uri="http://schemas.openxmlformats.org/presentationml/2006/ole">
            <mc:AlternateContent xmlns:mc="http://schemas.openxmlformats.org/markup-compatibility/2006">
              <mc:Choice xmlns:v="urn:schemas-microsoft-com:vml" Requires="v">
                <p:oleObj spid="_x0000_s16459" name="文档" r:id="rId8" imgW="6946363" imgH="1128837" progId="Word.Document.12">
                  <p:embed/>
                </p:oleObj>
              </mc:Choice>
              <mc:Fallback>
                <p:oleObj name="文档" r:id="rId8" imgW="6946363" imgH="1128837" progId="Word.Document.12">
                  <p:embed/>
                  <p:pic>
                    <p:nvPicPr>
                      <p:cNvPr id="0" name=""/>
                      <p:cNvPicPr/>
                      <p:nvPr/>
                    </p:nvPicPr>
                    <p:blipFill>
                      <a:blip r:embed="rId9"/>
                      <a:stretch>
                        <a:fillRect/>
                      </a:stretch>
                    </p:blipFill>
                    <p:spPr>
                      <a:xfrm>
                        <a:off x="433412" y="2355726"/>
                        <a:ext cx="6946900" cy="1128712"/>
                      </a:xfrm>
                      <a:prstGeom prst="rect">
                        <a:avLst/>
                      </a:prstGeom>
                    </p:spPr>
                  </p:pic>
                </p:oleObj>
              </mc:Fallback>
            </mc:AlternateContent>
          </a:graphicData>
        </a:graphic>
      </p:graphicFrame>
      <p:sp>
        <p:nvSpPr>
          <p:cNvPr id="14" name="矩形 13"/>
          <p:cNvSpPr/>
          <p:nvPr/>
        </p:nvSpPr>
        <p:spPr>
          <a:xfrm>
            <a:off x="323528" y="3034278"/>
            <a:ext cx="8352928" cy="1217641"/>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解得</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12.5 m</a:t>
            </a:r>
            <a:endParaRPr lang="zh-CN" altLang="zh-CN" sz="1050" kern="100" dirty="0">
              <a:latin typeface="宋体"/>
              <a:cs typeface="Courier New"/>
            </a:endParaRPr>
          </a:p>
          <a:p>
            <a:pPr>
              <a:lnSpc>
                <a:spcPct val="150000"/>
              </a:lnSpc>
            </a:pPr>
            <a:r>
              <a:rPr lang="zh-CN" altLang="zh-CN" sz="2600" kern="100" dirty="0">
                <a:solidFill>
                  <a:srgbClr val="404040"/>
                </a:solidFill>
                <a:latin typeface="Times New Roman"/>
                <a:ea typeface="微软雅黑"/>
                <a:cs typeface="Times New Roman"/>
              </a:rPr>
              <a:t>设在</a:t>
            </a:r>
            <a:r>
              <a:rPr lang="en-US" altLang="zh-CN" sz="2600" kern="100" dirty="0">
                <a:solidFill>
                  <a:srgbClr val="404040"/>
                </a:solidFill>
                <a:latin typeface="宋体"/>
                <a:ea typeface="微软雅黑"/>
                <a:cs typeface="Times New Roman"/>
              </a:rPr>
              <a:t>Ⅱ</a:t>
            </a:r>
            <a:r>
              <a:rPr lang="zh-CN" altLang="zh-CN" sz="2600" kern="100" dirty="0">
                <a:solidFill>
                  <a:srgbClr val="404040"/>
                </a:solidFill>
                <a:latin typeface="Times New Roman"/>
                <a:ea typeface="微软雅黑"/>
                <a:cs typeface="Times New Roman"/>
              </a:rPr>
              <a:t>区域内圆周运动的圆心角为</a:t>
            </a:r>
            <a:r>
              <a:rPr lang="en-US" altLang="zh-CN" sz="2600" i="1" kern="100" dirty="0">
                <a:solidFill>
                  <a:srgbClr val="404040"/>
                </a:solidFill>
                <a:latin typeface="Times New Roman"/>
                <a:ea typeface="微软雅黑"/>
              </a:rPr>
              <a:t>θ</a:t>
            </a:r>
            <a:r>
              <a:rPr lang="zh-CN" altLang="zh-CN" sz="26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200662584"/>
              </p:ext>
            </p:extLst>
          </p:nvPr>
        </p:nvGraphicFramePr>
        <p:xfrm>
          <a:off x="433412" y="4251350"/>
          <a:ext cx="6946900" cy="1128712"/>
        </p:xfrm>
        <a:graphic>
          <a:graphicData uri="http://schemas.openxmlformats.org/presentationml/2006/ole">
            <mc:AlternateContent xmlns:mc="http://schemas.openxmlformats.org/markup-compatibility/2006">
              <mc:Choice xmlns:v="urn:schemas-microsoft-com:vml" Requires="v">
                <p:oleObj spid="_x0000_s16460" name="文档" r:id="rId11" imgW="6946363" imgH="1129918" progId="Word.Document.12">
                  <p:embed/>
                </p:oleObj>
              </mc:Choice>
              <mc:Fallback>
                <p:oleObj name="文档" r:id="rId11" imgW="6946363" imgH="1129918" progId="Word.Document.12">
                  <p:embed/>
                  <p:pic>
                    <p:nvPicPr>
                      <p:cNvPr id="0" name=""/>
                      <p:cNvPicPr/>
                      <p:nvPr/>
                    </p:nvPicPr>
                    <p:blipFill>
                      <a:blip r:embed="rId12"/>
                      <a:stretch>
                        <a:fillRect/>
                      </a:stretch>
                    </p:blipFill>
                    <p:spPr>
                      <a:xfrm>
                        <a:off x="433412" y="4251350"/>
                        <a:ext cx="6946900" cy="1128712"/>
                      </a:xfrm>
                      <a:prstGeom prst="rect">
                        <a:avLst/>
                      </a:prstGeom>
                    </p:spPr>
                  </p:pic>
                </p:oleObj>
              </mc:Fallback>
            </mc:AlternateContent>
          </a:graphicData>
        </a:graphic>
      </p:graphicFrame>
    </p:spTree>
    <p:extLst>
      <p:ext uri="{BB962C8B-B14F-4D97-AF65-F5344CB8AC3E}">
        <p14:creationId xmlns:p14="http://schemas.microsoft.com/office/powerpoint/2010/main" val="93167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323528" y="987574"/>
            <a:ext cx="8352928" cy="617477"/>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解得</a:t>
            </a:r>
            <a:r>
              <a:rPr lang="en-US" altLang="zh-CN" sz="2600" i="1" kern="100" dirty="0">
                <a:solidFill>
                  <a:srgbClr val="404040"/>
                </a:solidFill>
                <a:latin typeface="Times New Roman"/>
                <a:ea typeface="微软雅黑"/>
                <a:cs typeface="Courier New"/>
              </a:rPr>
              <a:t>θ</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30°</a:t>
            </a:r>
            <a:endParaRPr lang="zh-CN" altLang="zh-CN" sz="105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805340518"/>
              </p:ext>
            </p:extLst>
          </p:nvPr>
        </p:nvGraphicFramePr>
        <p:xfrm>
          <a:off x="395536" y="1691323"/>
          <a:ext cx="8175625" cy="3162300"/>
        </p:xfrm>
        <a:graphic>
          <a:graphicData uri="http://schemas.openxmlformats.org/presentationml/2006/ole">
            <mc:AlternateContent xmlns:mc="http://schemas.openxmlformats.org/markup-compatibility/2006">
              <mc:Choice xmlns:v="urn:schemas-microsoft-com:vml" Requires="v">
                <p:oleObj spid="_x0000_s17476" name="文档" r:id="rId8" imgW="8180384" imgH="3169537" progId="Word.Document.12">
                  <p:embed/>
                </p:oleObj>
              </mc:Choice>
              <mc:Fallback>
                <p:oleObj name="文档" r:id="rId8" imgW="8180384" imgH="3169537" progId="Word.Document.12">
                  <p:embed/>
                  <p:pic>
                    <p:nvPicPr>
                      <p:cNvPr id="0" name=""/>
                      <p:cNvPicPr/>
                      <p:nvPr/>
                    </p:nvPicPr>
                    <p:blipFill>
                      <a:blip r:embed="rId9"/>
                      <a:stretch>
                        <a:fillRect/>
                      </a:stretch>
                    </p:blipFill>
                    <p:spPr>
                      <a:xfrm>
                        <a:off x="395536" y="1691323"/>
                        <a:ext cx="8175625" cy="3162300"/>
                      </a:xfrm>
                      <a:prstGeom prst="rect">
                        <a:avLst/>
                      </a:prstGeom>
                    </p:spPr>
                  </p:pic>
                </p:oleObj>
              </mc:Fallback>
            </mc:AlternateContent>
          </a:graphicData>
        </a:graphic>
      </p:graphicFrame>
      <p:sp>
        <p:nvSpPr>
          <p:cNvPr id="14" name="矩形 13"/>
          <p:cNvSpPr/>
          <p:nvPr/>
        </p:nvSpPr>
        <p:spPr>
          <a:xfrm>
            <a:off x="251520" y="4599587"/>
            <a:ext cx="4572000" cy="492443"/>
          </a:xfrm>
          <a:prstGeom prst="rect">
            <a:avLst/>
          </a:prstGeom>
        </p:spPr>
        <p:txBody>
          <a:bodyPr>
            <a:spAutoFit/>
          </a:bodyPr>
          <a:lstStyle/>
          <a:p>
            <a:r>
              <a:rPr lang="zh-CN" altLang="zh-CN" sz="2600" b="1" kern="100" dirty="0">
                <a:solidFill>
                  <a:srgbClr val="00B0F0"/>
                </a:solidFill>
                <a:latin typeface="Times New Roman"/>
                <a:ea typeface="微软雅黑"/>
                <a:cs typeface="Times New Roman"/>
              </a:rPr>
              <a:t>答案　</a:t>
            </a:r>
            <a:r>
              <a:rPr lang="en-US" altLang="zh-CN" sz="2600" kern="100" dirty="0">
                <a:solidFill>
                  <a:srgbClr val="E36C0A"/>
                </a:solidFill>
                <a:latin typeface="Times New Roman"/>
                <a:ea typeface="微软雅黑"/>
              </a:rPr>
              <a:t>1.6</a:t>
            </a:r>
            <a:r>
              <a:rPr lang="en-US" altLang="zh-CN" sz="2600" kern="100" dirty="0">
                <a:solidFill>
                  <a:srgbClr val="E36C0A"/>
                </a:solidFill>
                <a:latin typeface="宋体"/>
                <a:ea typeface="微软雅黑"/>
                <a:cs typeface="Times New Roman"/>
              </a:rPr>
              <a:t>×</a:t>
            </a:r>
            <a:r>
              <a:rPr lang="en-US" altLang="zh-CN" sz="2600" kern="100" dirty="0">
                <a:solidFill>
                  <a:srgbClr val="E36C0A"/>
                </a:solidFill>
                <a:latin typeface="Times New Roman"/>
                <a:ea typeface="微软雅黑"/>
              </a:rPr>
              <a:t>10</a:t>
            </a:r>
            <a:r>
              <a:rPr lang="zh-CN" altLang="zh-CN" sz="2600" kern="100" baseline="30000" dirty="0">
                <a:solidFill>
                  <a:srgbClr val="E36C0A"/>
                </a:solidFill>
                <a:latin typeface="Times New Roman"/>
                <a:ea typeface="微软雅黑"/>
                <a:cs typeface="Times New Roman"/>
              </a:rPr>
              <a:t>－</a:t>
            </a:r>
            <a:r>
              <a:rPr lang="en-US" altLang="zh-CN" sz="2600" kern="100" baseline="30000" dirty="0">
                <a:solidFill>
                  <a:srgbClr val="E36C0A"/>
                </a:solidFill>
                <a:latin typeface="Times New Roman"/>
                <a:ea typeface="微软雅黑"/>
              </a:rPr>
              <a:t>3</a:t>
            </a:r>
            <a:r>
              <a:rPr lang="en-US" altLang="zh-CN" sz="2600" kern="100" dirty="0">
                <a:solidFill>
                  <a:srgbClr val="E36C0A"/>
                </a:solidFill>
                <a:latin typeface="Times New Roman"/>
                <a:ea typeface="微软雅黑"/>
              </a:rPr>
              <a:t> </a:t>
            </a:r>
            <a:r>
              <a:rPr lang="en-US" altLang="zh-CN" sz="2600" kern="100" dirty="0" smtClean="0">
                <a:solidFill>
                  <a:srgbClr val="E36C0A"/>
                </a:solidFill>
                <a:latin typeface="Times New Roman"/>
                <a:ea typeface="微软雅黑"/>
              </a:rPr>
              <a:t>s</a:t>
            </a:r>
            <a:endParaRPr lang="zh-CN" altLang="en-US" sz="2600" dirty="0"/>
          </a:p>
        </p:txBody>
      </p:sp>
    </p:spTree>
    <p:extLst>
      <p:ext uri="{BB962C8B-B14F-4D97-AF65-F5344CB8AC3E}">
        <p14:creationId xmlns:p14="http://schemas.microsoft.com/office/powerpoint/2010/main" val="93167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179512" y="771550"/>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粒子离开</a:t>
            </a:r>
            <a:r>
              <a:rPr lang="en-US" altLang="zh-CN" sz="2600" kern="100" dirty="0">
                <a:solidFill>
                  <a:srgbClr val="404040"/>
                </a:solidFill>
                <a:latin typeface="宋体"/>
                <a:ea typeface="微软雅黑"/>
                <a:cs typeface="Times New Roman"/>
              </a:rPr>
              <a:t>Ⅲ</a:t>
            </a:r>
            <a:r>
              <a:rPr lang="zh-CN" altLang="zh-CN" sz="2600" kern="100" dirty="0">
                <a:solidFill>
                  <a:srgbClr val="404040"/>
                </a:solidFill>
                <a:latin typeface="Times New Roman"/>
                <a:ea typeface="微软雅黑"/>
                <a:cs typeface="Times New Roman"/>
              </a:rPr>
              <a:t>区域时速度与边界面的夹角</a:t>
            </a:r>
            <a:r>
              <a:rPr lang="en-US" altLang="zh-CN" sz="2600" i="1" kern="100" dirty="0">
                <a:solidFill>
                  <a:srgbClr val="404040"/>
                </a:solidFill>
                <a:latin typeface="Times New Roman"/>
                <a:ea typeface="微软雅黑"/>
                <a:cs typeface="Courier New"/>
              </a:rPr>
              <a:t>α</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18454" name="Picture 22" descr="\\莫成程\f\幻灯片文件复制\2015\同步\步步高\物理\步步高人教3-1（人教）\a293.T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86027" y="1299592"/>
            <a:ext cx="2334445" cy="192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对象 4"/>
          <p:cNvGraphicFramePr>
            <a:graphicFrameLocks noChangeAspect="1"/>
          </p:cNvGraphicFramePr>
          <p:nvPr>
            <p:extLst>
              <p:ext uri="{D42A27DB-BD31-4B8C-83A1-F6EECF244321}">
                <p14:modId xmlns:p14="http://schemas.microsoft.com/office/powerpoint/2010/main" val="952092866"/>
              </p:ext>
            </p:extLst>
          </p:nvPr>
        </p:nvGraphicFramePr>
        <p:xfrm>
          <a:off x="284137" y="1539602"/>
          <a:ext cx="6088063" cy="2400300"/>
        </p:xfrm>
        <a:graphic>
          <a:graphicData uri="http://schemas.openxmlformats.org/presentationml/2006/ole">
            <mc:AlternateContent xmlns:mc="http://schemas.openxmlformats.org/markup-compatibility/2006">
              <mc:Choice xmlns:v="urn:schemas-microsoft-com:vml" Requires="v">
                <p:oleObj spid="_x0000_s18462" name="文档" r:id="rId9" imgW="6091293" imgH="2402923" progId="Word.Document.12">
                  <p:embed/>
                </p:oleObj>
              </mc:Choice>
              <mc:Fallback>
                <p:oleObj name="文档" r:id="rId9" imgW="6091293" imgH="2402923" progId="Word.Document.12">
                  <p:embed/>
                  <p:pic>
                    <p:nvPicPr>
                      <p:cNvPr id="0" name=""/>
                      <p:cNvPicPr/>
                      <p:nvPr/>
                    </p:nvPicPr>
                    <p:blipFill>
                      <a:blip r:embed="rId10"/>
                      <a:stretch>
                        <a:fillRect/>
                      </a:stretch>
                    </p:blipFill>
                    <p:spPr>
                      <a:xfrm>
                        <a:off x="284137" y="1539602"/>
                        <a:ext cx="6088063" cy="2400300"/>
                      </a:xfrm>
                      <a:prstGeom prst="rect">
                        <a:avLst/>
                      </a:prstGeom>
                    </p:spPr>
                  </p:pic>
                </p:oleObj>
              </mc:Fallback>
            </mc:AlternateContent>
          </a:graphicData>
        </a:graphic>
      </p:graphicFrame>
      <p:sp>
        <p:nvSpPr>
          <p:cNvPr id="16" name="矩形 15"/>
          <p:cNvSpPr/>
          <p:nvPr/>
        </p:nvSpPr>
        <p:spPr>
          <a:xfrm>
            <a:off x="167573" y="3147814"/>
            <a:ext cx="8520822" cy="1217641"/>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粒子运动轨迹如图所示，由几何关系可知</a:t>
            </a:r>
            <a:r>
              <a:rPr lang="en-US" altLang="zh-CN" sz="2600" kern="100" dirty="0">
                <a:solidFill>
                  <a:srgbClr val="404040"/>
                </a:solidFill>
                <a:latin typeface="宋体"/>
                <a:ea typeface="微软雅黑"/>
                <a:cs typeface="Times New Roman"/>
              </a:rPr>
              <a:t>△</a:t>
            </a:r>
            <a:r>
              <a:rPr lang="en-US" altLang="zh-CN" sz="2600" i="1" kern="100" dirty="0">
                <a:solidFill>
                  <a:srgbClr val="404040"/>
                </a:solidFill>
                <a:latin typeface="Times New Roman"/>
                <a:ea typeface="微软雅黑"/>
                <a:cs typeface="Courier New"/>
              </a:rPr>
              <a:t>MO</a:t>
            </a:r>
            <a:r>
              <a:rPr lang="en-US" altLang="zh-CN" sz="2600" kern="100" baseline="-25000" dirty="0">
                <a:solidFill>
                  <a:srgbClr val="404040"/>
                </a:solidFill>
                <a:latin typeface="Times New Roman"/>
                <a:ea typeface="微软雅黑"/>
                <a:cs typeface="Courier New"/>
              </a:rPr>
              <a:t>2</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为等边三角形，则粒子离开</a:t>
            </a:r>
            <a:r>
              <a:rPr lang="en-US" altLang="zh-CN" sz="2600" kern="100" dirty="0">
                <a:solidFill>
                  <a:srgbClr val="404040"/>
                </a:solidFill>
                <a:latin typeface="宋体"/>
                <a:ea typeface="微软雅黑"/>
                <a:cs typeface="Times New Roman"/>
              </a:rPr>
              <a:t>Ⅲ</a:t>
            </a:r>
            <a:r>
              <a:rPr lang="zh-CN" altLang="zh-CN" sz="2600" kern="100" dirty="0">
                <a:solidFill>
                  <a:srgbClr val="404040"/>
                </a:solidFill>
                <a:latin typeface="Times New Roman"/>
                <a:ea typeface="微软雅黑"/>
                <a:cs typeface="Times New Roman"/>
              </a:rPr>
              <a:t>区域时速度与边界面的夹角</a:t>
            </a:r>
            <a:r>
              <a:rPr lang="en-US" altLang="zh-CN" sz="2600" i="1" kern="100" dirty="0">
                <a:solidFill>
                  <a:srgbClr val="404040"/>
                </a:solidFill>
                <a:latin typeface="Times New Roman"/>
                <a:ea typeface="微软雅黑"/>
                <a:cs typeface="Courier New"/>
              </a:rPr>
              <a:t>α</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60</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7" name="矩形 16"/>
          <p:cNvSpPr/>
          <p:nvPr/>
        </p:nvSpPr>
        <p:spPr>
          <a:xfrm>
            <a:off x="179512" y="4399457"/>
            <a:ext cx="6845597" cy="623652"/>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rgbClr val="E36C0A"/>
                </a:solidFill>
                <a:latin typeface="Times New Roman"/>
                <a:ea typeface="微软雅黑"/>
                <a:cs typeface="Courier New"/>
              </a:rPr>
              <a:t>60</a:t>
            </a:r>
            <a:r>
              <a:rPr lang="en-US" altLang="zh-CN" sz="2600" kern="100" dirty="0" smtClean="0">
                <a:solidFill>
                  <a:srgbClr val="E36C0A"/>
                </a:solidFill>
                <a:latin typeface="Times New Roman"/>
                <a:ea typeface="微软雅黑"/>
                <a:cs typeface="Courier New"/>
              </a:rPr>
              <a:t>°</a:t>
            </a:r>
            <a:endParaRPr lang="zh-CN" altLang="zh-CN" sz="1050" kern="100" dirty="0">
              <a:effectLst/>
              <a:latin typeface="宋体"/>
              <a:cs typeface="Courier New"/>
            </a:endParaRPr>
          </a:p>
        </p:txBody>
      </p:sp>
      <p:pic>
        <p:nvPicPr>
          <p:cNvPr id="18" name="Picture 2">
            <a:hlinkClick r:id="rId11" action="ppaction://hlinksldjump"/>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167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7" y="1488"/>
            <a:ext cx="3635896"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589859" y="171287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51920" y="1923678"/>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9" name="标题 1">
            <a:hlinkClick r:id="rId3"/>
          </p:cNvPr>
          <p:cNvSpPr txBox="1">
            <a:spLocks/>
          </p:cNvSpPr>
          <p:nvPr/>
        </p:nvSpPr>
        <p:spPr>
          <a:xfrm>
            <a:off x="3923928" y="2499742"/>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0" name="矩形 9"/>
          <p:cNvSpPr/>
          <p:nvPr/>
        </p:nvSpPr>
        <p:spPr>
          <a:xfrm>
            <a:off x="695697" y="20363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5858429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1720" y="857232"/>
            <a:ext cx="1552858" cy="1134862"/>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形象描述</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endPar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endParaRPr>
          </a:p>
          <a:p>
            <a:pPr>
              <a:lnSpc>
                <a:spcPct val="150000"/>
              </a:lnSpc>
            </a:pP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磁感线</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7" name="矩形 6"/>
          <p:cNvSpPr/>
          <p:nvPr/>
        </p:nvSpPr>
        <p:spPr>
          <a:xfrm>
            <a:off x="95052" y="2338417"/>
            <a:ext cx="876548" cy="646331"/>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磁场</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8" name="矩形 7"/>
          <p:cNvSpPr/>
          <p:nvPr/>
        </p:nvSpPr>
        <p:spPr>
          <a:xfrm>
            <a:off x="971600" y="1120214"/>
            <a:ext cx="876548" cy="646331"/>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描述</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9" name="左大括号 8"/>
          <p:cNvSpPr/>
          <p:nvPr/>
        </p:nvSpPr>
        <p:spPr>
          <a:xfrm>
            <a:off x="837109" y="1491630"/>
            <a:ext cx="156468" cy="225636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3641230" y="782816"/>
            <a:ext cx="1878958" cy="580865"/>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磁体磁场</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3" name="矩形 12"/>
          <p:cNvSpPr/>
          <p:nvPr/>
        </p:nvSpPr>
        <p:spPr>
          <a:xfrm>
            <a:off x="5066531" y="407918"/>
            <a:ext cx="2238998" cy="580865"/>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外部</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N</a:t>
            </a: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→S</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4" name="矩形 13"/>
          <p:cNvSpPr/>
          <p:nvPr/>
        </p:nvSpPr>
        <p:spPr>
          <a:xfrm>
            <a:off x="5131789" y="1185680"/>
            <a:ext cx="2238998" cy="580865"/>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内部</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S</a:t>
            </a: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→N</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5" name="矩形 14"/>
          <p:cNvSpPr/>
          <p:nvPr/>
        </p:nvSpPr>
        <p:spPr>
          <a:xfrm>
            <a:off x="3631704" y="1574904"/>
            <a:ext cx="5157589" cy="1200329"/>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电流磁场</a:t>
            </a: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安培</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定则</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zh-CN" altLang="en-US" sz="2400"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手螺旋定则</a:t>
            </a: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cxnSp>
        <p:nvCxnSpPr>
          <p:cNvPr id="16" name="直接连接符 15"/>
          <p:cNvCxnSpPr/>
          <p:nvPr/>
        </p:nvCxnSpPr>
        <p:spPr>
          <a:xfrm>
            <a:off x="1754163" y="1478513"/>
            <a:ext cx="3409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左大括号 16"/>
          <p:cNvSpPr/>
          <p:nvPr/>
        </p:nvSpPr>
        <p:spPr>
          <a:xfrm>
            <a:off x="3535313" y="1118473"/>
            <a:ext cx="156468" cy="79084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左大括号 17"/>
          <p:cNvSpPr/>
          <p:nvPr/>
        </p:nvSpPr>
        <p:spPr>
          <a:xfrm>
            <a:off x="4991596" y="758433"/>
            <a:ext cx="156468" cy="79084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971600" y="3359037"/>
            <a:ext cx="876548" cy="580865"/>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作用</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20" name="矩形 19"/>
          <p:cNvSpPr/>
          <p:nvPr/>
        </p:nvSpPr>
        <p:spPr>
          <a:xfrm>
            <a:off x="3160092" y="2859782"/>
            <a:ext cx="5957937" cy="1200329"/>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大小：</a:t>
            </a:r>
            <a:r>
              <a:rPr lang="en-US" altLang="zh-CN" sz="2400" i="1" kern="100" dirty="0" smtClean="0">
                <a:solidFill>
                  <a:schemeClr val="tx1">
                    <a:lumMod val="75000"/>
                    <a:lumOff val="25000"/>
                  </a:schemeClr>
                </a:solidFill>
                <a:latin typeface="Times New Roman" pitchFamily="18" charset="0"/>
                <a:ea typeface="微软雅黑" pitchFamily="34" charset="-122"/>
                <a:cs typeface="Times New Roman" pitchFamily="18" charset="0"/>
              </a:rPr>
              <a:t>F</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2400" i="1" kern="100" dirty="0" err="1" smtClean="0">
                <a:solidFill>
                  <a:schemeClr val="tx1">
                    <a:lumMod val="75000"/>
                    <a:lumOff val="25000"/>
                  </a:schemeClr>
                </a:solidFill>
                <a:latin typeface="Times New Roman" pitchFamily="18" charset="0"/>
                <a:ea typeface="微软雅黑" pitchFamily="34" charset="-122"/>
                <a:cs typeface="Times New Roman" pitchFamily="18" charset="0"/>
              </a:rPr>
              <a:t>ILB</a:t>
            </a:r>
            <a:r>
              <a:rPr lang="en-US" altLang="zh-CN" sz="2400" kern="100" dirty="0" err="1" smtClean="0">
                <a:solidFill>
                  <a:schemeClr val="tx1">
                    <a:lumMod val="75000"/>
                    <a:lumOff val="25000"/>
                  </a:schemeClr>
                </a:solidFill>
                <a:latin typeface="Times New Roman" pitchFamily="18" charset="0"/>
                <a:ea typeface="微软雅黑" pitchFamily="34" charset="-122"/>
                <a:cs typeface="Times New Roman" pitchFamily="18" charset="0"/>
              </a:rPr>
              <a:t>sin</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400" i="1" kern="100" dirty="0" err="1" smtClean="0">
                <a:solidFill>
                  <a:schemeClr val="tx1">
                    <a:lumMod val="75000"/>
                    <a:lumOff val="25000"/>
                  </a:schemeClr>
                </a:solidFill>
                <a:latin typeface="Times New Roman" pitchFamily="18" charset="0"/>
                <a:ea typeface="微软雅黑" pitchFamily="34" charset="-122"/>
                <a:cs typeface="Times New Roman" pitchFamily="18" charset="0"/>
              </a:rPr>
              <a:t>θ,θ</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为</a:t>
            </a:r>
            <a:r>
              <a:rPr lang="en-US" altLang="zh-CN" sz="2400"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与</a:t>
            </a:r>
            <a:r>
              <a:rPr lang="zh-CN" altLang="en-US" sz="2400"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的</a:t>
            </a: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夹角</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2400" i="1" kern="100" dirty="0" smtClean="0">
                <a:solidFill>
                  <a:schemeClr val="tx1">
                    <a:lumMod val="75000"/>
                    <a:lumOff val="25000"/>
                  </a:schemeClr>
                </a:solidFill>
                <a:latin typeface="Times New Roman" pitchFamily="18" charset="0"/>
                <a:ea typeface="微软雅黑" pitchFamily="34" charset="-122"/>
                <a:cs typeface="Times New Roman" pitchFamily="18" charset="0"/>
              </a:rPr>
              <a:t>L</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为有</a:t>
            </a:r>
            <a:endPar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endParaRPr>
          </a:p>
          <a:p>
            <a:pPr>
              <a:lnSpc>
                <a:spcPct val="150000"/>
              </a:lnSpc>
            </a:pP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效长度</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21" name="矩形 20"/>
          <p:cNvSpPr/>
          <p:nvPr/>
        </p:nvSpPr>
        <p:spPr>
          <a:xfrm>
            <a:off x="3172544" y="3978002"/>
            <a:ext cx="3897615" cy="646331"/>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方向：</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由</a:t>
            </a:r>
            <a:r>
              <a:rPr lang="zh-CN" altLang="en-US" sz="2400"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手</a:t>
            </a: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定则判断</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22" name="左大括号 21"/>
          <p:cNvSpPr/>
          <p:nvPr/>
        </p:nvSpPr>
        <p:spPr>
          <a:xfrm>
            <a:off x="3056905" y="3170645"/>
            <a:ext cx="156468" cy="115787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6804248" y="1614045"/>
            <a:ext cx="492443" cy="525657"/>
          </a:xfrm>
          <a:prstGeom prst="rect">
            <a:avLst/>
          </a:prstGeom>
        </p:spPr>
        <p:txBody>
          <a:bodyPr wrap="none">
            <a:spAutoFit/>
          </a:bodyPr>
          <a:lstStyle/>
          <a:p>
            <a:pPr algn="ctr">
              <a:lnSpc>
                <a:spcPct val="130000"/>
              </a:lnSpc>
            </a:pPr>
            <a:r>
              <a:rPr lang="zh-CN" altLang="en-US" sz="2400" dirty="0">
                <a:solidFill>
                  <a:srgbClr val="0070C0"/>
                </a:solidFill>
                <a:latin typeface="微软雅黑" panose="020B0503020204020204" pitchFamily="34" charset="-122"/>
                <a:ea typeface="微软雅黑" panose="020B0503020204020204" pitchFamily="34" charset="-122"/>
                <a:cs typeface="Arial Unicode MS" panose="020B0604020202020204" pitchFamily="34" charset="-122"/>
              </a:rPr>
              <a:t>右</a:t>
            </a:r>
          </a:p>
        </p:txBody>
      </p:sp>
      <p:sp>
        <p:nvSpPr>
          <p:cNvPr id="24" name="矩形 23"/>
          <p:cNvSpPr/>
          <p:nvPr/>
        </p:nvSpPr>
        <p:spPr>
          <a:xfrm>
            <a:off x="6015563" y="2900664"/>
            <a:ext cx="372218" cy="524567"/>
          </a:xfrm>
          <a:prstGeom prst="rect">
            <a:avLst/>
          </a:prstGeom>
        </p:spPr>
        <p:txBody>
          <a:bodyPr wrap="none">
            <a:spAutoFit/>
          </a:bodyPr>
          <a:lstStyle/>
          <a:p>
            <a:pPr algn="ctr">
              <a:lnSpc>
                <a:spcPct val="130000"/>
              </a:lnSpc>
            </a:pPr>
            <a:r>
              <a:rPr lang="en-US" altLang="zh-CN" sz="2400" i="1" dirty="0">
                <a:solidFill>
                  <a:srgbClr val="0070C0"/>
                </a:solidFill>
                <a:latin typeface="Times New Roman" pitchFamily="18" charset="0"/>
                <a:ea typeface="Times New Roman" pitchFamily="18" charset="0"/>
                <a:cs typeface="Times New Roman" pitchFamily="18" charset="0"/>
              </a:rPr>
              <a:t>B</a:t>
            </a:r>
            <a:endParaRPr lang="zh-CN" altLang="en-US" sz="2400" i="1" dirty="0">
              <a:solidFill>
                <a:srgbClr val="0070C0"/>
              </a:solidFill>
              <a:latin typeface="Times New Roman" pitchFamily="18" charset="0"/>
              <a:ea typeface="微软雅黑" panose="020B0503020204020204" pitchFamily="34" charset="-122"/>
              <a:cs typeface="Times New Roman" pitchFamily="18" charset="0"/>
            </a:endParaRPr>
          </a:p>
        </p:txBody>
      </p:sp>
      <p:sp>
        <p:nvSpPr>
          <p:cNvPr id="25" name="矩形 24"/>
          <p:cNvSpPr/>
          <p:nvPr/>
        </p:nvSpPr>
        <p:spPr>
          <a:xfrm>
            <a:off x="6732240" y="2890262"/>
            <a:ext cx="287258" cy="524567"/>
          </a:xfrm>
          <a:prstGeom prst="rect">
            <a:avLst/>
          </a:prstGeom>
        </p:spPr>
        <p:txBody>
          <a:bodyPr wrap="none">
            <a:spAutoFit/>
          </a:bodyPr>
          <a:lstStyle/>
          <a:p>
            <a:pPr algn="ctr">
              <a:lnSpc>
                <a:spcPct val="130000"/>
              </a:lnSpc>
            </a:pPr>
            <a:r>
              <a:rPr lang="en-US" altLang="zh-CN" sz="2400" i="1" dirty="0" smtClean="0">
                <a:solidFill>
                  <a:srgbClr val="0070C0"/>
                </a:solidFill>
                <a:latin typeface="Times New Roman" pitchFamily="18" charset="0"/>
                <a:ea typeface="Times New Roman" pitchFamily="18" charset="0"/>
                <a:cs typeface="Times New Roman" pitchFamily="18" charset="0"/>
              </a:rPr>
              <a:t>I</a:t>
            </a:r>
            <a:endParaRPr lang="zh-CN" altLang="en-US" sz="2400" i="1" dirty="0">
              <a:solidFill>
                <a:srgbClr val="0070C0"/>
              </a:solidFill>
              <a:latin typeface="Times New Roman" pitchFamily="18" charset="0"/>
              <a:ea typeface="微软雅黑" panose="020B0503020204020204" pitchFamily="34" charset="-122"/>
              <a:cs typeface="Times New Roman" pitchFamily="18" charset="0"/>
            </a:endParaRPr>
          </a:p>
        </p:txBody>
      </p:sp>
      <p:sp>
        <p:nvSpPr>
          <p:cNvPr id="26" name="矩形 25"/>
          <p:cNvSpPr/>
          <p:nvPr/>
        </p:nvSpPr>
        <p:spPr>
          <a:xfrm>
            <a:off x="4411964" y="4011910"/>
            <a:ext cx="492443" cy="572464"/>
          </a:xfrm>
          <a:prstGeom prst="rect">
            <a:avLst/>
          </a:prstGeom>
        </p:spPr>
        <p:txBody>
          <a:bodyPr wrap="none">
            <a:spAutoFit/>
          </a:bodyPr>
          <a:lstStyle/>
          <a:p>
            <a:pPr algn="ctr">
              <a:lnSpc>
                <a:spcPct val="130000"/>
              </a:lnSpc>
            </a:pPr>
            <a:r>
              <a:rPr lang="zh-CN" altLang="en-US" sz="2400" dirty="0">
                <a:solidFill>
                  <a:srgbClr val="0070C0"/>
                </a:solidFill>
                <a:latin typeface="微软雅黑" pitchFamily="34" charset="-122"/>
                <a:ea typeface="微软雅黑" pitchFamily="34" charset="-122"/>
                <a:cs typeface="Times New Roman" pitchFamily="18" charset="0"/>
              </a:rPr>
              <a:t>左</a:t>
            </a:r>
          </a:p>
        </p:txBody>
      </p:sp>
      <p:sp>
        <p:nvSpPr>
          <p:cNvPr id="27" name="矩形 26"/>
          <p:cNvSpPr/>
          <p:nvPr/>
        </p:nvSpPr>
        <p:spPr>
          <a:xfrm>
            <a:off x="2051720" y="3375104"/>
            <a:ext cx="1161653" cy="646331"/>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安培力</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cxnSp>
        <p:nvCxnSpPr>
          <p:cNvPr id="28" name="直接连接符 27"/>
          <p:cNvCxnSpPr/>
          <p:nvPr/>
        </p:nvCxnSpPr>
        <p:spPr>
          <a:xfrm>
            <a:off x="1701205" y="3723878"/>
            <a:ext cx="3750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40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linds(horizontal)">
                                      <p:cBhvr>
                                        <p:cTn id="10" dur="500"/>
                                        <p:tgtEl>
                                          <p:spTgt spid="2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50791" y="267494"/>
            <a:ext cx="5256584" cy="669414"/>
          </a:xfrm>
          <a:prstGeom prst="rect">
            <a:avLst/>
          </a:prstGeom>
        </p:spPr>
        <p:txBody>
          <a:bodyPr wrap="square">
            <a:spAutoFit/>
          </a:bodyPr>
          <a:lstStyle/>
          <a:p>
            <a:pPr>
              <a:lnSpc>
                <a:spcPct val="150000"/>
              </a:lnSpc>
            </a:pPr>
            <a:r>
              <a:rPr lang="zh-CN" altLang="en-US" sz="2500" kern="100" dirty="0">
                <a:solidFill>
                  <a:schemeClr val="tx1">
                    <a:lumMod val="75000"/>
                    <a:lumOff val="25000"/>
                  </a:schemeClr>
                </a:solidFill>
                <a:latin typeface="Times New Roman" pitchFamily="18" charset="0"/>
                <a:ea typeface="微软雅黑" pitchFamily="34" charset="-122"/>
                <a:cs typeface="Times New Roman" pitchFamily="18" charset="0"/>
              </a:rPr>
              <a:t>大小：</a:t>
            </a:r>
            <a:r>
              <a:rPr lang="en-US" altLang="zh-CN" sz="2500" i="1" kern="100" dirty="0" smtClean="0">
                <a:solidFill>
                  <a:schemeClr val="tx1">
                    <a:lumMod val="75000"/>
                    <a:lumOff val="25000"/>
                  </a:schemeClr>
                </a:solidFill>
                <a:latin typeface="Times New Roman" pitchFamily="18" charset="0"/>
                <a:ea typeface="微软雅黑" pitchFamily="34" charset="-122"/>
                <a:cs typeface="Times New Roman" pitchFamily="18" charset="0"/>
              </a:rPr>
              <a:t>F</a:t>
            </a:r>
            <a:r>
              <a:rPr lang="en-US" altLang="zh-CN" sz="25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2500" i="1" kern="100" dirty="0" err="1" smtClean="0">
                <a:solidFill>
                  <a:schemeClr val="tx1">
                    <a:lumMod val="75000"/>
                    <a:lumOff val="25000"/>
                  </a:schemeClr>
                </a:solidFill>
                <a:latin typeface="Times New Roman" pitchFamily="18" charset="0"/>
                <a:ea typeface="微软雅黑" pitchFamily="34" charset="-122"/>
                <a:cs typeface="Times New Roman" pitchFamily="18" charset="0"/>
              </a:rPr>
              <a:t>q</a:t>
            </a:r>
            <a:r>
              <a:rPr lang="en-US" altLang="zh-CN" sz="2500" i="1" kern="100" dirty="0" err="1" smtClean="0">
                <a:solidFill>
                  <a:schemeClr val="tx1">
                    <a:lumMod val="75000"/>
                    <a:lumOff val="25000"/>
                  </a:schemeClr>
                </a:solidFill>
                <a:latin typeface="Book Antiqua" pitchFamily="18" charset="0"/>
                <a:ea typeface="微软雅黑" pitchFamily="34" charset="-122"/>
                <a:cs typeface="Times New Roman" pitchFamily="18" charset="0"/>
              </a:rPr>
              <a:t>v</a:t>
            </a:r>
            <a:r>
              <a:rPr lang="en-US" altLang="zh-CN" sz="2500" i="1" kern="100" dirty="0" err="1" smtClean="0">
                <a:solidFill>
                  <a:schemeClr val="tx1">
                    <a:lumMod val="75000"/>
                    <a:lumOff val="25000"/>
                  </a:schemeClr>
                </a:solidFill>
                <a:latin typeface="Times New Roman" pitchFamily="18" charset="0"/>
                <a:ea typeface="微软雅黑" pitchFamily="34" charset="-122"/>
                <a:cs typeface="Times New Roman" pitchFamily="18" charset="0"/>
              </a:rPr>
              <a:t>B</a:t>
            </a:r>
            <a:r>
              <a:rPr lang="en-US" altLang="zh-CN" sz="2500" kern="100" dirty="0" err="1" smtClean="0">
                <a:solidFill>
                  <a:schemeClr val="tx1">
                    <a:lumMod val="75000"/>
                    <a:lumOff val="25000"/>
                  </a:schemeClr>
                </a:solidFill>
                <a:latin typeface="Times New Roman" pitchFamily="18" charset="0"/>
                <a:ea typeface="微软雅黑" pitchFamily="34" charset="-122"/>
                <a:cs typeface="Times New Roman" pitchFamily="18" charset="0"/>
              </a:rPr>
              <a:t>sin</a:t>
            </a:r>
            <a:r>
              <a:rPr lang="en-US" altLang="zh-CN" sz="2500"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el-GR" altLang="zh-CN" sz="2500" i="1" kern="100" dirty="0" smtClean="0">
                <a:solidFill>
                  <a:schemeClr val="tx1">
                    <a:lumMod val="75000"/>
                    <a:lumOff val="25000"/>
                  </a:schemeClr>
                </a:solidFill>
                <a:latin typeface="Times New Roman" pitchFamily="18" charset="0"/>
                <a:ea typeface="微软雅黑" pitchFamily="34" charset="-122"/>
                <a:cs typeface="Times New Roman" pitchFamily="18" charset="0"/>
              </a:rPr>
              <a:t>θ</a:t>
            </a:r>
            <a:r>
              <a:rPr lang="el-GR" altLang="zh-CN" sz="25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el-GR" altLang="zh-CN" sz="2500" i="1" kern="100" dirty="0" smtClean="0">
                <a:solidFill>
                  <a:schemeClr val="tx1">
                    <a:lumMod val="75000"/>
                    <a:lumOff val="25000"/>
                  </a:schemeClr>
                </a:solidFill>
                <a:latin typeface="Times New Roman" pitchFamily="18" charset="0"/>
                <a:ea typeface="微软雅黑" pitchFamily="34" charset="-122"/>
                <a:cs typeface="Times New Roman" pitchFamily="18" charset="0"/>
              </a:rPr>
              <a:t>θ</a:t>
            </a:r>
            <a:r>
              <a:rPr lang="zh-CN" altLang="en-US" sz="2500" kern="100" dirty="0" smtClean="0">
                <a:solidFill>
                  <a:schemeClr val="tx1">
                    <a:lumMod val="75000"/>
                    <a:lumOff val="25000"/>
                  </a:schemeClr>
                </a:solidFill>
                <a:latin typeface="Times New Roman" pitchFamily="18" charset="0"/>
                <a:ea typeface="微软雅黑" pitchFamily="34" charset="-122"/>
                <a:cs typeface="Times New Roman" pitchFamily="18" charset="0"/>
              </a:rPr>
              <a:t>为</a:t>
            </a:r>
            <a:r>
              <a:rPr lang="en-US" altLang="zh-CN" sz="2500"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500" kern="100" dirty="0" smtClean="0">
                <a:solidFill>
                  <a:schemeClr val="tx1">
                    <a:lumMod val="75000"/>
                    <a:lumOff val="25000"/>
                  </a:schemeClr>
                </a:solidFill>
                <a:latin typeface="Times New Roman" pitchFamily="18" charset="0"/>
                <a:ea typeface="微软雅黑" pitchFamily="34" charset="-122"/>
                <a:cs typeface="Times New Roman" pitchFamily="18" charset="0"/>
              </a:rPr>
              <a:t>与</a:t>
            </a:r>
            <a:r>
              <a:rPr lang="en-US" altLang="zh-CN" sz="2500"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500" kern="100" dirty="0" smtClean="0">
                <a:solidFill>
                  <a:schemeClr val="tx1">
                    <a:lumMod val="75000"/>
                    <a:lumOff val="25000"/>
                  </a:schemeClr>
                </a:solidFill>
                <a:latin typeface="Times New Roman" pitchFamily="18" charset="0"/>
                <a:ea typeface="微软雅黑" pitchFamily="34" charset="-122"/>
                <a:cs typeface="Times New Roman" pitchFamily="18" charset="0"/>
              </a:rPr>
              <a:t>的</a:t>
            </a:r>
            <a:r>
              <a:rPr lang="zh-CN" altLang="en-US" sz="2500" kern="100" dirty="0">
                <a:solidFill>
                  <a:schemeClr val="tx1">
                    <a:lumMod val="75000"/>
                    <a:lumOff val="25000"/>
                  </a:schemeClr>
                </a:solidFill>
                <a:latin typeface="Times New Roman" pitchFamily="18" charset="0"/>
                <a:ea typeface="微软雅黑" pitchFamily="34" charset="-122"/>
                <a:cs typeface="Times New Roman" pitchFamily="18" charset="0"/>
              </a:rPr>
              <a:t>夹角</a:t>
            </a:r>
            <a:endParaRPr lang="zh-CN" altLang="en-US" sz="25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3" name="矩形 2"/>
          <p:cNvSpPr/>
          <p:nvPr/>
        </p:nvSpPr>
        <p:spPr>
          <a:xfrm>
            <a:off x="251520" y="2297267"/>
            <a:ext cx="876548" cy="601190"/>
          </a:xfrm>
          <a:prstGeom prst="rect">
            <a:avLst/>
          </a:prstGeom>
        </p:spPr>
        <p:txBody>
          <a:bodyPr wrap="square">
            <a:spAutoFit/>
          </a:bodyPr>
          <a:lstStyle/>
          <a:p>
            <a:pPr>
              <a:lnSpc>
                <a:spcPct val="150000"/>
              </a:lnSpc>
            </a:pPr>
            <a:r>
              <a:rPr lang="zh-CN" altLang="en-US" sz="2500" kern="100" dirty="0">
                <a:solidFill>
                  <a:schemeClr val="tx1">
                    <a:lumMod val="75000"/>
                    <a:lumOff val="25000"/>
                  </a:schemeClr>
                </a:solidFill>
                <a:latin typeface="Times New Roman" pitchFamily="18" charset="0"/>
                <a:ea typeface="微软雅黑" pitchFamily="34" charset="-122"/>
                <a:cs typeface="Times New Roman" pitchFamily="18" charset="0"/>
              </a:rPr>
              <a:t>磁场</a:t>
            </a:r>
            <a:endParaRPr lang="zh-CN" altLang="en-US" sz="25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4" name="左大括号 3"/>
          <p:cNvSpPr/>
          <p:nvPr/>
        </p:nvSpPr>
        <p:spPr>
          <a:xfrm>
            <a:off x="3256806" y="522193"/>
            <a:ext cx="156468" cy="424847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500"/>
          </a:p>
        </p:txBody>
      </p:sp>
      <p:sp>
        <p:nvSpPr>
          <p:cNvPr id="6" name="矩形 5"/>
          <p:cNvSpPr/>
          <p:nvPr/>
        </p:nvSpPr>
        <p:spPr>
          <a:xfrm>
            <a:off x="1344092" y="2295908"/>
            <a:ext cx="876548" cy="601190"/>
          </a:xfrm>
          <a:prstGeom prst="rect">
            <a:avLst/>
          </a:prstGeom>
        </p:spPr>
        <p:txBody>
          <a:bodyPr wrap="square">
            <a:spAutoFit/>
          </a:bodyPr>
          <a:lstStyle/>
          <a:p>
            <a:pPr>
              <a:lnSpc>
                <a:spcPct val="150000"/>
              </a:lnSpc>
            </a:pPr>
            <a:r>
              <a:rPr lang="zh-CN" altLang="en-US" sz="2500" kern="100" dirty="0">
                <a:solidFill>
                  <a:schemeClr val="tx1">
                    <a:lumMod val="75000"/>
                    <a:lumOff val="25000"/>
                  </a:schemeClr>
                </a:solidFill>
                <a:latin typeface="Times New Roman" pitchFamily="18" charset="0"/>
                <a:ea typeface="微软雅黑" pitchFamily="34" charset="-122"/>
                <a:cs typeface="Times New Roman" pitchFamily="18" charset="0"/>
              </a:rPr>
              <a:t>作用</a:t>
            </a:r>
            <a:endParaRPr lang="zh-CN" altLang="en-US" sz="2500" dirty="0">
              <a:solidFill>
                <a:schemeClr val="tx1">
                  <a:lumMod val="75000"/>
                  <a:lumOff val="25000"/>
                </a:schemeClr>
              </a:solidFill>
              <a:latin typeface="Times New Roman" pitchFamily="18" charset="0"/>
              <a:ea typeface="微软雅黑" pitchFamily="34" charset="-122"/>
              <a:cs typeface="Times New Roman" pitchFamily="18" charset="0"/>
            </a:endParaRPr>
          </a:p>
        </p:txBody>
      </p:sp>
      <p:cxnSp>
        <p:nvCxnSpPr>
          <p:cNvPr id="7" name="直接连接符 6"/>
          <p:cNvCxnSpPr/>
          <p:nvPr/>
        </p:nvCxnSpPr>
        <p:spPr>
          <a:xfrm>
            <a:off x="993577" y="2655948"/>
            <a:ext cx="3750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49123" y="2655948"/>
            <a:ext cx="3750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411760" y="2080226"/>
            <a:ext cx="876548" cy="1178271"/>
          </a:xfrm>
          <a:prstGeom prst="rect">
            <a:avLst/>
          </a:prstGeom>
        </p:spPr>
        <p:txBody>
          <a:bodyPr wrap="square">
            <a:spAutoFit/>
          </a:bodyPr>
          <a:lstStyle/>
          <a:p>
            <a:pPr>
              <a:lnSpc>
                <a:spcPct val="150000"/>
              </a:lnSpc>
            </a:pPr>
            <a:r>
              <a:rPr lang="zh-CN" altLang="en-US" sz="2500" kern="100" dirty="0">
                <a:solidFill>
                  <a:schemeClr val="tx1">
                    <a:lumMod val="75000"/>
                    <a:lumOff val="25000"/>
                  </a:schemeClr>
                </a:solidFill>
                <a:latin typeface="Times New Roman" pitchFamily="18" charset="0"/>
                <a:ea typeface="微软雅黑" pitchFamily="34" charset="-122"/>
                <a:cs typeface="Times New Roman" pitchFamily="18" charset="0"/>
              </a:rPr>
              <a:t>洛伦兹力</a:t>
            </a:r>
            <a:endParaRPr lang="zh-CN" altLang="en-US" sz="25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0" name="矩形 9"/>
          <p:cNvSpPr/>
          <p:nvPr/>
        </p:nvSpPr>
        <p:spPr>
          <a:xfrm>
            <a:off x="3350791" y="924099"/>
            <a:ext cx="5256584" cy="601190"/>
          </a:xfrm>
          <a:prstGeom prst="rect">
            <a:avLst/>
          </a:prstGeom>
        </p:spPr>
        <p:txBody>
          <a:bodyPr wrap="square">
            <a:spAutoFit/>
          </a:bodyPr>
          <a:lstStyle/>
          <a:p>
            <a:pPr>
              <a:lnSpc>
                <a:spcPct val="150000"/>
              </a:lnSpc>
            </a:pPr>
            <a:r>
              <a:rPr lang="zh-CN" altLang="en-US" sz="2500" kern="100" dirty="0">
                <a:solidFill>
                  <a:schemeClr val="tx1">
                    <a:lumMod val="75000"/>
                    <a:lumOff val="25000"/>
                  </a:schemeClr>
                </a:solidFill>
                <a:latin typeface="Times New Roman" pitchFamily="18" charset="0"/>
                <a:ea typeface="微软雅黑" pitchFamily="34" charset="-122"/>
                <a:cs typeface="Times New Roman" pitchFamily="18" charset="0"/>
              </a:rPr>
              <a:t>方向：</a:t>
            </a:r>
            <a:r>
              <a:rPr lang="zh-CN" altLang="en-US" sz="2500" kern="100" dirty="0" smtClean="0">
                <a:solidFill>
                  <a:schemeClr val="tx1">
                    <a:lumMod val="75000"/>
                    <a:lumOff val="25000"/>
                  </a:schemeClr>
                </a:solidFill>
                <a:latin typeface="Times New Roman" pitchFamily="18" charset="0"/>
                <a:ea typeface="微软雅黑" pitchFamily="34" charset="-122"/>
                <a:cs typeface="Times New Roman" pitchFamily="18" charset="0"/>
              </a:rPr>
              <a:t>由</a:t>
            </a:r>
            <a:r>
              <a:rPr lang="zh-CN" altLang="en-US" sz="2500" kern="100" dirty="0">
                <a:solidFill>
                  <a:schemeClr val="tx1">
                    <a:lumMod val="75000"/>
                    <a:lumOff val="25000"/>
                  </a:schemeClr>
                </a:solidFill>
                <a:latin typeface="Times New Roman" pitchFamily="18" charset="0"/>
                <a:ea typeface="微软雅黑" pitchFamily="34" charset="-122"/>
                <a:cs typeface="Times New Roman" pitchFamily="18" charset="0"/>
              </a:rPr>
              <a:t>左</a:t>
            </a:r>
            <a:r>
              <a:rPr lang="zh-CN" altLang="en-US" sz="2500" kern="100" dirty="0" smtClean="0">
                <a:solidFill>
                  <a:schemeClr val="tx1">
                    <a:lumMod val="75000"/>
                    <a:lumOff val="25000"/>
                  </a:schemeClr>
                </a:solidFill>
                <a:latin typeface="Times New Roman" pitchFamily="18" charset="0"/>
                <a:ea typeface="微软雅黑" pitchFamily="34" charset="-122"/>
                <a:cs typeface="Times New Roman" pitchFamily="18" charset="0"/>
              </a:rPr>
              <a:t>手</a:t>
            </a:r>
            <a:r>
              <a:rPr lang="zh-CN" altLang="en-US" sz="2500" kern="100" dirty="0">
                <a:solidFill>
                  <a:schemeClr val="tx1">
                    <a:lumMod val="75000"/>
                    <a:lumOff val="25000"/>
                  </a:schemeClr>
                </a:solidFill>
                <a:latin typeface="Times New Roman" pitchFamily="18" charset="0"/>
                <a:ea typeface="微软雅黑" pitchFamily="34" charset="-122"/>
                <a:cs typeface="Times New Roman" pitchFamily="18" charset="0"/>
              </a:rPr>
              <a:t>定则判断</a:t>
            </a:r>
            <a:endParaRPr lang="zh-CN" altLang="en-US" sz="25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1" name="矩形 10"/>
          <p:cNvSpPr/>
          <p:nvPr/>
        </p:nvSpPr>
        <p:spPr>
          <a:xfrm>
            <a:off x="3350791" y="1455702"/>
            <a:ext cx="5256584" cy="669414"/>
          </a:xfrm>
          <a:prstGeom prst="rect">
            <a:avLst/>
          </a:prstGeom>
        </p:spPr>
        <p:txBody>
          <a:bodyPr wrap="square">
            <a:spAutoFit/>
          </a:bodyPr>
          <a:lstStyle/>
          <a:p>
            <a:pPr>
              <a:lnSpc>
                <a:spcPct val="150000"/>
              </a:lnSpc>
            </a:pPr>
            <a:r>
              <a:rPr lang="zh-CN" altLang="en-US" sz="2500" kern="100" dirty="0">
                <a:solidFill>
                  <a:schemeClr val="tx1">
                    <a:lumMod val="75000"/>
                    <a:lumOff val="25000"/>
                  </a:schemeClr>
                </a:solidFill>
                <a:latin typeface="Times New Roman" pitchFamily="18" charset="0"/>
                <a:ea typeface="微软雅黑" pitchFamily="34" charset="-122"/>
                <a:cs typeface="Times New Roman" pitchFamily="18" charset="0"/>
              </a:rPr>
              <a:t>特点：</a:t>
            </a:r>
            <a:r>
              <a:rPr lang="zh-CN" altLang="en-US" sz="2500" kern="100" dirty="0" smtClean="0">
                <a:solidFill>
                  <a:schemeClr val="tx1">
                    <a:lumMod val="75000"/>
                    <a:lumOff val="25000"/>
                  </a:schemeClr>
                </a:solidFill>
                <a:latin typeface="Times New Roman" pitchFamily="18" charset="0"/>
                <a:ea typeface="微软雅黑" pitchFamily="34" charset="-122"/>
                <a:cs typeface="Times New Roman" pitchFamily="18" charset="0"/>
              </a:rPr>
              <a:t>洛伦兹力不</a:t>
            </a:r>
            <a:r>
              <a:rPr lang="zh-CN" altLang="en-US" sz="2500" kern="100" dirty="0">
                <a:solidFill>
                  <a:schemeClr val="tx1">
                    <a:lumMod val="75000"/>
                    <a:lumOff val="25000"/>
                  </a:schemeClr>
                </a:solidFill>
                <a:latin typeface="Times New Roman" pitchFamily="18" charset="0"/>
                <a:ea typeface="微软雅黑" pitchFamily="34" charset="-122"/>
                <a:cs typeface="Times New Roman" pitchFamily="18" charset="0"/>
              </a:rPr>
              <a:t>做功</a:t>
            </a:r>
            <a:endParaRPr lang="zh-CN" altLang="en-US" sz="25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2" name="矩形 11"/>
          <p:cNvSpPr/>
          <p:nvPr/>
        </p:nvSpPr>
        <p:spPr>
          <a:xfrm>
            <a:off x="3413274" y="1962353"/>
            <a:ext cx="5256584" cy="2400657"/>
          </a:xfrm>
          <a:prstGeom prst="rect">
            <a:avLst/>
          </a:prstGeom>
        </p:spPr>
        <p:txBody>
          <a:bodyPr wrap="square">
            <a:spAutoFit/>
          </a:bodyPr>
          <a:lstStyle/>
          <a:p>
            <a:pPr>
              <a:lnSpc>
                <a:spcPct val="150000"/>
              </a:lnSpc>
            </a:pPr>
            <a:r>
              <a:rPr lang="zh-CN" altLang="en-US" sz="2500" kern="100" dirty="0">
                <a:solidFill>
                  <a:schemeClr val="tx1">
                    <a:lumMod val="75000"/>
                    <a:lumOff val="25000"/>
                  </a:schemeClr>
                </a:solidFill>
                <a:latin typeface="Times New Roman" pitchFamily="18" charset="0"/>
                <a:ea typeface="微软雅黑" pitchFamily="34" charset="-122"/>
                <a:cs typeface="Times New Roman" pitchFamily="18" charset="0"/>
              </a:rPr>
              <a:t>特例：沿着与磁场垂直的方向</a:t>
            </a:r>
            <a:r>
              <a:rPr lang="zh-CN" altLang="en-US" sz="2500" kern="100" dirty="0" smtClean="0">
                <a:solidFill>
                  <a:schemeClr val="tx1">
                    <a:lumMod val="75000"/>
                    <a:lumOff val="25000"/>
                  </a:schemeClr>
                </a:solidFill>
                <a:latin typeface="Times New Roman" pitchFamily="18" charset="0"/>
                <a:ea typeface="微软雅黑" pitchFamily="34" charset="-122"/>
                <a:cs typeface="Times New Roman" pitchFamily="18" charset="0"/>
              </a:rPr>
              <a:t>射入</a:t>
            </a:r>
            <a:endParaRPr lang="en-US" altLang="zh-CN" sz="2500" kern="100" dirty="0" smtClean="0">
              <a:solidFill>
                <a:schemeClr val="tx1">
                  <a:lumMod val="75000"/>
                  <a:lumOff val="25000"/>
                </a:schemeClr>
              </a:solidFill>
              <a:latin typeface="Times New Roman" pitchFamily="18" charset="0"/>
              <a:ea typeface="微软雅黑" pitchFamily="34" charset="-122"/>
              <a:cs typeface="Times New Roman" pitchFamily="18" charset="0"/>
            </a:endParaRPr>
          </a:p>
          <a:p>
            <a:pPr>
              <a:lnSpc>
                <a:spcPct val="150000"/>
              </a:lnSpc>
            </a:pPr>
            <a:r>
              <a:rPr lang="en-US" altLang="zh-CN" sz="2500" kern="1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500"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500" kern="100" dirty="0" smtClean="0">
                <a:solidFill>
                  <a:schemeClr val="tx1">
                    <a:lumMod val="75000"/>
                    <a:lumOff val="25000"/>
                  </a:schemeClr>
                </a:solidFill>
                <a:latin typeface="Times New Roman" pitchFamily="18" charset="0"/>
                <a:ea typeface="微软雅黑" pitchFamily="34" charset="-122"/>
                <a:cs typeface="Times New Roman" pitchFamily="18" charset="0"/>
              </a:rPr>
              <a:t>磁场</a:t>
            </a:r>
            <a:r>
              <a:rPr lang="zh-CN" altLang="en-US" sz="2500" kern="100" dirty="0">
                <a:solidFill>
                  <a:schemeClr val="tx1">
                    <a:lumMod val="75000"/>
                    <a:lumOff val="25000"/>
                  </a:schemeClr>
                </a:solidFill>
                <a:latin typeface="Times New Roman" pitchFamily="18" charset="0"/>
                <a:ea typeface="微软雅黑" pitchFamily="34" charset="-122"/>
                <a:cs typeface="Times New Roman" pitchFamily="18" charset="0"/>
              </a:rPr>
              <a:t>的带电粒子，在匀强磁场</a:t>
            </a:r>
            <a:r>
              <a:rPr lang="zh-CN" altLang="en-US" sz="2500" kern="100" dirty="0" smtClean="0">
                <a:solidFill>
                  <a:schemeClr val="tx1">
                    <a:lumMod val="75000"/>
                    <a:lumOff val="25000"/>
                  </a:schemeClr>
                </a:solidFill>
                <a:latin typeface="Times New Roman" pitchFamily="18" charset="0"/>
                <a:ea typeface="微软雅黑" pitchFamily="34" charset="-122"/>
                <a:cs typeface="Times New Roman" pitchFamily="18" charset="0"/>
              </a:rPr>
              <a:t>中</a:t>
            </a:r>
            <a:endParaRPr lang="en-US" altLang="zh-CN" sz="2500" kern="100" dirty="0" smtClean="0">
              <a:solidFill>
                <a:schemeClr val="tx1">
                  <a:lumMod val="75000"/>
                  <a:lumOff val="25000"/>
                </a:schemeClr>
              </a:solidFill>
              <a:latin typeface="Times New Roman" pitchFamily="18" charset="0"/>
              <a:ea typeface="微软雅黑" pitchFamily="34" charset="-122"/>
              <a:cs typeface="Times New Roman" pitchFamily="18" charset="0"/>
            </a:endParaRPr>
          </a:p>
          <a:p>
            <a:pPr>
              <a:lnSpc>
                <a:spcPct val="150000"/>
              </a:lnSpc>
            </a:pPr>
            <a:r>
              <a:rPr lang="en-US" altLang="zh-CN" sz="2500" kern="1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500"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500" kern="100" dirty="0" smtClean="0">
                <a:solidFill>
                  <a:schemeClr val="tx1">
                    <a:lumMod val="75000"/>
                    <a:lumOff val="25000"/>
                  </a:schemeClr>
                </a:solidFill>
                <a:latin typeface="Times New Roman" pitchFamily="18" charset="0"/>
                <a:ea typeface="微软雅黑" pitchFamily="34" charset="-122"/>
                <a:cs typeface="Times New Roman" pitchFamily="18" charset="0"/>
              </a:rPr>
              <a:t>做匀速圆周运动：</a:t>
            </a:r>
            <a:r>
              <a:rPr lang="en-US" altLang="zh-CN" sz="2500" i="1" kern="100" dirty="0" err="1" smtClean="0">
                <a:solidFill>
                  <a:schemeClr val="tx1">
                    <a:lumMod val="75000"/>
                    <a:lumOff val="25000"/>
                  </a:schemeClr>
                </a:solidFill>
                <a:latin typeface="Times New Roman" pitchFamily="18" charset="0"/>
                <a:ea typeface="微软雅黑" pitchFamily="34" charset="-122"/>
                <a:cs typeface="Times New Roman" pitchFamily="18" charset="0"/>
              </a:rPr>
              <a:t>q</a:t>
            </a:r>
            <a:r>
              <a:rPr lang="en-US" altLang="zh-CN" sz="2500" i="1" kern="100" dirty="0" err="1" smtClean="0">
                <a:solidFill>
                  <a:schemeClr val="tx1">
                    <a:lumMod val="75000"/>
                    <a:lumOff val="25000"/>
                  </a:schemeClr>
                </a:solidFill>
                <a:latin typeface="Book Antiqua" pitchFamily="18" charset="0"/>
                <a:ea typeface="微软雅黑" pitchFamily="34" charset="-122"/>
                <a:cs typeface="Times New Roman" pitchFamily="18" charset="0"/>
              </a:rPr>
              <a:t>v</a:t>
            </a:r>
            <a:r>
              <a:rPr lang="en-US" altLang="zh-CN" sz="2500" i="1" kern="100" dirty="0" err="1" smtClean="0">
                <a:solidFill>
                  <a:schemeClr val="tx1">
                    <a:lumMod val="75000"/>
                    <a:lumOff val="25000"/>
                  </a:schemeClr>
                </a:solidFill>
                <a:latin typeface="Times New Roman" pitchFamily="18" charset="0"/>
                <a:ea typeface="微软雅黑" pitchFamily="34" charset="-122"/>
                <a:cs typeface="Times New Roman" pitchFamily="18" charset="0"/>
              </a:rPr>
              <a:t>B</a:t>
            </a:r>
            <a:r>
              <a:rPr lang="en-US" altLang="zh-CN" sz="2500" i="1"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500" i="1"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endParaRPr lang="en-US" altLang="zh-CN" sz="2500" i="1" kern="100" dirty="0" smtClean="0">
              <a:solidFill>
                <a:schemeClr val="tx1">
                  <a:lumMod val="75000"/>
                  <a:lumOff val="25000"/>
                </a:schemeClr>
              </a:solidFill>
              <a:latin typeface="Times New Roman" pitchFamily="18" charset="0"/>
              <a:ea typeface="微软雅黑" pitchFamily="34" charset="-122"/>
              <a:cs typeface="Times New Roman" pitchFamily="18" charset="0"/>
            </a:endParaRPr>
          </a:p>
          <a:p>
            <a:pPr>
              <a:lnSpc>
                <a:spcPct val="150000"/>
              </a:lnSpc>
            </a:pPr>
            <a:r>
              <a:rPr lang="en-US" altLang="zh-CN" sz="2500" i="1" kern="100" dirty="0" smtClean="0">
                <a:solidFill>
                  <a:schemeClr val="tx1">
                    <a:lumMod val="75000"/>
                    <a:lumOff val="25000"/>
                  </a:schemeClr>
                </a:solidFill>
                <a:latin typeface="Times New Roman" pitchFamily="18" charset="0"/>
                <a:ea typeface="微软雅黑" pitchFamily="34" charset="-122"/>
                <a:cs typeface="Times New Roman" pitchFamily="18" charset="0"/>
              </a:rPr>
              <a:t>    r=</a:t>
            </a:r>
            <a:r>
              <a:rPr lang="en-US" altLang="zh-CN" sz="2500" i="1"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500" i="1"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2500" i="1" dirty="0" smtClean="0">
                <a:solidFill>
                  <a:schemeClr val="tx1">
                    <a:lumMod val="75000"/>
                    <a:lumOff val="25000"/>
                  </a:schemeClr>
                </a:solidFill>
                <a:latin typeface="Times New Roman" pitchFamily="18" charset="0"/>
                <a:ea typeface="微软雅黑" pitchFamily="34" charset="-122"/>
                <a:cs typeface="Times New Roman" pitchFamily="18" charset="0"/>
              </a:rPr>
              <a:t>T=</a:t>
            </a:r>
            <a:r>
              <a:rPr lang="en-US" altLang="zh-CN" sz="2500" i="1" u="sng" kern="1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500" i="1"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endParaRPr lang="zh-CN" altLang="en-US" sz="2500" i="1" u="sng"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3" name="矩形 12"/>
          <p:cNvSpPr/>
          <p:nvPr/>
        </p:nvSpPr>
        <p:spPr>
          <a:xfrm>
            <a:off x="3485282" y="4326497"/>
            <a:ext cx="4344285" cy="621517"/>
          </a:xfrm>
          <a:prstGeom prst="rect">
            <a:avLst/>
          </a:prstGeom>
        </p:spPr>
        <p:txBody>
          <a:bodyPr wrap="square">
            <a:spAutoFit/>
          </a:bodyPr>
          <a:lstStyle/>
          <a:p>
            <a:pPr>
              <a:lnSpc>
                <a:spcPct val="150000"/>
              </a:lnSpc>
            </a:pPr>
            <a:r>
              <a:rPr lang="zh-CN" altLang="en-US" sz="2500" kern="100" dirty="0">
                <a:solidFill>
                  <a:schemeClr val="tx1">
                    <a:lumMod val="75000"/>
                    <a:lumOff val="25000"/>
                  </a:schemeClr>
                </a:solidFill>
                <a:latin typeface="Times New Roman" pitchFamily="18" charset="0"/>
                <a:ea typeface="微软雅黑" pitchFamily="34" charset="-122"/>
                <a:cs typeface="Times New Roman" pitchFamily="18" charset="0"/>
              </a:rPr>
              <a:t>应用：质谱仪、回旋加速器</a:t>
            </a:r>
            <a:endParaRPr lang="zh-CN" altLang="en-US" sz="25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6" name="矩形 15"/>
          <p:cNvSpPr/>
          <p:nvPr/>
        </p:nvSpPr>
        <p:spPr>
          <a:xfrm>
            <a:off x="6365602" y="340521"/>
            <a:ext cx="372218" cy="524567"/>
          </a:xfrm>
          <a:prstGeom prst="rect">
            <a:avLst/>
          </a:prstGeom>
        </p:spPr>
        <p:txBody>
          <a:bodyPr wrap="none">
            <a:spAutoFit/>
          </a:bodyPr>
          <a:lstStyle/>
          <a:p>
            <a:pPr algn="ctr">
              <a:lnSpc>
                <a:spcPct val="130000"/>
              </a:lnSpc>
            </a:pPr>
            <a:r>
              <a:rPr lang="en-US" altLang="zh-CN" sz="2400" i="1" dirty="0">
                <a:solidFill>
                  <a:srgbClr val="0070C0"/>
                </a:solidFill>
                <a:latin typeface="Times New Roman" pitchFamily="18" charset="0"/>
                <a:ea typeface="Times New Roman" pitchFamily="18" charset="0"/>
                <a:cs typeface="Times New Roman" pitchFamily="18" charset="0"/>
              </a:rPr>
              <a:t>B</a:t>
            </a:r>
            <a:endParaRPr lang="zh-CN" altLang="en-US" sz="2400" i="1" dirty="0">
              <a:solidFill>
                <a:srgbClr val="0070C0"/>
              </a:solidFill>
              <a:latin typeface="Times New Roman" pitchFamily="18" charset="0"/>
              <a:ea typeface="微软雅黑" pitchFamily="34" charset="-122"/>
              <a:cs typeface="Times New Roman" pitchFamily="18" charset="0"/>
            </a:endParaRPr>
          </a:p>
        </p:txBody>
      </p:sp>
      <p:sp>
        <p:nvSpPr>
          <p:cNvPr id="17" name="矩形 16"/>
          <p:cNvSpPr/>
          <p:nvPr/>
        </p:nvSpPr>
        <p:spPr>
          <a:xfrm>
            <a:off x="7006054" y="315694"/>
            <a:ext cx="344966" cy="553741"/>
          </a:xfrm>
          <a:prstGeom prst="rect">
            <a:avLst/>
          </a:prstGeom>
        </p:spPr>
        <p:txBody>
          <a:bodyPr wrap="none">
            <a:spAutoFit/>
          </a:bodyPr>
          <a:lstStyle/>
          <a:p>
            <a:pPr algn="ctr">
              <a:lnSpc>
                <a:spcPct val="130000"/>
              </a:lnSpc>
            </a:pPr>
            <a:r>
              <a:rPr lang="en-US" altLang="zh-CN" sz="2500" i="1" kern="100" dirty="0">
                <a:solidFill>
                  <a:srgbClr val="0070C0"/>
                </a:solidFill>
                <a:latin typeface="Book Antiqua" pitchFamily="18" charset="0"/>
                <a:ea typeface="微软雅黑" pitchFamily="34" charset="-122"/>
                <a:cs typeface="Times New Roman" pitchFamily="18" charset="0"/>
              </a:rPr>
              <a:t>v</a:t>
            </a:r>
            <a:endParaRPr lang="zh-CN" altLang="en-US" sz="2400" i="1" dirty="0">
              <a:solidFill>
                <a:srgbClr val="0070C0"/>
              </a:solidFill>
              <a:latin typeface="Times New Roman" pitchFamily="18" charset="0"/>
              <a:ea typeface="微软雅黑" pitchFamily="34" charset="-122"/>
              <a:cs typeface="Times New Roman" pitchFamily="18" charset="0"/>
            </a:endParaRPr>
          </a:p>
        </p:txBody>
      </p:sp>
      <p:pic>
        <p:nvPicPr>
          <p:cNvPr id="19" name="Picture 2">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8" name="对象 17"/>
          <p:cNvGraphicFramePr>
            <a:graphicFrameLocks noChangeAspect="1"/>
          </p:cNvGraphicFramePr>
          <p:nvPr>
            <p:extLst>
              <p:ext uri="{D42A27DB-BD31-4B8C-83A1-F6EECF244321}">
                <p14:modId xmlns:p14="http://schemas.microsoft.com/office/powerpoint/2010/main" val="1273215457"/>
              </p:ext>
            </p:extLst>
          </p:nvPr>
        </p:nvGraphicFramePr>
        <p:xfrm>
          <a:off x="7078062" y="3034853"/>
          <a:ext cx="655692" cy="801401"/>
        </p:xfrm>
        <a:graphic>
          <a:graphicData uri="http://schemas.openxmlformats.org/presentationml/2006/ole">
            <mc:AlternateContent xmlns:mc="http://schemas.openxmlformats.org/markup-compatibility/2006">
              <mc:Choice xmlns:v="urn:schemas-microsoft-com:vml" Requires="v">
                <p:oleObj spid="_x0000_s10348" name="Equation" r:id="rId5" imgW="342720" imgH="419040" progId="Equation.DSMT4">
                  <p:embed/>
                </p:oleObj>
              </mc:Choice>
              <mc:Fallback>
                <p:oleObj name="Equation" r:id="rId5" imgW="342720" imgH="419040" progId="Equation.DSMT4">
                  <p:embed/>
                  <p:pic>
                    <p:nvPicPr>
                      <p:cNvPr id="0" name=""/>
                      <p:cNvPicPr/>
                      <p:nvPr/>
                    </p:nvPicPr>
                    <p:blipFill>
                      <a:blip r:embed="rId6"/>
                      <a:stretch>
                        <a:fillRect/>
                      </a:stretch>
                    </p:blipFill>
                    <p:spPr>
                      <a:xfrm>
                        <a:off x="7078062" y="3034853"/>
                        <a:ext cx="655692" cy="801401"/>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74666044"/>
              </p:ext>
            </p:extLst>
          </p:nvPr>
        </p:nvGraphicFramePr>
        <p:xfrm>
          <a:off x="4283969" y="3521205"/>
          <a:ext cx="432048" cy="676249"/>
        </p:xfrm>
        <a:graphic>
          <a:graphicData uri="http://schemas.openxmlformats.org/presentationml/2006/ole">
            <mc:AlternateContent xmlns:mc="http://schemas.openxmlformats.org/markup-compatibility/2006">
              <mc:Choice xmlns:v="urn:schemas-microsoft-com:vml" Requires="v">
                <p:oleObj spid="_x0000_s10349" name="Equation" r:id="rId7" imgW="266400" imgH="419040" progId="Equation.DSMT4">
                  <p:embed/>
                </p:oleObj>
              </mc:Choice>
              <mc:Fallback>
                <p:oleObj name="Equation" r:id="rId7" imgW="266400" imgH="419040" progId="Equation.DSMT4">
                  <p:embed/>
                  <p:pic>
                    <p:nvPicPr>
                      <p:cNvPr id="0" name=""/>
                      <p:cNvPicPr/>
                      <p:nvPr/>
                    </p:nvPicPr>
                    <p:blipFill>
                      <a:blip r:embed="rId8"/>
                      <a:stretch>
                        <a:fillRect/>
                      </a:stretch>
                    </p:blipFill>
                    <p:spPr>
                      <a:xfrm>
                        <a:off x="4283969" y="3521205"/>
                        <a:ext cx="432048" cy="676249"/>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899576202"/>
              </p:ext>
            </p:extLst>
          </p:nvPr>
        </p:nvGraphicFramePr>
        <p:xfrm>
          <a:off x="5644500" y="3572242"/>
          <a:ext cx="518447" cy="632832"/>
        </p:xfrm>
        <a:graphic>
          <a:graphicData uri="http://schemas.openxmlformats.org/presentationml/2006/ole">
            <mc:AlternateContent xmlns:mc="http://schemas.openxmlformats.org/markup-compatibility/2006">
              <mc:Choice xmlns:v="urn:schemas-microsoft-com:vml" Requires="v">
                <p:oleObj spid="_x0000_s10350" name="Equation" r:id="rId9" imgW="342720" imgH="419040" progId="Equation.DSMT4">
                  <p:embed/>
                </p:oleObj>
              </mc:Choice>
              <mc:Fallback>
                <p:oleObj name="Equation" r:id="rId9" imgW="342720" imgH="419040" progId="Equation.DSMT4">
                  <p:embed/>
                  <p:pic>
                    <p:nvPicPr>
                      <p:cNvPr id="0" name=""/>
                      <p:cNvPicPr/>
                      <p:nvPr/>
                    </p:nvPicPr>
                    <p:blipFill>
                      <a:blip r:embed="rId10"/>
                      <a:stretch>
                        <a:fillRect/>
                      </a:stretch>
                    </p:blipFill>
                    <p:spPr>
                      <a:xfrm>
                        <a:off x="5644500" y="3572242"/>
                        <a:ext cx="518447" cy="632832"/>
                      </a:xfrm>
                      <a:prstGeom prst="rect">
                        <a:avLst/>
                      </a:prstGeom>
                    </p:spPr>
                  </p:pic>
                </p:oleObj>
              </mc:Fallback>
            </mc:AlternateContent>
          </a:graphicData>
        </a:graphic>
      </p:graphicFrame>
    </p:spTree>
    <p:extLst>
      <p:ext uri="{BB962C8B-B14F-4D97-AF65-F5344CB8AC3E}">
        <p14:creationId xmlns:p14="http://schemas.microsoft.com/office/powerpoint/2010/main" val="2458649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linds(horizontal)">
                                      <p:cBhvr>
                                        <p:cTn id="13" dur="500"/>
                                        <p:tgtEl>
                                          <p:spTgt spid="20"/>
                                        </p:tgtEl>
                                      </p:cBhvr>
                                    </p:animEffect>
                                  </p:childTnLst>
                                </p:cTn>
                              </p:par>
                              <p:par>
                                <p:cTn id="14" presetID="3" presetClass="entr" presetSubtype="1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74405" y="324057"/>
            <a:ext cx="8174059"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95536" y="370097"/>
            <a:ext cx="6845597" cy="617477"/>
          </a:xfrm>
          <a:prstGeom prst="rect">
            <a:avLst/>
          </a:prstGeom>
        </p:spPr>
        <p:txBody>
          <a:bodyPr wrap="square">
            <a:spAutoFit/>
          </a:bodyPr>
          <a:lstStyle/>
          <a:p>
            <a:pPr algn="just">
              <a:lnSpc>
                <a:spcPct val="150000"/>
              </a:lnSpc>
              <a:spcAft>
                <a:spcPts val="0"/>
              </a:spcAft>
            </a:pPr>
            <a:r>
              <a:rPr lang="zh-CN" altLang="zh-CN" sz="2600" b="1" kern="100" dirty="0">
                <a:latin typeface="Times New Roman"/>
                <a:ea typeface="微软雅黑"/>
                <a:cs typeface="Times New Roman"/>
              </a:rPr>
              <a:t>一、通电导体在安培力作用下运动的判断四法</a:t>
            </a:r>
            <a:endParaRPr lang="zh-CN" altLang="zh-CN" sz="2600" b="1" kern="100" dirty="0">
              <a:effectLst/>
              <a:latin typeface="宋体"/>
              <a:cs typeface="Courier New"/>
            </a:endParaRPr>
          </a:p>
        </p:txBody>
      </p:sp>
      <p:sp>
        <p:nvSpPr>
          <p:cNvPr id="8" name="矩形 7"/>
          <p:cNvSpPr/>
          <p:nvPr/>
        </p:nvSpPr>
        <p:spPr>
          <a:xfrm>
            <a:off x="380296" y="1051962"/>
            <a:ext cx="8352928" cy="309315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电流元法：把整段通电导体等效为许多</a:t>
            </a:r>
            <a:r>
              <a:rPr lang="zh-CN" altLang="zh-CN" sz="2600" kern="100" dirty="0" smtClean="0">
                <a:solidFill>
                  <a:srgbClr val="404040"/>
                </a:solidFill>
                <a:latin typeface="Times New Roman"/>
                <a:ea typeface="微软雅黑"/>
                <a:cs typeface="Times New Roman"/>
              </a:rPr>
              <a:t>小段</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的</a:t>
            </a:r>
            <a:r>
              <a:rPr lang="zh-CN" altLang="zh-CN" sz="2600" kern="100" dirty="0">
                <a:solidFill>
                  <a:srgbClr val="404040"/>
                </a:solidFill>
                <a:latin typeface="Times New Roman"/>
                <a:ea typeface="微软雅黑"/>
                <a:cs typeface="Times New Roman"/>
              </a:rPr>
              <a:t>直线电流元，用左手定则判断出每小段电流元所受安培力的方向，从而判断整段通电导体所受合力方向</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特殊位置法：把通电导体或磁铁转到一个便于分析的特殊位置后再判断安培力的方向</a:t>
            </a:r>
            <a:r>
              <a:rPr lang="en-US" altLang="zh-CN" sz="2600" kern="100" dirty="0" smtClean="0">
                <a:solidFill>
                  <a:srgbClr val="404040"/>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
        <p:nvSpPr>
          <p:cNvPr id="11" name="圆角矩形 10"/>
          <p:cNvSpPr/>
          <p:nvPr/>
        </p:nvSpPr>
        <p:spPr>
          <a:xfrm>
            <a:off x="7103583" y="474822"/>
            <a:ext cx="1644881" cy="727200"/>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208466" y="498758"/>
            <a:ext cx="1539998" cy="646331"/>
          </a:xfrm>
          <a:prstGeom prst="rect">
            <a:avLst/>
          </a:prstGeom>
          <a:noFill/>
        </p:spPr>
        <p:txBody>
          <a:bodyPr wrap="squar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专题整合</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86172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267494"/>
            <a:ext cx="8352928" cy="481862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等效法：环形电流和通电螺线管都可以等效成条形磁铁，条形磁铁也可以等效成环形电流或通电螺线管，通电螺线管也可以等效成很多匝的环形电流</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利用结论法：</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两通电导线相互平行时无转动趋势，同向电流相互吸引，反向电流相互排斥；</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两者不平行时，有转动到相互平行且电流方向相同的趋势</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00024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267494"/>
            <a:ext cx="8352928" cy="4893647"/>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所示，把轻质导线圈用绝缘</a:t>
            </a:r>
            <a:r>
              <a:rPr lang="zh-CN" altLang="zh-CN" sz="2600" kern="100" dirty="0" smtClean="0">
                <a:solidFill>
                  <a:srgbClr val="404040"/>
                </a:solidFill>
                <a:latin typeface="Times New Roman"/>
                <a:ea typeface="微软雅黑"/>
                <a:cs typeface="Times New Roman"/>
              </a:rPr>
              <a:t>细</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线</a:t>
            </a:r>
            <a:r>
              <a:rPr lang="zh-CN" altLang="zh-CN" sz="2600" kern="100" dirty="0">
                <a:solidFill>
                  <a:srgbClr val="404040"/>
                </a:solidFill>
                <a:latin typeface="Times New Roman"/>
                <a:ea typeface="微软雅黑"/>
                <a:cs typeface="Times New Roman"/>
              </a:rPr>
              <a:t>悬挂在磁铁</a:t>
            </a:r>
            <a:r>
              <a:rPr lang="en-US" altLang="zh-CN" sz="2600"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极附近，磁铁的轴线</a:t>
            </a:r>
            <a:r>
              <a:rPr lang="zh-CN" altLang="zh-CN" sz="2600" kern="100" dirty="0" smtClean="0">
                <a:solidFill>
                  <a:srgbClr val="404040"/>
                </a:solidFill>
                <a:latin typeface="Times New Roman"/>
                <a:ea typeface="微软雅黑"/>
                <a:cs typeface="Times New Roman"/>
              </a:rPr>
              <a:t>穿过</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线圈</a:t>
            </a:r>
            <a:r>
              <a:rPr lang="zh-CN" altLang="zh-CN" sz="2600" kern="100" dirty="0">
                <a:solidFill>
                  <a:srgbClr val="404040"/>
                </a:solidFill>
                <a:latin typeface="Times New Roman"/>
                <a:ea typeface="微软雅黑"/>
                <a:cs typeface="Times New Roman"/>
              </a:rPr>
              <a:t>的圆心且垂直线圈平面</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当线圈内通</a:t>
            </a:r>
            <a:r>
              <a:rPr lang="zh-CN" altLang="zh-CN" sz="2600" kern="100" dirty="0" smtClean="0">
                <a:solidFill>
                  <a:srgbClr val="404040"/>
                </a:solidFill>
                <a:latin typeface="Times New Roman"/>
                <a:ea typeface="微软雅黑"/>
                <a:cs typeface="Times New Roman"/>
              </a:rPr>
              <a:t>以</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图示</a:t>
            </a:r>
            <a:r>
              <a:rPr lang="zh-CN" altLang="zh-CN" sz="2600" kern="100" dirty="0">
                <a:solidFill>
                  <a:srgbClr val="404040"/>
                </a:solidFill>
                <a:latin typeface="Times New Roman"/>
                <a:ea typeface="微软雅黑"/>
                <a:cs typeface="Times New Roman"/>
              </a:rPr>
              <a:t>方向的电流后，线圈的运动情况是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线圈向左</a:t>
            </a:r>
            <a:r>
              <a:rPr lang="zh-CN" altLang="zh-CN" sz="2600" kern="100" dirty="0" smtClean="0">
                <a:solidFill>
                  <a:srgbClr val="404040"/>
                </a:solidFill>
                <a:latin typeface="Times New Roman"/>
                <a:ea typeface="微软雅黑"/>
                <a:cs typeface="Times New Roman"/>
              </a:rPr>
              <a:t>运动</a:t>
            </a:r>
            <a:endParaRPr lang="en-US" altLang="zh-CN" sz="2600" kern="100" dirty="0" smtClean="0">
              <a:solidFill>
                <a:srgbClr val="404040"/>
              </a:solidFill>
              <a:latin typeface="Times New Roman"/>
              <a:ea typeface="微软雅黑"/>
              <a:cs typeface="Courier New"/>
            </a:endParaRPr>
          </a:p>
          <a:p>
            <a:pPr algn="just">
              <a:lnSpc>
                <a:spcPct val="150000"/>
              </a:lnSpc>
              <a:spcAft>
                <a:spcPts val="0"/>
              </a:spcAft>
            </a:pPr>
            <a:r>
              <a:rPr lang="en-US" altLang="zh-CN" sz="2600" kern="100" dirty="0" smtClean="0">
                <a:solidFill>
                  <a:srgbClr val="404040"/>
                </a:solidFill>
                <a:latin typeface="Times New Roman"/>
                <a:ea typeface="微软雅黑"/>
                <a:cs typeface="Courier New"/>
              </a:rPr>
              <a:t>B</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线圈向右运动</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从上往下看顺时针</a:t>
            </a:r>
            <a:r>
              <a:rPr lang="zh-CN" altLang="zh-CN" sz="2600" kern="100" dirty="0" smtClean="0">
                <a:solidFill>
                  <a:srgbClr val="404040"/>
                </a:solidFill>
                <a:latin typeface="Times New Roman"/>
                <a:ea typeface="微软雅黑"/>
                <a:cs typeface="Times New Roman"/>
              </a:rPr>
              <a:t>转动</a:t>
            </a:r>
            <a:endParaRPr lang="en-US" altLang="zh-CN" sz="2600" kern="100" dirty="0" smtClean="0">
              <a:solidFill>
                <a:srgbClr val="404040"/>
              </a:solidFill>
              <a:latin typeface="Times New Roman"/>
              <a:ea typeface="微软雅黑"/>
              <a:cs typeface="Courier New"/>
            </a:endParaRPr>
          </a:p>
          <a:p>
            <a:pPr algn="just">
              <a:lnSpc>
                <a:spcPct val="150000"/>
              </a:lnSpc>
              <a:spcAft>
                <a:spcPts val="0"/>
              </a:spcAft>
            </a:pPr>
            <a:r>
              <a:rPr lang="en-US" altLang="zh-CN" sz="2600" kern="100" dirty="0" smtClean="0">
                <a:solidFill>
                  <a:srgbClr val="404040"/>
                </a:solidFill>
                <a:latin typeface="Times New Roman"/>
                <a:ea typeface="微软雅黑"/>
                <a:cs typeface="Courier New"/>
              </a:rPr>
              <a:t>D</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从上往下看逆时针转动</a:t>
            </a:r>
            <a:endParaRPr lang="zh-CN" altLang="zh-CN" sz="1050" kern="100" dirty="0">
              <a:effectLst/>
              <a:latin typeface="宋体"/>
              <a:cs typeface="Courier New"/>
            </a:endParaRPr>
          </a:p>
        </p:txBody>
      </p:sp>
      <p:pic>
        <p:nvPicPr>
          <p:cNvPr id="19458" name="Picture 2" descr="\\莫成程\f\幻灯片文件复制\2015\同步\步步高\物理\步步高人教3-1（人教）\A280.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519107"/>
            <a:ext cx="2099967" cy="902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151789" y="1431235"/>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1</a:t>
            </a:r>
            <a:endParaRPr lang="zh-CN" altLang="en-US" sz="2600" dirty="0"/>
          </a:p>
        </p:txBody>
      </p:sp>
    </p:spTree>
    <p:extLst>
      <p:ext uri="{BB962C8B-B14F-4D97-AF65-F5344CB8AC3E}">
        <p14:creationId xmlns:p14="http://schemas.microsoft.com/office/powerpoint/2010/main" val="866271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750639"/>
            <a:ext cx="8352928" cy="3693319"/>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解法一　电流元法</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首先将线圈分成很多小段，每一小段可</a:t>
            </a:r>
            <a:r>
              <a:rPr lang="zh-CN" altLang="zh-CN" sz="2600" kern="100" dirty="0" smtClean="0">
                <a:solidFill>
                  <a:srgbClr val="404040"/>
                </a:solidFill>
                <a:latin typeface="Times New Roman"/>
                <a:ea typeface="微软雅黑"/>
                <a:cs typeface="Times New Roman"/>
              </a:rPr>
              <a:t>看作</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一</a:t>
            </a:r>
            <a:r>
              <a:rPr lang="zh-CN" altLang="zh-CN" sz="2600" kern="100" dirty="0">
                <a:solidFill>
                  <a:srgbClr val="404040"/>
                </a:solidFill>
                <a:latin typeface="Times New Roman"/>
                <a:ea typeface="微软雅黑"/>
                <a:cs typeface="Times New Roman"/>
              </a:rPr>
              <a:t>直线电流元，取其中上、下两小段分析</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其</a:t>
            </a:r>
            <a:r>
              <a:rPr lang="zh-CN" altLang="zh-CN" sz="2600" kern="100" dirty="0">
                <a:solidFill>
                  <a:srgbClr val="404040"/>
                </a:solidFill>
                <a:latin typeface="Times New Roman"/>
                <a:ea typeface="微软雅黑"/>
                <a:cs typeface="Times New Roman"/>
              </a:rPr>
              <a:t>截面图和受到的安培力情况如图所示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根据对称性可知，线圈所受安培力的合力水平向左，故线圈向左运动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只有选项</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20482" name="Picture 2" descr="\\莫成程\f\幻灯片文件复制\2015\同步\步步高\物理\步步高人教3-1（人教）\A28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2165" y="1336674"/>
            <a:ext cx="1638267" cy="1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5618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3705</TotalTime>
  <Words>1582</Words>
  <Application>Microsoft Office PowerPoint</Application>
  <PresentationFormat>全屏显示(16:9)</PresentationFormat>
  <Paragraphs>234</Paragraphs>
  <Slides>37</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40" baseType="lpstr">
      <vt:lpstr>Office 主题</vt:lpstr>
      <vt:lpstr>Equation</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564</cp:revision>
  <dcterms:modified xsi:type="dcterms:W3CDTF">2015-04-29T10:25:39Z</dcterms:modified>
</cp:coreProperties>
</file>