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TI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55" r:id="rId2"/>
    <p:sldId id="413" r:id="rId3"/>
    <p:sldId id="359" r:id="rId4"/>
    <p:sldId id="341" r:id="rId5"/>
    <p:sldId id="372" r:id="rId6"/>
    <p:sldId id="421" r:id="rId7"/>
    <p:sldId id="422" r:id="rId8"/>
    <p:sldId id="391" r:id="rId9"/>
    <p:sldId id="393" r:id="rId10"/>
    <p:sldId id="423" r:id="rId11"/>
    <p:sldId id="424" r:id="rId12"/>
    <p:sldId id="425" r:id="rId13"/>
    <p:sldId id="426" r:id="rId14"/>
    <p:sldId id="427" r:id="rId15"/>
    <p:sldId id="398" r:id="rId16"/>
    <p:sldId id="400" r:id="rId17"/>
    <p:sldId id="401" r:id="rId18"/>
    <p:sldId id="428" r:id="rId19"/>
    <p:sldId id="429" r:id="rId20"/>
    <p:sldId id="404" r:id="rId21"/>
    <p:sldId id="418" r:id="rId22"/>
    <p:sldId id="406" r:id="rId23"/>
    <p:sldId id="344" r:id="rId24"/>
    <p:sldId id="375" r:id="rId25"/>
    <p:sldId id="432" r:id="rId26"/>
    <p:sldId id="433" r:id="rId27"/>
    <p:sldId id="389" r:id="rId2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FF6600"/>
    <a:srgbClr val="F68426"/>
    <a:srgbClr val="FF9900"/>
    <a:srgbClr val="6DAA2D"/>
    <a:srgbClr val="A8DA73"/>
    <a:srgbClr val="D7F155"/>
    <a:srgbClr val="9BC31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6" autoAdjust="0"/>
    <p:restoredTop sz="94660"/>
  </p:normalViewPr>
  <p:slideViewPr>
    <p:cSldViewPr>
      <p:cViewPr>
        <p:scale>
          <a:sx n="125" d="100"/>
          <a:sy n="125" d="100"/>
        </p:scale>
        <p:origin x="-1224" y="-450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795B5-CF55-4C73-B00C-FE3F163FAE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279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4355976" cy="51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2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EC1AC4F-C7FD-4941-8942-293A2B41889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840692B-7641-41A9-A07F-355C85AE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3.bin"/><Relationship Id="rId7" Type="http://schemas.openxmlformats.org/officeDocument/2006/relationships/package" Target="../embeddings/Microsoft_Word___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__3.docx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slide" Target="slide3.x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__5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__1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__2.doc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5895" y="1707654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6172" y="1904628"/>
            <a:ext cx="2843808" cy="11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第二章</a:t>
            </a:r>
            <a:endParaRPr lang="en-US" altLang="zh-CN" sz="60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43425" y="1674525"/>
            <a:ext cx="3775393" cy="15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7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恒定电流</a:t>
            </a:r>
            <a:endParaRPr lang="zh-CN" altLang="en-US" sz="7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9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3528" y="267494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闭合开关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，调节滑动变阻器，使电流表、电压表有较小的明显示数，记录一组电压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和电流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值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用同样的方法测量并记录几组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，填入下表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27902"/>
              </p:ext>
            </p:extLst>
          </p:nvPr>
        </p:nvGraphicFramePr>
        <p:xfrm>
          <a:off x="1547664" y="2139702"/>
          <a:ext cx="5772149" cy="1783080"/>
        </p:xfrm>
        <a:graphic>
          <a:graphicData uri="http://schemas.openxmlformats.org/drawingml/2006/table">
            <a:tbl>
              <a:tblPr/>
              <a:tblGrid>
                <a:gridCol w="1463988"/>
                <a:gridCol w="557991"/>
                <a:gridCol w="455881"/>
                <a:gridCol w="548519"/>
                <a:gridCol w="575183"/>
                <a:gridCol w="517411"/>
                <a:gridCol w="511697"/>
                <a:gridCol w="577723"/>
                <a:gridCol w="563756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次数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2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3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4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5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6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7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8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电压</a:t>
                      </a:r>
                      <a:r>
                        <a:rPr lang="en-US" sz="2600" i="1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U</a:t>
                      </a: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/V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 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 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 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 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 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 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 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 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电流</a:t>
                      </a:r>
                      <a:r>
                        <a:rPr lang="en-US" sz="2600" i="1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I</a:t>
                      </a: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/A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 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 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 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 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 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 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 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 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51520" y="3947637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(4)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断开开关，整理好器材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1699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4879" y="411510"/>
            <a:ext cx="8270226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数据处理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在坐标纸上以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为横轴、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为纵轴建立直角坐标系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在坐标纸中描出各组数据所对应的点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坐标系纵轴和横轴的标度要适中，以使所描图线充分占据整个坐标纸为宜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将描出的点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用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连接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起来，就得到小灯泡的伏安特性曲线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56560" y="3451086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平滑的曲线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758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3528" y="843558"/>
            <a:ext cx="8352928" cy="361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实验结果与数据分析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结果：描绘出的小灯泡灯丝的伏安特性曲线不是直线，而是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向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轴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弯曲的曲线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分析：小灯泡灯丝的电阻随温度变化而变化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曲线向横轴弯曲，即斜率变小，电阻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说明小灯泡灯丝的电阻随温度升高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而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81993" y="2139702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横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24841" y="3295823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大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43024" y="3902367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增大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59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43097" y="1131590"/>
            <a:ext cx="7713790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误差分析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系统误差：由于电压表不是理想电表，内阻并非无穷大，对电路的影响会带来误差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测量误差：测量时读数带来误差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41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3528" y="441519"/>
            <a:ext cx="8352928" cy="421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7.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注意事项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因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图线是曲线，本实验要测出多组包括零在内的电压值、电流值，因此滑动变阻器应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采用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接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法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由于小灯泡的电阻较小，故采用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电流表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法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图线时纵轴、横轴的标度要适中，使所描绘图线占据整个坐标纸为宜，不要画成折线，应该用平滑的曲线连接，对个别偏离较远的点应舍去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07812" y="1722894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分压式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56960" y="2312148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外接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642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7536" y="-1488"/>
            <a:ext cx="189412" cy="756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6320" y="254326"/>
            <a:ext cx="166256" cy="500882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526" y="298955"/>
            <a:ext cx="2003258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典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例精析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7132" y="775245"/>
            <a:ext cx="4852610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一、实验原理、器材及实物连线</a:t>
            </a:r>
          </a:p>
        </p:txBody>
      </p:sp>
      <p:sp>
        <p:nvSpPr>
          <p:cNvPr id="7" name="矩形 6"/>
          <p:cNvSpPr/>
          <p:nvPr/>
        </p:nvSpPr>
        <p:spPr>
          <a:xfrm>
            <a:off x="200390" y="1398711"/>
            <a:ext cx="869209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有一个小灯泡上标有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 W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的字样，现在要用伏安法描绘这个小灯泡的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图线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现有下列器材供选择：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电压表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，内阻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 </a:t>
            </a: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kΩ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电压表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15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，内阻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 </a:t>
            </a: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kΩ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 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，内阻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 Ω)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0.6 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，内阻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0.4 Ω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68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51470"/>
            <a:ext cx="835292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滑动变阻器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(10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 A)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滑动变阻器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(500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 A)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G.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学生电源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直流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 V)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、开关、导线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若干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实验时，选用图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中甲而不选用图乙的电路图来完成实验，请说明理由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________________________________.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pic>
        <p:nvPicPr>
          <p:cNvPr id="7170" name="Picture 2" descr="\\莫成程\f\幻灯片文件复制\2015\同步\步步高\物理\步步高人教3-1（人教）\C56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75806"/>
            <a:ext cx="3359636" cy="161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311625" y="4500726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2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31921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411510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实验中所用电压表应选用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____________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，电流表应选用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______________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，滑动变阻器应选用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____________.(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用序号字母表示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把图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中所示的实验器材用实线连接成实物电路图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8194" name="Picture 2" descr="\\莫成程\f\幻灯片文件复制\2015\同步\步步高\物理\步步高人教3-1（人教）\C57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01425"/>
            <a:ext cx="2999596" cy="175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319245" y="4652362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3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8600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483518"/>
            <a:ext cx="8352928" cy="421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因实验目的是要描绘小灯泡的伏安特性曲线，需要多次改变小灯泡两端的电压，故采用甲图所示的分压式电路合适，这样电压可以从零开始调节，且能方便地测多组数据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因小灯泡额定电压为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，则电压表选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而舍弃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15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，因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15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的量程太大，读数误差大，小灯泡的额定电流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0.5 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，则电流表只能选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滑动变阻器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的最大阻值远大于小灯泡内阻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，调节不方便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5275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-164554"/>
            <a:ext cx="835292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电压变化与滑动变阻器使用部分的长度线性关系差，故舍去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小灯泡内阻为电流表内阻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倍，电压表内阻是小灯泡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1 250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倍，故电流表采用了外接法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878133"/>
              </p:ext>
            </p:extLst>
          </p:nvPr>
        </p:nvGraphicFramePr>
        <p:xfrm>
          <a:off x="5183931" y="785317"/>
          <a:ext cx="684213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文档" r:id="rId4" imgW="684909" imgH="923070" progId="Word.Document.12">
                  <p:embed/>
                </p:oleObj>
              </mc:Choice>
              <mc:Fallback>
                <p:oleObj name="文档" r:id="rId4" imgW="684909" imgH="9230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83931" y="785317"/>
                        <a:ext cx="684213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049889"/>
              </p:ext>
            </p:extLst>
          </p:nvPr>
        </p:nvGraphicFramePr>
        <p:xfrm>
          <a:off x="2036480" y="1419622"/>
          <a:ext cx="112712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文档" r:id="rId7" imgW="1136237" imgH="1205760" progId="Word.Document.12">
                  <p:embed/>
                </p:oleObj>
              </mc:Choice>
              <mc:Fallback>
                <p:oleObj name="文档" r:id="rId7" imgW="1136237" imgH="12057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36480" y="1419622"/>
                        <a:ext cx="1127125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23528" y="2356666"/>
            <a:ext cx="4536504" cy="2735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b="1" kern="100" dirty="0" smtClean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(1)</a:t>
            </a:r>
            <a:r>
              <a:rPr lang="zh-CN" altLang="zh-CN" sz="1050" kern="100" dirty="0" smtClean="0">
                <a:latin typeface="宋体"/>
                <a:cs typeface="Courier New"/>
              </a:rPr>
              <a:t> </a:t>
            </a:r>
            <a:r>
              <a:rPr lang="zh-CN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描绘小灯泡的</a:t>
            </a:r>
            <a:r>
              <a:rPr lang="en-US" altLang="zh-CN" sz="2600" i="1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—</a:t>
            </a:r>
            <a:r>
              <a:rPr lang="en-US" altLang="zh-CN" sz="2600" i="1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图线所测数据需从零开始，并要多取几组数据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  (2) 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E   (3)</a:t>
            </a:r>
            <a:r>
              <a:rPr lang="zh-CN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如下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图所示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</a:pP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pic>
        <p:nvPicPr>
          <p:cNvPr id="8" name="Picture 2" descr="\\莫成程\f\幻灯片文件复制\2015\同步\步步高\物理\步步高人教3-1（人教）\C58.T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244" y="2431601"/>
            <a:ext cx="3556228" cy="21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42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>
            <a:spLocks noChangeAspect="1"/>
          </p:cNvSpPr>
          <p:nvPr/>
        </p:nvSpPr>
        <p:spPr>
          <a:xfrm>
            <a:off x="216024" y="195486"/>
            <a:ext cx="8820472" cy="401344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70000"/>
              </a:lnSpc>
              <a:tabLst>
                <a:tab pos="1890395" algn="l"/>
              </a:tabLst>
            </a:pPr>
            <a:endParaRPr lang="zh-CN" altLang="zh-CN" sz="2800" b="1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黑体" pitchFamily="2" charset="-122"/>
              <a:ea typeface="黑体" pitchFamily="2" charset="-122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986988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41862" y="1540986"/>
            <a:ext cx="7934011" cy="3046988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71600" y="1995686"/>
            <a:ext cx="718970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会正确选择实验器材和实验电路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学会描绘小灯泡的伏安特性曲线并掌握分析图线的方法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4241" y="110794"/>
            <a:ext cx="8338239" cy="804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5  </a:t>
            </a:r>
            <a:r>
              <a:rPr lang="zh-CN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实验</a:t>
            </a:r>
            <a:r>
              <a:rPr lang="zh-CN" altLang="zh-CN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：描绘小灯泡的</a:t>
            </a:r>
            <a:r>
              <a:rPr lang="zh-CN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伏安特性曲线</a:t>
            </a:r>
            <a:endParaRPr lang="zh-CN" altLang="en-US" sz="3500" b="1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375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815" y="195486"/>
            <a:ext cx="2852063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二、实验数据处理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809650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某同学在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描绘小灯泡的伏安特性曲线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的实验中得到如下表所示的几组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的数据：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409326"/>
              </p:ext>
            </p:extLst>
          </p:nvPr>
        </p:nvGraphicFramePr>
        <p:xfrm>
          <a:off x="467545" y="2211710"/>
          <a:ext cx="8064893" cy="2448272"/>
        </p:xfrm>
        <a:graphic>
          <a:graphicData uri="http://schemas.openxmlformats.org/drawingml/2006/table">
            <a:tbl>
              <a:tblPr/>
              <a:tblGrid>
                <a:gridCol w="864096"/>
                <a:gridCol w="1109572"/>
                <a:gridCol w="870175"/>
                <a:gridCol w="870175"/>
                <a:gridCol w="870175"/>
                <a:gridCol w="870175"/>
                <a:gridCol w="870175"/>
                <a:gridCol w="870175"/>
                <a:gridCol w="870175"/>
              </a:tblGrid>
              <a:tr h="8640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5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编号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2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3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4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5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6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7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8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i="1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U</a:t>
                      </a:r>
                      <a:r>
                        <a:rPr lang="en-US" sz="25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/V</a:t>
                      </a:r>
                      <a:endParaRPr lang="zh-CN" sz="10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0.20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0.60</a:t>
                      </a:r>
                      <a:endParaRPr lang="zh-CN" sz="10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1.00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1.40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1.80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2.20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2.60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3.00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i="1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I</a:t>
                      </a:r>
                      <a:r>
                        <a:rPr lang="en-US" sz="25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/A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0.020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0.060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0.100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0.140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0.170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0.190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0.200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0.205</a:t>
                      </a:r>
                      <a:endParaRPr lang="zh-CN" sz="10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19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699542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中画出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—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图象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2290" name="Picture 2" descr="\\莫成程\f\幻灯片文件复制\2015\同步\步步高\物理\步步高人教3-1（人教）\C59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91630"/>
            <a:ext cx="398175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247237" y="4455571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4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94344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195486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从图象上可以看出，当电压逐渐增大时，灯丝电阻的变化情况是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______________________.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这表明小灯泡的电阻随温度的升高而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8768" y="1931298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画出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图象如图所示，曲线开始呈直线状说明开始时电阻不变，后来逐渐靠近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轴说明电阻增大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3314" name="Picture 2" descr="\\莫成程\f\幻灯片文件复制\2015\同步\步步高\物理\步步高人教3-1（人教）\C60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656" y="3147814"/>
            <a:ext cx="2613640" cy="193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160240" y="590947"/>
            <a:ext cx="4572000" cy="7675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zh-CN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开始时不变，后来</a:t>
            </a:r>
            <a:r>
              <a:rPr lang="zh-CN" altLang="zh-CN" sz="26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增大</a:t>
            </a:r>
            <a:endParaRPr lang="zh-CN" altLang="zh-CN" sz="1050" kern="100" dirty="0">
              <a:solidFill>
                <a:srgbClr val="F79646">
                  <a:lumMod val="75000"/>
                </a:srgbClr>
              </a:solidFill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28184" y="1186258"/>
            <a:ext cx="851515" cy="767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zh-CN" altLang="zh-CN" sz="26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增大</a:t>
            </a:r>
            <a:endParaRPr lang="zh-CN" altLang="zh-CN" sz="1050" kern="100" dirty="0">
              <a:solidFill>
                <a:srgbClr val="F79646">
                  <a:lumMod val="75000"/>
                </a:srgbClr>
              </a:solidFill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9291" y="3435846"/>
            <a:ext cx="290656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见解析图</a:t>
            </a:r>
            <a:endParaRPr lang="zh-CN" altLang="zh-CN" sz="1050" kern="100" dirty="0">
              <a:solidFill>
                <a:srgbClr val="F79646">
                  <a:lumMod val="75000"/>
                </a:srgb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9325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7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539552" y="332656"/>
            <a:ext cx="8208912" cy="684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43900" y="820698"/>
            <a:ext cx="6480720" cy="421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要测绘一个标有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0.6 W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小灯泡的伏安特性曲线，灯泡两端的电压需要由零逐渐增加到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，并便于操作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已选用的器材有：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电池组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电动势为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4.5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，内阻约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 Ω)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量程为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250 mA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，内阻约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 Ω)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电压表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量程为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，内阻约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 </a:t>
            </a: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kΩ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开关一个、导线若干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103583" y="421864"/>
            <a:ext cx="1644881" cy="70972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11673" y="43056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4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6760" y="771550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实验中所用的滑动变阻器应选下列中的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填字母代号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滑动变阻器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最大阻值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，额定电流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 A)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滑动变阻器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最大阻值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1 750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，额定电流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0.3 A)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3145449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根据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灯泡两端的电压需要由零逐渐增加到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，并便于操作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可知控制电路必定为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分压电路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，而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分压电路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需要用总阻值较小的滑动变阻器，故选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11180" y="855171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A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19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6280" y="825005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实验的电路图应选用下列的图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填字母代号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4338" name="Picture 2" descr="\\莫成程\f\幻灯片文件复制\2015\同步\步步高\物理\步步高人教3-1（人教）\C61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37" y="1562532"/>
            <a:ext cx="3741325" cy="161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 descr="\\莫成程\f\幻灯片文件复制\2015\同步\步步高\物理\步步高人教3-1（人教）\C62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82" y="3462405"/>
            <a:ext cx="3741325" cy="162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53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877771"/>
              </p:ext>
            </p:extLst>
          </p:nvPr>
        </p:nvGraphicFramePr>
        <p:xfrm>
          <a:off x="269879" y="975360"/>
          <a:ext cx="8558213" cy="397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文档" r:id="rId4" imgW="8563989" imgH="3963478" progId="Word.Document.12">
                  <p:embed/>
                </p:oleObj>
              </mc:Choice>
              <mc:Fallback>
                <p:oleObj name="文档" r:id="rId4" imgW="8563989" imgH="39634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879" y="975360"/>
                        <a:ext cx="8558213" cy="3970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39906" y="4258529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5" name="Picture 2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51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7" y="1488"/>
            <a:ext cx="363589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9859" y="171287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51920" y="1923678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9" name="标题 1">
            <a:hlinkClick r:id="rId3"/>
          </p:cNvPr>
          <p:cNvSpPr txBox="1">
            <a:spLocks/>
          </p:cNvSpPr>
          <p:nvPr/>
        </p:nvSpPr>
        <p:spPr>
          <a:xfrm>
            <a:off x="3923928" y="2499742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697" y="20363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84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hlinkClick r:id="rId3" action="ppaction://hlinksldjump"/>
          </p:cNvPr>
          <p:cNvSpPr/>
          <p:nvPr/>
        </p:nvSpPr>
        <p:spPr>
          <a:xfrm>
            <a:off x="2483768" y="2438088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2588651" y="2638765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>
            <a:hlinkClick r:id="rId4" action="ppaction://hlinksldjump"/>
          </p:cNvPr>
          <p:cNvSpPr/>
          <p:nvPr/>
        </p:nvSpPr>
        <p:spPr>
          <a:xfrm>
            <a:off x="4727319" y="2438088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4835409" y="2638765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1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574405" y="324057"/>
            <a:ext cx="8174059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423878" y="403890"/>
            <a:ext cx="5994042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chemeClr val="tx1"/>
                </a:solidFill>
                <a:cs typeface="Times New Roman"/>
              </a:rPr>
              <a:t>一、电流表的内接法和外接法的</a:t>
            </a:r>
            <a:r>
              <a:rPr lang="zh-CN" altLang="zh-CN" sz="2800" b="1" kern="100" dirty="0" smtClean="0">
                <a:solidFill>
                  <a:schemeClr val="tx1"/>
                </a:solidFill>
                <a:cs typeface="Times New Roman"/>
              </a:rPr>
              <a:t>比较</a:t>
            </a:r>
            <a:endParaRPr lang="zh-CN" altLang="zh-CN" sz="2800" b="1" kern="100" dirty="0">
              <a:solidFill>
                <a:schemeClr val="tx1"/>
              </a:solidFill>
              <a:cs typeface="Times New Roman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269856"/>
              </p:ext>
            </p:extLst>
          </p:nvPr>
        </p:nvGraphicFramePr>
        <p:xfrm>
          <a:off x="899592" y="1705149"/>
          <a:ext cx="6768752" cy="2882825"/>
        </p:xfrm>
        <a:graphic>
          <a:graphicData uri="http://schemas.openxmlformats.org/drawingml/2006/table">
            <a:tbl>
              <a:tblPr/>
              <a:tblGrid>
                <a:gridCol w="1823720"/>
                <a:gridCol w="2496760"/>
                <a:gridCol w="2448272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i="1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 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内接法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外接法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3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电路图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600" kern="100" baseline="0" dirty="0">
                        <a:solidFill>
                          <a:srgbClr val="404040"/>
                        </a:solidFill>
                        <a:effectLst/>
                        <a:latin typeface="Times New Roman"/>
                        <a:ea typeface="微软雅黑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600" kern="100" baseline="0">
                        <a:solidFill>
                          <a:srgbClr val="404040"/>
                        </a:solidFill>
                        <a:effectLst/>
                        <a:latin typeface="Times New Roman"/>
                        <a:ea typeface="微软雅黑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误差原因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600" u="sng" kern="100" baseline="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         </a:t>
                      </a:r>
                      <a:r>
                        <a:rPr lang="zh-CN" sz="2600" kern="100" baseline="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表</a:t>
                      </a:r>
                      <a:r>
                        <a:rPr lang="zh-CN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的分压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600" u="sng" kern="100" baseline="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          </a:t>
                      </a:r>
                      <a:r>
                        <a:rPr lang="zh-CN" sz="2600" kern="100" baseline="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表</a:t>
                      </a:r>
                      <a:r>
                        <a:rPr lang="zh-CN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的分流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8" name="Picture 4" descr="F:\幻灯片文件复制\2015\同步\步步高\物理\步步高人教3-1（人教）\C51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658045"/>
            <a:ext cx="1686512" cy="106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幻灯片文件复制\2015\同步\步步高\物理\步步高人教3-1（人教）\C52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488" y="2599536"/>
            <a:ext cx="1802824" cy="11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866668" y="4023523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电流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61429" y="4011910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电压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103583" y="411510"/>
            <a:ext cx="1644881" cy="72877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32109" y="44961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1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850513"/>
              </p:ext>
            </p:extLst>
          </p:nvPr>
        </p:nvGraphicFramePr>
        <p:xfrm>
          <a:off x="251520" y="533871"/>
          <a:ext cx="8540750" cy="470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文档" r:id="rId4" imgW="8540982" imgH="4729797" progId="Word.Document.12">
                  <p:embed/>
                </p:oleObj>
              </mc:Choice>
              <mc:Fallback>
                <p:oleObj name="文档" r:id="rId4" imgW="8540982" imgH="47297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520" y="533871"/>
                        <a:ext cx="8540750" cy="470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432453" y="1988066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大于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03464" y="1999679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小于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9048" y="2836922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大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72797" y="2829302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小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024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3528" y="339502"/>
            <a:ext cx="835292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720725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二、滑动变阻器的两种接法比较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12588"/>
              </p:ext>
            </p:extLst>
          </p:nvPr>
        </p:nvGraphicFramePr>
        <p:xfrm>
          <a:off x="1115616" y="1158671"/>
          <a:ext cx="6407988" cy="3609911"/>
        </p:xfrm>
        <a:graphic>
          <a:graphicData uri="http://schemas.openxmlformats.org/drawingml/2006/table">
            <a:tbl>
              <a:tblPr/>
              <a:tblGrid>
                <a:gridCol w="1799476"/>
                <a:gridCol w="2304256"/>
                <a:gridCol w="2304256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i="1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 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限流式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分压式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68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电路组成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600" kern="100">
                        <a:solidFill>
                          <a:srgbClr val="404040"/>
                        </a:solidFill>
                        <a:effectLst/>
                        <a:latin typeface="Times New Roman"/>
                        <a:ea typeface="微软雅黑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600" kern="100">
                        <a:solidFill>
                          <a:srgbClr val="404040"/>
                        </a:solidFill>
                        <a:effectLst/>
                        <a:latin typeface="Times New Roman"/>
                        <a:ea typeface="微软雅黑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变阻器接入电路的特点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采用</a:t>
                      </a:r>
                      <a:r>
                        <a:rPr lang="en-US" sz="2600" kern="100" dirty="0">
                          <a:solidFill>
                            <a:srgbClr val="404040"/>
                          </a:solidFill>
                          <a:effectLst/>
                          <a:latin typeface="宋体"/>
                          <a:ea typeface="微软雅黑"/>
                          <a:cs typeface="Times New Roman"/>
                        </a:rPr>
                        <a:t>“</a:t>
                      </a:r>
                      <a:r>
                        <a:rPr lang="zh-CN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一上一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下</a:t>
                      </a:r>
                      <a:r>
                        <a:rPr lang="en-US" sz="2600" kern="100" dirty="0">
                          <a:solidFill>
                            <a:srgbClr val="404040"/>
                          </a:solidFill>
                          <a:effectLst/>
                          <a:latin typeface="宋体"/>
                          <a:ea typeface="微软雅黑"/>
                          <a:cs typeface="Times New Roman"/>
                        </a:rPr>
                        <a:t>”</a:t>
                      </a:r>
                      <a:r>
                        <a:rPr lang="zh-CN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的接法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采用</a:t>
                      </a:r>
                      <a:r>
                        <a:rPr lang="en-US" sz="2600" kern="100" dirty="0">
                          <a:solidFill>
                            <a:srgbClr val="404040"/>
                          </a:solidFill>
                          <a:effectLst/>
                          <a:latin typeface="宋体"/>
                          <a:ea typeface="微软雅黑"/>
                          <a:cs typeface="Times New Roman"/>
                        </a:rPr>
                        <a:t>“</a:t>
                      </a:r>
                      <a:r>
                        <a:rPr lang="zh-CN" sz="2600" kern="10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两</a:t>
                      </a:r>
                      <a:r>
                        <a:rPr lang="en-US" altLang="zh-CN" sz="2600" u="sng" kern="10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     </a:t>
                      </a:r>
                      <a:r>
                        <a:rPr lang="zh-CN" sz="2600" kern="10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一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600" u="sng" kern="10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      </a:t>
                      </a:r>
                      <a:r>
                        <a:rPr lang="en-US" sz="2600" kern="100" dirty="0" smtClean="0">
                          <a:solidFill>
                            <a:srgbClr val="404040"/>
                          </a:solidFill>
                          <a:effectLst/>
                          <a:latin typeface="宋体"/>
                          <a:ea typeface="微软雅黑"/>
                          <a:cs typeface="Times New Roman"/>
                        </a:rPr>
                        <a:t>”</a:t>
                      </a:r>
                      <a:r>
                        <a:rPr lang="zh-CN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的接法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2" name="Picture 4" descr="F:\幻灯片文件复制\2015\同步\步步高\物理\步步高人教3-1（人教）\C53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900" y="1983716"/>
            <a:ext cx="1442124" cy="123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幻灯片文件复制\2015\同步\步步高\物理\步步高人教3-1（人教）\C54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725" y="1996872"/>
            <a:ext cx="1471555" cy="129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516216" y="3667110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下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84460" y="4247167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上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973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761267"/>
              </p:ext>
            </p:extLst>
          </p:nvPr>
        </p:nvGraphicFramePr>
        <p:xfrm>
          <a:off x="179512" y="263966"/>
          <a:ext cx="8496944" cy="4756056"/>
        </p:xfrm>
        <a:graphic>
          <a:graphicData uri="http://schemas.openxmlformats.org/drawingml/2006/table">
            <a:tbl>
              <a:tblPr/>
              <a:tblGrid>
                <a:gridCol w="864096"/>
                <a:gridCol w="3528392"/>
                <a:gridCol w="4104456"/>
              </a:tblGrid>
              <a:tr h="17842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调压范围</a:t>
                      </a:r>
                      <a:endParaRPr lang="zh-CN" sz="26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7973" marR="279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600" u="sng" kern="10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	</a:t>
                      </a:r>
                      <a:r>
                        <a:rPr lang="zh-CN" sz="2600" kern="10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～</a:t>
                      </a:r>
                      <a:r>
                        <a:rPr lang="en-US" sz="2600" i="1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E</a:t>
                      </a:r>
                      <a:endParaRPr lang="zh-CN" sz="2600" kern="100" dirty="0">
                        <a:effectLst/>
                        <a:latin typeface="宋体"/>
                        <a:cs typeface="Courier New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(</a:t>
                      </a:r>
                      <a:r>
                        <a:rPr lang="zh-CN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不计电源内阻</a:t>
                      </a:r>
                      <a:r>
                        <a:rPr lang="en-US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)</a:t>
                      </a:r>
                      <a:endParaRPr lang="zh-CN" sz="26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7973" marR="279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u="sng" kern="10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    </a:t>
                      </a:r>
                      <a:r>
                        <a:rPr lang="zh-CN" sz="2600" kern="10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～</a:t>
                      </a:r>
                      <a:r>
                        <a:rPr lang="en-US" sz="2600" i="1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E</a:t>
                      </a:r>
                      <a:endParaRPr lang="zh-CN" sz="2600" kern="100" dirty="0">
                        <a:effectLst/>
                        <a:latin typeface="宋体"/>
                        <a:cs typeface="Courier New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(</a:t>
                      </a:r>
                      <a:r>
                        <a:rPr lang="zh-CN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不计电源内阻</a:t>
                      </a:r>
                      <a:r>
                        <a:rPr lang="en-US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)</a:t>
                      </a:r>
                      <a:endParaRPr lang="zh-CN" sz="26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7973" marR="279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6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适用情况</a:t>
                      </a:r>
                      <a:endParaRPr lang="zh-CN" sz="26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7973" marR="279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负载电阻的阻值</a:t>
                      </a:r>
                      <a:r>
                        <a:rPr lang="en-US" sz="2600" i="1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R</a:t>
                      </a:r>
                      <a:r>
                        <a:rPr lang="en-US" sz="2600" i="1" kern="100" baseline="-250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x</a:t>
                      </a:r>
                      <a:r>
                        <a:rPr lang="zh-CN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与滑动变阻器的总电阻</a:t>
                      </a:r>
                      <a:r>
                        <a:rPr lang="en-US" sz="2600" i="1" kern="10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R</a:t>
                      </a:r>
                      <a:r>
                        <a:rPr lang="en-US" altLang="zh-CN" sz="2600" u="sng" kern="10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		</a:t>
                      </a:r>
                      <a:r>
                        <a:rPr lang="zh-CN" sz="2600" kern="10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，</a:t>
                      </a:r>
                      <a:r>
                        <a:rPr lang="zh-CN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或</a:t>
                      </a:r>
                      <a:r>
                        <a:rPr lang="en-US" sz="2600" i="1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R</a:t>
                      </a:r>
                      <a:r>
                        <a:rPr lang="zh-CN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稍大，且电压、电流变化不要求从零调起</a:t>
                      </a:r>
                      <a:endParaRPr lang="zh-CN" sz="26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7973" marR="279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(1)</a:t>
                      </a:r>
                      <a:r>
                        <a:rPr lang="zh-CN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要求负载上电压或电流变化范围较大，且</a:t>
                      </a:r>
                      <a:r>
                        <a:rPr lang="zh-CN" sz="2600" kern="10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从</a:t>
                      </a:r>
                      <a:r>
                        <a:rPr lang="en-US" altLang="zh-CN" sz="2600" u="sng" kern="10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     </a:t>
                      </a:r>
                      <a:r>
                        <a:rPr lang="zh-CN" sz="2600" kern="10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开始</a:t>
                      </a:r>
                      <a:r>
                        <a:rPr lang="zh-CN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连续可调</a:t>
                      </a:r>
                      <a:endParaRPr lang="zh-CN" sz="2600" kern="100" dirty="0">
                        <a:effectLst/>
                        <a:latin typeface="宋体"/>
                        <a:cs typeface="Courier New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(2)</a:t>
                      </a:r>
                      <a:r>
                        <a:rPr lang="zh-CN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负载电阻的阻值</a:t>
                      </a:r>
                      <a:r>
                        <a:rPr lang="en-US" sz="2600" i="1" kern="10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R</a:t>
                      </a:r>
                      <a:r>
                        <a:rPr lang="en-US" sz="2600" i="1" kern="100" baseline="-2500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x</a:t>
                      </a:r>
                      <a:r>
                        <a:rPr lang="en-US" altLang="zh-CN" sz="2600" u="sng" kern="10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		</a:t>
                      </a:r>
                      <a:r>
                        <a:rPr lang="zh-CN" sz="2600" kern="10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滑动</a:t>
                      </a:r>
                      <a:r>
                        <a:rPr lang="zh-CN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变阻器的总电阻</a:t>
                      </a:r>
                      <a:r>
                        <a:rPr lang="en-US" sz="2600" i="1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R</a:t>
                      </a:r>
                      <a:endParaRPr lang="zh-CN" sz="26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7973" marR="279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801636"/>
              </p:ext>
            </p:extLst>
          </p:nvPr>
        </p:nvGraphicFramePr>
        <p:xfrm>
          <a:off x="2114823" y="213757"/>
          <a:ext cx="10890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文档" r:id="rId4" imgW="1088496" imgH="1189182" progId="Word.Document.12">
                  <p:embed/>
                </p:oleObj>
              </mc:Choice>
              <mc:Fallback>
                <p:oleObj name="文档" r:id="rId4" imgW="1088496" imgH="11891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4823" y="213757"/>
                        <a:ext cx="1089025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156176" y="695915"/>
            <a:ext cx="3513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0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77253" y="2708146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相差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5508" y="3276590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不</a:t>
            </a:r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多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22261" y="2712139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零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17913" y="3879507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远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35433" y="4463191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大于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648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7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3699" y="-20538"/>
            <a:ext cx="5929828" cy="664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三、实验：描绘小灯泡伏安特性曲线</a:t>
            </a:r>
          </a:p>
        </p:txBody>
      </p:sp>
      <p:sp>
        <p:nvSpPr>
          <p:cNvPr id="6" name="矩形 5"/>
          <p:cNvSpPr/>
          <p:nvPr/>
        </p:nvSpPr>
        <p:spPr>
          <a:xfrm>
            <a:off x="179512" y="640256"/>
            <a:ext cx="8352928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实验原理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用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测出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流过小灯泡的电流，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用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测出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小灯泡两端的电压，测出多组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值，在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坐标系中描出各对应点，用一条平滑的曲线将这些点连起来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实验器材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学生电源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(4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直流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或电池组、小灯泡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0.7 A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3.8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0.3 A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、滑动变阻器、电压表、电流表、开关、导线若干、铅笔、坐标纸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1275606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电流表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2972" y="1267985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电压表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469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86492" y="195486"/>
            <a:ext cx="8027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实验步骤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根据小灯泡上所标的额定值，确定电流表、电压表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按图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所示的电路图连接好实物图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注意开关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应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滑动变阻器与小灯泡并联部分电阻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9793" y="1482403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量程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7413" y="2068046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断开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59156" y="2085608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零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pic>
        <p:nvPicPr>
          <p:cNvPr id="5122" name="Picture 2" descr="\\莫成程\f\幻灯片文件复制\2015\同步\步步高\物理\步步高人教3-1（人教）\C55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43758"/>
            <a:ext cx="2406000" cy="1966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345015" y="4599587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1485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3640</TotalTime>
  <Words>1051</Words>
  <Application>Microsoft Office PowerPoint</Application>
  <PresentationFormat>全屏显示(16:9)</PresentationFormat>
  <Paragraphs>185</Paragraphs>
  <Slides>27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561</cp:revision>
  <dcterms:modified xsi:type="dcterms:W3CDTF">2015-04-29T10:14:51Z</dcterms:modified>
</cp:coreProperties>
</file>