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5" r:id="rId2"/>
    <p:sldId id="358" r:id="rId3"/>
    <p:sldId id="359" r:id="rId4"/>
    <p:sldId id="341" r:id="rId5"/>
    <p:sldId id="372" r:id="rId6"/>
    <p:sldId id="413" r:id="rId7"/>
    <p:sldId id="414" r:id="rId8"/>
    <p:sldId id="421" r:id="rId9"/>
    <p:sldId id="374" r:id="rId10"/>
    <p:sldId id="391" r:id="rId11"/>
    <p:sldId id="392" r:id="rId12"/>
    <p:sldId id="393" r:id="rId13"/>
    <p:sldId id="422" r:id="rId14"/>
    <p:sldId id="425" r:id="rId15"/>
    <p:sldId id="424" r:id="rId16"/>
    <p:sldId id="398" r:id="rId17"/>
    <p:sldId id="400" r:id="rId18"/>
    <p:sldId id="401" r:id="rId19"/>
    <p:sldId id="402" r:id="rId20"/>
    <p:sldId id="404" r:id="rId21"/>
    <p:sldId id="405" r:id="rId22"/>
    <p:sldId id="426" r:id="rId23"/>
    <p:sldId id="407" r:id="rId24"/>
    <p:sldId id="344" r:id="rId25"/>
    <p:sldId id="375" r:id="rId26"/>
    <p:sldId id="408" r:id="rId27"/>
    <p:sldId id="427" r:id="rId28"/>
    <p:sldId id="409" r:id="rId29"/>
    <p:sldId id="431" r:id="rId30"/>
    <p:sldId id="410" r:id="rId31"/>
    <p:sldId id="411" r:id="rId32"/>
    <p:sldId id="412" r:id="rId33"/>
    <p:sldId id="389" r:id="rId3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8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9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package" Target="../embeddings/Microsoft_Word___13.docx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__11.docx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5.emf"/><Relationship Id="rId10" Type="http://schemas.openxmlformats.org/officeDocument/2006/relationships/package" Target="../embeddings/Microsoft_Word___12.docx"/><Relationship Id="rId4" Type="http://schemas.openxmlformats.org/officeDocument/2006/relationships/package" Target="../embeddings/Microsoft_Word___10.docx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__1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5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6.docx"/><Relationship Id="rId3" Type="http://schemas.openxmlformats.org/officeDocument/2006/relationships/slide" Target="slide2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6.xml"/><Relationship Id="rId9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7.docx"/><Relationship Id="rId3" Type="http://schemas.openxmlformats.org/officeDocument/2006/relationships/slide" Target="slide24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30.xml"/><Relationship Id="rId11" Type="http://schemas.openxmlformats.org/officeDocument/2006/relationships/package" Target="../embeddings/Microsoft_Word___18.docx"/><Relationship Id="rId5" Type="http://schemas.openxmlformats.org/officeDocument/2006/relationships/slide" Target="slide28.xml"/><Relationship Id="rId10" Type="http://schemas.openxmlformats.org/officeDocument/2006/relationships/oleObject" Target="../embeddings/oleObject18.bin"/><Relationship Id="rId4" Type="http://schemas.openxmlformats.org/officeDocument/2006/relationships/slide" Target="slide26.xml"/><Relationship Id="rId9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9.docx"/><Relationship Id="rId3" Type="http://schemas.openxmlformats.org/officeDocument/2006/relationships/slide" Target="slide24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6.xml"/><Relationship Id="rId9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0.docx"/><Relationship Id="rId3" Type="http://schemas.openxmlformats.org/officeDocument/2006/relationships/slide" Target="slide2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6.xml"/><Relationship Id="rId9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1.docx"/><Relationship Id="rId3" Type="http://schemas.openxmlformats.org/officeDocument/2006/relationships/slide" Target="slide2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6.xml"/><Relationship Id="rId9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package" Target="../embeddings/Microsoft_Word___23.docx"/><Relationship Id="rId3" Type="http://schemas.openxmlformats.org/officeDocument/2006/relationships/slide" Target="slide3.xml"/><Relationship Id="rId7" Type="http://schemas.openxmlformats.org/officeDocument/2006/relationships/slide" Target="slide28.xml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26.xml"/><Relationship Id="rId11" Type="http://schemas.openxmlformats.org/officeDocument/2006/relationships/image" Target="../media/image31.emf"/><Relationship Id="rId5" Type="http://schemas.openxmlformats.org/officeDocument/2006/relationships/slide" Target="slide24.xml"/><Relationship Id="rId10" Type="http://schemas.openxmlformats.org/officeDocument/2006/relationships/package" Target="../embeddings/Microsoft_Word___22.docx"/><Relationship Id="rId4" Type="http://schemas.openxmlformats.org/officeDocument/2006/relationships/image" Target="../media/image22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4.emf"/><Relationship Id="rId10" Type="http://schemas.openxmlformats.org/officeDocument/2006/relationships/package" Target="../embeddings/Microsoft_Word___3.docx"/><Relationship Id="rId4" Type="http://schemas.openxmlformats.org/officeDocument/2006/relationships/package" Target="../embeddings/Microsoft_Word___1.docx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package" Target="../embeddings/Microsoft_Word___7.docx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__5.docx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package" Target="../embeddings/Microsoft_Word___6.docx"/><Relationship Id="rId4" Type="http://schemas.openxmlformats.org/officeDocument/2006/relationships/package" Target="../embeddings/Microsoft_Word___4.docx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641" y="-20538"/>
            <a:ext cx="2698175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二、导体的电阻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7875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879" y="1347614"/>
            <a:ext cx="827022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观察课本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页表格，回答：不同导体材料的电阻率是否相同？纯净金属与合金哪种材料的电阻率大？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从表中可以看出，不同导体材料的电阻率不同，合金的电阻率比纯净金属的电阻率大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95486"/>
            <a:ext cx="8352928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将日光灯灯丝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额定功率为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 W)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与演示用欧姆表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测电阻大小的仪表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连接成如图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所示电路，观察用酒精灯加热灯丝前后，发现灯丝加热后欧姆表示数变大了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金属导体的电阻与温度什么关系？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C9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35354"/>
            <a:ext cx="2428096" cy="124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60" y="354590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467544" y="3874389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当温度升高时，欧姆表的示数变大，表明金属灯丝的电阻增大，金属的电阻率随温度的升高而增大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416" y="639527"/>
            <a:ext cx="80270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电阻定律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内容：同种材料的导体，其电阻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与它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成正比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，与它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成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反比；导体电阻还与构成它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有关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>
              <a:lnSpc>
                <a:spcPct val="18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ρ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式中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是比例系数，叫做这种材料的电阻率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04338"/>
              </p:ext>
            </p:extLst>
          </p:nvPr>
        </p:nvGraphicFramePr>
        <p:xfrm>
          <a:off x="2532916" y="3579862"/>
          <a:ext cx="4175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文档" r:id="rId4" imgW="418216" imgH="907926" progId="Word.Document.12">
                  <p:embed/>
                </p:oleObj>
              </mc:Choice>
              <mc:Fallback>
                <p:oleObj name="文档" r:id="rId4" imgW="418216" imgH="9079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2916" y="3579862"/>
                        <a:ext cx="41751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644227" y="1548398"/>
            <a:ext cx="9444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长度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</a:rPr>
              <a:t>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712" y="2238563"/>
            <a:ext cx="16850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横截面积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</a:rPr>
              <a:t>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29470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材料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71658" y="366499"/>
            <a:ext cx="852082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与导体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和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有关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表征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一个重要的物理量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单位：欧姆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米，符号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应用：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电阻率往往随温度的变化而变化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金属的电阻率随温度的升高而增大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制做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半导体的电阻率随温度的升高而减小，可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制做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电阻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latin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0325" y="10595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材料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3677" y="106952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温度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5964" y="105958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材料性质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9771" y="2283718"/>
            <a:ext cx="8034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Ω·m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652" y="344745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电阻温度计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5072" y="40195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热敏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125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7544" y="1347614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</a:rPr>
              <a:t>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有些合金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如锰铜、镍铜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的电阻率几乎不受温度变化的影响，可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制做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(4)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当温度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降低到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附近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时，某些材料的电阻率突然减小到零成为超导体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6148" y="204483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标准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1628" y="263251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绝对零度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6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915566"/>
            <a:ext cx="8520822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白炽灯的灯丝断了，轻轻摇晃把断了的灯丝搭接上后，再接入电路时，会发现比原来更亮了，怎么解释这种现象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565676"/>
              </p:ext>
            </p:extLst>
          </p:nvPr>
        </p:nvGraphicFramePr>
        <p:xfrm>
          <a:off x="395536" y="2237770"/>
          <a:ext cx="8107363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文档" r:id="rId4" imgW="8112008" imgH="2771994" progId="Word.Document.12">
                  <p:embed/>
                </p:oleObj>
              </mc:Choice>
              <mc:Fallback>
                <p:oleObj name="文档" r:id="rId4" imgW="8112008" imgH="2771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2237770"/>
                        <a:ext cx="8107363" cy="276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93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726097"/>
            <a:ext cx="318548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一、电阻定律的应用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187132" y="1218838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所示，分别把一个长方体铜柱的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端、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端、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</a:rPr>
              <a:t>ef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端接入电路时，计算接入电路中的电阻各是多大？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各边的长度如图所示，设电阻率为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+5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68" y="3019038"/>
            <a:ext cx="2267312" cy="164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23928" y="468284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384103"/>
              </p:ext>
            </p:extLst>
          </p:nvPr>
        </p:nvGraphicFramePr>
        <p:xfrm>
          <a:off x="408756" y="195486"/>
          <a:ext cx="826770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文档" r:id="rId4" imgW="8271793" imgH="2757577" progId="Word.Document.12">
                  <p:embed/>
                </p:oleObj>
              </mc:Choice>
              <mc:Fallback>
                <p:oleObj name="文档" r:id="rId4" imgW="8271793" imgH="2757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756" y="195486"/>
                        <a:ext cx="8267700" cy="275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58114"/>
              </p:ext>
            </p:extLst>
          </p:nvPr>
        </p:nvGraphicFramePr>
        <p:xfrm>
          <a:off x="395536" y="2643758"/>
          <a:ext cx="8267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文档" r:id="rId7" imgW="8271793" imgH="1372841" progId="Word.Document.12">
                  <p:embed/>
                </p:oleObj>
              </mc:Choice>
              <mc:Fallback>
                <p:oleObj name="文档" r:id="rId7" imgW="8271793" imgH="1372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36" y="2643758"/>
                        <a:ext cx="82677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77388"/>
              </p:ext>
            </p:extLst>
          </p:nvPr>
        </p:nvGraphicFramePr>
        <p:xfrm>
          <a:off x="395536" y="3432398"/>
          <a:ext cx="8267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文档" r:id="rId10" imgW="8271793" imgH="1374644" progId="Word.Document.12">
                  <p:embed/>
                </p:oleObj>
              </mc:Choice>
              <mc:Fallback>
                <p:oleObj name="文档" r:id="rId10" imgW="8271793" imgH="1374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536" y="3432398"/>
                        <a:ext cx="82677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563425"/>
              </p:ext>
            </p:extLst>
          </p:nvPr>
        </p:nvGraphicFramePr>
        <p:xfrm>
          <a:off x="395536" y="4224486"/>
          <a:ext cx="8267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文档" r:id="rId13" imgW="8271793" imgH="1376446" progId="Word.Document.12">
                  <p:embed/>
                </p:oleObj>
              </mc:Choice>
              <mc:Fallback>
                <p:oleObj name="文档" r:id="rId13" imgW="8271793" imgH="13764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536" y="4224486"/>
                        <a:ext cx="82677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515724" y="4443958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267494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目前集成电路的集成度很高，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要求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里面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的各种电子元件都微型化，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集成度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高，电子元件越微型化、越小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是两个材料相同、厚度相同、表面为正方形的导体，但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的尺寸远远小于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的尺寸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通过两导体的电流方向如图所示，则下列关于这两个导体的电阻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关系的说法正确的是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	B.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	 	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无法确定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C9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283265"/>
            <a:ext cx="2225824" cy="10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76256" y="113989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12319"/>
              </p:ext>
            </p:extLst>
          </p:nvPr>
        </p:nvGraphicFramePr>
        <p:xfrm>
          <a:off x="424631" y="494134"/>
          <a:ext cx="82518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文档" r:id="rId4" imgW="8256679" imgH="3737920" progId="Word.Document.12">
                  <p:embed/>
                </p:oleObj>
              </mc:Choice>
              <mc:Fallback>
                <p:oleObj name="文档" r:id="rId4" imgW="8256679" imgH="3737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631" y="494134"/>
                        <a:ext cx="8251825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3951515"/>
            <a:ext cx="14077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2692" y="1583875"/>
            <a:ext cx="7189708" cy="2572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知道电阻与哪些因素有关，能够探究电阻与各因素的关系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掌握电阻定律，并能进行有关计算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理解电阻率的概念、意义及决定因素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6286" y="-20538"/>
            <a:ext cx="4257863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7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导体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电阻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231" y="78025"/>
            <a:ext cx="4185761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二、对电阻率、电阻的理解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756310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下列关于电阻率的说法中正确的是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与导体的长度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和横截面积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电阻率反映材料导电能力的强弱，由导体的材料决定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且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与温度有关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电阻率大的导体，电阻一定很大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有些合金的电阻率几乎不受温度变化的影响，可用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来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制作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电阻温度计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69954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电阻率反映材料导电能力的强弱，只与材料及温度有关，与导体的长度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和横截面积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无关，故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5536" y="2026281"/>
            <a:ext cx="8352928" cy="919300"/>
            <a:chOff x="395536" y="2026281"/>
            <a:chExt cx="8352928" cy="919300"/>
          </a:xfrm>
        </p:grpSpPr>
        <p:sp>
          <p:nvSpPr>
            <p:cNvPr id="3" name="矩形 2"/>
            <p:cNvSpPr/>
            <p:nvPr/>
          </p:nvSpPr>
          <p:spPr>
            <a:xfrm>
              <a:off x="395536" y="2026281"/>
              <a:ext cx="8352928" cy="617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ρ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ρ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大，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不一定大，故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611713"/>
                </p:ext>
              </p:extLst>
            </p:nvPr>
          </p:nvGraphicFramePr>
          <p:xfrm>
            <a:off x="1524804" y="2067694"/>
            <a:ext cx="577850" cy="877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文档" r:id="rId4" imgW="578376" imgH="877277" progId="Word.Document.12">
                    <p:embed/>
                  </p:oleObj>
                </mc:Choice>
                <mc:Fallback>
                  <p:oleObj name="文档" r:id="rId4" imgW="578376" imgH="87727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24804" y="2067694"/>
                          <a:ext cx="577850" cy="877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395536" y="2766427"/>
            <a:ext cx="83529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有些合金的电阻率几乎不受温度变化的影响，可用来制作标准电阻，故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10808"/>
            <a:ext cx="86060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一只白炽灯泡，正常发光时灯丝的电阻为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121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，当这只灯泡停止发光一段时间后灯丝的电阻应是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121 Ω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121 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121 Ω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无法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判断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14185"/>
            <a:ext cx="8606030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由于金属的电阻率随温度的升高而增大，故白炽灯泡正常发光时灯丝的电阻大，停止发光一段时间后，灯丝温度降低，电阻减小，故选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B.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7560" y="1264359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 descr="\\莫成程\f\幻灯片文件复制\2015\同步\步步高\物理\步步高人教3-1（人教）\C97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75606"/>
            <a:ext cx="4591020" cy="271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900326"/>
            <a:ext cx="8352928" cy="3848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电阻率的理解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根据电阻定律，电阻率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ρ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60000"/>
              </a:lnSpc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对于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温度一定的某种金属导线来说，它的电阻率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跟导线的电阻成正比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跟导线的横截面积成正比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跟导线的长度成反比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由所用金属材料本身性质决定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14391"/>
              </p:ext>
            </p:extLst>
          </p:nvPr>
        </p:nvGraphicFramePr>
        <p:xfrm>
          <a:off x="6572863" y="918513"/>
          <a:ext cx="6159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文档" r:id="rId8" imgW="616526" imgH="862133" progId="Word.Document.12">
                  <p:embed/>
                </p:oleObj>
              </mc:Choice>
              <mc:Fallback>
                <p:oleObj name="文档" r:id="rId8" imgW="616526" imgH="862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2863" y="918513"/>
                        <a:ext cx="615950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105" y="1347614"/>
            <a:ext cx="81883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材料的电阻率与其电阻、横截面积、长度、导体的形状无关，与材料本身和温度有关，故选项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752" y="894655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滑动变阻器的应用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一同学将滑动变阻器与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一只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的小灯泡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及开关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串联后接在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输出电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压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的电源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闭合时，发现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灯泡发光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按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所示的接法，当滑片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向右滑动时，灯泡将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 			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亮度不变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			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可能烧坏灯泡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C96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28" y="1149506"/>
            <a:ext cx="1329700" cy="154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999273" y="277847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5821" y="1059582"/>
            <a:ext cx="818834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由题图可知，滑动变阻器接入电路的是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段的电阻丝，由于灯泡的额定电压等于电源输出电压，所以不可能烧坏灯泡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当滑片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向右滑动时，接入电路中的电阻丝变短，电阻减小，灯泡变亮，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00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915566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电阻定律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ρ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一根粗细均匀的导线，当其两端电压为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时，通过的电流为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，若将此导线均匀拉长到原来的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倍时，电流仍为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，导线两端所加的电压变为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A.</a:t>
            </a:r>
            <a:r>
              <a:rPr lang="pl-PL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					</a:t>
            </a:r>
            <a:r>
              <a:rPr lang="pl-PL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B.</a:t>
            </a:r>
            <a:r>
              <a:rPr lang="pl-PL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pl-PL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		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pl-PL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C.2</a:t>
            </a:r>
            <a:r>
              <a:rPr lang="pl-PL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pl-PL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				</a:t>
            </a:r>
            <a:r>
              <a:rPr lang="pl-PL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D.4</a:t>
            </a:r>
            <a:r>
              <a:rPr lang="pl-PL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92042"/>
              </p:ext>
            </p:extLst>
          </p:nvPr>
        </p:nvGraphicFramePr>
        <p:xfrm>
          <a:off x="2722652" y="1034614"/>
          <a:ext cx="4032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文档" r:id="rId8" imgW="403100" imgH="938575" progId="Word.Document.12">
                  <p:embed/>
                </p:oleObj>
              </mc:Choice>
              <mc:Fallback>
                <p:oleObj name="文档" r:id="rId8" imgW="403100" imgH="938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2652" y="1034614"/>
                        <a:ext cx="403225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00550"/>
              </p:ext>
            </p:extLst>
          </p:nvPr>
        </p:nvGraphicFramePr>
        <p:xfrm>
          <a:off x="700261" y="3148945"/>
          <a:ext cx="4873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文档" r:id="rId11" imgW="486959" imgH="885210" progId="Word.Document.12">
                  <p:embed/>
                </p:oleObj>
              </mc:Choice>
              <mc:Fallback>
                <p:oleObj name="文档" r:id="rId11" imgW="486959" imgH="885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0261" y="3148945"/>
                        <a:ext cx="487363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70981"/>
              </p:ext>
            </p:extLst>
          </p:nvPr>
        </p:nvGraphicFramePr>
        <p:xfrm>
          <a:off x="267230" y="1081723"/>
          <a:ext cx="8596313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文档" r:id="rId8" imgW="8676356" imgH="3159425" progId="Word.Document.12">
                  <p:embed/>
                </p:oleObj>
              </mc:Choice>
              <mc:Fallback>
                <p:oleObj name="文档" r:id="rId8" imgW="8676356" imgH="3159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230" y="1081723"/>
                        <a:ext cx="8596313" cy="314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4027150"/>
            <a:ext cx="14253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1520" y="1131590"/>
            <a:ext cx="8352928" cy="2868093"/>
            <a:chOff x="251520" y="1131590"/>
            <a:chExt cx="8352928" cy="2868093"/>
          </a:xfrm>
        </p:grpSpPr>
        <p:sp>
          <p:nvSpPr>
            <p:cNvPr id="7" name="矩形 6"/>
            <p:cNvSpPr/>
            <p:nvPr/>
          </p:nvSpPr>
          <p:spPr>
            <a:xfrm>
              <a:off x="251520" y="1131590"/>
              <a:ext cx="8352928" cy="2868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4.(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电阻定律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</a:rPr>
                <a:t>ρ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应用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一根粗细均匀的金属裸导线，若把它均匀拉长为原来的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3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倍，电阻变为原来的多少倍？若将它截成等长的三段再绞合成一根，它的电阻变为原来的多少？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设拉长与绞合时温度不变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)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568250"/>
                </p:ext>
              </p:extLst>
            </p:nvPr>
          </p:nvGraphicFramePr>
          <p:xfrm>
            <a:off x="2779420" y="1223670"/>
            <a:ext cx="50165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文档" r:id="rId8" imgW="502075" imgH="984367" progId="Word.Document.12">
                    <p:embed/>
                  </p:oleObj>
                </mc:Choice>
                <mc:Fallback>
                  <p:oleObj name="文档" r:id="rId8" imgW="502075" imgH="98436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779420" y="1223670"/>
                          <a:ext cx="501650" cy="984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6731"/>
              </p:ext>
            </p:extLst>
          </p:nvPr>
        </p:nvGraphicFramePr>
        <p:xfrm>
          <a:off x="339600" y="829711"/>
          <a:ext cx="8624888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文档" r:id="rId8" imgW="8636379" imgH="4823244" progId="Word.Document.12">
                  <p:embed/>
                </p:oleObj>
              </mc:Choice>
              <mc:Fallback>
                <p:oleObj name="文档" r:id="rId8" imgW="8636379" imgH="4823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9600" y="829711"/>
                        <a:ext cx="8624888" cy="483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8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855082"/>
              </p:ext>
            </p:extLst>
          </p:nvPr>
        </p:nvGraphicFramePr>
        <p:xfrm>
          <a:off x="323528" y="1178669"/>
          <a:ext cx="795496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文档" r:id="rId10" imgW="7955821" imgH="2692701" progId="Word.Document.12">
                  <p:embed/>
                </p:oleObj>
              </mc:Choice>
              <mc:Fallback>
                <p:oleObj name="文档" r:id="rId10" imgW="7955821" imgH="26927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528" y="1178669"/>
                        <a:ext cx="7954962" cy="268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3722"/>
              </p:ext>
            </p:extLst>
          </p:nvPr>
        </p:nvGraphicFramePr>
        <p:xfrm>
          <a:off x="323528" y="3492723"/>
          <a:ext cx="629443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文档" r:id="rId13" imgW="6349686" imgH="1322383" progId="Word.Document.12">
                  <p:embed/>
                </p:oleObj>
              </mc:Choice>
              <mc:Fallback>
                <p:oleObj name="文档" r:id="rId13" imgW="6349686" imgH="13223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528" y="3492723"/>
                        <a:ext cx="6294438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0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43204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一、影响导体电阻的因素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164" y="1707654"/>
            <a:ext cx="8352928" cy="282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在电学实验中，移动滑动变阻器的滑片可以改变它的电阻，这说明导体电阻跟什么因素有关？同是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220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的灯泡，灯丝越粗用起来越亮，说明导体电阻跟什么因素有关？电线常用铜丝制造而不用铁丝，说明导体电阻跟什么因素有关？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587974"/>
            <a:ext cx="65197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长度　横截面积　与导体的材料有关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5147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探究导体电阻与其影响因素的定量关系，可以通过下面两种方案：</a:t>
            </a:r>
            <a:endParaRPr lang="zh-CN" altLang="zh-CN" sz="105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探究方案一　如图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c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是四条不同的金属导体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在长度、横截面积、材料三个因素方面，分别只有一个因素不同：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长度不同；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c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横截面积不同；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材料不同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+5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9822"/>
            <a:ext cx="3555856" cy="146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11960" y="465998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1275606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四段导体，每段导体两端的电压与它们的电阻什么关系？若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</a:rPr>
              <a:t>l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l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，说明什么？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67435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正比　说明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i="1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，导体的电阻与长度成正比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2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55552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探究方案二　逻辑推理法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091948"/>
            <a:ext cx="835292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如果把一条长度为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、电阻为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的导体看成是由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段长度同为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、电阻同为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的导体串联而成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那么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7852" y="1931298"/>
            <a:ext cx="5549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nl</a:t>
            </a:r>
            <a:r>
              <a:rPr lang="en-US" altLang="zh-CN" sz="26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84368" y="1938918"/>
            <a:ext cx="6655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nR</a:t>
            </a:r>
            <a:r>
              <a:rPr lang="en-US" altLang="zh-CN" sz="26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68652"/>
              </p:ext>
            </p:extLst>
          </p:nvPr>
        </p:nvGraphicFramePr>
        <p:xfrm>
          <a:off x="1192188" y="2586990"/>
          <a:ext cx="5715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文档" r:id="rId4" imgW="570818" imgH="1113814" progId="Word.Document.12">
                  <p:embed/>
                </p:oleObj>
              </mc:Choice>
              <mc:Fallback>
                <p:oleObj name="文档" r:id="rId4" imgW="570818" imgH="11138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188" y="2586990"/>
                        <a:ext cx="5715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83982"/>
              </p:ext>
            </p:extLst>
          </p:nvPr>
        </p:nvGraphicFramePr>
        <p:xfrm>
          <a:off x="1799049" y="2611040"/>
          <a:ext cx="5635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文档" r:id="rId7" imgW="570818" imgH="1116338" progId="Word.Document.12">
                  <p:embed/>
                </p:oleObj>
              </mc:Choice>
              <mc:Fallback>
                <p:oleObj name="文档" r:id="rId7" imgW="570818" imgH="1116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9049" y="2611040"/>
                        <a:ext cx="563563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1691680" y="3379078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61809"/>
              </p:ext>
            </p:extLst>
          </p:nvPr>
        </p:nvGraphicFramePr>
        <p:xfrm>
          <a:off x="348680" y="3646388"/>
          <a:ext cx="60626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文档" r:id="rId10" imgW="6062863" imgH="1518091" progId="Word.Document.12">
                  <p:embed/>
                </p:oleObj>
              </mc:Choice>
              <mc:Fallback>
                <p:oleObj name="文档" r:id="rId10" imgW="6062863" imgH="1518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8680" y="3646388"/>
                        <a:ext cx="6062662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0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875924"/>
            <a:ext cx="8352928" cy="2147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条导体，它们的长度相同，横截面积都为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，电阻同为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把它们紧紧地束在一起，组成一横截面积为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、电阻为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的导体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868602"/>
              </p:ext>
            </p:extLst>
          </p:nvPr>
        </p:nvGraphicFramePr>
        <p:xfrm>
          <a:off x="3180988" y="2383130"/>
          <a:ext cx="5572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文档" r:id="rId4" imgW="570818" imgH="1117780" progId="Word.Document.12">
                  <p:embed/>
                </p:oleObj>
              </mc:Choice>
              <mc:Fallback>
                <p:oleObj name="文档" r:id="rId4" imgW="570818" imgH="11177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0988" y="2383130"/>
                        <a:ext cx="557212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291588" y="2442974"/>
            <a:ext cx="628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nS</a:t>
            </a:r>
            <a:r>
              <a:rPr lang="en-US" altLang="zh-CN" sz="26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80977"/>
              </p:ext>
            </p:extLst>
          </p:nvPr>
        </p:nvGraphicFramePr>
        <p:xfrm>
          <a:off x="5868144" y="2393429"/>
          <a:ext cx="5715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文档" r:id="rId7" imgW="570818" imgH="1116338" progId="Word.Document.12">
                  <p:embed/>
                </p:oleObj>
              </mc:Choice>
              <mc:Fallback>
                <p:oleObj name="文档" r:id="rId7" imgW="570818" imgH="1116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8144" y="2393429"/>
                        <a:ext cx="5715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45636"/>
              </p:ext>
            </p:extLst>
          </p:nvPr>
        </p:nvGraphicFramePr>
        <p:xfrm>
          <a:off x="6471949" y="2391162"/>
          <a:ext cx="5635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文档" r:id="rId10" imgW="570818" imgH="1117780" progId="Word.Document.12">
                  <p:embed/>
                </p:oleObj>
              </mc:Choice>
              <mc:Fallback>
                <p:oleObj name="文档" r:id="rId10" imgW="570818" imgH="11177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71949" y="2391162"/>
                        <a:ext cx="563563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6403856" y="3141649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101360" y="3141649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8104"/>
              </p:ext>
            </p:extLst>
          </p:nvPr>
        </p:nvGraphicFramePr>
        <p:xfrm>
          <a:off x="403156" y="3443466"/>
          <a:ext cx="60579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文档" r:id="rId13" imgW="6062863" imgH="1281655" progId="Word.Document.12">
                  <p:embed/>
                </p:oleObj>
              </mc:Choice>
              <mc:Fallback>
                <p:oleObj name="文档" r:id="rId13" imgW="6062863" imgH="1281655" progId="Word.Document.12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56" y="3443466"/>
                        <a:ext cx="605790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16105" y="419697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6105" y="1283793"/>
            <a:ext cx="818834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在横截面积、材料相同的条件下，导体的电阻与长度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成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在长度、材料相同的条件下，导体的电阻与横截面积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成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18885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正比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5777" y="35874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反比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997</Words>
  <Application>Microsoft Office PowerPoint</Application>
  <PresentationFormat>全屏显示(16:9)</PresentationFormat>
  <Paragraphs>154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552</cp:revision>
  <dcterms:modified xsi:type="dcterms:W3CDTF">2015-04-29T10:20:46Z</dcterms:modified>
</cp:coreProperties>
</file>