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55" r:id="rId2"/>
    <p:sldId id="358" r:id="rId3"/>
    <p:sldId id="359" r:id="rId4"/>
    <p:sldId id="341" r:id="rId5"/>
    <p:sldId id="372" r:id="rId6"/>
    <p:sldId id="373" r:id="rId7"/>
    <p:sldId id="413" r:id="rId8"/>
    <p:sldId id="374" r:id="rId9"/>
    <p:sldId id="390" r:id="rId10"/>
    <p:sldId id="414" r:id="rId11"/>
    <p:sldId id="391" r:id="rId12"/>
    <p:sldId id="392" r:id="rId13"/>
    <p:sldId id="415" r:id="rId14"/>
    <p:sldId id="393" r:id="rId15"/>
    <p:sldId id="416" r:id="rId16"/>
    <p:sldId id="417" r:id="rId17"/>
    <p:sldId id="398" r:id="rId18"/>
    <p:sldId id="400" r:id="rId19"/>
    <p:sldId id="404" r:id="rId20"/>
    <p:sldId id="405" r:id="rId21"/>
    <p:sldId id="418" r:id="rId22"/>
    <p:sldId id="419" r:id="rId23"/>
    <p:sldId id="407" r:id="rId24"/>
    <p:sldId id="344" r:id="rId25"/>
    <p:sldId id="408" r:id="rId26"/>
    <p:sldId id="409" r:id="rId27"/>
    <p:sldId id="410" r:id="rId28"/>
    <p:sldId id="411" r:id="rId29"/>
    <p:sldId id="412" r:id="rId30"/>
    <p:sldId id="389" r:id="rId3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00"/>
    <a:srgbClr val="F68426"/>
    <a:srgbClr val="FF9900"/>
    <a:srgbClr val="6DAA2D"/>
    <a:srgbClr val="A8DA73"/>
    <a:srgbClr val="D7F155"/>
    <a:srgbClr val="9BC31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1224" y="-450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795B5-CF55-4C73-B00C-FE3F163FA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7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355976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C1AC4F-C7FD-4941-8942-293A2B41889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40692B-7641-41A9-A07F-355C85AE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__3.doc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__4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__5.docx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6.bin"/><Relationship Id="rId7" Type="http://schemas.openxmlformats.org/officeDocument/2006/relationships/package" Target="../embeddings/Microsoft_Word___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__6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__8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__9.docx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0.bin"/><Relationship Id="rId7" Type="http://schemas.openxmlformats.org/officeDocument/2006/relationships/package" Target="../embeddings/Microsoft_Word___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__10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Word___12.docx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__13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__14.doc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5.docx"/><Relationship Id="rId3" Type="http://schemas.openxmlformats.org/officeDocument/2006/relationships/slide" Target="slide24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slide" Target="slide25.xml"/><Relationship Id="rId9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slide" Target="slide24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10" Type="http://schemas.openxmlformats.org/officeDocument/2006/relationships/image" Target="../media/image26.emf"/><Relationship Id="rId4" Type="http://schemas.openxmlformats.org/officeDocument/2006/relationships/slide" Target="slide25.xml"/><Relationship Id="rId9" Type="http://schemas.openxmlformats.org/officeDocument/2006/relationships/package" Target="../embeddings/Microsoft_Word___16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7.docx"/><Relationship Id="rId3" Type="http://schemas.openxmlformats.org/officeDocument/2006/relationships/slide" Target="slide24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slide" Target="slide27.xml"/><Relationship Id="rId11" Type="http://schemas.openxmlformats.org/officeDocument/2006/relationships/package" Target="../embeddings/Microsoft_Word___18.docx"/><Relationship Id="rId5" Type="http://schemas.openxmlformats.org/officeDocument/2006/relationships/slide" Target="slide26.xml"/><Relationship Id="rId10" Type="http://schemas.openxmlformats.org/officeDocument/2006/relationships/oleObject" Target="../embeddings/oleObject18.bin"/><Relationship Id="rId4" Type="http://schemas.openxmlformats.org/officeDocument/2006/relationships/slide" Target="slide25.xml"/><Relationship Id="rId9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slide" Target="slide2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__1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__2.doc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5" y="1707654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6172" y="1904628"/>
            <a:ext cx="2843808" cy="11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第二章</a:t>
            </a:r>
            <a:endParaRPr lang="en-US" altLang="zh-CN" sz="60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43425" y="1674525"/>
            <a:ext cx="3775393" cy="1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恒定电流</a:t>
            </a:r>
            <a:endParaRPr lang="zh-CN" altLang="en-US" sz="7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延伸思考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234193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闭合电路欧姆定律的三种表达形式的适用范围是否相同？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601146"/>
              </p:ext>
            </p:extLst>
          </p:nvPr>
        </p:nvGraphicFramePr>
        <p:xfrm>
          <a:off x="395536" y="2035274"/>
          <a:ext cx="81153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文档" r:id="rId4" imgW="8119565" imgH="2555381" progId="Word.Document.12">
                  <p:embed/>
                </p:oleObj>
              </mc:Choice>
              <mc:Fallback>
                <p:oleObj name="文档" r:id="rId4" imgW="8119565" imgH="25553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36" y="2035274"/>
                        <a:ext cx="8115300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0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238" y="-20538"/>
            <a:ext cx="4493538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二、路端电压与负载的关系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14003" y="718592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280" y="1324754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所示的电路中，电源的电动势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，试求当外电阻分别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时所对应的路端电压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通过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数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据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计算，你发现了怎样的规律？再通过公式论证你的结论是否正确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6" name="Picture 2" descr="\\莫成程\f\幻灯片文件复制\2015\同步\步步高\物理\步步高人教3-1（人教）\C135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64" y="1586498"/>
            <a:ext cx="1957204" cy="112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320721" y="2715766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9446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172" y="1211906"/>
            <a:ext cx="8350440" cy="2367956"/>
            <a:chOff x="447172" y="1211906"/>
            <a:chExt cx="8350440" cy="2367956"/>
          </a:xfrm>
        </p:grpSpPr>
        <p:sp>
          <p:nvSpPr>
            <p:cNvPr id="3" name="矩形 2"/>
            <p:cNvSpPr/>
            <p:nvPr/>
          </p:nvSpPr>
          <p:spPr>
            <a:xfrm>
              <a:off x="447172" y="1211906"/>
              <a:ext cx="8188343" cy="23679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20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答案　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外电压分别为</a:t>
              </a:r>
              <a:r>
                <a:rPr lang="en-US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7.5 V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8 V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8.75 V.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随着外电阻的增大，路端电压逐渐增大</a:t>
              </a:r>
              <a:r>
                <a:rPr lang="en-US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当外电阻</a:t>
              </a:r>
              <a:r>
                <a:rPr lang="en-US" altLang="zh-CN" sz="2600" i="1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增大时，由</a:t>
              </a:r>
              <a:r>
                <a:rPr lang="en-US" altLang="zh-CN" sz="2600" i="1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endPara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200000"/>
                </a:lnSpc>
                <a:spcAft>
                  <a:spcPts val="0"/>
                </a:spcAft>
              </a:pPr>
              <a:r>
                <a:rPr lang="zh-CN" altLang="zh-CN" sz="2600" kern="1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可知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电流</a:t>
              </a:r>
              <a:r>
                <a:rPr lang="en-US" altLang="zh-CN" sz="2600" i="1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减小，路端电压</a:t>
              </a:r>
              <a:r>
                <a:rPr lang="en-US" altLang="zh-CN" sz="2600" i="1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600" i="1" kern="100" dirty="0" err="1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Ir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增大</a:t>
              </a:r>
              <a:r>
                <a:rPr lang="en-US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solidFill>
                  <a:schemeClr val="accent6">
                    <a:lumMod val="75000"/>
                  </a:schemeClr>
                </a:solidFill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5063438"/>
                </p:ext>
              </p:extLst>
            </p:nvPr>
          </p:nvGraphicFramePr>
          <p:xfrm>
            <a:off x="7846699" y="2124383"/>
            <a:ext cx="950913" cy="1144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文档" r:id="rId4" imgW="951603" imgH="1144462" progId="Word.Document.12">
                    <p:embed/>
                  </p:oleObj>
                </mc:Choice>
                <mc:Fallback>
                  <p:oleObj name="文档" r:id="rId4" imgW="951603" imgH="1144462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846699" y="2124383"/>
                          <a:ext cx="950913" cy="11445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29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1520" y="195486"/>
            <a:ext cx="8592524" cy="3018134"/>
            <a:chOff x="251520" y="483518"/>
            <a:chExt cx="8592524" cy="3018134"/>
          </a:xfrm>
        </p:grpSpPr>
        <p:sp>
          <p:nvSpPr>
            <p:cNvPr id="3" name="矩形 2"/>
            <p:cNvSpPr/>
            <p:nvPr/>
          </p:nvSpPr>
          <p:spPr>
            <a:xfrm>
              <a:off x="251520" y="483518"/>
              <a:ext cx="6914053" cy="3018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如图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所示，以电路中的电流为横轴，路端电压为纵轴，建立路端电压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与电流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图象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图线与纵轴交点的物理意义是什么？纵坐标从零开始时，图线与横轴交点的物理意义是什么？直线斜率绝对值的物理意义又是什么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？</a:t>
              </a:r>
              <a:endParaRPr lang="zh-CN" altLang="zh-CN" sz="1050" kern="100" dirty="0">
                <a:solidFill>
                  <a:schemeClr val="accent6">
                    <a:lumMod val="75000"/>
                  </a:schemeClr>
                </a:solidFill>
                <a:effectLst/>
                <a:latin typeface="宋体"/>
                <a:cs typeface="Courier New"/>
              </a:endParaRPr>
            </a:p>
          </p:txBody>
        </p:sp>
        <p:pic>
          <p:nvPicPr>
            <p:cNvPr id="5122" name="Picture 2" descr="\\莫成程\f\幻灯片文件复制\2015\同步\步步高\物理\步步高人教3-1（人教）\C136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668" y="676860"/>
              <a:ext cx="1687376" cy="1748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7547900" y="2427580"/>
              <a:ext cx="68480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图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</a:rPr>
                <a:t>2</a:t>
              </a:r>
              <a:endParaRPr lang="zh-CN" altLang="en-US" sz="26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9999" y="3119100"/>
            <a:ext cx="8436457" cy="2124566"/>
            <a:chOff x="239999" y="3119100"/>
            <a:chExt cx="8436457" cy="2124566"/>
          </a:xfrm>
        </p:grpSpPr>
        <p:sp>
          <p:nvSpPr>
            <p:cNvPr id="6" name="矩形 5"/>
            <p:cNvSpPr/>
            <p:nvPr/>
          </p:nvSpPr>
          <p:spPr>
            <a:xfrm>
              <a:off x="239999" y="3119100"/>
              <a:ext cx="8436457" cy="1892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答案　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图线与纵轴的交点表示电源的电动势；图线与横轴的交点表示短路电流；图线斜率的绝对值表示电源的内阻，即</a:t>
              </a:r>
              <a:r>
                <a:rPr lang="en-US" altLang="zh-CN" sz="2600" i="1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|       |.</a:t>
              </a:r>
              <a:endParaRPr lang="zh-CN" altLang="zh-CN" sz="1050" kern="100" dirty="0">
                <a:solidFill>
                  <a:schemeClr val="accent6">
                    <a:lumMod val="75000"/>
                  </a:schemeClr>
                </a:solidFill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6265589"/>
                </p:ext>
              </p:extLst>
            </p:nvPr>
          </p:nvGraphicFramePr>
          <p:xfrm>
            <a:off x="2210739" y="4335616"/>
            <a:ext cx="700088" cy="908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文档" r:id="rId5" imgW="700385" imgH="907926" progId="Word.Document.12">
                    <p:embed/>
                  </p:oleObj>
                </mc:Choice>
                <mc:Fallback>
                  <p:oleObj name="文档" r:id="rId5" imgW="700385" imgH="907926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10739" y="4335616"/>
                          <a:ext cx="700088" cy="908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9316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21553" y="930806"/>
            <a:ext cx="96212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Ir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51520" y="825660"/>
            <a:ext cx="8352928" cy="3693319"/>
            <a:chOff x="251520" y="825660"/>
            <a:chExt cx="8352928" cy="3693319"/>
          </a:xfrm>
        </p:grpSpPr>
        <p:sp>
          <p:nvSpPr>
            <p:cNvPr id="13" name="矩形 12"/>
            <p:cNvSpPr/>
            <p:nvPr/>
          </p:nvSpPr>
          <p:spPr>
            <a:xfrm>
              <a:off x="251520" y="825660"/>
              <a:ext cx="8352928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路端电压的表达式：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u="sng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           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路端电压随外电阻的变化规律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(1)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当外电阻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增大时，由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可知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电流</a:t>
              </a:r>
              <a:r>
                <a:rPr lang="en-US" altLang="zh-CN" sz="26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en-US" altLang="zh-CN" sz="2600" u="sng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路端电压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600" i="1" kern="100" dirty="0" err="1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Ir</a:t>
              </a:r>
              <a:r>
                <a:rPr lang="en-US" altLang="zh-CN" sz="2600" u="sng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  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(2)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当外电阻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减小时，由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可知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电流</a:t>
              </a:r>
              <a:r>
                <a:rPr lang="en-US" altLang="zh-CN" sz="26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en-US" altLang="zh-CN" sz="2600" u="sng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路端电压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600" i="1" kern="100" dirty="0" err="1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Ir</a:t>
              </a:r>
              <a:r>
                <a:rPr lang="en-US" altLang="zh-CN" sz="2600" u="sng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  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3244073"/>
                </p:ext>
              </p:extLst>
            </p:nvPr>
          </p:nvGraphicFramePr>
          <p:xfrm>
            <a:off x="4285029" y="1995686"/>
            <a:ext cx="830263" cy="1136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文档" r:id="rId4" imgW="829593" imgH="1136890" progId="Word.Document.12">
                    <p:embed/>
                  </p:oleObj>
                </mc:Choice>
                <mc:Fallback>
                  <p:oleObj name="文档" r:id="rId4" imgW="829593" imgH="113689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285029" y="1995686"/>
                          <a:ext cx="830263" cy="1136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9962089"/>
                </p:ext>
              </p:extLst>
            </p:nvPr>
          </p:nvGraphicFramePr>
          <p:xfrm>
            <a:off x="4355976" y="3178532"/>
            <a:ext cx="830263" cy="1136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name="文档" r:id="rId7" imgW="829593" imgH="1138333" progId="Word.Document.12">
                    <p:embed/>
                  </p:oleObj>
                </mc:Choice>
                <mc:Fallback>
                  <p:oleObj name="文档" r:id="rId7" imgW="829593" imgH="1138333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355976" y="3178532"/>
                          <a:ext cx="830263" cy="1136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6372200" y="212845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减小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38184" y="271576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增大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77161" y="328058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增大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38183" y="388313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减小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85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1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95536" y="1275606"/>
            <a:ext cx="8188343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两种特殊情况：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当外电路断开时，电流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变为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这就是说，断路时的路端电压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等于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	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当电源两端短路时，外电阻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，此时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47188" y="1503243"/>
            <a:ext cx="3513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2204090"/>
            <a:ext cx="3882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6595" y="2151315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电源电动势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038204"/>
              </p:ext>
            </p:extLst>
          </p:nvPr>
        </p:nvGraphicFramePr>
        <p:xfrm>
          <a:off x="6892949" y="2787774"/>
          <a:ext cx="48736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文档" r:id="rId4" imgW="486959" imgH="854561" progId="Word.Document.12">
                  <p:embed/>
                </p:oleObj>
              </mc:Choice>
              <mc:Fallback>
                <p:oleObj name="文档" r:id="rId4" imgW="486959" imgH="8545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92949" y="2787774"/>
                        <a:ext cx="487363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262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69780" y="486708"/>
            <a:ext cx="65784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路端电压与电流的关系图象如图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在图象中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轴截距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纵坐标从零开始时，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轴截距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等于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直线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等于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电源的内阻，即内阻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|      |.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9218" name="Picture 2" descr="\\莫成程\f\幻灯片文件复制\2015\同步\步步高\物理\步步高人教3-1（人教）\C137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98459"/>
            <a:ext cx="1576167" cy="145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596336" y="220094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cap="all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cap="all" dirty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endParaRPr lang="zh-CN" altLang="en-US" sz="2600" cap="all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32751"/>
              </p:ext>
            </p:extLst>
          </p:nvPr>
        </p:nvGraphicFramePr>
        <p:xfrm>
          <a:off x="1331640" y="3441993"/>
          <a:ext cx="73818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文档" r:id="rId5" imgW="738176" imgH="923791" progId="Word.Document.12">
                  <p:embed/>
                </p:oleObj>
              </mc:Choice>
              <mc:Fallback>
                <p:oleObj name="文档" r:id="rId5" imgW="738176" imgH="9237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640" y="3441993"/>
                        <a:ext cx="738188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031595" y="1374467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电源电动势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8556" y="2090554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短路电流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68036" y="2814627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斜率的绝对值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52012" y="4220314"/>
            <a:ext cx="64807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5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536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320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526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3970" y="691922"/>
            <a:ext cx="4519186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一、闭合电路欧姆定律的应用</a:t>
            </a:r>
          </a:p>
        </p:txBody>
      </p:sp>
      <p:sp>
        <p:nvSpPr>
          <p:cNvPr id="7" name="矩形 6"/>
          <p:cNvSpPr/>
          <p:nvPr/>
        </p:nvSpPr>
        <p:spPr>
          <a:xfrm>
            <a:off x="122744" y="1199903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所示，电源电动势为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，内阻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，滑动变阻器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阻值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变化范围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，求电路中的总电流的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变化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范围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42" name="Picture 2" descr="\\莫成程\f\幻灯片文件复制\2015\同步\步步高\物理\步步高人教3-1（人教）\C138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512" y="1369144"/>
            <a:ext cx="1867272" cy="158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626746" y="3003843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4</a:t>
            </a:r>
            <a:endParaRPr lang="zh-CN" altLang="en-US" sz="2600" dirty="0"/>
          </a:p>
        </p:txBody>
      </p:sp>
      <p:sp>
        <p:nvSpPr>
          <p:cNvPr id="10" name="矩形 9"/>
          <p:cNvSpPr/>
          <p:nvPr/>
        </p:nvSpPr>
        <p:spPr>
          <a:xfrm>
            <a:off x="122744" y="3655352"/>
            <a:ext cx="902125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阻值为零时，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被短路，外电阻最小，电流最大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外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Ω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68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1450217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阻值为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，外电阻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最大，电流最小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439716"/>
              </p:ext>
            </p:extLst>
          </p:nvPr>
        </p:nvGraphicFramePr>
        <p:xfrm>
          <a:off x="427062" y="411510"/>
          <a:ext cx="6953250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文档" r:id="rId4" imgW="6953921" imgH="1624775" progId="Word.Document.12">
                  <p:embed/>
                </p:oleObj>
              </mc:Choice>
              <mc:Fallback>
                <p:oleObj name="文档" r:id="rId4" imgW="6953921" imgH="16247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7062" y="411510"/>
                        <a:ext cx="6953250" cy="1624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753335"/>
              </p:ext>
            </p:extLst>
          </p:nvPr>
        </p:nvGraphicFramePr>
        <p:xfrm>
          <a:off x="380296" y="2168242"/>
          <a:ext cx="6948487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文档" r:id="rId7" imgW="6953921" imgH="2486901" progId="Word.Document.12">
                  <p:embed/>
                </p:oleObj>
              </mc:Choice>
              <mc:Fallback>
                <p:oleObj name="文档" r:id="rId7" imgW="6953921" imgH="24869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0296" y="2168242"/>
                        <a:ext cx="6948487" cy="247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25818" y="4387190"/>
            <a:ext cx="2573974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0.55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 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92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5729" y="151061"/>
            <a:ext cx="4222631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</a:t>
            </a:r>
            <a:r>
              <a:rPr lang="en-US" altLang="zh-CN" sz="2600" b="1" i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－</a:t>
            </a:r>
            <a:r>
              <a:rPr lang="en-US" altLang="zh-CN" sz="2600" b="1" i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图象的理解和应用</a:t>
            </a:r>
          </a:p>
        </p:txBody>
      </p:sp>
      <p:pic>
        <p:nvPicPr>
          <p:cNvPr id="12290" name="Picture 2" descr="\\莫成程\f\幻灯片文件复制\2015\同步\步步高\物理\步步高人教3-1（人教）\C140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987574"/>
            <a:ext cx="1854067" cy="141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604903" y="2571750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</a:t>
            </a:r>
            <a:endParaRPr lang="zh-CN" altLang="en-US" sz="2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251520" y="849760"/>
            <a:ext cx="6710712" cy="3693319"/>
            <a:chOff x="251520" y="849760"/>
            <a:chExt cx="6710712" cy="3693319"/>
          </a:xfrm>
        </p:grpSpPr>
        <p:sp>
          <p:nvSpPr>
            <p:cNvPr id="5" name="矩形 4"/>
            <p:cNvSpPr/>
            <p:nvPr/>
          </p:nvSpPr>
          <p:spPr>
            <a:xfrm>
              <a:off x="251520" y="849760"/>
              <a:ext cx="6710712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50"/>
                  </a:solidFill>
                  <a:latin typeface="Times New Roman"/>
                  <a:ea typeface="微软雅黑"/>
                  <a:cs typeface="Times New Roman"/>
                </a:rPr>
                <a:t>例</a:t>
              </a:r>
              <a:r>
                <a:rPr lang="en-US" altLang="zh-CN" sz="2600" b="1" kern="100" dirty="0">
                  <a:solidFill>
                    <a:srgbClr val="00B05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　如图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5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所示为某一电源的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图线，由图可知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(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　　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电源电动势为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 V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电源内电阻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为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Ω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电源短路时电流为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6 A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D.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电路路端电压为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 V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时，电路中电流为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5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0333082"/>
                </p:ext>
              </p:extLst>
            </p:nvPr>
          </p:nvGraphicFramePr>
          <p:xfrm>
            <a:off x="2641367" y="2644299"/>
            <a:ext cx="403225" cy="839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5" name="文档" r:id="rId5" imgW="403100" imgH="839417" progId="Word.Document.12">
                    <p:embed/>
                  </p:oleObj>
                </mc:Choice>
                <mc:Fallback>
                  <p:oleObj name="文档" r:id="rId5" imgW="403100" imgH="839417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41367" y="2644299"/>
                          <a:ext cx="403225" cy="839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871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>
            <a:spLocks noChangeAspect="1"/>
          </p:cNvSpPr>
          <p:nvPr/>
        </p:nvSpPr>
        <p:spPr>
          <a:xfrm>
            <a:off x="216024" y="195486"/>
            <a:ext cx="8820472" cy="401344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70000"/>
              </a:lnSpc>
              <a:tabLst>
                <a:tab pos="1890395" algn="l"/>
              </a:tabLst>
            </a:pPr>
            <a:endParaRPr lang="zh-CN" altLang="zh-CN" sz="28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黑体" pitchFamily="2" charset="-122"/>
              <a:ea typeface="黑体" pitchFamily="2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793616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1862" y="1347614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66067" y="1366664"/>
            <a:ext cx="7785423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1.</a:t>
            </a:r>
            <a:r>
              <a:rPr lang="zh-CN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了解内电路、外电路，知道电动势等于内、外电路电势降落之和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  <a:endParaRPr lang="zh-CN" altLang="zh-CN" sz="26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2.</a:t>
            </a:r>
            <a:r>
              <a:rPr lang="zh-CN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掌握闭合电路欧姆定律的内容，理解各物理量及公式的物理意义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  <a:endParaRPr lang="zh-CN" altLang="zh-CN" sz="26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3.</a:t>
            </a:r>
            <a:r>
              <a:rPr lang="zh-CN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会用闭合电路欧姆定律分析路端电压与负载的关系</a:t>
            </a: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  <a:endParaRPr lang="zh-CN" altLang="zh-CN" sz="26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51470"/>
            <a:ext cx="590465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>
              <a:lnSpc>
                <a:spcPct val="150000"/>
              </a:lnSpc>
            </a:pPr>
            <a:r>
              <a:rPr lang="zh-CN" altLang="en-US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9  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闭合电路</a:t>
            </a:r>
            <a:r>
              <a:rPr lang="zh-CN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的欧姆定律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13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627534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在本题的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图线中，纵轴截距表示电源电动势，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横轴截距表示短路电流，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473073"/>
              </p:ext>
            </p:extLst>
          </p:nvPr>
        </p:nvGraphicFramePr>
        <p:xfrm>
          <a:off x="511175" y="2522190"/>
          <a:ext cx="81534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文档" r:id="rId4" imgW="8153753" imgH="2211900" progId="Word.Document.12">
                  <p:embed/>
                </p:oleObj>
              </mc:Choice>
              <mc:Fallback>
                <p:oleObj name="文档" r:id="rId4" imgW="8153753" imgH="2211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1175" y="2522190"/>
                        <a:ext cx="8153400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28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558585"/>
              </p:ext>
            </p:extLst>
          </p:nvPr>
        </p:nvGraphicFramePr>
        <p:xfrm>
          <a:off x="374848" y="708075"/>
          <a:ext cx="8229600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文档" r:id="rId4" imgW="8233646" imgH="2944635" progId="Word.Document.12">
                  <p:embed/>
                </p:oleObj>
              </mc:Choice>
              <mc:Fallback>
                <p:oleObj name="文档" r:id="rId4" imgW="8233646" imgH="29446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848" y="708075"/>
                        <a:ext cx="8229600" cy="287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66760" y="3371458"/>
            <a:ext cx="1665841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536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8133" y="483518"/>
            <a:ext cx="644886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针对训练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所示，为闭合电路中两个不同电源的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图象，则两电源的电动势和内阻的关系为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&lt;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&gt;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&lt;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&lt;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&gt;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&lt;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3314" name="Picture 2" descr="\\莫成程\f\幻灯片文件复制\2015\同步\步步高\物理\步步高人教3-1（人教）\W9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853" y="771550"/>
            <a:ext cx="1765595" cy="113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342909" y="1995686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6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3004768" y="1863283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C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4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77652" y="532874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7954" y="1108938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3E3E3"/>
              </a:clrFrom>
              <a:clrTo>
                <a:srgbClr val="E3E3E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96247"/>
            <a:ext cx="4897720" cy="254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0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539552" y="332656"/>
            <a:ext cx="8208912" cy="68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9932" y="779170"/>
            <a:ext cx="67107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闭合电路欧姆定律的理解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表示电动势，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表示外电压，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表示内电压，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表示外电路的总电阻，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表示内电阻，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表示电流，则下列各式中正确的是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IR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	B.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Ir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	D.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641194"/>
              </p:ext>
            </p:extLst>
          </p:nvPr>
        </p:nvGraphicFramePr>
        <p:xfrm>
          <a:off x="4594860" y="3731498"/>
          <a:ext cx="88265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文档" r:id="rId8" imgW="883220" imgH="1129318" progId="Word.Document.12">
                  <p:embed/>
                </p:oleObj>
              </mc:Choice>
              <mc:Fallback>
                <p:oleObj name="文档" r:id="rId8" imgW="883220" imgH="11293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94860" y="3731498"/>
                        <a:ext cx="882650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075072" y="2719759"/>
            <a:ext cx="64793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BD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103583" y="421864"/>
            <a:ext cx="1644881" cy="70972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11673" y="43056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1040" y="771030"/>
            <a:ext cx="698691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闭合电路欧姆定律的应用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所示的电路中，把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改变为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时，电流强度减小为原来的一半，则电源的内电阻应为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A.4 Ω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  B.8 Ω	     C.6 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Ω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D.2 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Ω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5362" name="Picture 2" descr="\\莫成程\f\幻灯片文件复制\2015\同步\步步高\物理\步步高人教3-1（人教）\C142.T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35" y="1034082"/>
            <a:ext cx="1611037" cy="125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672551" y="245458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7</a:t>
            </a:r>
            <a:endParaRPr lang="zh-CN" altLang="en-US" sz="26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38987" y="3226317"/>
            <a:ext cx="8696725" cy="1446504"/>
            <a:chOff x="138987" y="3226317"/>
            <a:chExt cx="8696725" cy="1446504"/>
          </a:xfrm>
        </p:grpSpPr>
        <p:sp>
          <p:nvSpPr>
            <p:cNvPr id="10" name="矩形 9"/>
            <p:cNvSpPr/>
            <p:nvPr/>
          </p:nvSpPr>
          <p:spPr>
            <a:xfrm>
              <a:off x="138987" y="3226317"/>
              <a:ext cx="8696725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根据闭合电路欧姆定律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(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＋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，当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 Ω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时，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(2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＋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；当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6 Ω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时，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(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6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＋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，解得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 Ω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，故选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D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5217861"/>
                </p:ext>
              </p:extLst>
            </p:nvPr>
          </p:nvGraphicFramePr>
          <p:xfrm>
            <a:off x="4355976" y="3818746"/>
            <a:ext cx="403225" cy="854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7" name="文档" r:id="rId9" imgW="403100" imgH="854561" progId="Word.Document.12">
                    <p:embed/>
                  </p:oleObj>
                </mc:Choice>
                <mc:Fallback>
                  <p:oleObj name="文档" r:id="rId9" imgW="403100" imgH="854561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55976" y="3818746"/>
                          <a:ext cx="403225" cy="854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矩形 6"/>
          <p:cNvSpPr/>
          <p:nvPr/>
        </p:nvSpPr>
        <p:spPr>
          <a:xfrm>
            <a:off x="5147376" y="2094547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D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9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801559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路端电压与负载的关系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对于电动势和内阻确定的电源的路端电压，下列说法正确的是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分别表示干路电流、路端电压和外电阻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的增大而减小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当电路断开时，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增大时，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也会增大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68866" y="2154942"/>
            <a:ext cx="64793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BD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764" y="707871"/>
            <a:ext cx="843852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图象的理解和应用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闭合电路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中两个不同电源的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图象，则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下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列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说法中正确的是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电动势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，短路电流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&gt;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电动势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&gt;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电动势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&gt;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&gt;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当工作电流变化量相同时，电源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的路端电压变化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较大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6386" name="Picture 2" descr="\\莫成程\f\幻灯片文件复制\2015\同步\步步高\物理\步步高人教3-1（人教）\C141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915566"/>
            <a:ext cx="1788036" cy="143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427872" y="2417861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8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525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1520" y="843558"/>
            <a:ext cx="8432556" cy="3022174"/>
            <a:chOff x="251520" y="843558"/>
            <a:chExt cx="8432556" cy="3022174"/>
          </a:xfrm>
        </p:grpSpPr>
        <p:sp>
          <p:nvSpPr>
            <p:cNvPr id="10" name="矩形 9"/>
            <p:cNvSpPr/>
            <p:nvPr/>
          </p:nvSpPr>
          <p:spPr>
            <a:xfrm>
              <a:off x="251520" y="843558"/>
              <a:ext cx="8352928" cy="3022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由闭合电路的欧姆定律得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＋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Ir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当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时电动势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等于路端电压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，即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图线和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轴的交点就是电源电动势，由题图知，两电源的电动势相等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当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时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图线和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轴的交点就是短路电流，由题图知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&gt;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正确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2396503"/>
                </p:ext>
              </p:extLst>
            </p:nvPr>
          </p:nvGraphicFramePr>
          <p:xfrm>
            <a:off x="8272913" y="2018546"/>
            <a:ext cx="411163" cy="930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0" name="文档" r:id="rId8" imgW="410658" imgH="930642" progId="Word.Document.12">
                    <p:embed/>
                  </p:oleObj>
                </mc:Choice>
                <mc:Fallback>
                  <p:oleObj name="文档" r:id="rId8" imgW="410658" imgH="930642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272913" y="2018546"/>
                          <a:ext cx="411163" cy="930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259140" y="3870349"/>
            <a:ext cx="8352928" cy="1221681"/>
            <a:chOff x="259140" y="3870349"/>
            <a:chExt cx="8352928" cy="1221681"/>
          </a:xfrm>
        </p:grpSpPr>
        <p:sp>
          <p:nvSpPr>
            <p:cNvPr id="11" name="矩形 10"/>
            <p:cNvSpPr/>
            <p:nvPr/>
          </p:nvSpPr>
          <p:spPr>
            <a:xfrm>
              <a:off x="259140" y="3870349"/>
              <a:ext cx="8352928" cy="1221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|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  |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，即图线的斜率的绝对值表示电源的内阻，由题图知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&lt;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错误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6800267"/>
                </p:ext>
              </p:extLst>
            </p:nvPr>
          </p:nvGraphicFramePr>
          <p:xfrm>
            <a:off x="1267941" y="3894138"/>
            <a:ext cx="639763" cy="915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1" name="文档" r:id="rId11" imgW="639201" imgH="915858" progId="Word.Document.12">
                    <p:embed/>
                  </p:oleObj>
                </mc:Choice>
                <mc:Fallback>
                  <p:oleObj name="文档" r:id="rId11" imgW="639201" imgH="915858" progId="Word.Document.12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7941" y="3894138"/>
                          <a:ext cx="639763" cy="915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0311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4879" y="1170701"/>
            <a:ext cx="8270226" cy="2841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当工作电流变化量相同时，因为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&lt;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，电源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内电压变化较大，由闭合电路的欧姆定律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外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内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，可知电源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的路端电压变化较大，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3508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hlinkClick r:id="rId3" action="ppaction://hlinksldjump"/>
          </p:cNvPr>
          <p:cNvSpPr/>
          <p:nvPr/>
        </p:nvSpPr>
        <p:spPr>
          <a:xfrm>
            <a:off x="2483768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2588651" y="261019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>
            <a:hlinkClick r:id="rId4" action="ppaction://hlinksldjump"/>
          </p:cNvPr>
          <p:cNvSpPr/>
          <p:nvPr/>
        </p:nvSpPr>
        <p:spPr>
          <a:xfrm>
            <a:off x="4727319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4835409" y="261019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7" y="1488"/>
            <a:ext cx="363589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9859" y="171287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923678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标题 1">
            <a:hlinkClick r:id="rId3"/>
          </p:cNvPr>
          <p:cNvSpPr txBox="1">
            <a:spLocks/>
          </p:cNvSpPr>
          <p:nvPr/>
        </p:nvSpPr>
        <p:spPr>
          <a:xfrm>
            <a:off x="3923928" y="2499742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97" y="20363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8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539552" y="411510"/>
            <a:ext cx="43924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一、闭合电路的欧姆定律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39552" y="120359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544" y="1978081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闭合电路由外电路和内电路组成，用电器、导线组成外电路，电源内部是内电路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已知电源电动势为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，内电阻为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，外电阻为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，设电路中电流为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103583" y="411510"/>
            <a:ext cx="1644881" cy="72877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32109" y="44961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1275606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在外电路中沿着电流方向，电势如何变化？在电源内部电势如何变化？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148" y="2571750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外电路中，沿电流方向电势降低；内电路中，沿电流方向电势升高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02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131590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在时间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内，外电路和内电路产生的焦耳热各是多少？电源非静电力做功是多少？它们之间有怎样的关系？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外电路产生的焦耳热为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Rt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，内电路产生的焦耳热为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rt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，非静电力做功为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EIt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根据能量守恒定律有：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EIt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Rt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rt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14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059582"/>
            <a:ext cx="7947525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你能进一步得出电路中的电流与电动势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、外电阻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和内电阻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的关系吗？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219898"/>
              </p:ext>
            </p:extLst>
          </p:nvPr>
        </p:nvGraphicFramePr>
        <p:xfrm>
          <a:off x="568995" y="2476882"/>
          <a:ext cx="6091237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文档" r:id="rId4" imgW="6091293" imgH="1426184" progId="Word.Document.12">
                  <p:embed/>
                </p:oleObj>
              </mc:Choice>
              <mc:Fallback>
                <p:oleObj name="文档" r:id="rId4" imgW="6091293" imgH="14261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95" y="2476882"/>
                        <a:ext cx="6091237" cy="142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049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9032" y="953488"/>
            <a:ext cx="83529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电源非静电力做功等于内、外电路消耗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闭合电路的欧姆定律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内容：闭合电路的电流跟电源的电动势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成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跟内、外电路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成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反比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531067"/>
              </p:ext>
            </p:extLst>
          </p:nvPr>
        </p:nvGraphicFramePr>
        <p:xfrm>
          <a:off x="243900" y="3408586"/>
          <a:ext cx="6459537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文档" r:id="rId4" imgW="6459088" imgH="1395548" progId="Word.Document.12">
                  <p:embed/>
                </p:oleObj>
              </mc:Choice>
              <mc:Fallback>
                <p:oleObj name="文档" r:id="rId4" imgW="6459088" imgH="13955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900" y="3408586"/>
                        <a:ext cx="6459537" cy="139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312773" y="104091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电能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59277" y="222516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正比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6228" y="2829867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电阻之和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40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347614"/>
            <a:ext cx="80270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其它两种表达形式：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外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，或写成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IR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③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这就是说，电源的电动势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等于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            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5726" y="1995686"/>
            <a:ext cx="64793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baseline="-250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内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84556" y="2067694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Ir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3488" y="2620898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内外电路电势降落之和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</TotalTime>
  <Words>918</Words>
  <Application>Microsoft Office PowerPoint</Application>
  <PresentationFormat>全屏显示(16:9)</PresentationFormat>
  <Paragraphs>151</Paragraphs>
  <Slides>30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551</cp:revision>
  <dcterms:modified xsi:type="dcterms:W3CDTF">2015-04-29T10:21:39Z</dcterms:modified>
</cp:coreProperties>
</file>