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68" r:id="rId15"/>
    <p:sldId id="270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5400600" cy="6552728"/>
          </a:xfrm>
        </p:spPr>
        <p:txBody>
          <a:bodyPr/>
          <a:lstStyle/>
          <a:p>
            <a:r>
              <a:rPr lang="en-US" altLang="zh-TW" b="1" dirty="0" smtClean="0"/>
              <a:t>1</a:t>
            </a:r>
            <a:r>
              <a:rPr lang="zh-TW" altLang="en-US" b="1" dirty="0" smtClean="0"/>
              <a:t>輮</a:t>
            </a:r>
            <a:r>
              <a:rPr lang="zh-TW" altLang="en-US" b="1" dirty="0"/>
              <a:t>使</a:t>
            </a:r>
            <a:r>
              <a:rPr lang="zh-TW" altLang="en-US" b="1" dirty="0">
                <a:solidFill>
                  <a:srgbClr val="FF0000"/>
                </a:solidFill>
              </a:rPr>
              <a:t>之</a:t>
            </a:r>
            <a:r>
              <a:rPr lang="zh-TW" altLang="en-US" b="1" dirty="0"/>
              <a:t>然也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郯</a:t>
            </a:r>
            <a:r>
              <a:rPr lang="zh-CN" altLang="en-US" b="1" dirty="0"/>
              <a:t>子</a:t>
            </a:r>
            <a:r>
              <a:rPr lang="zh-CN" altLang="en-US" b="1" dirty="0">
                <a:solidFill>
                  <a:srgbClr val="FF0000"/>
                </a:solidFill>
              </a:rPr>
              <a:t>之</a:t>
            </a:r>
            <a:r>
              <a:rPr lang="zh-CN" altLang="en-US" b="1" dirty="0"/>
              <a:t>徒，其贤不及</a:t>
            </a:r>
            <a:r>
              <a:rPr lang="zh-CN" altLang="en-US" b="1" dirty="0" smtClean="0"/>
              <a:t>孔子。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收</a:t>
            </a:r>
            <a:r>
              <a:rPr lang="zh-CN" altLang="en-US" b="1" dirty="0"/>
              <a:t>天下</a:t>
            </a:r>
            <a:r>
              <a:rPr lang="zh-CN" altLang="en-US" b="1" dirty="0">
                <a:solidFill>
                  <a:srgbClr val="FF0000"/>
                </a:solidFill>
              </a:rPr>
              <a:t>之</a:t>
            </a:r>
            <a:r>
              <a:rPr lang="zh-CN" altLang="en-US" b="1" dirty="0"/>
              <a:t>兵，聚</a:t>
            </a:r>
            <a:r>
              <a:rPr lang="zh-CN" altLang="en-US" b="1" dirty="0">
                <a:solidFill>
                  <a:srgbClr val="FF0000"/>
                </a:solidFill>
              </a:rPr>
              <a:t>之</a:t>
            </a:r>
            <a:r>
              <a:rPr lang="zh-CN" altLang="en-US" b="1" dirty="0"/>
              <a:t>咸阳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桑</a:t>
            </a:r>
            <a:r>
              <a:rPr lang="zh-CN" altLang="en-US" b="1" dirty="0">
                <a:solidFill>
                  <a:srgbClr val="FF0000"/>
                </a:solidFill>
              </a:rPr>
              <a:t>之</a:t>
            </a:r>
            <a:r>
              <a:rPr lang="zh-CN" altLang="en-US" b="1" dirty="0"/>
              <a:t>未落，其叶沃若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zh-CN" b="1" dirty="0" smtClean="0"/>
              <a:t>句读</a:t>
            </a:r>
            <a:r>
              <a:rPr lang="zh-CN" altLang="zh-CN" b="1" dirty="0">
                <a:solidFill>
                  <a:srgbClr val="FF0000"/>
                </a:solidFill>
              </a:rPr>
              <a:t>之</a:t>
            </a:r>
            <a:r>
              <a:rPr lang="zh-CN" altLang="zh-CN" b="1" dirty="0"/>
              <a:t>不知 ，惑之不解</a:t>
            </a:r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蚓</a:t>
            </a:r>
            <a:r>
              <a:rPr lang="zh-CN" altLang="en-US" b="1" dirty="0"/>
              <a:t>无爪牙</a:t>
            </a:r>
            <a:r>
              <a:rPr lang="zh-CN" altLang="en-US" b="1" dirty="0">
                <a:solidFill>
                  <a:srgbClr val="FF0000"/>
                </a:solidFill>
              </a:rPr>
              <a:t>之</a:t>
            </a:r>
            <a:r>
              <a:rPr lang="zh-CN" altLang="en-US" b="1" dirty="0"/>
              <a:t>利，筋骨之强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zh-CN" b="1" dirty="0" smtClean="0"/>
              <a:t>怅恨</a:t>
            </a:r>
            <a:r>
              <a:rPr lang="zh-CN" altLang="zh-CN" b="1" dirty="0"/>
              <a:t>久</a:t>
            </a:r>
            <a:r>
              <a:rPr lang="zh-CN" altLang="zh-CN" b="1" dirty="0">
                <a:solidFill>
                  <a:srgbClr val="FF0000"/>
                </a:solidFill>
              </a:rPr>
              <a:t>之</a:t>
            </a:r>
            <a:r>
              <a:rPr lang="zh-CN" altLang="zh-CN" b="1" dirty="0"/>
              <a:t> 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8</a:t>
            </a:r>
            <a:r>
              <a:rPr lang="zh-CN" altLang="zh-CN" b="1" dirty="0" smtClean="0"/>
              <a:t>佯狂</a:t>
            </a:r>
            <a:r>
              <a:rPr lang="zh-CN" altLang="zh-CN" b="1" dirty="0"/>
              <a:t>不知所</a:t>
            </a:r>
            <a:r>
              <a:rPr lang="zh-CN" altLang="zh-CN" b="1" dirty="0">
                <a:solidFill>
                  <a:srgbClr val="FF0000"/>
                </a:solidFill>
              </a:rPr>
              <a:t>之</a:t>
            </a:r>
            <a:r>
              <a:rPr lang="zh-CN" altLang="zh-CN" b="1" dirty="0"/>
              <a:t>者。</a:t>
            </a:r>
          </a:p>
          <a:p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03050" y="992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代词，它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03050" y="68732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代词，这样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61412" y="1279836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 助词，的；代词，它们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00532" y="1879195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取独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79386" y="2489843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定后标志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03050" y="3100491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定后标志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3711139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音节助词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72593" y="443711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动词，到，去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589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6419056" cy="4569371"/>
          </a:xfrm>
        </p:spPr>
        <p:txBody>
          <a:bodyPr/>
          <a:lstStyle/>
          <a:p>
            <a:r>
              <a:rPr lang="zh-CN" altLang="en-US" b="1" dirty="0"/>
              <a:t>向吾不为斯役，</a:t>
            </a:r>
            <a:r>
              <a:rPr lang="zh-CN" altLang="en-US" b="1" dirty="0">
                <a:solidFill>
                  <a:srgbClr val="FF0000"/>
                </a:solidFill>
              </a:rPr>
              <a:t>则</a:t>
            </a:r>
            <a:r>
              <a:rPr lang="zh-CN" altLang="en-US" b="1" dirty="0"/>
              <a:t>久已病矣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故木受绳</a:t>
            </a:r>
            <a:r>
              <a:rPr lang="zh-CN" altLang="en-US" b="1" dirty="0">
                <a:solidFill>
                  <a:srgbClr val="FF0000"/>
                </a:solidFill>
              </a:rPr>
              <a:t>则</a:t>
            </a:r>
            <a:r>
              <a:rPr lang="zh-CN" altLang="en-US" b="1" dirty="0"/>
              <a:t>直，金就砺则利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入</a:t>
            </a:r>
            <a:r>
              <a:rPr lang="zh-CN" altLang="zh-CN" b="1" dirty="0">
                <a:solidFill>
                  <a:srgbClr val="FF0000"/>
                </a:solidFill>
              </a:rPr>
              <a:t>则</a:t>
            </a:r>
            <a:r>
              <a:rPr lang="zh-CN" altLang="zh-CN" b="1" dirty="0"/>
              <a:t>孝，出则弟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欲速</a:t>
            </a:r>
            <a:r>
              <a:rPr lang="zh-CN" altLang="en-US" b="1" dirty="0">
                <a:solidFill>
                  <a:srgbClr val="FF0000"/>
                </a:solidFill>
              </a:rPr>
              <a:t>则</a:t>
            </a:r>
            <a:r>
              <a:rPr lang="zh-CN" altLang="en-US" b="1" dirty="0"/>
              <a:t>不达，见小利则大事不成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此</a:t>
            </a:r>
            <a:r>
              <a:rPr lang="zh-CN" altLang="en-US" b="1" dirty="0">
                <a:solidFill>
                  <a:srgbClr val="FF0000"/>
                </a:solidFill>
              </a:rPr>
              <a:t>则</a:t>
            </a:r>
            <a:r>
              <a:rPr lang="zh-CN" altLang="en-US" b="1" dirty="0"/>
              <a:t>岳阳楼之大观也。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6216" y="119675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表假设，那么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51437" y="1741179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连词，表承接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19224" y="231722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连词，表承接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171" y="2937691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表转折，反而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59153" y="3540367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表判断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20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6635080" cy="4569371"/>
          </a:xfrm>
        </p:spPr>
        <p:txBody>
          <a:bodyPr>
            <a:normAutofit fontScale="92500"/>
          </a:bodyPr>
          <a:lstStyle/>
          <a:p>
            <a:r>
              <a:rPr lang="zh-CN" altLang="en-US" b="1" dirty="0"/>
              <a:t>亡羊</a:t>
            </a:r>
            <a:r>
              <a:rPr lang="zh-CN" altLang="en-US" b="1" dirty="0">
                <a:solidFill>
                  <a:srgbClr val="FF0000"/>
                </a:solidFill>
              </a:rPr>
              <a:t>而</a:t>
            </a:r>
            <a:r>
              <a:rPr lang="zh-CN" altLang="en-US" b="1" dirty="0"/>
              <a:t>补牢，未为晚也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而</a:t>
            </a:r>
            <a:r>
              <a:rPr lang="zh-CN" altLang="en-US" b="1" dirty="0"/>
              <a:t>翁归</a:t>
            </a:r>
            <a:r>
              <a:rPr lang="en-US" altLang="zh-CN" b="1" dirty="0"/>
              <a:t>,</a:t>
            </a:r>
            <a:r>
              <a:rPr lang="zh-CN" altLang="en-US" b="1" dirty="0"/>
              <a:t>自与汝复算耳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玉在山</a:t>
            </a:r>
            <a:r>
              <a:rPr lang="zh-CN" altLang="zh-CN" b="1" dirty="0">
                <a:solidFill>
                  <a:srgbClr val="FF0000"/>
                </a:solidFill>
              </a:rPr>
              <a:t>而</a:t>
            </a:r>
            <a:r>
              <a:rPr lang="zh-CN" altLang="zh-CN" b="1" dirty="0"/>
              <a:t>草木润，渊生珠而崖不枯。</a:t>
            </a:r>
          </a:p>
          <a:p>
            <a:r>
              <a:rPr lang="zh-CN" altLang="en-US" b="1" dirty="0"/>
              <a:t>秦以城求璧</a:t>
            </a:r>
            <a:r>
              <a:rPr lang="zh-CN" altLang="en-US" b="1" dirty="0">
                <a:solidFill>
                  <a:srgbClr val="FF0000"/>
                </a:solidFill>
              </a:rPr>
              <a:t>而</a:t>
            </a:r>
            <a:r>
              <a:rPr lang="zh-CN" altLang="en-US" b="1" dirty="0"/>
              <a:t>赵不许，曲在赵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君子博学</a:t>
            </a:r>
            <a:r>
              <a:rPr lang="zh-CN" altLang="zh-CN" b="1" dirty="0">
                <a:solidFill>
                  <a:srgbClr val="FF0000"/>
                </a:solidFill>
              </a:rPr>
              <a:t>而</a:t>
            </a:r>
            <a:r>
              <a:rPr lang="zh-CN" altLang="zh-CN" b="1" dirty="0"/>
              <a:t>日参省乎己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取之于蓝，</a:t>
            </a:r>
            <a:r>
              <a:rPr lang="zh-CN" altLang="zh-CN" b="1" dirty="0">
                <a:solidFill>
                  <a:srgbClr val="FF0000"/>
                </a:solidFill>
              </a:rPr>
              <a:t>而</a:t>
            </a:r>
            <a:r>
              <a:rPr lang="zh-CN" altLang="zh-CN" b="1" dirty="0"/>
              <a:t>青于蓝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/>
              <a:t> </a:t>
            </a:r>
            <a:r>
              <a:rPr lang="zh-CN" altLang="zh-CN" b="1" dirty="0"/>
              <a:t>吾恂恂</a:t>
            </a:r>
            <a:r>
              <a:rPr lang="zh-CN" altLang="zh-CN" b="1" dirty="0">
                <a:solidFill>
                  <a:srgbClr val="FF0000"/>
                </a:solidFill>
              </a:rPr>
              <a:t>而</a:t>
            </a:r>
            <a:r>
              <a:rPr lang="zh-CN" altLang="zh-CN" b="1" dirty="0"/>
              <a:t>起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蟹六跪</a:t>
            </a:r>
            <a:r>
              <a:rPr lang="zh-CN" altLang="zh-CN" b="1" dirty="0">
                <a:solidFill>
                  <a:srgbClr val="FF0000"/>
                </a:solidFill>
              </a:rPr>
              <a:t>而</a:t>
            </a:r>
            <a:r>
              <a:rPr lang="zh-CN" altLang="zh-CN" b="1" dirty="0"/>
              <a:t>二螯。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63428" y="148478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表承接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36457" y="2069559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第二人称代词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92280" y="255619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表因果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2894" y="3140968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表假设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16216" y="372574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表递进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36457" y="4316871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表转折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1206" y="4797152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表修饰</a:t>
            </a:r>
            <a:endParaRPr lang="zh-CN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61148" y="5381927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表并列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2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5122912" cy="4569371"/>
          </a:xfrm>
        </p:spPr>
        <p:txBody>
          <a:bodyPr/>
          <a:lstStyle/>
          <a:p>
            <a:r>
              <a:rPr lang="zh-CN" altLang="en-US" b="1" dirty="0"/>
              <a:t>失其所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zh-CN" altLang="en-US" b="1" dirty="0"/>
              <a:t>，不知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玉斗一双</a:t>
            </a:r>
            <a:r>
              <a:rPr lang="en-US" altLang="zh-CN" b="1" dirty="0"/>
              <a:t>,</a:t>
            </a:r>
            <a:r>
              <a:rPr lang="zh-CN" altLang="zh-CN" b="1" dirty="0"/>
              <a:t>欲</a:t>
            </a:r>
            <a:r>
              <a:rPr lang="zh-CN" altLang="zh-CN" b="1" dirty="0">
                <a:solidFill>
                  <a:srgbClr val="FF0000"/>
                </a:solidFill>
              </a:rPr>
              <a:t>与</a:t>
            </a:r>
            <a:r>
              <a:rPr lang="zh-CN" altLang="zh-CN" b="1" dirty="0"/>
              <a:t>亚父</a:t>
            </a:r>
          </a:p>
          <a:p>
            <a:r>
              <a:rPr lang="zh-CN" altLang="en-US" b="1" dirty="0"/>
              <a:t>竖子不足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zh-CN" altLang="en-US" b="1" dirty="0"/>
              <a:t>谋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r>
              <a:rPr lang="zh-CN" altLang="en-US" b="1" dirty="0"/>
              <a:t>备他盗之出入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zh-CN" altLang="en-US" b="1" dirty="0"/>
              <a:t>非常也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无乃尔是过</a:t>
            </a:r>
            <a:r>
              <a:rPr lang="zh-CN" altLang="zh-CN" b="1" dirty="0">
                <a:solidFill>
                  <a:srgbClr val="FF0000"/>
                </a:solidFill>
              </a:rPr>
              <a:t>与</a:t>
            </a:r>
            <a:r>
              <a:rPr lang="en-US" altLang="zh-CN" b="1" dirty="0"/>
              <a:t>?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148478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动词，交好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33836" y="208536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动词，赠给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15651" y="267013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介词，和，跟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328200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连词，和，跟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3866781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语气词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2534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/>
          <a:lstStyle/>
          <a:p>
            <a:r>
              <a:rPr lang="zh-CN" altLang="en-US" b="1" dirty="0"/>
              <a:t>盘盘</a:t>
            </a:r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/>
              <a:t>，囷囷焉，蜂房水涡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于我心有戚戚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。</a:t>
            </a:r>
          </a:p>
          <a:p>
            <a:r>
              <a:rPr lang="zh-CN" altLang="en-US" b="1" dirty="0"/>
              <a:t>积土成山，风雨兴</a:t>
            </a:r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以俟观人风者得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/>
              <a:t>用亡郑以陪邻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/>
              <a:t>惑之不解，或师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，或否</a:t>
            </a:r>
            <a:r>
              <a:rPr lang="zh-CN" altLang="zh-CN" b="1" dirty="0" smtClean="0"/>
              <a:t>焉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04248" y="1556792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形容词词尾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36906" y="215737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同上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9145" y="2757950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兼词，于之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61972" y="3342725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代词，之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80304" y="392072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疑问代词，哪里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3620" y="448743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句末语气词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508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064896" cy="648072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人为可讥，而在己为有悔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请奉命求救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孙将军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故</a:t>
            </a:r>
            <a:r>
              <a:rPr lang="zh-CN" altLang="zh-CN" b="1" dirty="0"/>
              <a:t>燕王欲结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君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从径道亡，归璧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赵。</a:t>
            </a:r>
          </a:p>
          <a:p>
            <a:r>
              <a:rPr lang="zh-CN" altLang="zh-CN" b="1" dirty="0"/>
              <a:t>青，取之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蓝。</a:t>
            </a:r>
          </a:p>
          <a:p>
            <a:r>
              <a:rPr lang="zh-CN" altLang="zh-CN" b="1" dirty="0"/>
              <a:t>寡人之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国也，尽心焉而已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故内惑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郑袖，外欺于张仪。</a:t>
            </a:r>
          </a:p>
          <a:p>
            <a:r>
              <a:rPr lang="zh-CN" altLang="zh-CN" b="1" dirty="0"/>
              <a:t>业精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勤，荒于嬉；行成于思，毁于随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冰，水为之，而寒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水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吾祖死于是，吾父死</a:t>
            </a:r>
            <a:r>
              <a:rPr lang="zh-CN" altLang="zh-CN" b="1" dirty="0">
                <a:solidFill>
                  <a:srgbClr val="FF0000"/>
                </a:solidFill>
              </a:rPr>
              <a:t>于是</a:t>
            </a:r>
            <a:r>
              <a:rPr lang="zh-CN" altLang="zh-CN" b="1" dirty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36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009531"/>
          </a:xfrm>
        </p:spPr>
        <p:txBody>
          <a:bodyPr>
            <a:normAutofit/>
          </a:bodyPr>
          <a:lstStyle/>
          <a:p>
            <a:r>
              <a:rPr lang="zh-CN" altLang="en-US" b="1" dirty="0"/>
              <a:t>秦王恐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破壁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而余亦悔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随之而不得极夫游之乐也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则或咎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欲出者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于乱石间择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一二扣之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不乏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人 </a:t>
            </a:r>
            <a:endParaRPr lang="en-US" altLang="zh-CN" b="1" dirty="0" smtClean="0"/>
          </a:p>
          <a:p>
            <a:r>
              <a:rPr lang="zh-CN" altLang="zh-CN" b="1" dirty="0"/>
              <a:t>可以无悔矣</a:t>
            </a:r>
            <a:r>
              <a:rPr lang="en-US" altLang="zh-CN" b="1" dirty="0"/>
              <a:t>,</a:t>
            </a:r>
            <a:r>
              <a:rPr lang="zh-CN" altLang="zh-CN" b="1" dirty="0"/>
              <a:t>，</a:t>
            </a:r>
            <a:r>
              <a:rPr lang="zh-CN" altLang="zh-CN" b="1" dirty="0">
                <a:solidFill>
                  <a:srgbClr val="FF0000"/>
                </a:solidFill>
              </a:rPr>
              <a:t>其</a:t>
            </a:r>
            <a:r>
              <a:rPr lang="zh-CN" altLang="zh-CN" b="1" dirty="0"/>
              <a:t>孰能讥之乎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/>
              <a:t>尔</a:t>
            </a:r>
            <a:r>
              <a:rPr lang="zh-CN" altLang="zh-CN" b="1" dirty="0">
                <a:solidFill>
                  <a:srgbClr val="FF0000"/>
                </a:solidFill>
              </a:rPr>
              <a:t>其</a:t>
            </a:r>
            <a:r>
              <a:rPr lang="zh-CN" altLang="zh-CN" b="1" dirty="0"/>
              <a:t>无忘乃父之志</a:t>
            </a:r>
            <a:r>
              <a:rPr lang="zh-CN" altLang="zh-CN" b="1" dirty="0" smtClean="0"/>
              <a:t>！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皆出于此乎？</a:t>
            </a:r>
          </a:p>
        </p:txBody>
      </p:sp>
    </p:spTree>
    <p:extLst>
      <p:ext uri="{BB962C8B-B14F-4D97-AF65-F5344CB8AC3E}">
        <p14:creationId xmlns:p14="http://schemas.microsoft.com/office/powerpoint/2010/main" val="7273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793507"/>
          </a:xfrm>
        </p:spPr>
        <p:txBody>
          <a:bodyPr>
            <a:normAutofit/>
          </a:bodyPr>
          <a:lstStyle/>
          <a:p>
            <a:r>
              <a:rPr lang="zh-CN" altLang="en-US" b="1" dirty="0"/>
              <a:t>臣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夷门抱关者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悟前狼假寐</a:t>
            </a:r>
            <a:r>
              <a:rPr lang="en-US" altLang="zh-CN" b="1" dirty="0"/>
              <a:t>,</a:t>
            </a:r>
            <a:r>
              <a:rPr lang="zh-CN" altLang="en-US" b="1" dirty="0"/>
              <a:t>盖以诱敌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至东城，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有二十八骑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夫赵强而燕弱，而君幸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赵王，故燕王欲结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君。今君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亡赵走燕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令张仪佯去秦</a:t>
            </a:r>
            <a:r>
              <a:rPr lang="en-US" altLang="zh-CN" b="1" dirty="0"/>
              <a:t>,</a:t>
            </a:r>
            <a:r>
              <a:rPr lang="zh-CN" altLang="en-US" b="1" dirty="0"/>
              <a:t>厚币委质事楚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无乃</a:t>
            </a:r>
            <a:r>
              <a:rPr lang="zh-CN" altLang="zh-CN" b="1" dirty="0"/>
              <a:t>尔是过与？</a:t>
            </a:r>
          </a:p>
          <a:p>
            <a:r>
              <a:rPr lang="zh-CN" altLang="en-US" b="1" dirty="0"/>
              <a:t>家祭无忘告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翁。</a:t>
            </a:r>
          </a:p>
        </p:txBody>
      </p:sp>
    </p:spTree>
    <p:extLst>
      <p:ext uri="{BB962C8B-B14F-4D97-AF65-F5344CB8AC3E}">
        <p14:creationId xmlns:p14="http://schemas.microsoft.com/office/powerpoint/2010/main" val="21050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5865515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入前为寿，寿毕，请以剑舞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 以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所为求若所欲，犹缘木而求鱼也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事之不济，此乃天也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寡人者，可以保民乎</a:t>
            </a:r>
            <a:r>
              <a:rPr lang="zh-CN" altLang="en-US" b="1" dirty="0" smtClean="0"/>
              <a:t>哉？</a:t>
            </a:r>
            <a:endParaRPr lang="en-US" altLang="zh-CN" b="1" dirty="0" smtClean="0"/>
          </a:p>
          <a:p>
            <a:r>
              <a:rPr lang="zh-CN" altLang="en-US" b="1" dirty="0"/>
              <a:t>彼与彼年相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徐公不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君之美也</a:t>
            </a:r>
          </a:p>
        </p:txBody>
      </p:sp>
    </p:spTree>
    <p:extLst>
      <p:ext uri="{BB962C8B-B14F-4D97-AF65-F5344CB8AC3E}">
        <p14:creationId xmlns:p14="http://schemas.microsoft.com/office/powerpoint/2010/main" val="34575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48680"/>
            <a:ext cx="8507288" cy="586551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b="1" dirty="0"/>
              <a:t>命如南山石，四体康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直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以一璧之故逆强秦之欢，不可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臣死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不避，卮酒安足辞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r>
              <a:rPr lang="zh-CN" altLang="en-US" b="1" dirty="0"/>
              <a:t>驴一鸣，虎大骇，远遁；以为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噬已也，甚恐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故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从俗浮沉，与时俯仰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三年，大疾疫，死者</a:t>
            </a:r>
            <a:r>
              <a:rPr lang="zh-CN" altLang="zh-CN" b="1" dirty="0">
                <a:solidFill>
                  <a:srgbClr val="FF0000"/>
                </a:solidFill>
              </a:rPr>
              <a:t>且</a:t>
            </a:r>
            <a:r>
              <a:rPr lang="zh-CN" altLang="zh-CN" b="1" dirty="0"/>
              <a:t>半。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3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04664"/>
            <a:ext cx="6336704" cy="5721499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王</a:t>
            </a:r>
            <a:r>
              <a:rPr lang="zh-CN" altLang="en-US" b="1" dirty="0"/>
              <a:t>之好乐甚，则齐其庶几</a:t>
            </a:r>
            <a:r>
              <a:rPr lang="zh-CN" altLang="en-US" b="1" dirty="0">
                <a:solidFill>
                  <a:srgbClr val="FF0000"/>
                </a:solidFill>
              </a:rPr>
              <a:t>乎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圣人</a:t>
            </a:r>
            <a:r>
              <a:rPr lang="zh-CN" altLang="en-US" b="1" dirty="0"/>
              <a:t>之所以为圣，愚人之所以为愚，其皆出于此</a:t>
            </a:r>
            <a:r>
              <a:rPr lang="zh-CN" altLang="en-US" b="1" dirty="0">
                <a:solidFill>
                  <a:srgbClr val="FF0000"/>
                </a:solidFill>
              </a:rPr>
              <a:t>乎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胡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F0000"/>
                </a:solidFill>
              </a:rPr>
              <a:t>乎</a:t>
            </a:r>
            <a:r>
              <a:rPr lang="zh-CN" altLang="en-US" b="1" dirty="0"/>
              <a:t>遑遑欲何之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恢恢</a:t>
            </a:r>
            <a:r>
              <a:rPr lang="zh-CN" altLang="en-US" b="1" dirty="0">
                <a:solidFill>
                  <a:srgbClr val="FF0000"/>
                </a:solidFill>
              </a:rPr>
              <a:t>乎</a:t>
            </a:r>
            <a:r>
              <a:rPr lang="zh-CN" altLang="en-US" b="1" dirty="0"/>
              <a:t>其于游刃必有余地矣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zh-CN" b="1" dirty="0" smtClean="0"/>
              <a:t>生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吾前，其闻道也固先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吾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6</a:t>
            </a:r>
            <a:r>
              <a:rPr lang="zh-CN" altLang="zh-CN" b="1" dirty="0" smtClean="0"/>
              <a:t>相与</a:t>
            </a:r>
            <a:r>
              <a:rPr lang="zh-CN" altLang="zh-CN" b="1" dirty="0"/>
              <a:t>枕藉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舟中</a:t>
            </a:r>
            <a:r>
              <a:rPr lang="zh-CN" altLang="zh-CN" b="1" dirty="0" smtClean="0"/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3780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推测语气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10046" y="110370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推测语气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62468" y="198884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句中停顿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68727" y="2708920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形容词词尾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23319" y="3293695"/>
            <a:ext cx="2197153" cy="107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介词，在；介词，比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80454" y="501317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介词，于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2491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5328592" cy="5976664"/>
          </a:xfrm>
        </p:spPr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知</a:t>
            </a:r>
            <a:r>
              <a:rPr lang="zh-CN" altLang="en-US" b="1" dirty="0"/>
              <a:t>之者不如好之</a:t>
            </a:r>
            <a:r>
              <a:rPr lang="zh-CN" altLang="en-US" b="1" dirty="0">
                <a:solidFill>
                  <a:srgbClr val="FF0000"/>
                </a:solidFill>
              </a:rPr>
              <a:t>者</a:t>
            </a:r>
            <a:r>
              <a:rPr lang="zh-CN" altLang="en-US" b="1" dirty="0"/>
              <a:t>，好之者不如乐之者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zh-CN" b="1" dirty="0" smtClean="0"/>
              <a:t>往</a:t>
            </a:r>
            <a:r>
              <a:rPr lang="zh-CN" altLang="zh-CN" b="1" dirty="0"/>
              <a:t>者不可谏，来</a:t>
            </a:r>
            <a:r>
              <a:rPr lang="zh-CN" altLang="zh-CN" b="1" dirty="0">
                <a:solidFill>
                  <a:srgbClr val="FF0000"/>
                </a:solidFill>
              </a:rPr>
              <a:t>者</a:t>
            </a:r>
            <a:r>
              <a:rPr lang="zh-CN" altLang="zh-CN" b="1" dirty="0"/>
              <a:t>犹可追。</a:t>
            </a:r>
            <a:endParaRPr lang="zh-CN" altLang="zh-CN" dirty="0"/>
          </a:p>
          <a:p>
            <a:r>
              <a:rPr lang="en-US" altLang="zh-CN" b="1" dirty="0" smtClean="0"/>
              <a:t>3</a:t>
            </a:r>
            <a:r>
              <a:rPr lang="zh-CN" altLang="zh-CN" b="1" dirty="0" smtClean="0"/>
              <a:t>臣</a:t>
            </a:r>
            <a:r>
              <a:rPr lang="zh-CN" altLang="zh-CN" b="1" dirty="0"/>
              <a:t>所以去亲戚而事君</a:t>
            </a:r>
            <a:r>
              <a:rPr lang="zh-CN" altLang="zh-CN" b="1" dirty="0">
                <a:solidFill>
                  <a:srgbClr val="FF0000"/>
                </a:solidFill>
              </a:rPr>
              <a:t>者</a:t>
            </a:r>
            <a:r>
              <a:rPr lang="zh-CN" altLang="zh-CN" b="1" dirty="0"/>
              <a:t>，徒慕君之高义也。 </a:t>
            </a:r>
            <a:endParaRPr lang="zh-CN" altLang="zh-CN" dirty="0"/>
          </a:p>
          <a:p>
            <a:r>
              <a:rPr lang="en-US" altLang="zh-CN" b="1" dirty="0" smtClean="0"/>
              <a:t>4</a:t>
            </a:r>
            <a:r>
              <a:rPr lang="zh-CN" altLang="zh-CN" b="1" dirty="0" smtClean="0"/>
              <a:t>求人</a:t>
            </a:r>
            <a:r>
              <a:rPr lang="zh-CN" altLang="zh-CN" b="1" dirty="0"/>
              <a:t>可使报秦</a:t>
            </a:r>
            <a:r>
              <a:rPr lang="zh-CN" altLang="zh-CN" b="1" dirty="0">
                <a:solidFill>
                  <a:srgbClr val="FF0000"/>
                </a:solidFill>
              </a:rPr>
              <a:t>者</a:t>
            </a:r>
            <a:r>
              <a:rPr lang="zh-CN" altLang="zh-CN" b="1" dirty="0"/>
              <a:t>，未得。</a:t>
            </a:r>
            <a:endParaRPr lang="zh-CN" altLang="zh-CN" dirty="0"/>
          </a:p>
          <a:p>
            <a:r>
              <a:rPr lang="en-US" altLang="zh-CN" b="1" dirty="0" smtClean="0"/>
              <a:t>5</a:t>
            </a:r>
            <a:r>
              <a:rPr lang="zh-CN" altLang="zh-CN" b="1" dirty="0" smtClean="0"/>
              <a:t>人马</a:t>
            </a:r>
            <a:r>
              <a:rPr lang="zh-CN" altLang="zh-CN" b="1" dirty="0"/>
              <a:t>烧溺死</a:t>
            </a:r>
            <a:r>
              <a:rPr lang="zh-CN" altLang="zh-CN" b="1" dirty="0">
                <a:solidFill>
                  <a:srgbClr val="FF0000"/>
                </a:solidFill>
              </a:rPr>
              <a:t>者</a:t>
            </a:r>
            <a:r>
              <a:rPr lang="zh-CN" altLang="zh-CN" b="1" dirty="0"/>
              <a:t>甚众。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0903" y="764704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代词，</a:t>
            </a:r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的人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772816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代词，</a:t>
            </a:r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事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62332" y="2555941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助词，表判断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8706" y="3356992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助词，定后标志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409337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助词，定后标志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841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5328592" cy="674136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zh-CN" b="1" dirty="0" smtClean="0"/>
              <a:t>此</a:t>
            </a:r>
            <a:r>
              <a:rPr lang="zh-CN" altLang="zh-CN" b="1" dirty="0"/>
              <a:t>世所以不传</a:t>
            </a:r>
            <a:r>
              <a:rPr lang="zh-CN" altLang="zh-CN" b="1" dirty="0">
                <a:solidFill>
                  <a:srgbClr val="FF0000"/>
                </a:solidFill>
              </a:rPr>
              <a:t>也</a:t>
            </a:r>
            <a:r>
              <a:rPr lang="zh-CN" altLang="zh-CN" b="1" dirty="0"/>
              <a:t>。</a:t>
            </a:r>
          </a:p>
          <a:p>
            <a:r>
              <a:rPr lang="en-US" altLang="zh-CN" b="1" dirty="0" smtClean="0"/>
              <a:t>2</a:t>
            </a:r>
            <a:r>
              <a:rPr lang="zh-CN" altLang="zh-CN" b="1" dirty="0" smtClean="0"/>
              <a:t>其</a:t>
            </a:r>
            <a:r>
              <a:rPr lang="zh-CN" altLang="zh-CN" b="1" dirty="0"/>
              <a:t>闻道</a:t>
            </a:r>
            <a:r>
              <a:rPr lang="zh-CN" altLang="zh-CN" b="1" dirty="0">
                <a:solidFill>
                  <a:srgbClr val="FF0000"/>
                </a:solidFill>
              </a:rPr>
              <a:t>也</a:t>
            </a:r>
            <a:r>
              <a:rPr lang="zh-CN" altLang="zh-CN" b="1" dirty="0"/>
              <a:t>亦先乎吾。 </a:t>
            </a:r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善战者</a:t>
            </a:r>
            <a:r>
              <a:rPr lang="zh-CN" altLang="en-US" b="1" dirty="0">
                <a:solidFill>
                  <a:srgbClr val="FF0000"/>
                </a:solidFill>
              </a:rPr>
              <a:t>因</a:t>
            </a:r>
            <a:r>
              <a:rPr lang="zh-CN" altLang="en-US" b="1" dirty="0"/>
              <a:t>其势而利导之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zh-CN" b="1" dirty="0" smtClean="0">
                <a:solidFill>
                  <a:srgbClr val="FF0000"/>
                </a:solidFill>
              </a:rPr>
              <a:t>因</a:t>
            </a:r>
            <a:r>
              <a:rPr lang="zh-CN" altLang="zh-CN" b="1" dirty="0"/>
              <a:t>击沛公于坐。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振</a:t>
            </a:r>
            <a:r>
              <a:rPr lang="zh-CN" altLang="en-US" b="1" dirty="0"/>
              <a:t>声激扬，伺者</a:t>
            </a:r>
            <a:r>
              <a:rPr lang="zh-CN" altLang="en-US" b="1" dirty="0">
                <a:solidFill>
                  <a:srgbClr val="FF0000"/>
                </a:solidFill>
              </a:rPr>
              <a:t>因</a:t>
            </a:r>
            <a:r>
              <a:rPr lang="zh-CN" altLang="en-US" b="1" dirty="0"/>
              <a:t>此觉知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zh-CN" b="1" dirty="0" smtClean="0"/>
              <a:t>相</a:t>
            </a:r>
            <a:r>
              <a:rPr lang="zh-CN" altLang="zh-CN" b="1" dirty="0"/>
              <a:t>如</a:t>
            </a:r>
            <a:r>
              <a:rPr lang="zh-CN" altLang="zh-CN" b="1" dirty="0">
                <a:solidFill>
                  <a:srgbClr val="FF0000"/>
                </a:solidFill>
              </a:rPr>
              <a:t>因</a:t>
            </a:r>
            <a:r>
              <a:rPr lang="zh-CN" altLang="zh-CN" b="1" dirty="0"/>
              <a:t>持璧却</a:t>
            </a:r>
            <a:r>
              <a:rPr lang="zh-CN" altLang="zh-CN" b="1" dirty="0" smtClean="0"/>
              <a:t>立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zh-CN" b="1" dirty="0" smtClean="0"/>
              <a:t>后</a:t>
            </a:r>
            <a:r>
              <a:rPr lang="zh-CN" altLang="zh-CN" b="1" dirty="0">
                <a:solidFill>
                  <a:srgbClr val="FF0000"/>
                </a:solidFill>
              </a:rPr>
              <a:t>因</a:t>
            </a:r>
            <a:r>
              <a:rPr lang="zh-CN" altLang="zh-CN" b="1" dirty="0"/>
              <a:t>伐木，始见此山 。</a:t>
            </a:r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蒙</a:t>
            </a:r>
            <a:r>
              <a:rPr lang="zh-CN" altLang="en-US" b="1" dirty="0"/>
              <a:t>故业，</a:t>
            </a:r>
            <a:r>
              <a:rPr lang="zh-CN" altLang="en-US" b="1" dirty="0">
                <a:solidFill>
                  <a:srgbClr val="FF0000"/>
                </a:solidFill>
              </a:rPr>
              <a:t>因</a:t>
            </a:r>
            <a:r>
              <a:rPr lang="zh-CN" altLang="en-US" b="1" dirty="0"/>
              <a:t>遗策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zh-CN" b="1" dirty="0" smtClean="0"/>
              <a:t>于今</a:t>
            </a:r>
            <a:r>
              <a:rPr lang="zh-CN" altLang="zh-CN" b="1" dirty="0"/>
              <a:t>无会</a:t>
            </a:r>
            <a:r>
              <a:rPr lang="zh-CN" altLang="zh-CN" b="1" dirty="0">
                <a:solidFill>
                  <a:srgbClr val="FF0000"/>
                </a:solidFill>
              </a:rPr>
              <a:t>因</a:t>
            </a:r>
          </a:p>
          <a:p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116632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语气词，表判断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73672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语气词，表停顿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30058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介词，顺着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3211" y="188536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介词，趁机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3211" y="256490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介词，通过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6568" y="3208620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连词，于是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66568" y="378355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连词，因为</a:t>
            </a:r>
            <a:endParaRPr lang="zh-CN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24305" y="429309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动词，沿袭</a:t>
            </a:r>
            <a:endParaRPr lang="zh-CN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24305" y="487787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名词，机会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984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6408712" cy="65527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此</a:t>
            </a:r>
            <a:r>
              <a:rPr lang="zh-CN" altLang="en-US" b="1" dirty="0"/>
              <a:t>中人语云</a:t>
            </a:r>
            <a:r>
              <a:rPr lang="zh-CN" altLang="en-US" b="1" dirty="0" smtClean="0"/>
              <a:t>：</a:t>
            </a:r>
            <a:r>
              <a:rPr lang="zh-CN" altLang="en-US" b="1" dirty="0" smtClean="0"/>
              <a:t>“</a:t>
            </a:r>
            <a:r>
              <a:rPr lang="zh-CN" altLang="en-US" b="1" dirty="0" smtClean="0"/>
              <a:t>不足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zh-CN" altLang="en-US" b="1" dirty="0" smtClean="0"/>
              <a:t>外人道也。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zh-CN" b="1" dirty="0" smtClean="0"/>
              <a:t>当</a:t>
            </a:r>
            <a:r>
              <a:rPr lang="zh-CN" altLang="zh-CN" b="1" dirty="0"/>
              <a:t>横行天下，</a:t>
            </a:r>
            <a:r>
              <a:rPr lang="zh-CN" altLang="zh-CN" b="1" dirty="0">
                <a:solidFill>
                  <a:srgbClr val="FF0000"/>
                </a:solidFill>
              </a:rPr>
              <a:t>为</a:t>
            </a:r>
            <a:r>
              <a:rPr lang="zh-CN" altLang="zh-CN" b="1" dirty="0"/>
              <a:t>汉家除残去</a:t>
            </a:r>
            <a:r>
              <a:rPr lang="zh-CN" altLang="zh-CN" b="1" dirty="0" smtClean="0"/>
              <a:t>秽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君翻作</a:t>
            </a:r>
            <a:r>
              <a:rPr lang="en-US" altLang="zh-CN" b="1" dirty="0"/>
              <a:t>《</a:t>
            </a:r>
            <a:r>
              <a:rPr lang="zh-CN" altLang="en-US" b="1" dirty="0"/>
              <a:t>琵琶行</a:t>
            </a:r>
            <a:r>
              <a:rPr lang="en-US" altLang="zh-CN" b="1" dirty="0"/>
              <a:t>》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其来也，臣请缚一人过王而行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宫室之美，妻妾之奉，所识穷乏者得我</a:t>
            </a:r>
            <a:r>
              <a:rPr lang="zh-CN" altLang="en-US" b="1" dirty="0" smtClean="0"/>
              <a:t>欤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身</a:t>
            </a:r>
            <a:r>
              <a:rPr lang="zh-CN" altLang="en-US" b="1" dirty="0"/>
              <a:t>死国灭，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天下笑。 </a:t>
            </a:r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如今</a:t>
            </a:r>
            <a:r>
              <a:rPr lang="zh-CN" altLang="en-US" b="1" dirty="0"/>
              <a:t>人方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刀俎</a:t>
            </a:r>
            <a:r>
              <a:rPr lang="en-US" altLang="zh-CN" b="1" dirty="0"/>
              <a:t>……</a:t>
            </a:r>
            <a:r>
              <a:rPr lang="zh-CN" altLang="en-US" b="1" dirty="0"/>
              <a:t>何辞为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可以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师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国者无使为积威之所劫哉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10</a:t>
            </a:r>
            <a:r>
              <a:rPr lang="zh-CN" altLang="en-US" b="1" dirty="0" smtClean="0"/>
              <a:t>人方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zh-CN" altLang="en-US" b="1" dirty="0" smtClean="0"/>
              <a:t>刀俎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我为鱼肉</a:t>
            </a:r>
            <a:endParaRPr lang="en-US" altLang="zh-CN" b="1" dirty="0" smtClean="0"/>
          </a:p>
          <a:p>
            <a:r>
              <a:rPr lang="en-US" altLang="zh-CN" b="1" dirty="0" smtClean="0"/>
              <a:t>11</a:t>
            </a:r>
            <a:r>
              <a:rPr lang="zh-CN" altLang="zh-CN" b="1" dirty="0" smtClean="0"/>
              <a:t>窃</a:t>
            </a:r>
            <a:r>
              <a:rPr lang="zh-CN" altLang="zh-CN" b="1" dirty="0" smtClean="0">
                <a:solidFill>
                  <a:srgbClr val="FF0000"/>
                </a:solidFill>
              </a:rPr>
              <a:t>为</a:t>
            </a:r>
            <a:r>
              <a:rPr lang="zh-CN" altLang="zh-CN" b="1" dirty="0" smtClean="0"/>
              <a:t>大王不取也。</a:t>
            </a:r>
          </a:p>
          <a:p>
            <a:r>
              <a:rPr lang="en-US" altLang="zh-CN" b="1" dirty="0" smtClean="0"/>
              <a:t>12</a:t>
            </a:r>
            <a:r>
              <a:rPr lang="zh-CN" altLang="en-US" b="1" dirty="0" smtClean="0"/>
              <a:t>陈胜</a:t>
            </a:r>
            <a:r>
              <a:rPr lang="zh-CN" altLang="en-US" b="1" dirty="0"/>
              <a:t>吴广皆次当行</a:t>
            </a:r>
            <a:r>
              <a:rPr lang="en-US" altLang="zh-CN" b="1" dirty="0"/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屯长。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2200" y="11663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介词，向，对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70140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介词，替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39987" y="1176001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介词，替，给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23166" y="177281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介词，等到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62331" y="249289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介词，为了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3052983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介词，被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62332" y="350100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动词，是</a:t>
            </a:r>
            <a:endParaRPr lang="zh-CN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68316" y="3934239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动词，做</a:t>
            </a:r>
            <a:endParaRPr lang="zh-CN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78184" y="438483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动词，治理</a:t>
            </a:r>
            <a:endParaRPr lang="zh-CN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92878" y="525179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动词，认为</a:t>
            </a:r>
            <a:endParaRPr lang="zh-CN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85518" y="5813817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动词，担任</a:t>
            </a:r>
            <a:endParaRPr lang="zh-CN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98745" y="479715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动词，做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15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6336704" cy="6192688"/>
          </a:xfrm>
        </p:spPr>
        <p:txBody>
          <a:bodyPr>
            <a:normAutofit/>
          </a:bodyPr>
          <a:lstStyle/>
          <a:p>
            <a:r>
              <a:rPr lang="zh-CN" altLang="en-US" b="1" dirty="0"/>
              <a:t>成反复自念</a:t>
            </a:r>
            <a:r>
              <a:rPr lang="en-US" altLang="zh-CN" b="1" dirty="0"/>
              <a:t>,</a:t>
            </a:r>
            <a:r>
              <a:rPr lang="zh-CN" altLang="en-US" b="1" dirty="0"/>
              <a:t>得无教我猎虫</a:t>
            </a:r>
            <a:r>
              <a:rPr lang="zh-CN" altLang="en-US" b="1" dirty="0">
                <a:solidFill>
                  <a:srgbClr val="FF0000"/>
                </a:solidFill>
              </a:rPr>
              <a:t>所</a:t>
            </a:r>
            <a:r>
              <a:rPr lang="zh-CN" altLang="en-US" b="1" dirty="0"/>
              <a:t>耶</a:t>
            </a:r>
            <a:r>
              <a:rPr lang="en-US" altLang="zh-CN" b="1" dirty="0" smtClean="0"/>
              <a:t>?</a:t>
            </a:r>
          </a:p>
          <a:p>
            <a:r>
              <a:rPr lang="zh-CN" altLang="zh-CN" b="1" dirty="0"/>
              <a:t>于众人广坐之中，不宜有</a:t>
            </a:r>
            <a:r>
              <a:rPr lang="zh-CN" altLang="zh-CN" b="1" dirty="0">
                <a:solidFill>
                  <a:srgbClr val="FF0000"/>
                </a:solidFill>
              </a:rPr>
              <a:t>所</a:t>
            </a:r>
            <a:r>
              <a:rPr lang="zh-CN" altLang="zh-CN" b="1" dirty="0"/>
              <a:t>过，今公子故过之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贾家庄几为巡徼</a:t>
            </a:r>
            <a:r>
              <a:rPr lang="zh-CN" altLang="en-US" b="1" dirty="0">
                <a:solidFill>
                  <a:srgbClr val="FF0000"/>
                </a:solidFill>
              </a:rPr>
              <a:t>所</a:t>
            </a:r>
            <a:r>
              <a:rPr lang="zh-CN" altLang="en-US" b="1" dirty="0"/>
              <a:t>陵迫死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吾</a:t>
            </a:r>
            <a:r>
              <a:rPr lang="zh-CN" altLang="en-US" b="1" dirty="0">
                <a:solidFill>
                  <a:srgbClr val="FF0000"/>
                </a:solidFill>
              </a:rPr>
              <a:t>所以</a:t>
            </a:r>
            <a:r>
              <a:rPr lang="zh-CN" altLang="en-US" b="1" dirty="0"/>
              <a:t>为此者，以先国家之急而后私仇也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吾</a:t>
            </a:r>
            <a:r>
              <a:rPr lang="zh-CN" altLang="en-US" b="1" dirty="0">
                <a:solidFill>
                  <a:srgbClr val="FF0000"/>
                </a:solidFill>
              </a:rPr>
              <a:t>所以</a:t>
            </a:r>
            <a:r>
              <a:rPr lang="zh-CN" altLang="en-US" b="1" dirty="0"/>
              <a:t>待侯生者备矣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故释先王之成法，而法其</a:t>
            </a:r>
            <a:r>
              <a:rPr lang="zh-CN" altLang="en-US" b="1" dirty="0">
                <a:solidFill>
                  <a:srgbClr val="FF0000"/>
                </a:solidFill>
              </a:rPr>
              <a:t>所以</a:t>
            </a:r>
            <a:r>
              <a:rPr lang="zh-CN" altLang="en-US" b="1" dirty="0"/>
              <a:t>为法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石之铿然有声者，</a:t>
            </a:r>
            <a:r>
              <a:rPr lang="zh-CN" altLang="en-US" b="1" dirty="0">
                <a:solidFill>
                  <a:srgbClr val="FF0000"/>
                </a:solidFill>
              </a:rPr>
              <a:t>所在</a:t>
            </a:r>
            <a:r>
              <a:rPr lang="zh-CN" altLang="en-US" b="1" dirty="0"/>
              <a:t>皆是也。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6025" y="26064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名词，地方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03641" y="997823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所字结构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3641" y="184482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表被动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97654" y="2636912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的原因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94336" y="3297644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的方式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94336" y="4221088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原由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94336" y="52292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到处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78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5688632" cy="6408712"/>
          </a:xfrm>
        </p:spPr>
        <p:txBody>
          <a:bodyPr/>
          <a:lstStyle/>
          <a:p>
            <a:r>
              <a:rPr lang="zh-CN" altLang="en-US" b="1" dirty="0"/>
              <a:t>时操军兼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饥疫，死者太半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王好战，请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战喻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何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为计 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具告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事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皆好辞而</a:t>
            </a:r>
            <a:r>
              <a:rPr lang="zh-CN" altLang="zh-CN" b="1" dirty="0">
                <a:solidFill>
                  <a:srgbClr val="FF0000"/>
                </a:solidFill>
              </a:rPr>
              <a:t>以</a:t>
            </a:r>
            <a:r>
              <a:rPr lang="zh-CN" altLang="zh-CN" b="1" dirty="0"/>
              <a:t>赋见称 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赏以春夏而刑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秋冬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忽魂悸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魄动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 余与四人拥火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 smtClean="0"/>
              <a:t>入</a:t>
            </a:r>
            <a:endParaRPr lang="en-US" altLang="zh-CN" b="1" dirty="0" smtClean="0"/>
          </a:p>
          <a:p>
            <a:r>
              <a:rPr lang="zh-CN" altLang="en-US" b="1" dirty="0" smtClean="0"/>
              <a:t>殓赀</a:t>
            </a:r>
            <a:r>
              <a:rPr lang="zh-CN" altLang="en-US" b="1" dirty="0"/>
              <a:t>财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送其行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余船</a:t>
            </a:r>
            <a:r>
              <a:rPr lang="zh-CN" altLang="zh-CN" b="1" dirty="0">
                <a:solidFill>
                  <a:srgbClr val="FF0000"/>
                </a:solidFill>
              </a:rPr>
              <a:t>以</a:t>
            </a:r>
            <a:r>
              <a:rPr lang="zh-CN" altLang="zh-CN" b="1" dirty="0"/>
              <a:t>次俱进。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116632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介词，因为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6516" y="702903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介词，用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128767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介词，用，拿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1896034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介词，把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248080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介词，凭借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48123" y="3065583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介词，在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59975" y="365035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连词，表并列</a:t>
            </a:r>
            <a:endParaRPr lang="zh-CN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16420" y="4235133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连词，表修饰</a:t>
            </a:r>
            <a:endParaRPr lang="zh-CN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16420" y="481990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连词，表目的</a:t>
            </a:r>
            <a:endParaRPr lang="zh-CN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95826" y="540468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介词，按照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12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5832648" cy="640871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以是</a:t>
            </a:r>
            <a:r>
              <a:rPr lang="zh-CN" altLang="en-US" b="1" dirty="0"/>
              <a:t>人多以书假</a:t>
            </a:r>
            <a:r>
              <a:rPr lang="zh-CN" altLang="en-US" b="1" dirty="0" smtClean="0"/>
              <a:t>余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是以</a:t>
            </a:r>
            <a:r>
              <a:rPr lang="zh-CN" altLang="en-US" b="1" dirty="0"/>
              <a:t>十九年而刀刃若新发于硎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（公子）欲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客往赴秦军，与赵俱死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皆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美于徐公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忠不必用兮，贤不</a:t>
            </a:r>
            <a:r>
              <a:rPr lang="zh-CN" altLang="en-US" b="1" dirty="0">
                <a:solidFill>
                  <a:srgbClr val="FF0000"/>
                </a:solidFill>
              </a:rPr>
              <a:t>必</a:t>
            </a:r>
            <a:r>
              <a:rPr lang="zh-CN" altLang="en-US" b="1" dirty="0"/>
              <a:t>以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古人秉烛夜游，良有</a:t>
            </a:r>
            <a:r>
              <a:rPr lang="zh-CN" altLang="zh-CN" b="1" dirty="0">
                <a:solidFill>
                  <a:srgbClr val="FF0000"/>
                </a:solidFill>
              </a:rPr>
              <a:t>以</a:t>
            </a:r>
            <a:r>
              <a:rPr lang="zh-CN" altLang="zh-CN" b="1" dirty="0"/>
              <a:t>也。</a:t>
            </a:r>
          </a:p>
          <a:p>
            <a:r>
              <a:rPr lang="zh-CN" altLang="en-US" b="1" dirty="0"/>
              <a:t>然得而腊之</a:t>
            </a:r>
            <a:r>
              <a:rPr lang="zh-CN" altLang="en-US" b="1" dirty="0">
                <a:solidFill>
                  <a:srgbClr val="FF0000"/>
                </a:solidFill>
              </a:rPr>
              <a:t>以为</a:t>
            </a:r>
            <a:r>
              <a:rPr lang="zh-CN" altLang="en-US" b="1" dirty="0"/>
              <a:t>饵。 </a:t>
            </a:r>
            <a:endParaRPr lang="en-US" altLang="zh-CN" b="1" dirty="0" smtClean="0"/>
          </a:p>
          <a:p>
            <a:r>
              <a:rPr lang="zh-CN" altLang="zh-CN" b="1" dirty="0"/>
              <a:t>臣窃</a:t>
            </a:r>
            <a:r>
              <a:rPr lang="zh-CN" altLang="zh-CN" b="1" dirty="0">
                <a:solidFill>
                  <a:srgbClr val="FF0000"/>
                </a:solidFill>
              </a:rPr>
              <a:t>以为</a:t>
            </a:r>
            <a:r>
              <a:rPr lang="zh-CN" altLang="zh-CN" b="1" dirty="0"/>
              <a:t>其人勇士 </a:t>
            </a:r>
          </a:p>
          <a:p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11663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因此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20271" y="701407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因此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44227" y="148478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动词，率领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6457" y="2276872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动词，认为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66025" y="292494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动词，任用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25722" y="3702752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名词，原因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6457" y="4316871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把</a:t>
            </a:r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作为</a:t>
            </a:r>
            <a:endParaRPr lang="zh-CN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25722" y="490164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认为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4784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5688632" cy="666936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何</a:t>
            </a:r>
            <a:r>
              <a:rPr lang="zh-CN" altLang="en-US" b="1" dirty="0"/>
              <a:t>者？严大国之威以修敬也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豫州今欲</a:t>
            </a:r>
            <a:r>
              <a:rPr lang="zh-CN" altLang="zh-CN" b="1" dirty="0">
                <a:solidFill>
                  <a:srgbClr val="FF0000"/>
                </a:solidFill>
              </a:rPr>
              <a:t>何</a:t>
            </a:r>
            <a:r>
              <a:rPr lang="zh-CN" altLang="zh-CN" b="1" dirty="0"/>
              <a:t>至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其间旦暮闻</a:t>
            </a:r>
            <a:r>
              <a:rPr lang="zh-CN" altLang="en-US" b="1" dirty="0">
                <a:solidFill>
                  <a:srgbClr val="FF0000"/>
                </a:solidFill>
              </a:rPr>
              <a:t>何</a:t>
            </a:r>
            <a:r>
              <a:rPr lang="zh-CN" altLang="en-US" b="1" dirty="0"/>
              <a:t>物，杜鹃啼血猿哀鸣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何</a:t>
            </a:r>
            <a:r>
              <a:rPr lang="zh-CN" altLang="en-US" b="1" dirty="0"/>
              <a:t>不按兵束甲，北面而事之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至于誓天断发，泣下沾襟，</a:t>
            </a:r>
            <a:r>
              <a:rPr lang="zh-CN" altLang="en-US" b="1" dirty="0">
                <a:solidFill>
                  <a:srgbClr val="FF0000"/>
                </a:solidFill>
              </a:rPr>
              <a:t>何</a:t>
            </a:r>
            <a:r>
              <a:rPr lang="zh-CN" altLang="en-US" b="1" dirty="0"/>
              <a:t>其衰也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r>
              <a:rPr lang="zh-CN" altLang="zh-CN" b="1" dirty="0"/>
              <a:t>且为之</a:t>
            </a:r>
            <a:r>
              <a:rPr lang="zh-CN" altLang="zh-CN" b="1" dirty="0">
                <a:solidFill>
                  <a:srgbClr val="FF0000"/>
                </a:solidFill>
              </a:rPr>
              <a:t>奈何</a:t>
            </a:r>
            <a:r>
              <a:rPr lang="zh-CN" altLang="zh-CN" b="1" dirty="0"/>
              <a:t>？</a:t>
            </a:r>
          </a:p>
          <a:p>
            <a:r>
              <a:rPr lang="zh-CN" altLang="en-US" b="1" dirty="0"/>
              <a:t>樊哙曰：</a:t>
            </a:r>
            <a:r>
              <a:rPr lang="en-US" altLang="zh-CN" b="1" dirty="0"/>
              <a:t>"</a:t>
            </a:r>
            <a:r>
              <a:rPr lang="zh-CN" altLang="en-US" b="1" dirty="0"/>
              <a:t>今日之事</a:t>
            </a:r>
            <a:r>
              <a:rPr lang="zh-CN" altLang="en-US" b="1" dirty="0">
                <a:solidFill>
                  <a:srgbClr val="FF0000"/>
                </a:solidFill>
              </a:rPr>
              <a:t>何如</a:t>
            </a:r>
            <a:r>
              <a:rPr lang="zh-CN" altLang="en-US" b="1" dirty="0"/>
              <a:t>？</a:t>
            </a:r>
            <a:r>
              <a:rPr lang="en-US" altLang="zh-CN" b="1" dirty="0"/>
              <a:t>"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188640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疑问代词，为什么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81417" y="773415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疑问代词，哪里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89729" y="148478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疑问代词，什么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71213" y="2348880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疑问副词，为什么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99105" y="314096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疑问副词，多么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4006421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怎么办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472514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怎么样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084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1611</Words>
  <Application>Microsoft Office PowerPoint</Application>
  <PresentationFormat>全屏显示(4:3)</PresentationFormat>
  <Paragraphs>232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文言虚词小测</dc:title>
  <dc:creator>user</dc:creator>
  <cp:lastModifiedBy>user</cp:lastModifiedBy>
  <cp:revision>61</cp:revision>
  <dcterms:created xsi:type="dcterms:W3CDTF">2016-09-24T02:40:42Z</dcterms:created>
  <dcterms:modified xsi:type="dcterms:W3CDTF">2016-09-26T12:37:08Z</dcterms:modified>
</cp:coreProperties>
</file>