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9" r:id="rId15"/>
    <p:sldId id="268" r:id="rId16"/>
    <p:sldId id="270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文言虚词小测</a:t>
            </a:r>
            <a:endParaRPr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/>
              <a:t>之乎者也、因为所以</a:t>
            </a:r>
            <a:endParaRPr lang="en-US" altLang="zh-CN" b="1" dirty="0" smtClean="0"/>
          </a:p>
          <a:p>
            <a:r>
              <a:rPr lang="zh-CN" altLang="en-US" b="1" dirty="0" smtClean="0"/>
              <a:t>何则而与焉、于其乃且若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34843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66936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何</a:t>
            </a:r>
            <a:r>
              <a:rPr lang="zh-CN" altLang="en-US" b="1" dirty="0"/>
              <a:t>者？严大国之威以修敬也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豫州今欲</a:t>
            </a:r>
            <a:r>
              <a:rPr lang="zh-CN" altLang="zh-CN" b="1" dirty="0">
                <a:solidFill>
                  <a:srgbClr val="FF0000"/>
                </a:solidFill>
              </a:rPr>
              <a:t>何</a:t>
            </a:r>
            <a:r>
              <a:rPr lang="zh-CN" altLang="zh-CN" b="1" dirty="0"/>
              <a:t>至</a:t>
            </a:r>
            <a:r>
              <a:rPr lang="zh-CN" altLang="zh-CN" b="1" dirty="0" smtClean="0"/>
              <a:t>？</a:t>
            </a:r>
            <a:endParaRPr lang="en-US" altLang="zh-CN" b="1" dirty="0" smtClean="0"/>
          </a:p>
          <a:p>
            <a:r>
              <a:rPr lang="zh-CN" altLang="en-US" b="1" dirty="0"/>
              <a:t>其间旦暮闻</a:t>
            </a:r>
            <a:r>
              <a:rPr lang="zh-CN" altLang="en-US" b="1" dirty="0">
                <a:solidFill>
                  <a:srgbClr val="FF0000"/>
                </a:solidFill>
              </a:rPr>
              <a:t>何</a:t>
            </a:r>
            <a:r>
              <a:rPr lang="zh-CN" altLang="en-US" b="1" dirty="0"/>
              <a:t>物，杜鹃啼血猿哀鸣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何</a:t>
            </a:r>
            <a:r>
              <a:rPr lang="zh-CN" altLang="en-US" b="1" dirty="0"/>
              <a:t>不按兵束甲，北面而事之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zh-CN" altLang="en-US" b="1" dirty="0"/>
              <a:t>至于誓天断发，泣下沾襟，</a:t>
            </a:r>
            <a:r>
              <a:rPr lang="zh-CN" altLang="en-US" b="1" dirty="0">
                <a:solidFill>
                  <a:srgbClr val="FF0000"/>
                </a:solidFill>
              </a:rPr>
              <a:t>何</a:t>
            </a:r>
            <a:r>
              <a:rPr lang="zh-CN" altLang="en-US" b="1" dirty="0"/>
              <a:t>其衰也</a:t>
            </a:r>
            <a:r>
              <a:rPr lang="zh-CN" altLang="en-US" b="1" dirty="0" smtClean="0"/>
              <a:t>！</a:t>
            </a:r>
            <a:endParaRPr lang="en-US" altLang="zh-CN" b="1" dirty="0" smtClean="0"/>
          </a:p>
          <a:p>
            <a:r>
              <a:rPr lang="zh-CN" altLang="zh-CN" b="1" dirty="0"/>
              <a:t>且为之</a:t>
            </a:r>
            <a:r>
              <a:rPr lang="zh-CN" altLang="zh-CN" b="1" dirty="0">
                <a:solidFill>
                  <a:srgbClr val="FF0000"/>
                </a:solidFill>
              </a:rPr>
              <a:t>奈何</a:t>
            </a:r>
            <a:r>
              <a:rPr lang="zh-CN" altLang="zh-CN" b="1" dirty="0"/>
              <a:t>？</a:t>
            </a:r>
          </a:p>
          <a:p>
            <a:r>
              <a:rPr lang="zh-CN" altLang="en-US" b="1" dirty="0"/>
              <a:t>樊哙曰：</a:t>
            </a:r>
            <a:r>
              <a:rPr lang="en-US" altLang="zh-CN" b="1" dirty="0"/>
              <a:t>"</a:t>
            </a:r>
            <a:r>
              <a:rPr lang="zh-CN" altLang="en-US" b="1" dirty="0"/>
              <a:t>今日之事</a:t>
            </a:r>
            <a:r>
              <a:rPr lang="zh-CN" altLang="en-US" b="1" dirty="0">
                <a:solidFill>
                  <a:srgbClr val="FF0000"/>
                </a:solidFill>
              </a:rPr>
              <a:t>何如</a:t>
            </a:r>
            <a:r>
              <a:rPr lang="zh-CN" altLang="en-US" b="1" dirty="0"/>
              <a:t>？</a:t>
            </a:r>
            <a:r>
              <a:rPr lang="en-US" altLang="zh-CN" b="1" dirty="0"/>
              <a:t>"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0848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向吾不为斯役，</a:t>
            </a:r>
            <a:r>
              <a:rPr lang="zh-CN" altLang="en-US" b="1" dirty="0">
                <a:solidFill>
                  <a:srgbClr val="FF0000"/>
                </a:solidFill>
              </a:rPr>
              <a:t>则</a:t>
            </a:r>
            <a:r>
              <a:rPr lang="zh-CN" altLang="en-US" b="1" dirty="0"/>
              <a:t>久已病矣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故木受绳</a:t>
            </a:r>
            <a:r>
              <a:rPr lang="zh-CN" altLang="en-US" b="1" dirty="0">
                <a:solidFill>
                  <a:srgbClr val="FF0000"/>
                </a:solidFill>
              </a:rPr>
              <a:t>则</a:t>
            </a:r>
            <a:r>
              <a:rPr lang="zh-CN" altLang="en-US" b="1" dirty="0"/>
              <a:t>直，金就砺则利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入</a:t>
            </a:r>
            <a:r>
              <a:rPr lang="zh-CN" altLang="zh-CN" b="1" dirty="0">
                <a:solidFill>
                  <a:srgbClr val="FF0000"/>
                </a:solidFill>
              </a:rPr>
              <a:t>则</a:t>
            </a:r>
            <a:r>
              <a:rPr lang="zh-CN" altLang="zh-CN" b="1" dirty="0"/>
              <a:t>孝，出则弟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欲速</a:t>
            </a:r>
            <a:r>
              <a:rPr lang="zh-CN" altLang="en-US" b="1" dirty="0">
                <a:solidFill>
                  <a:srgbClr val="FF0000"/>
                </a:solidFill>
              </a:rPr>
              <a:t>则</a:t>
            </a:r>
            <a:r>
              <a:rPr lang="zh-CN" altLang="en-US" b="1" dirty="0"/>
              <a:t>不达，见小利则大事不成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此</a:t>
            </a:r>
            <a:r>
              <a:rPr lang="zh-CN" altLang="en-US" b="1" dirty="0">
                <a:solidFill>
                  <a:srgbClr val="FF0000"/>
                </a:solidFill>
              </a:rPr>
              <a:t>则</a:t>
            </a:r>
            <a:r>
              <a:rPr lang="zh-CN" altLang="en-US" b="1" dirty="0"/>
              <a:t>岳阳楼之大观也。</a:t>
            </a:r>
          </a:p>
        </p:txBody>
      </p:sp>
    </p:spTree>
    <p:extLst>
      <p:ext uri="{BB962C8B-B14F-4D97-AF65-F5344CB8AC3E}">
        <p14:creationId xmlns:p14="http://schemas.microsoft.com/office/powerpoint/2010/main" val="120203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/>
              <a:t>亡羊</a:t>
            </a:r>
            <a:r>
              <a:rPr lang="zh-CN" altLang="en-US" b="1" dirty="0">
                <a:solidFill>
                  <a:srgbClr val="FF0000"/>
                </a:solidFill>
              </a:rPr>
              <a:t>而</a:t>
            </a:r>
            <a:r>
              <a:rPr lang="zh-CN" altLang="en-US" b="1" dirty="0"/>
              <a:t>补牢，未为晚也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而</a:t>
            </a:r>
            <a:r>
              <a:rPr lang="zh-CN" altLang="en-US" b="1" dirty="0"/>
              <a:t>翁归</a:t>
            </a:r>
            <a:r>
              <a:rPr lang="en-US" altLang="zh-CN" b="1" dirty="0"/>
              <a:t>,</a:t>
            </a:r>
            <a:r>
              <a:rPr lang="zh-CN" altLang="en-US" b="1" dirty="0"/>
              <a:t>自与汝复算耳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玉在山</a:t>
            </a:r>
            <a:r>
              <a:rPr lang="zh-CN" altLang="zh-CN" b="1" dirty="0">
                <a:solidFill>
                  <a:srgbClr val="FF0000"/>
                </a:solidFill>
              </a:rPr>
              <a:t>而</a:t>
            </a:r>
            <a:r>
              <a:rPr lang="zh-CN" altLang="zh-CN" b="1" dirty="0"/>
              <a:t>草木润，渊生珠而崖不枯。</a:t>
            </a:r>
          </a:p>
          <a:p>
            <a:r>
              <a:rPr lang="zh-CN" altLang="en-US" b="1" dirty="0"/>
              <a:t>秦以城求璧</a:t>
            </a:r>
            <a:r>
              <a:rPr lang="zh-CN" altLang="en-US" b="1" dirty="0">
                <a:solidFill>
                  <a:srgbClr val="FF0000"/>
                </a:solidFill>
              </a:rPr>
              <a:t>而</a:t>
            </a:r>
            <a:r>
              <a:rPr lang="zh-CN" altLang="en-US" b="1" dirty="0"/>
              <a:t>赵不许，曲在赵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君子博学</a:t>
            </a:r>
            <a:r>
              <a:rPr lang="zh-CN" altLang="zh-CN" b="1" dirty="0">
                <a:solidFill>
                  <a:srgbClr val="FF0000"/>
                </a:solidFill>
              </a:rPr>
              <a:t>而</a:t>
            </a:r>
            <a:r>
              <a:rPr lang="zh-CN" altLang="zh-CN" b="1" dirty="0"/>
              <a:t>日参省乎己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取之于蓝，</a:t>
            </a:r>
            <a:r>
              <a:rPr lang="zh-CN" altLang="zh-CN" b="1" dirty="0">
                <a:solidFill>
                  <a:srgbClr val="FF0000"/>
                </a:solidFill>
              </a:rPr>
              <a:t>而</a:t>
            </a:r>
            <a:r>
              <a:rPr lang="zh-CN" altLang="zh-CN" b="1" dirty="0"/>
              <a:t>青于蓝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/>
              <a:t> </a:t>
            </a:r>
            <a:r>
              <a:rPr lang="zh-CN" altLang="zh-CN" b="1" dirty="0"/>
              <a:t>吾恂恂</a:t>
            </a:r>
            <a:r>
              <a:rPr lang="zh-CN" altLang="zh-CN" b="1" dirty="0">
                <a:solidFill>
                  <a:srgbClr val="FF0000"/>
                </a:solidFill>
              </a:rPr>
              <a:t>而</a:t>
            </a:r>
            <a:r>
              <a:rPr lang="zh-CN" altLang="zh-CN" b="1" dirty="0"/>
              <a:t>起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蟹六跪</a:t>
            </a:r>
            <a:r>
              <a:rPr lang="zh-CN" altLang="zh-CN" b="1" dirty="0">
                <a:solidFill>
                  <a:srgbClr val="FF0000"/>
                </a:solidFill>
              </a:rPr>
              <a:t>而</a:t>
            </a:r>
            <a:r>
              <a:rPr lang="zh-CN" altLang="zh-CN" b="1" dirty="0"/>
              <a:t>二螯。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228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失其所</a:t>
            </a:r>
            <a:r>
              <a:rPr lang="zh-CN" altLang="en-US" b="1" dirty="0">
                <a:solidFill>
                  <a:srgbClr val="FF0000"/>
                </a:solidFill>
              </a:rPr>
              <a:t>与</a:t>
            </a:r>
            <a:r>
              <a:rPr lang="zh-CN" altLang="en-US" b="1" dirty="0"/>
              <a:t>，不知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玉斗一双</a:t>
            </a:r>
            <a:r>
              <a:rPr lang="en-US" altLang="zh-CN" b="1" dirty="0"/>
              <a:t>,</a:t>
            </a:r>
            <a:r>
              <a:rPr lang="zh-CN" altLang="zh-CN" b="1" dirty="0"/>
              <a:t>欲</a:t>
            </a:r>
            <a:r>
              <a:rPr lang="zh-CN" altLang="zh-CN" b="1" dirty="0">
                <a:solidFill>
                  <a:srgbClr val="FF0000"/>
                </a:solidFill>
              </a:rPr>
              <a:t>与</a:t>
            </a:r>
            <a:r>
              <a:rPr lang="zh-CN" altLang="zh-CN" b="1" dirty="0"/>
              <a:t>亚父</a:t>
            </a:r>
          </a:p>
          <a:p>
            <a:r>
              <a:rPr lang="zh-CN" altLang="en-US" b="1" dirty="0"/>
              <a:t>竖子不足</a:t>
            </a:r>
            <a:r>
              <a:rPr lang="zh-CN" altLang="en-US" b="1" dirty="0">
                <a:solidFill>
                  <a:srgbClr val="FF0000"/>
                </a:solidFill>
              </a:rPr>
              <a:t>与</a:t>
            </a:r>
            <a:r>
              <a:rPr lang="zh-CN" altLang="en-US" b="1" dirty="0"/>
              <a:t>谋</a:t>
            </a:r>
            <a:r>
              <a:rPr lang="zh-CN" altLang="en-US" b="1" dirty="0" smtClean="0"/>
              <a:t>！</a:t>
            </a:r>
            <a:endParaRPr lang="en-US" altLang="zh-CN" b="1" dirty="0" smtClean="0"/>
          </a:p>
          <a:p>
            <a:r>
              <a:rPr lang="zh-CN" altLang="en-US" b="1" dirty="0"/>
              <a:t>备他盗之出入</a:t>
            </a:r>
            <a:r>
              <a:rPr lang="zh-CN" altLang="en-US" b="1" dirty="0">
                <a:solidFill>
                  <a:srgbClr val="FF0000"/>
                </a:solidFill>
              </a:rPr>
              <a:t>与</a:t>
            </a:r>
            <a:r>
              <a:rPr lang="zh-CN" altLang="en-US" b="1" dirty="0"/>
              <a:t>非常也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无乃尔是过</a:t>
            </a:r>
            <a:r>
              <a:rPr lang="zh-CN" altLang="zh-CN" b="1" dirty="0">
                <a:solidFill>
                  <a:srgbClr val="FF0000"/>
                </a:solidFill>
              </a:rPr>
              <a:t>与</a:t>
            </a:r>
            <a:r>
              <a:rPr lang="en-US" altLang="zh-CN" b="1" dirty="0"/>
              <a:t>?</a:t>
            </a:r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34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盘盘</a:t>
            </a:r>
            <a:r>
              <a:rPr lang="zh-CN" altLang="en-US" b="1" dirty="0">
                <a:solidFill>
                  <a:srgbClr val="FF0000"/>
                </a:solidFill>
              </a:rPr>
              <a:t>焉</a:t>
            </a:r>
            <a:r>
              <a:rPr lang="zh-CN" altLang="en-US" b="1" dirty="0"/>
              <a:t>，囷囷焉，蜂房水涡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于我心有戚戚</a:t>
            </a:r>
            <a:r>
              <a:rPr lang="zh-CN" altLang="zh-CN" b="1" dirty="0">
                <a:solidFill>
                  <a:srgbClr val="FF0000"/>
                </a:solidFill>
              </a:rPr>
              <a:t>焉</a:t>
            </a:r>
            <a:r>
              <a:rPr lang="zh-CN" altLang="zh-CN" b="1" dirty="0"/>
              <a:t>。</a:t>
            </a:r>
          </a:p>
          <a:p>
            <a:r>
              <a:rPr lang="zh-CN" altLang="en-US" b="1" dirty="0"/>
              <a:t>积土成山，风雨兴</a:t>
            </a:r>
            <a:r>
              <a:rPr lang="zh-CN" altLang="en-US" b="1" dirty="0">
                <a:solidFill>
                  <a:srgbClr val="FF0000"/>
                </a:solidFill>
              </a:rPr>
              <a:t>焉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以俟观人风者得</a:t>
            </a:r>
            <a:r>
              <a:rPr lang="zh-CN" altLang="zh-CN" b="1" dirty="0">
                <a:solidFill>
                  <a:srgbClr val="FF0000"/>
                </a:solidFill>
              </a:rPr>
              <a:t>焉</a:t>
            </a:r>
            <a:r>
              <a:rPr lang="zh-CN" altLang="zh-CN" b="1" dirty="0"/>
              <a:t>。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焉</a:t>
            </a:r>
            <a:r>
              <a:rPr lang="zh-CN" altLang="en-US" b="1" dirty="0"/>
              <a:t>用亡郑以陪邻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zh-CN" altLang="zh-CN" b="1" dirty="0"/>
              <a:t>惑之不解，或师</a:t>
            </a:r>
            <a:r>
              <a:rPr lang="zh-CN" altLang="zh-CN" b="1" dirty="0">
                <a:solidFill>
                  <a:srgbClr val="FF0000"/>
                </a:solidFill>
              </a:rPr>
              <a:t>焉</a:t>
            </a:r>
            <a:r>
              <a:rPr lang="zh-CN" altLang="zh-CN" b="1" dirty="0"/>
              <a:t>，或否焉，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5080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48072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人为可讥，而在己为有悔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请奉命求救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孙将军。（《赤壁之战》向）</a:t>
            </a:r>
          </a:p>
          <a:p>
            <a:r>
              <a:rPr lang="zh-CN" altLang="zh-CN" b="1" dirty="0"/>
              <a:t>故燕王欲结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君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从径道亡，归璧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赵。</a:t>
            </a:r>
          </a:p>
          <a:p>
            <a:r>
              <a:rPr lang="zh-CN" altLang="zh-CN" b="1" dirty="0"/>
              <a:t>青，取之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蓝。</a:t>
            </a:r>
          </a:p>
          <a:p>
            <a:r>
              <a:rPr lang="zh-CN" altLang="zh-CN" b="1" dirty="0"/>
              <a:t>寡人之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国也，尽心焉而已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故内惑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郑袖，外欺于张仪。</a:t>
            </a:r>
          </a:p>
          <a:p>
            <a:r>
              <a:rPr lang="zh-CN" altLang="zh-CN" b="1" dirty="0"/>
              <a:t>业精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勤，荒于嬉；行成于思，毁于随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冰，水为之，而寒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水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吾祖死于是，吾父死</a:t>
            </a:r>
            <a:r>
              <a:rPr lang="zh-CN" altLang="zh-CN" b="1" dirty="0">
                <a:solidFill>
                  <a:srgbClr val="FF0000"/>
                </a:solidFill>
              </a:rPr>
              <a:t>于是</a:t>
            </a:r>
            <a:r>
              <a:rPr lang="zh-CN" altLang="zh-CN" b="1" dirty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5362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507288" cy="6009531"/>
          </a:xfrm>
        </p:spPr>
        <p:txBody>
          <a:bodyPr>
            <a:normAutofit/>
          </a:bodyPr>
          <a:lstStyle/>
          <a:p>
            <a:r>
              <a:rPr lang="zh-CN" altLang="en-US" b="1" dirty="0"/>
              <a:t>秦王恐</a:t>
            </a:r>
            <a:r>
              <a:rPr lang="zh-CN" altLang="en-US" b="1" dirty="0">
                <a:solidFill>
                  <a:srgbClr val="FF0000"/>
                </a:solidFill>
              </a:rPr>
              <a:t>其</a:t>
            </a:r>
            <a:r>
              <a:rPr lang="zh-CN" altLang="en-US" b="1" dirty="0"/>
              <a:t>破壁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而余亦悔</a:t>
            </a:r>
            <a:r>
              <a:rPr lang="zh-CN" altLang="en-US" b="1" dirty="0">
                <a:solidFill>
                  <a:srgbClr val="FF0000"/>
                </a:solidFill>
              </a:rPr>
              <a:t>其</a:t>
            </a:r>
            <a:r>
              <a:rPr lang="zh-CN" altLang="en-US" b="1" dirty="0"/>
              <a:t>随之而不得极夫游之乐也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则或咎</a:t>
            </a:r>
            <a:r>
              <a:rPr lang="zh-CN" altLang="en-US" b="1" dirty="0">
                <a:solidFill>
                  <a:srgbClr val="FF0000"/>
                </a:solidFill>
              </a:rPr>
              <a:t>其</a:t>
            </a:r>
            <a:r>
              <a:rPr lang="zh-CN" altLang="en-US" b="1" dirty="0"/>
              <a:t>欲出者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于乱石间择</a:t>
            </a:r>
            <a:r>
              <a:rPr lang="zh-CN" altLang="en-US" b="1" dirty="0">
                <a:solidFill>
                  <a:srgbClr val="FF0000"/>
                </a:solidFill>
              </a:rPr>
              <a:t>其</a:t>
            </a:r>
            <a:r>
              <a:rPr lang="zh-CN" altLang="en-US" b="1" dirty="0"/>
              <a:t>一二扣之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不乏</a:t>
            </a:r>
            <a:r>
              <a:rPr lang="zh-CN" altLang="en-US" b="1" dirty="0">
                <a:solidFill>
                  <a:srgbClr val="FF0000"/>
                </a:solidFill>
              </a:rPr>
              <a:t>其</a:t>
            </a:r>
            <a:r>
              <a:rPr lang="zh-CN" altLang="en-US" b="1" dirty="0"/>
              <a:t>人 </a:t>
            </a:r>
            <a:endParaRPr lang="en-US" altLang="zh-CN" b="1" dirty="0" smtClean="0"/>
          </a:p>
          <a:p>
            <a:r>
              <a:rPr lang="zh-CN" altLang="zh-CN" b="1" dirty="0"/>
              <a:t>可以无悔矣</a:t>
            </a:r>
            <a:r>
              <a:rPr lang="en-US" altLang="zh-CN" b="1" dirty="0"/>
              <a:t>,</a:t>
            </a:r>
            <a:r>
              <a:rPr lang="zh-CN" altLang="zh-CN" b="1" dirty="0"/>
              <a:t>，</a:t>
            </a:r>
            <a:r>
              <a:rPr lang="zh-CN" altLang="zh-CN" b="1" dirty="0">
                <a:solidFill>
                  <a:srgbClr val="FF0000"/>
                </a:solidFill>
              </a:rPr>
              <a:t>其</a:t>
            </a:r>
            <a:r>
              <a:rPr lang="zh-CN" altLang="zh-CN" b="1" dirty="0"/>
              <a:t>孰能讥之乎</a:t>
            </a:r>
            <a:r>
              <a:rPr lang="zh-CN" altLang="zh-CN" b="1" dirty="0" smtClean="0"/>
              <a:t>？</a:t>
            </a:r>
            <a:endParaRPr lang="en-US" altLang="zh-CN" b="1" dirty="0" smtClean="0"/>
          </a:p>
          <a:p>
            <a:r>
              <a:rPr lang="zh-CN" altLang="zh-CN" b="1" dirty="0"/>
              <a:t>尔</a:t>
            </a:r>
            <a:r>
              <a:rPr lang="zh-CN" altLang="zh-CN" b="1" dirty="0">
                <a:solidFill>
                  <a:srgbClr val="FF0000"/>
                </a:solidFill>
              </a:rPr>
              <a:t>其</a:t>
            </a:r>
            <a:r>
              <a:rPr lang="zh-CN" altLang="zh-CN" b="1" dirty="0"/>
              <a:t>无忘乃父之志</a:t>
            </a:r>
            <a:r>
              <a:rPr lang="zh-CN" altLang="zh-CN" b="1" dirty="0" smtClean="0"/>
              <a:t>！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其</a:t>
            </a:r>
            <a:r>
              <a:rPr lang="zh-CN" altLang="en-US" b="1" dirty="0"/>
              <a:t>皆出于此乎？</a:t>
            </a:r>
          </a:p>
        </p:txBody>
      </p:sp>
    </p:spTree>
    <p:extLst>
      <p:ext uri="{BB962C8B-B14F-4D97-AF65-F5344CB8AC3E}">
        <p14:creationId xmlns:p14="http://schemas.microsoft.com/office/powerpoint/2010/main" val="72733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435280" cy="5793507"/>
          </a:xfrm>
        </p:spPr>
        <p:txBody>
          <a:bodyPr>
            <a:normAutofit/>
          </a:bodyPr>
          <a:lstStyle/>
          <a:p>
            <a:r>
              <a:rPr lang="zh-CN" altLang="en-US" b="1" dirty="0"/>
              <a:t>臣</a:t>
            </a:r>
            <a:r>
              <a:rPr lang="zh-CN" altLang="en-US" b="1" dirty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夷门抱关者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悟前狼假寐</a:t>
            </a:r>
            <a:r>
              <a:rPr lang="en-US" altLang="zh-CN" b="1" dirty="0"/>
              <a:t>,</a:t>
            </a:r>
            <a:r>
              <a:rPr lang="zh-CN" altLang="en-US" b="1" dirty="0"/>
              <a:t>盖以诱敌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至东城，</a:t>
            </a:r>
            <a:r>
              <a:rPr lang="zh-CN" altLang="en-US" b="1" dirty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有二十八骑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夫赵强而燕弱，而君幸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赵王，故燕王欲结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君。今君</a:t>
            </a:r>
            <a:r>
              <a:rPr lang="zh-CN" altLang="en-US" b="1" dirty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亡赵走燕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令张仪佯去秦</a:t>
            </a:r>
            <a:r>
              <a:rPr lang="en-US" altLang="zh-CN" b="1" dirty="0"/>
              <a:t>,</a:t>
            </a:r>
            <a:r>
              <a:rPr lang="zh-CN" altLang="en-US" b="1" dirty="0"/>
              <a:t>厚币委质事楚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>
                <a:solidFill>
                  <a:srgbClr val="FF0000"/>
                </a:solidFill>
              </a:rPr>
              <a:t>无乃</a:t>
            </a:r>
            <a:r>
              <a:rPr lang="zh-CN" altLang="zh-CN" b="1" dirty="0"/>
              <a:t>尔</a:t>
            </a:r>
            <a:r>
              <a:rPr lang="zh-CN" altLang="zh-CN" b="1" dirty="0"/>
              <a:t>是过与？</a:t>
            </a:r>
          </a:p>
          <a:p>
            <a:r>
              <a:rPr lang="zh-CN" altLang="en-US" b="1" dirty="0"/>
              <a:t>家祭无忘告</a:t>
            </a:r>
            <a:r>
              <a:rPr lang="zh-CN" altLang="en-US" b="1" dirty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翁。</a:t>
            </a:r>
          </a:p>
        </p:txBody>
      </p:sp>
    </p:spTree>
    <p:extLst>
      <p:ext uri="{BB962C8B-B14F-4D97-AF65-F5344CB8AC3E}">
        <p14:creationId xmlns:p14="http://schemas.microsoft.com/office/powerpoint/2010/main" val="210509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5865515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入前为寿，寿毕，请以剑舞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 以</a:t>
            </a:r>
            <a:r>
              <a:rPr lang="zh-CN" altLang="en-US" b="1" dirty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所为求若所欲，犹缘木而求鱼也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事之不济，此乃天也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寡人者，可以保民乎</a:t>
            </a:r>
            <a:r>
              <a:rPr lang="zh-CN" altLang="en-US" b="1" dirty="0" smtClean="0"/>
              <a:t>哉？</a:t>
            </a:r>
            <a:endParaRPr lang="en-US" altLang="zh-CN" b="1" dirty="0" smtClean="0"/>
          </a:p>
          <a:p>
            <a:r>
              <a:rPr lang="zh-CN" altLang="en-US" b="1" dirty="0"/>
              <a:t>彼与彼年相</a:t>
            </a:r>
            <a:r>
              <a:rPr lang="zh-CN" altLang="en-US" b="1" dirty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徐公不</a:t>
            </a:r>
            <a:r>
              <a:rPr lang="zh-CN" altLang="en-US" b="1" dirty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君之美也</a:t>
            </a:r>
          </a:p>
        </p:txBody>
      </p:sp>
    </p:spTree>
    <p:extLst>
      <p:ext uri="{BB962C8B-B14F-4D97-AF65-F5344CB8AC3E}">
        <p14:creationId xmlns:p14="http://schemas.microsoft.com/office/powerpoint/2010/main" val="3457518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548680"/>
            <a:ext cx="8507288" cy="5865515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b="1" dirty="0"/>
              <a:t>命如南山石，四体康</a:t>
            </a:r>
            <a:r>
              <a:rPr lang="zh-CN" altLang="en-US" b="1" dirty="0">
                <a:solidFill>
                  <a:srgbClr val="FF0000"/>
                </a:solidFill>
              </a:rPr>
              <a:t>且</a:t>
            </a:r>
            <a:r>
              <a:rPr lang="zh-CN" altLang="en-US" b="1" dirty="0"/>
              <a:t>直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且</a:t>
            </a:r>
            <a:r>
              <a:rPr lang="zh-CN" altLang="en-US" b="1" dirty="0"/>
              <a:t>以一璧之故逆强秦之欢，不可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臣死</a:t>
            </a:r>
            <a:r>
              <a:rPr lang="zh-CN" altLang="en-US" b="1" dirty="0">
                <a:solidFill>
                  <a:srgbClr val="FF0000"/>
                </a:solidFill>
              </a:rPr>
              <a:t>且</a:t>
            </a:r>
            <a:r>
              <a:rPr lang="zh-CN" altLang="en-US" b="1" dirty="0"/>
              <a:t>不避，卮酒安足辞</a:t>
            </a:r>
            <a:r>
              <a:rPr lang="zh-CN" altLang="en-US" b="1" dirty="0" smtClean="0"/>
              <a:t>！</a:t>
            </a:r>
            <a:endParaRPr lang="en-US" altLang="zh-CN" b="1" dirty="0" smtClean="0"/>
          </a:p>
          <a:p>
            <a:r>
              <a:rPr lang="zh-CN" altLang="en-US" b="1" dirty="0"/>
              <a:t>驴一鸣，虎大骇，远遁；以为</a:t>
            </a:r>
            <a:r>
              <a:rPr lang="zh-CN" altLang="en-US" b="1" dirty="0">
                <a:solidFill>
                  <a:srgbClr val="FF0000"/>
                </a:solidFill>
              </a:rPr>
              <a:t>且</a:t>
            </a:r>
            <a:r>
              <a:rPr lang="zh-CN" altLang="en-US" b="1" dirty="0"/>
              <a:t>噬已也，甚恐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故</a:t>
            </a:r>
            <a:r>
              <a:rPr lang="zh-CN" altLang="en-US" b="1" dirty="0">
                <a:solidFill>
                  <a:srgbClr val="FF0000"/>
                </a:solidFill>
              </a:rPr>
              <a:t>且</a:t>
            </a:r>
            <a:r>
              <a:rPr lang="zh-CN" altLang="en-US" b="1" dirty="0"/>
              <a:t>从俗浮沉，与时俯仰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三年，大疾疫，死者</a:t>
            </a:r>
            <a:r>
              <a:rPr lang="zh-CN" altLang="zh-CN" b="1" dirty="0">
                <a:solidFill>
                  <a:srgbClr val="FF0000"/>
                </a:solidFill>
              </a:rPr>
              <a:t>且</a:t>
            </a:r>
            <a:r>
              <a:rPr lang="zh-CN" altLang="zh-CN" b="1" dirty="0"/>
              <a:t>半。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32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712968" cy="6552728"/>
          </a:xfrm>
        </p:spPr>
        <p:txBody>
          <a:bodyPr/>
          <a:lstStyle/>
          <a:p>
            <a:r>
              <a:rPr lang="zh-TW" altLang="en-US" b="1" dirty="0"/>
              <a:t>輮使</a:t>
            </a:r>
            <a:r>
              <a:rPr lang="zh-TW" altLang="en-US" b="1" dirty="0">
                <a:solidFill>
                  <a:srgbClr val="FF0000"/>
                </a:solidFill>
              </a:rPr>
              <a:t>之</a:t>
            </a:r>
            <a:r>
              <a:rPr lang="zh-TW" altLang="en-US" b="1" dirty="0"/>
              <a:t>然也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r>
              <a:rPr lang="zh-CN" altLang="en-US" b="1" dirty="0"/>
              <a:t>郯子</a:t>
            </a:r>
            <a:r>
              <a:rPr lang="zh-CN" altLang="en-US" b="1" dirty="0">
                <a:solidFill>
                  <a:srgbClr val="FF0000"/>
                </a:solidFill>
              </a:rPr>
              <a:t>之</a:t>
            </a:r>
            <a:r>
              <a:rPr lang="zh-CN" altLang="en-US" b="1" dirty="0"/>
              <a:t>徒，其贤不及</a:t>
            </a:r>
            <a:r>
              <a:rPr lang="zh-CN" altLang="en-US" b="1" dirty="0" smtClean="0"/>
              <a:t>孔子。</a:t>
            </a:r>
            <a:endParaRPr lang="en-US" altLang="zh-CN" b="1" dirty="0" smtClean="0"/>
          </a:p>
          <a:p>
            <a:r>
              <a:rPr lang="zh-CN" altLang="en-US" b="1" dirty="0"/>
              <a:t>收天下</a:t>
            </a:r>
            <a:r>
              <a:rPr lang="zh-CN" altLang="en-US" b="1" dirty="0">
                <a:solidFill>
                  <a:srgbClr val="FF0000"/>
                </a:solidFill>
              </a:rPr>
              <a:t>之</a:t>
            </a:r>
            <a:r>
              <a:rPr lang="zh-CN" altLang="en-US" b="1" dirty="0"/>
              <a:t>兵，聚</a:t>
            </a:r>
            <a:r>
              <a:rPr lang="zh-CN" altLang="en-US" b="1" dirty="0">
                <a:solidFill>
                  <a:srgbClr val="FF0000"/>
                </a:solidFill>
              </a:rPr>
              <a:t>之</a:t>
            </a:r>
            <a:r>
              <a:rPr lang="zh-CN" altLang="en-US" b="1" dirty="0"/>
              <a:t>咸阳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桑</a:t>
            </a:r>
            <a:r>
              <a:rPr lang="zh-CN" altLang="en-US" b="1" dirty="0">
                <a:solidFill>
                  <a:srgbClr val="FF0000"/>
                </a:solidFill>
              </a:rPr>
              <a:t>之</a:t>
            </a:r>
            <a:r>
              <a:rPr lang="zh-CN" altLang="en-US" b="1" dirty="0"/>
              <a:t>未落，其叶沃若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句读</a:t>
            </a:r>
            <a:r>
              <a:rPr lang="zh-CN" altLang="zh-CN" b="1" dirty="0">
                <a:solidFill>
                  <a:srgbClr val="FF0000"/>
                </a:solidFill>
              </a:rPr>
              <a:t>之</a:t>
            </a:r>
            <a:r>
              <a:rPr lang="zh-CN" altLang="zh-CN" b="1" dirty="0"/>
              <a:t>不知 ，惑之不解</a:t>
            </a:r>
          </a:p>
          <a:p>
            <a:r>
              <a:rPr lang="zh-CN" altLang="en-US" b="1" dirty="0"/>
              <a:t>蚓无爪牙</a:t>
            </a:r>
            <a:r>
              <a:rPr lang="zh-CN" altLang="en-US" b="1" dirty="0">
                <a:solidFill>
                  <a:srgbClr val="FF0000"/>
                </a:solidFill>
              </a:rPr>
              <a:t>之</a:t>
            </a:r>
            <a:r>
              <a:rPr lang="zh-CN" altLang="en-US" b="1" dirty="0"/>
              <a:t>利，筋骨之强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怅恨久</a:t>
            </a:r>
            <a:r>
              <a:rPr lang="zh-CN" altLang="zh-CN" b="1" dirty="0">
                <a:solidFill>
                  <a:srgbClr val="FF0000"/>
                </a:solidFill>
              </a:rPr>
              <a:t>之</a:t>
            </a:r>
            <a:r>
              <a:rPr lang="zh-CN" altLang="zh-CN" b="1" dirty="0"/>
              <a:t> 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佯狂不知所</a:t>
            </a:r>
            <a:r>
              <a:rPr lang="zh-CN" altLang="zh-CN" b="1" dirty="0">
                <a:solidFill>
                  <a:srgbClr val="FF0000"/>
                </a:solidFill>
              </a:rPr>
              <a:t>之</a:t>
            </a:r>
            <a:r>
              <a:rPr lang="zh-CN" altLang="zh-CN" b="1" dirty="0"/>
              <a:t>者。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5897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435280" cy="5793507"/>
          </a:xfrm>
        </p:spPr>
        <p:txBody>
          <a:bodyPr>
            <a:normAutofit/>
          </a:bodyPr>
          <a:lstStyle/>
          <a:p>
            <a:r>
              <a:rPr lang="zh-CN" altLang="en-US" b="1" dirty="0"/>
              <a:t>王之好乐甚，则齐其庶几</a:t>
            </a:r>
            <a:r>
              <a:rPr lang="zh-CN" altLang="en-US" b="1" dirty="0">
                <a:solidFill>
                  <a:srgbClr val="FF0000"/>
                </a:solidFill>
              </a:rPr>
              <a:t>乎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圣人之所以为圣，愚人之所以为愚，其皆出于此</a:t>
            </a:r>
            <a:r>
              <a:rPr lang="zh-CN" altLang="en-US" b="1" dirty="0">
                <a:solidFill>
                  <a:srgbClr val="FF0000"/>
                </a:solidFill>
              </a:rPr>
              <a:t>乎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zh-CN" altLang="en-US" b="1" dirty="0"/>
              <a:t>胡为</a:t>
            </a:r>
            <a:r>
              <a:rPr lang="zh-CN" altLang="en-US" b="1" dirty="0">
                <a:solidFill>
                  <a:srgbClr val="FF0000"/>
                </a:solidFill>
              </a:rPr>
              <a:t>乎</a:t>
            </a:r>
            <a:r>
              <a:rPr lang="zh-CN" altLang="en-US" b="1" dirty="0"/>
              <a:t>遑遑欲何之？（</a:t>
            </a:r>
            <a:r>
              <a:rPr lang="en-US" altLang="zh-CN" b="1" dirty="0"/>
              <a:t>《</a:t>
            </a:r>
            <a:r>
              <a:rPr lang="zh-CN" altLang="en-US" b="1" dirty="0"/>
              <a:t>归去来辞</a:t>
            </a:r>
            <a:r>
              <a:rPr lang="en-US" altLang="zh-CN" b="1" dirty="0"/>
              <a:t>》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/>
              <a:t>恢恢</a:t>
            </a:r>
            <a:r>
              <a:rPr lang="zh-CN" altLang="en-US" b="1" dirty="0">
                <a:solidFill>
                  <a:srgbClr val="FF0000"/>
                </a:solidFill>
              </a:rPr>
              <a:t>乎</a:t>
            </a:r>
            <a:r>
              <a:rPr lang="zh-CN" altLang="en-US" b="1" dirty="0"/>
              <a:t>其于游刃必有余地矣！（</a:t>
            </a:r>
            <a:r>
              <a:rPr lang="en-US" altLang="zh-CN" b="1" dirty="0"/>
              <a:t>《</a:t>
            </a:r>
            <a:r>
              <a:rPr lang="zh-CN" altLang="en-US" b="1" dirty="0"/>
              <a:t>庖丁解牛</a:t>
            </a:r>
            <a:r>
              <a:rPr lang="en-US" altLang="zh-CN" b="1" dirty="0"/>
              <a:t>》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zh-CN" b="1" dirty="0"/>
              <a:t>生</a:t>
            </a:r>
            <a:r>
              <a:rPr lang="zh-CN" altLang="zh-CN" b="1" dirty="0">
                <a:solidFill>
                  <a:srgbClr val="FF0000"/>
                </a:solidFill>
              </a:rPr>
              <a:t>乎</a:t>
            </a:r>
            <a:r>
              <a:rPr lang="zh-CN" altLang="zh-CN" b="1" dirty="0"/>
              <a:t>吾前，其闻道也固先</a:t>
            </a:r>
            <a:r>
              <a:rPr lang="zh-CN" altLang="zh-CN" b="1" dirty="0">
                <a:solidFill>
                  <a:srgbClr val="FF0000"/>
                </a:solidFill>
              </a:rPr>
              <a:t>乎</a:t>
            </a:r>
            <a:r>
              <a:rPr lang="zh-CN" altLang="zh-CN" b="1" dirty="0"/>
              <a:t>吾。（《师说》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r>
              <a:rPr lang="zh-CN" altLang="zh-CN" b="1" dirty="0"/>
              <a:t>相与枕藉</a:t>
            </a:r>
            <a:r>
              <a:rPr lang="zh-CN" altLang="zh-CN" b="1" dirty="0">
                <a:solidFill>
                  <a:srgbClr val="FF0000"/>
                </a:solidFill>
              </a:rPr>
              <a:t>乎</a:t>
            </a:r>
            <a:r>
              <a:rPr lang="zh-CN" altLang="zh-CN" b="1" dirty="0"/>
              <a:t>舟中。</a:t>
            </a:r>
            <a:r>
              <a:rPr lang="en-US" altLang="zh-CN" b="1" dirty="0"/>
              <a:t>(</a:t>
            </a:r>
            <a:r>
              <a:rPr lang="zh-CN" altLang="zh-CN" b="1" dirty="0"/>
              <a:t>《赤壁赋》</a:t>
            </a:r>
            <a:r>
              <a:rPr lang="en-US" altLang="zh-CN" b="1" dirty="0"/>
              <a:t>)</a:t>
            </a:r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91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知之者不如好之</a:t>
            </a:r>
            <a:r>
              <a:rPr lang="zh-CN" altLang="en-US" b="1" dirty="0">
                <a:solidFill>
                  <a:srgbClr val="FF0000"/>
                </a:solidFill>
              </a:rPr>
              <a:t>者</a:t>
            </a:r>
            <a:r>
              <a:rPr lang="zh-CN" altLang="en-US" b="1" dirty="0"/>
              <a:t>，好之者不如乐之者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往者不可谏，来</a:t>
            </a:r>
            <a:r>
              <a:rPr lang="zh-CN" altLang="zh-CN" b="1" dirty="0">
                <a:solidFill>
                  <a:srgbClr val="FF0000"/>
                </a:solidFill>
              </a:rPr>
              <a:t>者</a:t>
            </a:r>
            <a:r>
              <a:rPr lang="zh-CN" altLang="zh-CN" b="1" dirty="0"/>
              <a:t>犹可追。</a:t>
            </a:r>
            <a:endParaRPr lang="zh-CN" altLang="zh-CN" dirty="0"/>
          </a:p>
          <a:p>
            <a:r>
              <a:rPr lang="zh-CN" altLang="zh-CN" b="1" dirty="0"/>
              <a:t>臣所以去亲戚而事君</a:t>
            </a:r>
            <a:r>
              <a:rPr lang="zh-CN" altLang="zh-CN" b="1" dirty="0">
                <a:solidFill>
                  <a:srgbClr val="FF0000"/>
                </a:solidFill>
              </a:rPr>
              <a:t>者</a:t>
            </a:r>
            <a:r>
              <a:rPr lang="zh-CN" altLang="zh-CN" b="1" dirty="0"/>
              <a:t>，徒慕君之高义也。 </a:t>
            </a:r>
            <a:endParaRPr lang="zh-CN" altLang="zh-CN" dirty="0"/>
          </a:p>
          <a:p>
            <a:r>
              <a:rPr lang="zh-CN" altLang="zh-CN" b="1" dirty="0"/>
              <a:t>求人可使报秦</a:t>
            </a:r>
            <a:r>
              <a:rPr lang="zh-CN" altLang="zh-CN" b="1" dirty="0">
                <a:solidFill>
                  <a:srgbClr val="FF0000"/>
                </a:solidFill>
              </a:rPr>
              <a:t>者</a:t>
            </a:r>
            <a:r>
              <a:rPr lang="zh-CN" altLang="zh-CN" b="1" dirty="0"/>
              <a:t>，未得。</a:t>
            </a:r>
            <a:endParaRPr lang="zh-CN" altLang="zh-CN" dirty="0"/>
          </a:p>
          <a:p>
            <a:r>
              <a:rPr lang="zh-CN" altLang="zh-CN" b="1" dirty="0"/>
              <a:t>人马烧溺死</a:t>
            </a:r>
            <a:r>
              <a:rPr lang="zh-CN" altLang="zh-CN" b="1" dirty="0">
                <a:solidFill>
                  <a:srgbClr val="FF0000"/>
                </a:solidFill>
              </a:rPr>
              <a:t>者</a:t>
            </a:r>
            <a:r>
              <a:rPr lang="zh-CN" altLang="zh-CN" b="1" dirty="0"/>
              <a:t>甚众。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18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7413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此世所以不传</a:t>
            </a:r>
            <a:r>
              <a:rPr lang="zh-CN" altLang="zh-CN" b="1" dirty="0">
                <a:solidFill>
                  <a:srgbClr val="FF0000"/>
                </a:solidFill>
              </a:rPr>
              <a:t>也</a:t>
            </a:r>
            <a:r>
              <a:rPr lang="zh-CN" altLang="zh-CN" b="1" dirty="0"/>
              <a:t>。</a:t>
            </a:r>
          </a:p>
          <a:p>
            <a:r>
              <a:rPr lang="zh-CN" altLang="zh-CN" b="1" dirty="0"/>
              <a:t>其闻道</a:t>
            </a:r>
            <a:r>
              <a:rPr lang="zh-CN" altLang="zh-CN" b="1" dirty="0">
                <a:solidFill>
                  <a:srgbClr val="FF0000"/>
                </a:solidFill>
              </a:rPr>
              <a:t>也</a:t>
            </a:r>
            <a:r>
              <a:rPr lang="zh-CN" altLang="zh-CN" b="1" dirty="0"/>
              <a:t>亦先乎吾。 </a:t>
            </a:r>
          </a:p>
          <a:p>
            <a:r>
              <a:rPr lang="zh-CN" altLang="en-US" b="1" dirty="0"/>
              <a:t>善战者</a:t>
            </a:r>
            <a:r>
              <a:rPr lang="zh-CN" altLang="en-US" b="1" dirty="0">
                <a:solidFill>
                  <a:srgbClr val="FF0000"/>
                </a:solidFill>
              </a:rPr>
              <a:t>因</a:t>
            </a:r>
            <a:r>
              <a:rPr lang="zh-CN" altLang="en-US" b="1" dirty="0"/>
              <a:t>其势而利导之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>
                <a:solidFill>
                  <a:srgbClr val="FF0000"/>
                </a:solidFill>
              </a:rPr>
              <a:t>因</a:t>
            </a:r>
            <a:r>
              <a:rPr lang="zh-CN" altLang="zh-CN" b="1" dirty="0"/>
              <a:t>击沛公于坐。</a:t>
            </a:r>
          </a:p>
          <a:p>
            <a:r>
              <a:rPr lang="zh-CN" altLang="en-US" b="1" dirty="0"/>
              <a:t>振声激扬，伺者</a:t>
            </a:r>
            <a:r>
              <a:rPr lang="zh-CN" altLang="en-US" b="1" dirty="0">
                <a:solidFill>
                  <a:srgbClr val="FF0000"/>
                </a:solidFill>
              </a:rPr>
              <a:t>因</a:t>
            </a:r>
            <a:r>
              <a:rPr lang="zh-CN" altLang="en-US" b="1" dirty="0"/>
              <a:t>此觉知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相如</a:t>
            </a:r>
            <a:r>
              <a:rPr lang="zh-CN" altLang="zh-CN" b="1" dirty="0">
                <a:solidFill>
                  <a:srgbClr val="FF0000"/>
                </a:solidFill>
              </a:rPr>
              <a:t>因</a:t>
            </a:r>
            <a:r>
              <a:rPr lang="zh-CN" altLang="zh-CN" b="1" dirty="0"/>
              <a:t>持璧却</a:t>
            </a:r>
            <a:r>
              <a:rPr lang="zh-CN" altLang="zh-CN" b="1" dirty="0" smtClean="0"/>
              <a:t>立</a:t>
            </a:r>
            <a:endParaRPr lang="en-US" altLang="zh-CN" b="1" dirty="0" smtClean="0"/>
          </a:p>
          <a:p>
            <a:r>
              <a:rPr lang="zh-CN" altLang="zh-CN" b="1" dirty="0"/>
              <a:t>后</a:t>
            </a:r>
            <a:r>
              <a:rPr lang="zh-CN" altLang="zh-CN" b="1" dirty="0">
                <a:solidFill>
                  <a:srgbClr val="FF0000"/>
                </a:solidFill>
              </a:rPr>
              <a:t>因</a:t>
            </a:r>
            <a:r>
              <a:rPr lang="zh-CN" altLang="zh-CN" b="1" dirty="0"/>
              <a:t>伐木，始见此山 。</a:t>
            </a:r>
          </a:p>
          <a:p>
            <a:r>
              <a:rPr lang="zh-CN" altLang="en-US" b="1" dirty="0"/>
              <a:t>蒙故业，</a:t>
            </a:r>
            <a:r>
              <a:rPr lang="zh-CN" altLang="en-US" b="1" dirty="0">
                <a:solidFill>
                  <a:srgbClr val="FF0000"/>
                </a:solidFill>
              </a:rPr>
              <a:t>因</a:t>
            </a:r>
            <a:r>
              <a:rPr lang="zh-CN" altLang="en-US" b="1" dirty="0"/>
              <a:t>遗策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于今无会</a:t>
            </a:r>
            <a:r>
              <a:rPr lang="zh-CN" altLang="zh-CN" b="1" dirty="0">
                <a:solidFill>
                  <a:srgbClr val="FF0000"/>
                </a:solidFill>
              </a:rPr>
              <a:t>因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9847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784976" cy="6552728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此中人语云：</a:t>
            </a:r>
            <a:r>
              <a:rPr lang="en-US" altLang="zh-CN" b="1" dirty="0"/>
              <a:t>"</a:t>
            </a:r>
            <a:r>
              <a:rPr lang="zh-CN" altLang="en-US" b="1" dirty="0"/>
              <a:t>不足</a:t>
            </a:r>
            <a:r>
              <a:rPr lang="zh-CN" altLang="en-US" b="1" dirty="0">
                <a:solidFill>
                  <a:srgbClr val="FF0000"/>
                </a:solidFill>
              </a:rPr>
              <a:t>为</a:t>
            </a:r>
            <a:r>
              <a:rPr lang="zh-CN" altLang="en-US" b="1" dirty="0"/>
              <a:t>外人道也</a:t>
            </a:r>
            <a:r>
              <a:rPr lang="zh-CN" altLang="en-US" b="1" dirty="0" smtClean="0"/>
              <a:t>。</a:t>
            </a:r>
            <a:r>
              <a:rPr lang="en-US" altLang="zh-CN" b="1" dirty="0" smtClean="0"/>
              <a:t>“</a:t>
            </a:r>
          </a:p>
          <a:p>
            <a:r>
              <a:rPr lang="zh-CN" altLang="zh-CN" b="1" dirty="0"/>
              <a:t>当横行天下，</a:t>
            </a:r>
            <a:r>
              <a:rPr lang="zh-CN" altLang="zh-CN" b="1" dirty="0">
                <a:solidFill>
                  <a:srgbClr val="FF0000"/>
                </a:solidFill>
              </a:rPr>
              <a:t>为</a:t>
            </a:r>
            <a:r>
              <a:rPr lang="zh-CN" altLang="zh-CN" b="1" dirty="0"/>
              <a:t>汉家除残去</a:t>
            </a:r>
            <a:r>
              <a:rPr lang="zh-CN" altLang="zh-CN" b="1" dirty="0" smtClean="0"/>
              <a:t>秽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为</a:t>
            </a:r>
            <a:r>
              <a:rPr lang="zh-CN" altLang="en-US" b="1" dirty="0"/>
              <a:t>君翻作</a:t>
            </a:r>
            <a:r>
              <a:rPr lang="en-US" altLang="zh-CN" b="1" dirty="0"/>
              <a:t>《</a:t>
            </a:r>
            <a:r>
              <a:rPr lang="zh-CN" altLang="en-US" b="1" dirty="0"/>
              <a:t>琵琶行</a:t>
            </a:r>
            <a:r>
              <a:rPr lang="en-US" altLang="zh-CN" b="1" dirty="0"/>
              <a:t>》 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为</a:t>
            </a:r>
            <a:r>
              <a:rPr lang="zh-CN" altLang="en-US" b="1" dirty="0"/>
              <a:t>其来也，臣请缚一人过王而行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为</a:t>
            </a:r>
            <a:r>
              <a:rPr lang="zh-CN" altLang="en-US" b="1" dirty="0"/>
              <a:t>宫室之美，妻妾之奉，所识穷乏者得我</a:t>
            </a:r>
            <a:r>
              <a:rPr lang="zh-CN" altLang="en-US" b="1" dirty="0" smtClean="0"/>
              <a:t>欤</a:t>
            </a:r>
            <a:endParaRPr lang="en-US" altLang="zh-CN" b="1" dirty="0" smtClean="0"/>
          </a:p>
          <a:p>
            <a:r>
              <a:rPr lang="zh-CN" altLang="en-US" b="1" dirty="0" smtClean="0"/>
              <a:t>身</a:t>
            </a:r>
            <a:r>
              <a:rPr lang="zh-CN" altLang="en-US" b="1" dirty="0"/>
              <a:t>死国灭，</a:t>
            </a:r>
            <a:r>
              <a:rPr lang="zh-CN" altLang="en-US" b="1" dirty="0">
                <a:solidFill>
                  <a:srgbClr val="FF0000"/>
                </a:solidFill>
              </a:rPr>
              <a:t>为</a:t>
            </a:r>
            <a:r>
              <a:rPr lang="zh-CN" altLang="en-US" b="1" dirty="0"/>
              <a:t>天下笑。 </a:t>
            </a:r>
            <a:endParaRPr lang="en-US" altLang="zh-CN" b="1" dirty="0" smtClean="0"/>
          </a:p>
          <a:p>
            <a:r>
              <a:rPr lang="zh-CN" altLang="en-US" b="1" dirty="0"/>
              <a:t>如今人方</a:t>
            </a:r>
            <a:r>
              <a:rPr lang="zh-CN" altLang="en-US" b="1" dirty="0">
                <a:solidFill>
                  <a:srgbClr val="FF0000"/>
                </a:solidFill>
              </a:rPr>
              <a:t>为</a:t>
            </a:r>
            <a:r>
              <a:rPr lang="zh-CN" altLang="en-US" b="1" dirty="0"/>
              <a:t>刀俎</a:t>
            </a:r>
            <a:r>
              <a:rPr lang="en-US" altLang="zh-CN" b="1" dirty="0"/>
              <a:t>……</a:t>
            </a:r>
            <a:r>
              <a:rPr lang="zh-CN" altLang="en-US" b="1" dirty="0"/>
              <a:t>何辞为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zh-CN" altLang="en-US" b="1" dirty="0"/>
              <a:t>可以</a:t>
            </a:r>
            <a:r>
              <a:rPr lang="zh-CN" altLang="en-US" b="1" dirty="0">
                <a:solidFill>
                  <a:srgbClr val="FF0000"/>
                </a:solidFill>
              </a:rPr>
              <a:t>为</a:t>
            </a:r>
            <a:r>
              <a:rPr lang="zh-CN" altLang="en-US" b="1" dirty="0"/>
              <a:t>师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为</a:t>
            </a:r>
            <a:r>
              <a:rPr lang="zh-CN" altLang="en-US" b="1" dirty="0"/>
              <a:t>国者无使为积威之所劫哉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人方</a:t>
            </a:r>
            <a:r>
              <a:rPr lang="zh-CN" altLang="en-US" b="1" dirty="0">
                <a:solidFill>
                  <a:srgbClr val="FF0000"/>
                </a:solidFill>
              </a:rPr>
              <a:t>为</a:t>
            </a:r>
            <a:r>
              <a:rPr lang="zh-CN" altLang="en-US" b="1" dirty="0"/>
              <a:t>刀俎</a:t>
            </a:r>
            <a:r>
              <a:rPr lang="en-US" altLang="zh-CN" b="1" dirty="0"/>
              <a:t>,</a:t>
            </a:r>
            <a:r>
              <a:rPr lang="zh-CN" altLang="en-US" b="1" dirty="0" smtClean="0"/>
              <a:t>我为鱼肉</a:t>
            </a:r>
            <a:endParaRPr lang="en-US" altLang="zh-CN" b="1" dirty="0" smtClean="0"/>
          </a:p>
          <a:p>
            <a:r>
              <a:rPr lang="zh-CN" altLang="zh-CN" b="1" dirty="0"/>
              <a:t>窃</a:t>
            </a:r>
            <a:r>
              <a:rPr lang="zh-CN" altLang="zh-CN" b="1" dirty="0">
                <a:solidFill>
                  <a:srgbClr val="FF0000"/>
                </a:solidFill>
              </a:rPr>
              <a:t>为</a:t>
            </a:r>
            <a:r>
              <a:rPr lang="zh-CN" altLang="zh-CN" b="1" dirty="0"/>
              <a:t>大王不取也。</a:t>
            </a:r>
          </a:p>
          <a:p>
            <a:r>
              <a:rPr lang="zh-CN" altLang="en-US" b="1" dirty="0"/>
              <a:t>陈胜吴广皆次当行</a:t>
            </a:r>
            <a:r>
              <a:rPr lang="en-US" altLang="zh-CN" b="1" dirty="0"/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为</a:t>
            </a:r>
            <a:r>
              <a:rPr lang="zh-CN" altLang="en-US" b="1" dirty="0"/>
              <a:t>屯长。</a:t>
            </a:r>
          </a:p>
        </p:txBody>
      </p:sp>
    </p:spTree>
    <p:extLst>
      <p:ext uri="{BB962C8B-B14F-4D97-AF65-F5344CB8AC3E}">
        <p14:creationId xmlns:p14="http://schemas.microsoft.com/office/powerpoint/2010/main" val="178154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6480720"/>
          </a:xfrm>
        </p:spPr>
        <p:txBody>
          <a:bodyPr>
            <a:normAutofit/>
          </a:bodyPr>
          <a:lstStyle/>
          <a:p>
            <a:r>
              <a:rPr lang="zh-CN" altLang="en-US" b="1" dirty="0"/>
              <a:t>成反复自念</a:t>
            </a:r>
            <a:r>
              <a:rPr lang="en-US" altLang="zh-CN" b="1" dirty="0"/>
              <a:t>,</a:t>
            </a:r>
            <a:r>
              <a:rPr lang="zh-CN" altLang="en-US" b="1" dirty="0"/>
              <a:t>得无教我猎虫</a:t>
            </a:r>
            <a:r>
              <a:rPr lang="zh-CN" altLang="en-US" b="1" dirty="0">
                <a:solidFill>
                  <a:srgbClr val="FF0000"/>
                </a:solidFill>
              </a:rPr>
              <a:t>所</a:t>
            </a:r>
            <a:r>
              <a:rPr lang="zh-CN" altLang="en-US" b="1" dirty="0"/>
              <a:t>耶</a:t>
            </a:r>
            <a:r>
              <a:rPr lang="en-US" altLang="zh-CN" b="1" dirty="0" smtClean="0"/>
              <a:t>?</a:t>
            </a:r>
          </a:p>
          <a:p>
            <a:r>
              <a:rPr lang="zh-CN" altLang="zh-CN" b="1" dirty="0"/>
              <a:t>于众人广坐之中，不宜有</a:t>
            </a:r>
            <a:r>
              <a:rPr lang="zh-CN" altLang="zh-CN" b="1" dirty="0">
                <a:solidFill>
                  <a:srgbClr val="FF0000"/>
                </a:solidFill>
              </a:rPr>
              <a:t>所</a:t>
            </a:r>
            <a:r>
              <a:rPr lang="zh-CN" altLang="zh-CN" b="1" dirty="0"/>
              <a:t>过，今公子故过之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贾家庄几为巡徼</a:t>
            </a:r>
            <a:r>
              <a:rPr lang="zh-CN" altLang="en-US" b="1" dirty="0">
                <a:solidFill>
                  <a:srgbClr val="FF0000"/>
                </a:solidFill>
              </a:rPr>
              <a:t>所</a:t>
            </a:r>
            <a:r>
              <a:rPr lang="zh-CN" altLang="en-US" b="1" dirty="0"/>
              <a:t>陵迫死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吾</a:t>
            </a:r>
            <a:r>
              <a:rPr lang="zh-CN" altLang="en-US" b="1" dirty="0">
                <a:solidFill>
                  <a:srgbClr val="FF0000"/>
                </a:solidFill>
              </a:rPr>
              <a:t>所以</a:t>
            </a:r>
            <a:r>
              <a:rPr lang="zh-CN" altLang="en-US" b="1" dirty="0"/>
              <a:t>为此者，以先国家之急而后私仇也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吾</a:t>
            </a:r>
            <a:r>
              <a:rPr lang="zh-CN" altLang="en-US" b="1" dirty="0">
                <a:solidFill>
                  <a:srgbClr val="FF0000"/>
                </a:solidFill>
              </a:rPr>
              <a:t>所以</a:t>
            </a:r>
            <a:r>
              <a:rPr lang="zh-CN" altLang="en-US" b="1" dirty="0"/>
              <a:t>待侯生者备矣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故释先王之成法，而法其</a:t>
            </a:r>
            <a:r>
              <a:rPr lang="zh-CN" altLang="en-US" b="1" dirty="0">
                <a:solidFill>
                  <a:srgbClr val="FF0000"/>
                </a:solidFill>
              </a:rPr>
              <a:t>所以</a:t>
            </a:r>
            <a:r>
              <a:rPr lang="zh-CN" altLang="en-US" b="1" dirty="0"/>
              <a:t>为法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石之铿然有声者，</a:t>
            </a:r>
            <a:r>
              <a:rPr lang="zh-CN" altLang="en-US" b="1" dirty="0">
                <a:solidFill>
                  <a:srgbClr val="FF0000"/>
                </a:solidFill>
              </a:rPr>
              <a:t>所在</a:t>
            </a:r>
            <a:r>
              <a:rPr lang="zh-CN" altLang="en-US" b="1" dirty="0"/>
              <a:t>皆是也。</a:t>
            </a:r>
          </a:p>
        </p:txBody>
      </p:sp>
    </p:spTree>
    <p:extLst>
      <p:ext uri="{BB962C8B-B14F-4D97-AF65-F5344CB8AC3E}">
        <p14:creationId xmlns:p14="http://schemas.microsoft.com/office/powerpoint/2010/main" val="81782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507288" cy="6009531"/>
          </a:xfrm>
        </p:spPr>
        <p:txBody>
          <a:bodyPr/>
          <a:lstStyle/>
          <a:p>
            <a:r>
              <a:rPr lang="zh-CN" altLang="en-US" b="1" dirty="0"/>
              <a:t>时操军兼</a:t>
            </a:r>
            <a:r>
              <a:rPr lang="zh-CN" altLang="en-US" b="1" dirty="0">
                <a:solidFill>
                  <a:srgbClr val="FF0000"/>
                </a:solidFill>
              </a:rPr>
              <a:t>以</a:t>
            </a:r>
            <a:r>
              <a:rPr lang="zh-CN" altLang="en-US" b="1" dirty="0"/>
              <a:t>饥疫，死者太半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王好战，请</a:t>
            </a:r>
            <a:r>
              <a:rPr lang="zh-CN" altLang="en-US" b="1" dirty="0">
                <a:solidFill>
                  <a:srgbClr val="FF0000"/>
                </a:solidFill>
              </a:rPr>
              <a:t>以</a:t>
            </a:r>
            <a:r>
              <a:rPr lang="zh-CN" altLang="en-US" b="1" dirty="0"/>
              <a:t>战喻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何</a:t>
            </a:r>
            <a:r>
              <a:rPr lang="zh-CN" altLang="en-US" b="1" dirty="0">
                <a:solidFill>
                  <a:srgbClr val="FF0000"/>
                </a:solidFill>
              </a:rPr>
              <a:t>以</a:t>
            </a:r>
            <a:r>
              <a:rPr lang="zh-CN" altLang="en-US" b="1" dirty="0"/>
              <a:t>为计 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zh-CN" altLang="en-US" b="1" dirty="0"/>
              <a:t>具告</a:t>
            </a:r>
            <a:r>
              <a:rPr lang="zh-CN" altLang="en-US" b="1" dirty="0">
                <a:solidFill>
                  <a:srgbClr val="FF0000"/>
                </a:solidFill>
              </a:rPr>
              <a:t>以</a:t>
            </a:r>
            <a:r>
              <a:rPr lang="zh-CN" altLang="en-US" b="1" dirty="0"/>
              <a:t>事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皆好辞而</a:t>
            </a:r>
            <a:r>
              <a:rPr lang="zh-CN" altLang="zh-CN" b="1" dirty="0">
                <a:solidFill>
                  <a:srgbClr val="FF0000"/>
                </a:solidFill>
              </a:rPr>
              <a:t>以</a:t>
            </a:r>
            <a:r>
              <a:rPr lang="zh-CN" altLang="zh-CN" b="1" dirty="0"/>
              <a:t>赋见称 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赏以春夏而刑</a:t>
            </a:r>
            <a:r>
              <a:rPr lang="zh-CN" altLang="en-US" b="1" dirty="0">
                <a:solidFill>
                  <a:srgbClr val="FF0000"/>
                </a:solidFill>
              </a:rPr>
              <a:t>以</a:t>
            </a:r>
            <a:r>
              <a:rPr lang="zh-CN" altLang="en-US" b="1" dirty="0"/>
              <a:t>秋冬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忽魂悸</a:t>
            </a:r>
            <a:r>
              <a:rPr lang="zh-CN" altLang="en-US" b="1" dirty="0">
                <a:solidFill>
                  <a:srgbClr val="FF0000"/>
                </a:solidFill>
              </a:rPr>
              <a:t>以</a:t>
            </a:r>
            <a:r>
              <a:rPr lang="zh-CN" altLang="en-US" b="1" dirty="0"/>
              <a:t>魄动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 余与四人拥火</a:t>
            </a:r>
            <a:r>
              <a:rPr lang="zh-CN" altLang="en-US" b="1" dirty="0">
                <a:solidFill>
                  <a:srgbClr val="FF0000"/>
                </a:solidFill>
              </a:rPr>
              <a:t>以</a:t>
            </a:r>
            <a:r>
              <a:rPr lang="zh-CN" altLang="en-US" b="1" dirty="0" smtClean="0"/>
              <a:t>入</a:t>
            </a:r>
            <a:endParaRPr lang="en-US" altLang="zh-CN" b="1" dirty="0" smtClean="0"/>
          </a:p>
          <a:p>
            <a:r>
              <a:rPr lang="zh-CN" altLang="en-US" b="1" dirty="0"/>
              <a:t>剑赀财</a:t>
            </a:r>
            <a:r>
              <a:rPr lang="zh-CN" altLang="en-US" b="1" dirty="0">
                <a:solidFill>
                  <a:srgbClr val="FF0000"/>
                </a:solidFill>
              </a:rPr>
              <a:t>以</a:t>
            </a:r>
            <a:r>
              <a:rPr lang="zh-CN" altLang="en-US" b="1" dirty="0"/>
              <a:t>送其行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余船</a:t>
            </a:r>
            <a:r>
              <a:rPr lang="zh-CN" altLang="zh-CN" b="1" dirty="0">
                <a:solidFill>
                  <a:srgbClr val="FF0000"/>
                </a:solidFill>
              </a:rPr>
              <a:t>以</a:t>
            </a:r>
            <a:r>
              <a:rPr lang="zh-CN" altLang="zh-CN" b="1" dirty="0"/>
              <a:t>次俱进。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4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48072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以是</a:t>
            </a:r>
            <a:r>
              <a:rPr lang="zh-CN" altLang="en-US" b="1" dirty="0"/>
              <a:t>人多以书假</a:t>
            </a:r>
            <a:r>
              <a:rPr lang="zh-CN" altLang="en-US" b="1" dirty="0" smtClean="0"/>
              <a:t>余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是以</a:t>
            </a:r>
            <a:r>
              <a:rPr lang="zh-CN" altLang="en-US" b="1" dirty="0"/>
              <a:t>十九年而刀刃若新发于硎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（公子）欲</a:t>
            </a:r>
            <a:r>
              <a:rPr lang="zh-CN" altLang="en-US" b="1" dirty="0">
                <a:solidFill>
                  <a:srgbClr val="FF0000"/>
                </a:solidFill>
              </a:rPr>
              <a:t>以</a:t>
            </a:r>
            <a:r>
              <a:rPr lang="zh-CN" altLang="en-US" b="1" dirty="0"/>
              <a:t>客往赴秦军，与赵俱死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皆</a:t>
            </a:r>
            <a:r>
              <a:rPr lang="zh-CN" altLang="en-US" b="1" dirty="0">
                <a:solidFill>
                  <a:srgbClr val="FF0000"/>
                </a:solidFill>
              </a:rPr>
              <a:t>以</a:t>
            </a:r>
            <a:r>
              <a:rPr lang="zh-CN" altLang="en-US" b="1" dirty="0"/>
              <a:t>美于徐公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忠不必用兮，贤不</a:t>
            </a:r>
            <a:r>
              <a:rPr lang="zh-CN" altLang="en-US" b="1" dirty="0">
                <a:solidFill>
                  <a:srgbClr val="FF0000"/>
                </a:solidFill>
              </a:rPr>
              <a:t>必</a:t>
            </a:r>
            <a:r>
              <a:rPr lang="zh-CN" altLang="en-US" b="1" dirty="0"/>
              <a:t>以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古人秉烛夜游，良有</a:t>
            </a:r>
            <a:r>
              <a:rPr lang="zh-CN" altLang="zh-CN" b="1" dirty="0">
                <a:solidFill>
                  <a:srgbClr val="FF0000"/>
                </a:solidFill>
              </a:rPr>
              <a:t>以</a:t>
            </a:r>
            <a:r>
              <a:rPr lang="zh-CN" altLang="zh-CN" b="1" dirty="0"/>
              <a:t>也。</a:t>
            </a:r>
          </a:p>
          <a:p>
            <a:r>
              <a:rPr lang="zh-CN" altLang="en-US" b="1" dirty="0"/>
              <a:t>然得而腊之</a:t>
            </a:r>
            <a:r>
              <a:rPr lang="zh-CN" altLang="en-US" b="1" dirty="0">
                <a:solidFill>
                  <a:srgbClr val="FF0000"/>
                </a:solidFill>
              </a:rPr>
              <a:t>以为</a:t>
            </a:r>
            <a:r>
              <a:rPr lang="zh-CN" altLang="en-US" b="1" dirty="0"/>
              <a:t>饵。 </a:t>
            </a:r>
            <a:endParaRPr lang="en-US" altLang="zh-CN" b="1" dirty="0" smtClean="0"/>
          </a:p>
          <a:p>
            <a:r>
              <a:rPr lang="zh-CN" altLang="zh-CN" b="1" dirty="0"/>
              <a:t>臣窃</a:t>
            </a:r>
            <a:r>
              <a:rPr lang="zh-CN" altLang="zh-CN" b="1" dirty="0">
                <a:solidFill>
                  <a:srgbClr val="FF0000"/>
                </a:solidFill>
              </a:rPr>
              <a:t>以为</a:t>
            </a:r>
            <a:r>
              <a:rPr lang="zh-CN" altLang="zh-CN" b="1" dirty="0"/>
              <a:t>其人勇士 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4784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1311</Words>
  <Application>Microsoft Office PowerPoint</Application>
  <PresentationFormat>全屏显示(4:3)</PresentationFormat>
  <Paragraphs>137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文言虚词小测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文言虚词小测</dc:title>
  <dc:creator>user</dc:creator>
  <cp:lastModifiedBy>user</cp:lastModifiedBy>
  <cp:revision>22</cp:revision>
  <dcterms:created xsi:type="dcterms:W3CDTF">2016-09-24T02:40:42Z</dcterms:created>
  <dcterms:modified xsi:type="dcterms:W3CDTF">2016-09-24T05:03:04Z</dcterms:modified>
</cp:coreProperties>
</file>