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文言虚词“若”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28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00"/>
                </a:solidFill>
                <a:latin typeface="Times New Roman"/>
                <a:ea typeface="ˎ̥"/>
              </a:rPr>
              <a:t> </a:t>
            </a:r>
            <a:r>
              <a:rPr lang="en-US" altLang="zh-CN" b="1" kern="100" dirty="0">
                <a:solidFill>
                  <a:srgbClr val="800000"/>
                </a:solidFill>
                <a:latin typeface="Times New Roman"/>
                <a:ea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一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).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用作代词。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、表第二人称，相当于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你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你们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你的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入前为寿，寿毕，请以剑舞。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不者，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属皆且为所虏。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u="sng" kern="100" dirty="0">
                <a:solidFill>
                  <a:srgbClr val="000000"/>
                </a:solidFill>
                <a:latin typeface="ˎ̥"/>
              </a:rPr>
              <a:t>更</a:t>
            </a:r>
            <a:r>
              <a:rPr lang="zh-CN" altLang="zh-CN" b="1" u="sng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u="sng" kern="100" dirty="0">
                <a:solidFill>
                  <a:srgbClr val="000000"/>
                </a:solidFill>
                <a:latin typeface="ˎ̥"/>
              </a:rPr>
              <a:t>役，复</a:t>
            </a:r>
            <a:r>
              <a:rPr lang="zh-CN" altLang="zh-CN" b="1" u="sng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u="sng" kern="100" dirty="0">
                <a:solidFill>
                  <a:srgbClr val="000000"/>
                </a:solidFill>
                <a:latin typeface="ˎ̥"/>
              </a:rPr>
              <a:t>赋</a:t>
            </a:r>
            <a:r>
              <a:rPr lang="en-US" altLang="zh-CN" b="1" u="sng" kern="100" dirty="0">
                <a:solidFill>
                  <a:srgbClr val="000000"/>
                </a:solidFill>
                <a:latin typeface="ˎ̥"/>
              </a:rPr>
              <a:t>…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（《捕蛇者说》你的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）</a:t>
            </a:r>
            <a:endParaRPr lang="en-US" altLang="zh-CN" b="1" kern="100" dirty="0" smtClean="0">
              <a:solidFill>
                <a:srgbClr val="000000"/>
              </a:solidFill>
              <a:latin typeface="ˎ̥"/>
            </a:endParaRPr>
          </a:p>
          <a:p>
            <a:pPr algn="just">
              <a:spcAft>
                <a:spcPts val="0"/>
              </a:spcAft>
            </a:pPr>
            <a:r>
              <a:rPr lang="zh-CN" altLang="en-US" b="1" kern="100" dirty="0" smtClean="0">
                <a:solidFill>
                  <a:srgbClr val="000000"/>
                </a:solidFill>
                <a:latin typeface="ˎ̥"/>
              </a:rPr>
              <a:t>某时有客过</a:t>
            </a:r>
            <a:r>
              <a:rPr lang="zh-CN" altLang="en-US" b="1" u="sng" kern="100" dirty="0">
                <a:solidFill>
                  <a:srgbClr val="993366"/>
                </a:solidFill>
                <a:latin typeface="ˎ̥"/>
              </a:rPr>
              <a:t>而</a:t>
            </a:r>
            <a:r>
              <a:rPr lang="zh-CN" altLang="en-US" b="1" kern="100" dirty="0" smtClean="0">
                <a:solidFill>
                  <a:srgbClr val="000000"/>
                </a:solidFill>
                <a:latin typeface="ˎ̥"/>
              </a:rPr>
              <a:t>所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、表近指，相当于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这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这样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如此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南宫适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(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通</a:t>
            </a:r>
            <a:r>
              <a:rPr lang="zh-CN" altLang="en-US" b="1" kern="100" dirty="0" smtClean="0">
                <a:solidFill>
                  <a:srgbClr val="000000"/>
                </a:solidFill>
                <a:latin typeface="ˎ̥"/>
              </a:rPr>
              <a:t>“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括</a:t>
            </a:r>
            <a:r>
              <a:rPr lang="zh-CN" altLang="en-US" b="1" kern="100" dirty="0" smtClean="0">
                <a:solidFill>
                  <a:srgbClr val="000000"/>
                </a:solidFill>
                <a:latin typeface="ˎ̥"/>
              </a:rPr>
              <a:t>”</a:t>
            </a:r>
            <a:r>
              <a:rPr lang="en-US" altLang="zh-CN" b="1" kern="100" dirty="0" smtClean="0">
                <a:solidFill>
                  <a:srgbClr val="0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出，子曰：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君子哉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人！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（《论语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·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宪问》）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u="sng" kern="100" dirty="0">
                <a:solidFill>
                  <a:srgbClr val="000000"/>
                </a:solidFill>
                <a:latin typeface="ˎ̥"/>
              </a:rPr>
              <a:t> </a:t>
            </a:r>
            <a:r>
              <a:rPr lang="zh-CN" altLang="zh-CN" b="1" u="sng" kern="100" dirty="0">
                <a:solidFill>
                  <a:srgbClr val="000000"/>
                </a:solidFill>
                <a:latin typeface="ˎ̥"/>
              </a:rPr>
              <a:t>以</a:t>
            </a:r>
            <a:r>
              <a:rPr lang="zh-CN" altLang="zh-CN" b="1" u="sng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u="sng" kern="100" dirty="0">
                <a:solidFill>
                  <a:srgbClr val="000000"/>
                </a:solidFill>
                <a:latin typeface="ˎ̥"/>
              </a:rPr>
              <a:t>所为求</a:t>
            </a:r>
            <a:r>
              <a:rPr lang="zh-CN" altLang="zh-CN" b="1" u="sng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u="sng" kern="100" dirty="0">
                <a:solidFill>
                  <a:srgbClr val="000000"/>
                </a:solidFill>
                <a:latin typeface="ˎ̥"/>
              </a:rPr>
              <a:t>所欲，犹缘木而求鱼也。</a:t>
            </a:r>
            <a:r>
              <a:rPr lang="en-US" altLang="zh-CN" b="1" u="sng" kern="100" dirty="0">
                <a:solidFill>
                  <a:srgbClr val="000000"/>
                </a:solidFill>
                <a:latin typeface="ˎ̥"/>
              </a:rPr>
              <a:t>(</a:t>
            </a:r>
            <a:r>
              <a:rPr lang="zh-CN" altLang="zh-CN" b="1" u="sng" kern="100" dirty="0">
                <a:solidFill>
                  <a:srgbClr val="000000"/>
                </a:solidFill>
                <a:latin typeface="ˎ̥"/>
              </a:rPr>
              <a:t>《齐桓晋文之事》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二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).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用作连词。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表假设，相当于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如果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假设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等。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能以吴、越之众与中国抗衡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……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（《赤壁之战》）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事之不济，此乃天也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533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 fontScale="92500" lnSpcReduction="20000"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（三）、用作动词。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）如同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;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像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ˎ̥"/>
              </a:rPr>
              <a:t>关山度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latin typeface="ˎ̥"/>
              </a:rPr>
              <a:t>飞。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ˎ̥"/>
              </a:rPr>
              <a:t>海内存知己，天涯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latin typeface="ˎ̥"/>
              </a:rPr>
              <a:t>比邻。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latin typeface="ˎ̥"/>
              </a:rPr>
              <a:t>寡人者，可以保民乎哉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）同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相当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ˎ̥"/>
              </a:rPr>
              <a:t>彼与彼年相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latin typeface="ˎ̥"/>
              </a:rPr>
              <a:t>也。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）比得上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多用于否定句和反问句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)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ˎ̥"/>
              </a:rPr>
              <a:t>徐公不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</a:t>
            </a:r>
            <a:r>
              <a:rPr lang="zh-CN" altLang="zh-CN" b="1" kern="100" dirty="0">
                <a:latin typeface="ˎ̥"/>
              </a:rPr>
              <a:t>君之美也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四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固定结构：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若夫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至若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放在一段或另一层意思的开头，表示他转。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若夫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霪雨霏霏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……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至若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春和景明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……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（《岳阳楼记》）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79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179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文言虚词“若”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文言虚词“若”</dc:title>
  <dc:creator>user</dc:creator>
  <cp:lastModifiedBy>user</cp:lastModifiedBy>
  <cp:revision>3</cp:revision>
  <dcterms:created xsi:type="dcterms:W3CDTF">2016-09-18T02:19:01Z</dcterms:created>
  <dcterms:modified xsi:type="dcterms:W3CDTF">2016-09-18T02:27:50Z</dcterms:modified>
</cp:coreProperties>
</file>