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</a:t>
            </a:r>
            <a:r>
              <a:rPr lang="zh-CN" altLang="en-US" b="1" smtClean="0"/>
              <a:t>虚词</a:t>
            </a:r>
            <a:r>
              <a:rPr lang="zh-CN" altLang="en-US" b="1" smtClean="0"/>
              <a:t>“之”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9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23850" y="503238"/>
            <a:ext cx="2851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文言虚词（三）</a:t>
            </a:r>
            <a:r>
              <a:rPr lang="zh-CN" altLang="en-US" sz="4000">
                <a:solidFill>
                  <a:srgbClr val="FF0000"/>
                </a:solidFill>
              </a:rPr>
              <a:t>之</a:t>
            </a:r>
          </a:p>
        </p:txBody>
      </p:sp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163513" y="1211263"/>
            <a:ext cx="864076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(</a:t>
            </a:r>
            <a:r>
              <a:rPr lang="zh-CN" altLang="en-US" sz="2400" b="1"/>
              <a:t>一</a:t>
            </a:r>
            <a:r>
              <a:rPr lang="en-US" altLang="zh-CN" sz="2400" b="1"/>
              <a:t>).</a:t>
            </a:r>
            <a:r>
              <a:rPr lang="zh-CN" altLang="en-US" sz="2400" b="1"/>
              <a:t>用作代词，又分几种情况：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1</a:t>
            </a:r>
            <a:r>
              <a:rPr lang="zh-CN" altLang="en-US" sz="2400" b="1">
                <a:solidFill>
                  <a:srgbClr val="0000CC"/>
                </a:solidFill>
              </a:rPr>
              <a:t>、可以代人、代物、代事。代人多是第三人称。译为</a:t>
            </a:r>
            <a:r>
              <a:rPr lang="en-US" altLang="zh-CN" sz="2400" b="1">
                <a:solidFill>
                  <a:srgbClr val="0000CC"/>
                </a:solidFill>
              </a:rPr>
              <a:t>"</a:t>
            </a:r>
            <a:r>
              <a:rPr lang="zh-CN" altLang="en-US" sz="2400" b="1">
                <a:solidFill>
                  <a:srgbClr val="0000CC"/>
                </a:solidFill>
              </a:rPr>
              <a:t>他</a:t>
            </a:r>
            <a:r>
              <a:rPr lang="en-US" altLang="zh-CN" sz="2400" b="1">
                <a:solidFill>
                  <a:srgbClr val="0000CC"/>
                </a:solidFill>
              </a:rPr>
              <a:t>"</a:t>
            </a:r>
            <a:r>
              <a:rPr lang="zh-CN" altLang="en-US" sz="2400" b="1">
                <a:solidFill>
                  <a:srgbClr val="0000CC"/>
                </a:solidFill>
              </a:rPr>
              <a:t>（他们）、</a:t>
            </a:r>
            <a:r>
              <a:rPr lang="en-US" altLang="zh-CN" sz="2400" b="1">
                <a:solidFill>
                  <a:srgbClr val="0000CC"/>
                </a:solidFill>
              </a:rPr>
              <a:t>"</a:t>
            </a:r>
            <a:r>
              <a:rPr lang="zh-CN" altLang="en-US" sz="2400" b="1">
                <a:solidFill>
                  <a:srgbClr val="0000CC"/>
                </a:solidFill>
              </a:rPr>
              <a:t>它</a:t>
            </a:r>
            <a:r>
              <a:rPr lang="en-US" altLang="zh-CN" sz="2400" b="1">
                <a:solidFill>
                  <a:srgbClr val="0000CC"/>
                </a:solidFill>
              </a:rPr>
              <a:t>"</a:t>
            </a:r>
            <a:r>
              <a:rPr lang="zh-CN" altLang="en-US" sz="2400" b="1">
                <a:solidFill>
                  <a:srgbClr val="0000CC"/>
                </a:solidFill>
              </a:rPr>
              <a:t>（它们）。</a:t>
            </a:r>
            <a:endParaRPr lang="en-US" altLang="zh-CN" sz="2400" b="1">
              <a:solidFill>
                <a:srgbClr val="0000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作</a:t>
            </a:r>
            <a:r>
              <a:rPr lang="en-US" altLang="zh-CN" sz="2400" b="1"/>
              <a:t>《</a:t>
            </a:r>
            <a:r>
              <a:rPr lang="zh-CN" altLang="en-US" sz="2400" b="1"/>
              <a:t>师说</a:t>
            </a:r>
            <a:r>
              <a:rPr lang="en-US" altLang="zh-CN" sz="2400" b="1"/>
              <a:t>》</a:t>
            </a:r>
            <a:r>
              <a:rPr lang="zh-CN" altLang="en-US" sz="2400" b="1"/>
              <a:t>以贻之。（</a:t>
            </a:r>
            <a:r>
              <a:rPr lang="en-US" altLang="zh-CN" sz="2400" b="1"/>
              <a:t>《</a:t>
            </a:r>
            <a:r>
              <a:rPr lang="zh-CN" altLang="en-US" sz="2400" b="1"/>
              <a:t>师说</a:t>
            </a:r>
            <a:r>
              <a:rPr lang="en-US" altLang="zh-CN" sz="2400" b="1"/>
              <a:t>》</a:t>
            </a:r>
            <a:r>
              <a:rPr lang="zh-CN" altLang="en-US" sz="2400" b="1"/>
              <a:t>，代人，作宾语。）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輮使之然也。（</a:t>
            </a:r>
            <a:r>
              <a:rPr lang="en-US" altLang="zh-CN" sz="2400" b="1"/>
              <a:t>《</a:t>
            </a:r>
            <a:r>
              <a:rPr lang="zh-CN" altLang="en-US" sz="2400" b="1"/>
              <a:t>劝学</a:t>
            </a:r>
            <a:r>
              <a:rPr lang="en-US" altLang="zh-CN" sz="2400" b="1"/>
              <a:t>》</a:t>
            </a:r>
            <a:r>
              <a:rPr lang="zh-CN" altLang="en-US" sz="2400" b="1"/>
              <a:t>，代物，作兼语。）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鄙贱之人，不知将军宽之至此也。（</a:t>
            </a:r>
            <a:r>
              <a:rPr lang="en-US" altLang="zh-CN" sz="2400" b="1"/>
              <a:t>《</a:t>
            </a:r>
            <a:r>
              <a:rPr lang="zh-CN" altLang="en-US" sz="2400" b="1"/>
              <a:t>廉颇蔺相如列传</a:t>
            </a:r>
            <a:r>
              <a:rPr lang="en-US" altLang="zh-CN" sz="2400" b="1"/>
              <a:t>》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2</a:t>
            </a:r>
            <a:r>
              <a:rPr lang="zh-CN" altLang="en-US" sz="2400" b="1">
                <a:solidFill>
                  <a:srgbClr val="0000CC"/>
                </a:solidFill>
              </a:rPr>
              <a:t>、指示代词，表近指。可译为</a:t>
            </a:r>
            <a:r>
              <a:rPr lang="en-US" altLang="zh-CN" sz="2400" b="1">
                <a:solidFill>
                  <a:srgbClr val="0000CC"/>
                </a:solidFill>
              </a:rPr>
              <a:t>"</a:t>
            </a:r>
            <a:r>
              <a:rPr lang="zh-CN" altLang="en-US" sz="2400" b="1">
                <a:solidFill>
                  <a:srgbClr val="0000CC"/>
                </a:solidFill>
              </a:rPr>
              <a:t>这</a:t>
            </a:r>
            <a:r>
              <a:rPr lang="en-US" altLang="zh-CN" sz="2400" b="1">
                <a:solidFill>
                  <a:srgbClr val="0000CC"/>
                </a:solidFill>
              </a:rPr>
              <a:t>"\”</a:t>
            </a:r>
            <a:r>
              <a:rPr lang="zh-CN" altLang="en-US" sz="2400" b="1">
                <a:solidFill>
                  <a:srgbClr val="0000CC"/>
                </a:solidFill>
              </a:rPr>
              <a:t>这些”，通常作复指性定语。如：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均之二策。（</a:t>
            </a:r>
            <a:r>
              <a:rPr lang="en-US" altLang="zh-CN" sz="2400" b="1"/>
              <a:t>《</a:t>
            </a:r>
            <a:r>
              <a:rPr lang="zh-CN" altLang="en-US" sz="2400" b="1"/>
              <a:t>廉颇蔺相如列传</a:t>
            </a:r>
            <a:r>
              <a:rPr lang="en-US" altLang="zh-CN" sz="2400" b="1"/>
              <a:t>》</a:t>
            </a:r>
            <a:r>
              <a:rPr lang="zh-CN" altLang="en-US" sz="2400" b="1"/>
              <a:t>）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郯子之徒，其贤不及孔子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之二虫又何知？</a:t>
            </a:r>
            <a:r>
              <a:rPr lang="en-US" altLang="zh-CN" sz="2400" b="1"/>
              <a:t>《</a:t>
            </a:r>
            <a:r>
              <a:rPr lang="zh-CN" altLang="en-US" sz="2400" b="1"/>
              <a:t>逍遥游</a:t>
            </a:r>
            <a:r>
              <a:rPr lang="en-US" altLang="zh-CN" sz="2400" b="1"/>
              <a:t>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夫子欲之，吾二臣皆不欲也。</a:t>
            </a:r>
            <a:r>
              <a:rPr lang="en-US" altLang="zh-CN" sz="2400" b="1"/>
              <a:t>(《</a:t>
            </a:r>
            <a:r>
              <a:rPr lang="zh-CN" altLang="en-US" sz="2400" b="1"/>
              <a:t>季氏将伐颛臾</a:t>
            </a:r>
            <a:r>
              <a:rPr lang="en-US" altLang="zh-CN" sz="2400" b="1"/>
              <a:t>》)</a:t>
            </a:r>
          </a:p>
        </p:txBody>
      </p:sp>
    </p:spTree>
    <p:extLst>
      <p:ext uri="{BB962C8B-B14F-4D97-AF65-F5344CB8AC3E}">
        <p14:creationId xmlns:p14="http://schemas.microsoft.com/office/powerpoint/2010/main" val="12169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250825" y="549275"/>
            <a:ext cx="84978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(</a:t>
            </a:r>
            <a:r>
              <a:rPr lang="zh-CN" altLang="zh-CN" sz="2400" b="1"/>
              <a:t>二</a:t>
            </a:r>
            <a:r>
              <a:rPr lang="en-US" altLang="zh-CN" sz="2400" b="1"/>
              <a:t>).</a:t>
            </a:r>
            <a:r>
              <a:rPr lang="zh-CN" altLang="zh-CN" sz="2400" b="1"/>
              <a:t>用作助词，也分几种情况：</a:t>
            </a:r>
            <a:r>
              <a:rPr lang="en-US" altLang="zh-CN" sz="2400" b="1"/>
              <a:t> </a:t>
            </a:r>
            <a:br>
              <a:rPr lang="en-US" altLang="zh-CN" sz="2400" b="1"/>
            </a:br>
            <a:r>
              <a:rPr lang="en-US" altLang="zh-CN" sz="2400" b="1">
                <a:solidFill>
                  <a:srgbClr val="0000CC"/>
                </a:solidFill>
              </a:rPr>
              <a:t>1</a:t>
            </a:r>
            <a:r>
              <a:rPr lang="zh-CN" altLang="zh-CN" sz="2400" b="1">
                <a:solidFill>
                  <a:srgbClr val="0000CC"/>
                </a:solidFill>
              </a:rPr>
              <a:t>、结构助词，定语的标志。用在定语和中心语（名词）之间，可译为</a:t>
            </a:r>
            <a:r>
              <a:rPr lang="en-US" altLang="zh-CN" sz="2400" b="1">
                <a:solidFill>
                  <a:srgbClr val="0000CC"/>
                </a:solidFill>
              </a:rPr>
              <a:t>"</a:t>
            </a:r>
            <a:r>
              <a:rPr lang="zh-CN" altLang="zh-CN" sz="2400" b="1">
                <a:solidFill>
                  <a:srgbClr val="0000CC"/>
                </a:solidFill>
              </a:rPr>
              <a:t>的</a:t>
            </a:r>
            <a:r>
              <a:rPr lang="en-US" altLang="zh-CN" sz="2400" b="1">
                <a:solidFill>
                  <a:srgbClr val="0000CC"/>
                </a:solidFill>
              </a:rPr>
              <a:t>"</a:t>
            </a:r>
            <a:r>
              <a:rPr lang="zh-CN" altLang="zh-CN" sz="2400" b="1">
                <a:solidFill>
                  <a:srgbClr val="0000CC"/>
                </a:solidFill>
              </a:rPr>
              <a:t>，有的可不译。如：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/>
              <a:t>东割膏腴之地，北收要害之郡。</a:t>
            </a:r>
            <a:endParaRPr lang="zh-CN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/>
              <a:t>恻隐之心，人皆有之。</a:t>
            </a:r>
            <a:r>
              <a:rPr lang="en-US" altLang="zh-CN" sz="2400" b="1"/>
              <a:t>(</a:t>
            </a:r>
            <a:r>
              <a:rPr lang="zh-CN" altLang="zh-CN" sz="2400" b="1"/>
              <a:t>《孟子》</a:t>
            </a:r>
            <a:r>
              <a:rPr lang="en-US" altLang="zh-CN" sz="2400" b="1"/>
              <a:t>)</a:t>
            </a:r>
            <a:endParaRPr lang="zh-CN" altLang="zh-CN" sz="2400"/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323850" y="2636838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2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0000CC"/>
                </a:solidFill>
              </a:rPr>
              <a:t>结构助词，取消句子独立性</a:t>
            </a:r>
            <a:r>
              <a:rPr lang="en-US" altLang="zh-CN" sz="2400" b="1">
                <a:solidFill>
                  <a:srgbClr val="0000CC"/>
                </a:solidFill>
              </a:rPr>
              <a:t>(</a:t>
            </a:r>
            <a:r>
              <a:rPr lang="zh-CN" altLang="en-US" sz="2400" b="1">
                <a:solidFill>
                  <a:srgbClr val="0000CC"/>
                </a:solidFill>
              </a:rPr>
              <a:t>简称：取独</a:t>
            </a:r>
            <a:r>
              <a:rPr lang="en-US" altLang="zh-CN" sz="2400" b="1">
                <a:solidFill>
                  <a:srgbClr val="0000CC"/>
                </a:solidFill>
              </a:rPr>
              <a:t>)</a:t>
            </a:r>
            <a:r>
              <a:rPr lang="zh-CN" altLang="en-US" sz="2400" b="1">
                <a:solidFill>
                  <a:srgbClr val="0000CC"/>
                </a:solidFill>
              </a:rPr>
              <a:t>。当主谓短语在句中作为主语、宾语或一个分句时，</a:t>
            </a:r>
            <a:r>
              <a:rPr lang="en-US" altLang="zh-CN" sz="2400" b="1">
                <a:solidFill>
                  <a:srgbClr val="0000CC"/>
                </a:solidFill>
              </a:rPr>
              <a:t>"</a:t>
            </a:r>
            <a:r>
              <a:rPr lang="zh-CN" altLang="en-US" sz="2400" b="1">
                <a:solidFill>
                  <a:srgbClr val="0000CC"/>
                </a:solidFill>
              </a:rPr>
              <a:t>之</a:t>
            </a:r>
            <a:r>
              <a:rPr lang="en-US" altLang="zh-CN" sz="2400" b="1">
                <a:solidFill>
                  <a:srgbClr val="0000CC"/>
                </a:solidFill>
              </a:rPr>
              <a:t>"</a:t>
            </a:r>
            <a:r>
              <a:rPr lang="zh-CN" altLang="en-US" sz="2400" b="1">
                <a:solidFill>
                  <a:srgbClr val="0000CC"/>
                </a:solidFill>
              </a:rPr>
              <a:t>用在主语和谓语之间，起取消句子独立性的作用，可不译。如：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桑之未落，其叶沃若。</a:t>
            </a:r>
            <a:r>
              <a:rPr lang="en-US" altLang="zh-CN" sz="2400" b="1"/>
              <a:t>(《</a:t>
            </a:r>
            <a:r>
              <a:rPr lang="zh-CN" altLang="en-US" sz="2400" b="1"/>
              <a:t>氓</a:t>
            </a:r>
            <a:r>
              <a:rPr lang="en-US" altLang="zh-CN" sz="2400" b="1"/>
              <a:t>》)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匪女之为美，美人之贻。</a:t>
            </a:r>
            <a:r>
              <a:rPr lang="en-US" altLang="zh-CN" sz="2400" b="1"/>
              <a:t>(《</a:t>
            </a:r>
            <a:r>
              <a:rPr lang="zh-CN" altLang="en-US" sz="2400" b="1"/>
              <a:t>静女</a:t>
            </a:r>
            <a:r>
              <a:rPr lang="en-US" altLang="zh-CN" sz="2400" b="1"/>
              <a:t>》)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孤之有孔明，犹鱼之有水也。（</a:t>
            </a:r>
            <a:r>
              <a:rPr lang="en-US" altLang="zh-CN" sz="2400" b="1"/>
              <a:t>《</a:t>
            </a:r>
            <a:r>
              <a:rPr lang="zh-CN" altLang="en-US" sz="2400" b="1"/>
              <a:t>隆中对</a:t>
            </a:r>
            <a:r>
              <a:rPr lang="en-US" altLang="zh-CN" sz="2400" b="1"/>
              <a:t>》</a:t>
            </a:r>
            <a:r>
              <a:rPr lang="zh-CN" altLang="en-US" sz="2400" b="1"/>
              <a:t>） </a:t>
            </a:r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215900" y="5157788"/>
            <a:ext cx="87852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3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0000CC"/>
                </a:solidFill>
              </a:rPr>
              <a:t>结构助词，宾语前置的标志 </a:t>
            </a:r>
            <a:r>
              <a:rPr lang="en-US" altLang="zh-CN" sz="2400" b="1">
                <a:solidFill>
                  <a:srgbClr val="0000CC"/>
                </a:solidFill>
              </a:rPr>
              <a:t>(</a:t>
            </a:r>
            <a:r>
              <a:rPr lang="zh-CN" altLang="en-US" sz="2400" b="1">
                <a:solidFill>
                  <a:srgbClr val="0000CC"/>
                </a:solidFill>
              </a:rPr>
              <a:t>提宾标志</a:t>
            </a:r>
            <a:r>
              <a:rPr lang="en-US" altLang="zh-CN" sz="2400" b="1">
                <a:solidFill>
                  <a:srgbClr val="0000CC"/>
                </a:solidFill>
              </a:rPr>
              <a:t>) </a:t>
            </a:r>
            <a:r>
              <a:rPr lang="zh-CN" altLang="en-US" sz="2400" b="1">
                <a:solidFill>
                  <a:srgbClr val="0000CC"/>
                </a:solidFill>
              </a:rPr>
              <a:t>。用在被提前的宾语之后，动词谓语或介词之前，译时应省去。如：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宋何罪之有？（</a:t>
            </a:r>
            <a:r>
              <a:rPr lang="en-US" altLang="zh-CN" sz="2400" b="1"/>
              <a:t>《</a:t>
            </a:r>
            <a:r>
              <a:rPr lang="zh-CN" altLang="en-US" sz="2400" b="1"/>
              <a:t>公输</a:t>
            </a:r>
            <a:r>
              <a:rPr lang="en-US" altLang="zh-CN" sz="2400" b="1"/>
              <a:t>》</a:t>
            </a:r>
            <a:r>
              <a:rPr lang="zh-CN" altLang="en-US" sz="2400" b="1"/>
              <a:t>，即</a:t>
            </a:r>
            <a:r>
              <a:rPr lang="en-US" altLang="zh-CN" sz="2400" b="1"/>
              <a:t>"</a:t>
            </a:r>
            <a:r>
              <a:rPr lang="zh-CN" altLang="en-US" sz="2400" b="1"/>
              <a:t>宋有何罪</a:t>
            </a:r>
            <a:r>
              <a:rPr lang="en-US" altLang="zh-CN" sz="2400" b="1"/>
              <a:t>"</a:t>
            </a:r>
            <a:r>
              <a:rPr lang="zh-CN" altLang="en-US" sz="2400" b="1"/>
              <a:t>）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何厌之有？</a:t>
            </a:r>
          </a:p>
        </p:txBody>
      </p:sp>
    </p:spTree>
    <p:extLst>
      <p:ext uri="{BB962C8B-B14F-4D97-AF65-F5344CB8AC3E}">
        <p14:creationId xmlns:p14="http://schemas.microsoft.com/office/powerpoint/2010/main" val="36199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>
            <a:spLocks noChangeArrowheads="1"/>
          </p:cNvSpPr>
          <p:nvPr/>
        </p:nvSpPr>
        <p:spPr bwMode="auto">
          <a:xfrm>
            <a:off x="395288" y="1166813"/>
            <a:ext cx="84248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4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0000CC"/>
                </a:solidFill>
              </a:rPr>
              <a:t>结构助词，定语后置的标志</a:t>
            </a:r>
            <a:r>
              <a:rPr lang="en-US" altLang="zh-CN" sz="2400" b="1">
                <a:solidFill>
                  <a:srgbClr val="0000CC"/>
                </a:solidFill>
              </a:rPr>
              <a:t>(</a:t>
            </a:r>
            <a:r>
              <a:rPr lang="zh-CN" altLang="en-US" sz="2400" b="1">
                <a:solidFill>
                  <a:srgbClr val="0000CC"/>
                </a:solidFill>
              </a:rPr>
              <a:t>定后标志</a:t>
            </a:r>
            <a:r>
              <a:rPr lang="en-US" altLang="zh-CN" sz="2400" b="1">
                <a:solidFill>
                  <a:srgbClr val="0000CC"/>
                </a:solidFill>
              </a:rPr>
              <a:t>)</a:t>
            </a:r>
            <a:r>
              <a:rPr lang="zh-CN" altLang="en-US" sz="2400" b="1">
                <a:solidFill>
                  <a:srgbClr val="0000CC"/>
                </a:solidFill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蚓无爪牙之利，筋骨之强。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石之铿然有声者，所在皆是也。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0000CC"/>
                </a:solidFill>
              </a:rPr>
              <a:t>音节助词。用在形容词、副词或某些动词的末尾，或用在三个字之间，使之凑成四个字，只起调整音节的作用，无义，译时应省去。如：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顷之，烟炎张天。（</a:t>
            </a:r>
            <a:r>
              <a:rPr lang="en-US" altLang="zh-CN" sz="2400" b="1"/>
              <a:t>《</a:t>
            </a:r>
            <a:r>
              <a:rPr lang="zh-CN" altLang="en-US" sz="2400" b="1"/>
              <a:t>赤壁之战</a:t>
            </a:r>
            <a:r>
              <a:rPr lang="en-US" altLang="zh-CN" sz="2400" b="1"/>
              <a:t>》</a:t>
            </a:r>
            <a:r>
              <a:rPr lang="zh-CN" altLang="en-US" sz="2400" b="1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怅恨久之 。</a:t>
            </a:r>
            <a:r>
              <a:rPr lang="en-US" altLang="zh-CN" sz="2400" b="1"/>
              <a:t>《</a:t>
            </a:r>
            <a:r>
              <a:rPr lang="zh-CN" altLang="en-US" sz="2400" b="1"/>
              <a:t>陈涉世家</a:t>
            </a:r>
            <a:r>
              <a:rPr lang="en-US" altLang="zh-CN" sz="2400" b="1"/>
              <a:t>》</a:t>
            </a:r>
          </a:p>
        </p:txBody>
      </p:sp>
      <p:sp>
        <p:nvSpPr>
          <p:cNvPr id="24579" name="矩形 2"/>
          <p:cNvSpPr>
            <a:spLocks noChangeArrowheads="1"/>
          </p:cNvSpPr>
          <p:nvPr/>
        </p:nvSpPr>
        <p:spPr bwMode="auto">
          <a:xfrm>
            <a:off x="250825" y="4868863"/>
            <a:ext cx="7705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 </a:t>
            </a:r>
            <a:r>
              <a:rPr lang="en-US" altLang="zh-CN" sz="2400" b="1"/>
              <a:t>(</a:t>
            </a:r>
            <a:r>
              <a:rPr lang="zh-CN" altLang="en-US" sz="2400" b="1"/>
              <a:t>三</a:t>
            </a:r>
            <a:r>
              <a:rPr lang="en-US" altLang="zh-CN" sz="2400" b="1"/>
              <a:t>)</a:t>
            </a:r>
            <a:r>
              <a:rPr lang="zh-CN" altLang="en-US" sz="2400" b="1">
                <a:solidFill>
                  <a:srgbClr val="0000CC"/>
                </a:solidFill>
              </a:rPr>
              <a:t>用作动词，做谓语。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辍耕之垄上，怅恨久之 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佯狂不知所之者。</a:t>
            </a:r>
          </a:p>
        </p:txBody>
      </p:sp>
    </p:spTree>
    <p:extLst>
      <p:ext uri="{BB962C8B-B14F-4D97-AF65-F5344CB8AC3E}">
        <p14:creationId xmlns:p14="http://schemas.microsoft.com/office/powerpoint/2010/main" val="38277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500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文言虚词“之”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文言虚词“其”</dc:title>
  <dc:creator>user</dc:creator>
  <cp:lastModifiedBy>user</cp:lastModifiedBy>
  <cp:revision>8</cp:revision>
  <dcterms:created xsi:type="dcterms:W3CDTF">2016-08-20T08:10:44Z</dcterms:created>
  <dcterms:modified xsi:type="dcterms:W3CDTF">2016-10-10T06:42:40Z</dcterms:modified>
</cp:coreProperties>
</file>