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2016-08-26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文言虚词“乃”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7056784"/>
          </a:xfrm>
        </p:spPr>
        <p:txBody>
          <a:bodyPr>
            <a:normAutofit fontScale="70000" lnSpcReduction="20000"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一</a:t>
            </a:r>
            <a:r>
              <a:rPr lang="en-US" altLang="zh-CN" b="1" kern="100" dirty="0" smtClean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 smtClean="0">
                <a:solidFill>
                  <a:srgbClr val="800000"/>
                </a:solidFill>
                <a:latin typeface="ˎ̥"/>
              </a:rPr>
              <a:t>用作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副词。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、用在判断句中，表肯定，译为“</a:t>
            </a:r>
            <a:r>
              <a:rPr lang="zh-CN" altLang="zh-CN" b="1" u="sng" kern="100" dirty="0">
                <a:solidFill>
                  <a:srgbClr val="FF0000"/>
                </a:solidFill>
                <a:latin typeface="ˎ̥"/>
              </a:rPr>
              <a:t>是”“就是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”，起确认作用。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例如：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以其</a:t>
            </a:r>
            <a:r>
              <a:rPr lang="zh-CN" altLang="zh-CN" b="1" kern="100" dirty="0">
                <a:solidFill>
                  <a:srgbClr val="800080"/>
                </a:solidFill>
                <a:latin typeface="ˎ̥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华山之阳名之也。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臣</a:t>
            </a:r>
            <a:r>
              <a:rPr lang="zh-CN" altLang="zh-CN" b="1" kern="100" dirty="0">
                <a:solidFill>
                  <a:srgbClr val="800080"/>
                </a:solidFill>
                <a:latin typeface="ˎ̥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夷门抱关者。（《信陵君窃符救赵》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)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臣</a:t>
            </a:r>
            <a:r>
              <a:rPr lang="zh-CN" altLang="zh-CN" b="1" kern="100" dirty="0">
                <a:solidFill>
                  <a:srgbClr val="800080"/>
                </a:solidFill>
                <a:latin typeface="ˎ̥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市井鼓刀屠者。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若事之不济，此</a:t>
            </a:r>
            <a:r>
              <a:rPr lang="zh-CN" altLang="zh-CN" b="1" kern="100" dirty="0">
                <a:solidFill>
                  <a:srgbClr val="800080"/>
                </a:solidFill>
                <a:latin typeface="ˎ̥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天也。（《赤壁之战》）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    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  <a:tabLst>
                <a:tab pos="3200400" algn="l"/>
              </a:tabLst>
            </a:pPr>
            <a:r>
              <a:rPr lang="en-US" altLang="zh-CN" b="1" kern="100" dirty="0" smtClean="0">
                <a:solidFill>
                  <a:srgbClr val="FF0000"/>
                </a:solidFill>
                <a:latin typeface="ˎ̥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en-US" altLang="zh-CN" b="1" u="sng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u="sng" kern="100" dirty="0">
                <a:solidFill>
                  <a:srgbClr val="FF0000"/>
                </a:solidFill>
                <a:latin typeface="ˎ̥"/>
              </a:rPr>
              <a:t>才</a:t>
            </a:r>
            <a:r>
              <a:rPr lang="en-US" altLang="zh-CN" b="1" u="sng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u="sng" kern="100" dirty="0">
                <a:solidFill>
                  <a:srgbClr val="FF0000"/>
                </a:solidFill>
                <a:latin typeface="ˎ̥"/>
              </a:rPr>
              <a:t>“这才”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。表示前后两事在情理上的顺承或时间上的紧接</a:t>
            </a:r>
            <a:r>
              <a:rPr lang="zh-CN" altLang="zh-CN" b="1" kern="100" dirty="0" smtClean="0">
                <a:solidFill>
                  <a:srgbClr val="FF0000"/>
                </a:solidFill>
                <a:latin typeface="ˎ̥"/>
              </a:rPr>
              <a:t>。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例如：</a:t>
            </a:r>
            <a:endParaRPr lang="zh-CN" altLang="zh-CN" kern="100" dirty="0" smtClean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latin typeface="ˎ̥"/>
              </a:rPr>
              <a:t>度</a:t>
            </a:r>
            <a:r>
              <a:rPr lang="zh-CN" altLang="zh-CN" b="1" kern="100" dirty="0">
                <a:latin typeface="ˎ̥"/>
              </a:rPr>
              <a:t>我至军中，公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乃</a:t>
            </a:r>
            <a:r>
              <a:rPr lang="zh-CN" altLang="zh-CN" b="1" kern="100" dirty="0">
                <a:latin typeface="ˎ̥"/>
              </a:rPr>
              <a:t>入。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800080"/>
                </a:solidFill>
                <a:latin typeface="ˎ̥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悟前狼假寐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盖以诱敌。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唯虚心</a:t>
            </a:r>
            <a:r>
              <a:rPr lang="zh-CN" altLang="zh-CN" b="1" kern="100" dirty="0">
                <a:solidFill>
                  <a:srgbClr val="800080"/>
                </a:solidFill>
                <a:latin typeface="ˎ̥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能进步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臣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敢上壁。（《谦颇蔺相如列传》）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  <a:tabLst>
                <a:tab pos="3200400" algn="l"/>
              </a:tabLs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3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zh-CN" altLang="zh-CN" b="1" kern="100" dirty="0">
                <a:solidFill>
                  <a:srgbClr val="FF0000"/>
                </a:solidFill>
                <a:latin typeface="Times New Roman"/>
                <a:ea typeface="ˎ̥"/>
              </a:rPr>
              <a:t> 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“</a:t>
            </a:r>
            <a:r>
              <a:rPr lang="zh-CN" altLang="zh-CN" b="1" u="sng" kern="100" dirty="0">
                <a:solidFill>
                  <a:srgbClr val="FF0000"/>
                </a:solidFill>
                <a:latin typeface="ˎ̥"/>
              </a:rPr>
              <a:t>仅仅”，“只”，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表示对范围的限制。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项王</a:t>
            </a:r>
            <a:r>
              <a:rPr lang="zh-CN" altLang="zh-CN" b="1" i="1" u="sng" kern="100" dirty="0">
                <a:solidFill>
                  <a:srgbClr val="CC99FF"/>
                </a:solidFill>
                <a:latin typeface="ˎ̥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复引兵而东，至东城，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有二十八骑。（《项羽本纪》）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 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4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、“</a:t>
            </a:r>
            <a:r>
              <a:rPr lang="zh-CN" altLang="zh-CN" b="1" u="sng" kern="100" dirty="0">
                <a:solidFill>
                  <a:srgbClr val="FF0000"/>
                </a:solidFill>
                <a:latin typeface="ˎ̥"/>
              </a:rPr>
              <a:t>竟”“竟然”</a:t>
            </a:r>
            <a:r>
              <a:rPr lang="en-US" altLang="zh-CN" b="1" u="sng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u="sng" kern="100" dirty="0">
                <a:solidFill>
                  <a:srgbClr val="FF0000"/>
                </a:solidFill>
                <a:latin typeface="ˎ̥"/>
              </a:rPr>
              <a:t>反而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。表示前后两事在情理上出乎意料、逆转相背。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今其知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反不能及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其何怪也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!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问今是何世，</a:t>
            </a:r>
            <a:r>
              <a:rPr lang="zh-CN" altLang="zh-CN" b="1" kern="100" dirty="0">
                <a:solidFill>
                  <a:srgbClr val="800080"/>
                </a:solidFill>
                <a:latin typeface="ˎ̥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不知有汉，无论魏晋。</a:t>
            </a:r>
            <a:endParaRPr lang="zh-CN" altLang="zh-CN" kern="100" dirty="0">
              <a:latin typeface="Times New Roman"/>
            </a:endParaRPr>
          </a:p>
          <a:p>
            <a:r>
              <a:rPr lang="zh-CN" altLang="zh-CN" b="1" kern="100" dirty="0" smtClean="0">
                <a:solidFill>
                  <a:srgbClr val="000000"/>
                </a:solidFill>
                <a:latin typeface="ˎ̥"/>
                <a:cs typeface="Times New Roman"/>
              </a:rPr>
              <a:t>夫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赵强而燕弱，而君幸于赵王，故燕王欲结于君。今君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  <a:cs typeface="Times New Roman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  <a:cs typeface="Times New Roman"/>
              </a:rPr>
              <a:t>亡赵走燕。（《廉颇蔺相如列传》）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62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二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、连词。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表承接，</a:t>
            </a:r>
            <a:r>
              <a:rPr lang="zh-CN" altLang="zh-CN" b="1" u="sng" kern="100" dirty="0">
                <a:solidFill>
                  <a:srgbClr val="FF0000"/>
                </a:solidFill>
                <a:latin typeface="ˎ̥"/>
              </a:rPr>
              <a:t>“于是”</a:t>
            </a:r>
            <a:r>
              <a:rPr lang="en-US" altLang="zh-CN" b="1" u="sng" kern="100" dirty="0">
                <a:solidFill>
                  <a:srgbClr val="FF0000"/>
                </a:solidFill>
                <a:latin typeface="ˎ̥"/>
              </a:rPr>
              <a:t>;</a:t>
            </a:r>
            <a:r>
              <a:rPr lang="zh-CN" altLang="zh-CN" b="1" u="sng" kern="100" dirty="0">
                <a:solidFill>
                  <a:srgbClr val="FF0000"/>
                </a:solidFill>
                <a:latin typeface="ˎ̥"/>
              </a:rPr>
              <a:t>“就”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ˎ̥"/>
              </a:rPr>
              <a:t>陈涉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乃</a:t>
            </a:r>
            <a:r>
              <a:rPr lang="zh-CN" altLang="zh-CN" b="1" kern="100" dirty="0">
                <a:latin typeface="ˎ̥"/>
              </a:rPr>
              <a:t>立为王号为张楚。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令张仪佯去秦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厚币委质事楚。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三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、用作代词。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用作第二人称，</a:t>
            </a:r>
            <a:r>
              <a:rPr lang="zh-CN" altLang="zh-CN" b="1" kern="100" dirty="0">
                <a:solidFill>
                  <a:srgbClr val="FF0000"/>
                </a:solidFill>
                <a:latin typeface="Times New Roman"/>
                <a:ea typeface="ˎ̥"/>
              </a:rPr>
              <a:t> </a:t>
            </a:r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你的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你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例如：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/>
            </a:r>
            <a:br>
              <a:rPr lang="en-US" altLang="zh-CN" b="1" kern="100" dirty="0">
                <a:solidFill>
                  <a:srgbClr val="000000"/>
                </a:solidFill>
                <a:latin typeface="ˎ̥"/>
              </a:rPr>
            </a:b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王师北定中原日，家祭无忘告</a:t>
            </a:r>
            <a:r>
              <a:rPr lang="zh-CN" altLang="zh-CN" b="1" kern="100" dirty="0">
                <a:solidFill>
                  <a:srgbClr val="800080"/>
                </a:solidFill>
                <a:latin typeface="ˎ̥"/>
              </a:rPr>
              <a:t>乃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翁。（陆游《示儿》）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四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、固定结构：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无乃，表猜测，译为“恐怕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...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吧”</a:t>
            </a:r>
            <a:r>
              <a:rPr lang="zh-CN" altLang="zh-CN" b="1" kern="100" dirty="0">
                <a:latin typeface="ˎ̥"/>
              </a:rPr>
              <a:t>例如：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无乃</a:t>
            </a:r>
            <a:r>
              <a:rPr lang="zh-CN" altLang="zh-CN" b="1" kern="100" dirty="0">
                <a:latin typeface="ˎ̥"/>
              </a:rPr>
              <a:t>尔是过与？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8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129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文言虚词“乃”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文言虚词“乃”</dc:title>
  <dc:creator>user</dc:creator>
  <cp:lastModifiedBy>user</cp:lastModifiedBy>
  <cp:revision>3</cp:revision>
  <dcterms:created xsi:type="dcterms:W3CDTF">2016-08-26T01:07:03Z</dcterms:created>
  <dcterms:modified xsi:type="dcterms:W3CDTF">2016-08-26T01:11:57Z</dcterms:modified>
</cp:coreProperties>
</file>