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2016-10-12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2016-10-12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背诵默写早读专练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756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0"/>
            <a:ext cx="8856984" cy="6624736"/>
          </a:xfrm>
        </p:spPr>
        <p:txBody>
          <a:bodyPr>
            <a:noAutofit/>
          </a:bodyPr>
          <a:lstStyle/>
          <a:p>
            <a:r>
              <a:rPr lang="en-US" altLang="zh-CN" sz="2400" b="1" dirty="0" smtClean="0"/>
              <a:t>(</a:t>
            </a:r>
            <a:r>
              <a:rPr lang="en-US" altLang="zh-CN" sz="2400" b="1" dirty="0"/>
              <a:t>1)</a:t>
            </a:r>
            <a:r>
              <a:rPr lang="zh-CN" altLang="en-US" sz="2400" b="1" dirty="0"/>
              <a:t>在</a:t>
            </a:r>
            <a:r>
              <a:rPr lang="en-US" altLang="zh-CN" sz="2400" b="1" dirty="0"/>
              <a:t>《</a:t>
            </a:r>
            <a:r>
              <a:rPr lang="zh-CN" altLang="en-US" sz="2400" b="1" dirty="0"/>
              <a:t>赤壁赋</a:t>
            </a:r>
            <a:r>
              <a:rPr lang="en-US" altLang="zh-CN" sz="2400" b="1" dirty="0"/>
              <a:t>》</a:t>
            </a:r>
            <a:r>
              <a:rPr lang="zh-CN" altLang="en-US" sz="2400" b="1" dirty="0"/>
              <a:t>中，苏轼用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“＿＿，＿＿”</a:t>
            </a:r>
            <a:r>
              <a:rPr lang="zh-CN" altLang="en-US" sz="2400" b="1" dirty="0"/>
              <a:t>两句概括了曹操的军队在攻破荆州后顺流而下的军容之盛。</a:t>
            </a:r>
          </a:p>
          <a:p>
            <a:r>
              <a:rPr lang="en-US" altLang="zh-CN" sz="2400" b="1" dirty="0"/>
              <a:t>(2)《</a:t>
            </a:r>
            <a:r>
              <a:rPr lang="zh-CN" altLang="en-US" sz="2400" b="1" dirty="0"/>
              <a:t>离骚</a:t>
            </a:r>
            <a:r>
              <a:rPr lang="en-US" altLang="zh-CN" sz="2400" b="1" dirty="0"/>
              <a:t>》</a:t>
            </a:r>
            <a:r>
              <a:rPr lang="zh-CN" altLang="en-US" sz="2400" b="1" dirty="0"/>
              <a:t>一文中，写出了群臣嫉贤妒能，肆意对屈原造谣中伤的句子</a:t>
            </a:r>
            <a:r>
              <a:rPr lang="zh-CN" altLang="en-US" sz="2400" b="1" dirty="0" smtClean="0"/>
              <a:t>是</a:t>
            </a:r>
            <a:r>
              <a:rPr lang="zh-CN" altLang="en-US" sz="2400" b="1" dirty="0">
                <a:solidFill>
                  <a:srgbClr val="FF0000"/>
                </a:solidFill>
              </a:rPr>
              <a:t>“＿＿，＿＿”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en-US" altLang="zh-CN" sz="2400" b="1" dirty="0" smtClean="0"/>
              <a:t>(</a:t>
            </a:r>
            <a:r>
              <a:rPr lang="en-US" altLang="zh-CN" sz="2400" b="1" dirty="0"/>
              <a:t>3)《</a:t>
            </a:r>
            <a:r>
              <a:rPr lang="zh-CN" altLang="en-US" sz="2400" b="1" dirty="0"/>
              <a:t>生于忧患，死于安乐</a:t>
            </a:r>
            <a:r>
              <a:rPr lang="en-US" altLang="zh-CN" sz="2400" b="1" dirty="0"/>
              <a:t>》</a:t>
            </a:r>
            <a:r>
              <a:rPr lang="zh-CN" altLang="en-US" sz="2400" b="1" dirty="0"/>
              <a:t>中，揭示一个国家走向衰败与灭亡的原因的句子</a:t>
            </a:r>
            <a:r>
              <a:rPr lang="zh-CN" altLang="en-US" sz="2400" b="1" dirty="0" smtClean="0"/>
              <a:t>是</a:t>
            </a:r>
            <a:r>
              <a:rPr lang="zh-CN" altLang="en-US" sz="2400" b="1" dirty="0"/>
              <a:t>“</a:t>
            </a:r>
            <a:r>
              <a:rPr lang="zh-CN" altLang="en-US" sz="2400" b="1" dirty="0">
                <a:solidFill>
                  <a:srgbClr val="FF0000"/>
                </a:solidFill>
              </a:rPr>
              <a:t>＿＿，＿＿，</a:t>
            </a:r>
            <a:r>
              <a:rPr lang="zh-CN" altLang="en-US" sz="2400" b="1" dirty="0" smtClean="0"/>
              <a:t>国</a:t>
            </a:r>
            <a:r>
              <a:rPr lang="zh-CN" altLang="en-US" sz="2400" b="1" dirty="0"/>
              <a:t>恒亡”</a:t>
            </a:r>
            <a:r>
              <a:rPr lang="zh-CN" altLang="en-US" sz="2400" b="1" dirty="0" smtClean="0"/>
              <a:t>。</a:t>
            </a:r>
            <a:endParaRPr lang="zh-CN" altLang="en-US" sz="2400" b="1" dirty="0"/>
          </a:p>
          <a:p>
            <a:r>
              <a:rPr lang="en-US" altLang="zh-CN" sz="2400" b="1" dirty="0" smtClean="0"/>
              <a:t>(4) </a:t>
            </a:r>
            <a:r>
              <a:rPr lang="zh-CN" altLang="en-US" sz="2400" b="1" dirty="0"/>
              <a:t>庄子在</a:t>
            </a:r>
            <a:r>
              <a:rPr lang="en-US" altLang="zh-CN" sz="2400" b="1" dirty="0"/>
              <a:t>《</a:t>
            </a:r>
            <a:r>
              <a:rPr lang="zh-CN" altLang="en-US" sz="2400" b="1" dirty="0"/>
              <a:t>逍遥游</a:t>
            </a:r>
            <a:r>
              <a:rPr lang="en-US" altLang="zh-CN" sz="2400" b="1" dirty="0"/>
              <a:t>》</a:t>
            </a:r>
            <a:r>
              <a:rPr lang="zh-CN" altLang="en-US" sz="2400" b="1" dirty="0"/>
              <a:t>一文中写宋荣子看淡了世间的荣辱，不会因为外界的评价而更加奋勉或沮丧的句子是</a:t>
            </a:r>
            <a:r>
              <a:rPr lang="zh-CN" altLang="en-US" sz="2400" b="1" dirty="0" smtClean="0"/>
              <a:t>：</a:t>
            </a:r>
            <a:r>
              <a:rPr lang="zh-CN" altLang="en-US" sz="2400" b="1" dirty="0"/>
              <a:t> </a:t>
            </a:r>
            <a:r>
              <a:rPr lang="zh-CN" altLang="en-US" sz="2400" b="1" dirty="0" smtClean="0"/>
              <a:t>“</a:t>
            </a:r>
            <a:r>
              <a:rPr lang="zh-CN" altLang="en-US" sz="2400" b="1" dirty="0">
                <a:solidFill>
                  <a:srgbClr val="FF0000"/>
                </a:solidFill>
              </a:rPr>
              <a:t>＿，＿</a:t>
            </a:r>
            <a:r>
              <a:rPr lang="zh-CN" altLang="en-US" sz="2400" b="1" dirty="0" smtClean="0"/>
              <a:t>”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(5)《</a:t>
            </a:r>
            <a:r>
              <a:rPr lang="zh-CN" altLang="en-US" sz="2400" b="1" dirty="0"/>
              <a:t>离骚</a:t>
            </a:r>
            <a:r>
              <a:rPr lang="en-US" altLang="zh-CN" sz="2400" b="1" dirty="0"/>
              <a:t>》</a:t>
            </a:r>
            <a:r>
              <a:rPr lang="zh-CN" altLang="en-US" sz="2400" b="1" dirty="0"/>
              <a:t>中作者表明自己即使被肢解、受惩罚也不改变志向的句子是：“</a:t>
            </a:r>
            <a:r>
              <a:rPr lang="zh-CN" altLang="en-US" sz="2400" b="1" dirty="0">
                <a:solidFill>
                  <a:srgbClr val="FF0000"/>
                </a:solidFill>
              </a:rPr>
              <a:t>＿＿，＿＿</a:t>
            </a:r>
            <a:r>
              <a:rPr lang="zh-CN" altLang="en-US" sz="2400" b="1" dirty="0"/>
              <a:t>” 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(6)《</a:t>
            </a:r>
            <a:r>
              <a:rPr lang="zh-CN" altLang="en-US" sz="2400" b="1" dirty="0"/>
              <a:t>过零丁洋</a:t>
            </a:r>
            <a:r>
              <a:rPr lang="en-US" altLang="zh-CN" sz="2400" b="1" dirty="0"/>
              <a:t>》</a:t>
            </a:r>
            <a:r>
              <a:rPr lang="zh-CN" altLang="en-US" sz="2400" b="1" dirty="0"/>
              <a:t>中以形象的比喻描写国家和个人命运的</a:t>
            </a:r>
            <a:r>
              <a:rPr lang="zh-CN" altLang="en-US" sz="2400" dirty="0">
                <a:solidFill>
                  <a:srgbClr val="FF0000"/>
                </a:solidFill>
              </a:rPr>
              <a:t>诗句是</a:t>
            </a:r>
            <a:r>
              <a:rPr lang="zh-CN" altLang="en-US" sz="2400" dirty="0">
                <a:solidFill>
                  <a:srgbClr val="FF0000"/>
                </a:solidFill>
              </a:rPr>
              <a:t>：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(7)</a:t>
            </a:r>
            <a:r>
              <a:rPr lang="zh-CN" altLang="en-US" sz="2400" b="1" dirty="0"/>
              <a:t>不论前路多么难行难辨，只要勇于开拓，人生就能“绝处逢生”，出现一个光明的新境界。陆游在</a:t>
            </a:r>
            <a:r>
              <a:rPr lang="en-US" altLang="zh-CN" sz="2400" b="1" dirty="0"/>
              <a:t>《</a:t>
            </a:r>
            <a:r>
              <a:rPr lang="zh-CN" altLang="en-US" sz="2400" b="1" dirty="0"/>
              <a:t>游山西村</a:t>
            </a:r>
            <a:r>
              <a:rPr lang="en-US" altLang="zh-CN" sz="2400" b="1" dirty="0"/>
              <a:t>》</a:t>
            </a:r>
            <a:r>
              <a:rPr lang="zh-CN" altLang="en-US" sz="2400" b="1" dirty="0"/>
              <a:t>中表达这一人生理趣的句子是</a:t>
            </a:r>
            <a:r>
              <a:rPr lang="zh-CN" altLang="en-US" sz="2400" b="1" dirty="0" smtClean="0"/>
              <a:t>：</a:t>
            </a:r>
            <a:r>
              <a:rPr lang="zh-CN" altLang="en-US" sz="2400" b="1" dirty="0"/>
              <a:t> </a:t>
            </a:r>
            <a:r>
              <a:rPr lang="zh-CN" altLang="en-US" sz="2400" b="1" dirty="0" smtClean="0"/>
              <a:t>“</a:t>
            </a:r>
            <a:r>
              <a:rPr lang="zh-CN" altLang="en-US" sz="2400" b="1" dirty="0">
                <a:solidFill>
                  <a:srgbClr val="FF0000"/>
                </a:solidFill>
              </a:rPr>
              <a:t>＿＿，＿＿</a:t>
            </a:r>
            <a:r>
              <a:rPr lang="zh-CN" altLang="en-US" sz="2400" b="1" dirty="0" smtClean="0"/>
              <a:t>”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(8)</a:t>
            </a:r>
            <a:r>
              <a:rPr lang="zh-CN" altLang="en-US" sz="2400" b="1" dirty="0"/>
              <a:t>韩愈在</a:t>
            </a:r>
            <a:r>
              <a:rPr lang="en-US" altLang="zh-CN" sz="2400" b="1" dirty="0"/>
              <a:t>《</a:t>
            </a:r>
            <a:r>
              <a:rPr lang="zh-CN" altLang="en-US" sz="2400" b="1" dirty="0"/>
              <a:t>师说</a:t>
            </a:r>
            <a:r>
              <a:rPr lang="en-US" altLang="zh-CN" sz="2400" b="1" dirty="0"/>
              <a:t>》</a:t>
            </a:r>
            <a:r>
              <a:rPr lang="zh-CN" altLang="en-US" sz="2400" b="1" dirty="0"/>
              <a:t>中，用简洁生动的语言，凝练地概括出“士大夫之族”不愿从师的荒谬心态的句子是</a:t>
            </a:r>
            <a:r>
              <a:rPr lang="zh-CN" altLang="en-US" sz="2400" b="1" dirty="0" smtClean="0"/>
              <a:t>：</a:t>
            </a:r>
            <a:r>
              <a:rPr lang="zh-CN" altLang="en-US" sz="2400" b="1" dirty="0"/>
              <a:t> </a:t>
            </a:r>
            <a:r>
              <a:rPr lang="zh-CN" altLang="en-US" sz="2400" b="1" dirty="0" smtClean="0"/>
              <a:t>“</a:t>
            </a:r>
            <a:r>
              <a:rPr lang="zh-CN" altLang="en-US" sz="2400" b="1" dirty="0">
                <a:solidFill>
                  <a:srgbClr val="FF0000"/>
                </a:solidFill>
              </a:rPr>
              <a:t>＿＿，＿＿</a:t>
            </a:r>
            <a:r>
              <a:rPr lang="zh-CN" altLang="en-US" sz="2400" b="1" dirty="0" smtClean="0"/>
              <a:t>”</a:t>
            </a:r>
            <a:endParaRPr lang="en-US" altLang="zh-CN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4001038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88640"/>
            <a:ext cx="8435280" cy="5937523"/>
          </a:xfrm>
        </p:spPr>
        <p:txBody>
          <a:bodyPr/>
          <a:lstStyle/>
          <a:p>
            <a:r>
              <a:rPr lang="en-US" altLang="zh-CN" b="1" dirty="0"/>
              <a:t>(1)</a:t>
            </a:r>
            <a:r>
              <a:rPr lang="zh-CN" altLang="en-US" b="1" dirty="0"/>
              <a:t>舳舻千里　旌旗蔽</a:t>
            </a:r>
            <a:r>
              <a:rPr lang="zh-CN" altLang="en-US" b="1" dirty="0" smtClean="0"/>
              <a:t>空</a:t>
            </a:r>
            <a:endParaRPr lang="en-US" altLang="zh-CN" b="1" dirty="0" smtClean="0"/>
          </a:p>
          <a:p>
            <a:r>
              <a:rPr lang="en-US" altLang="zh-CN" b="1" dirty="0" smtClean="0"/>
              <a:t>(</a:t>
            </a:r>
            <a:r>
              <a:rPr lang="en-US" altLang="zh-CN" b="1" dirty="0"/>
              <a:t>2)</a:t>
            </a:r>
            <a:r>
              <a:rPr lang="zh-CN" altLang="en-US" b="1" dirty="0"/>
              <a:t>众女嫉余之蛾眉兮　谣诼谓余以善</a:t>
            </a:r>
            <a:r>
              <a:rPr lang="zh-CN" altLang="en-US" b="1" dirty="0" smtClean="0"/>
              <a:t>淫</a:t>
            </a:r>
            <a:endParaRPr lang="en-US" altLang="zh-CN" b="1" dirty="0" smtClean="0"/>
          </a:p>
          <a:p>
            <a:r>
              <a:rPr lang="en-US" altLang="zh-CN" b="1" dirty="0" smtClean="0"/>
              <a:t>(</a:t>
            </a:r>
            <a:r>
              <a:rPr lang="en-US" altLang="zh-CN" b="1" dirty="0"/>
              <a:t>3)</a:t>
            </a:r>
            <a:r>
              <a:rPr lang="zh-CN" altLang="en-US" b="1" dirty="0"/>
              <a:t>入则无法家拂士　出则无敌国外患者</a:t>
            </a:r>
          </a:p>
          <a:p>
            <a:r>
              <a:rPr lang="en-US" altLang="zh-CN" b="1" dirty="0"/>
              <a:t>(4</a:t>
            </a:r>
            <a:r>
              <a:rPr lang="en-US" altLang="zh-CN" b="1" dirty="0" smtClean="0"/>
              <a:t>)</a:t>
            </a:r>
            <a:r>
              <a:rPr lang="zh-CN" altLang="en-US" b="1" dirty="0"/>
              <a:t>且举世誉之而不加劝　举世非之而不加</a:t>
            </a:r>
            <a:r>
              <a:rPr lang="zh-CN" altLang="en-US" b="1" dirty="0" smtClean="0"/>
              <a:t>沮</a:t>
            </a:r>
            <a:endParaRPr lang="en-US" altLang="zh-CN" b="1" dirty="0" smtClean="0"/>
          </a:p>
          <a:p>
            <a:r>
              <a:rPr lang="en-US" altLang="zh-CN" b="1" dirty="0" smtClean="0"/>
              <a:t>(5)</a:t>
            </a:r>
            <a:r>
              <a:rPr lang="zh-CN" altLang="en-US" b="1" dirty="0"/>
              <a:t>虽体解吾犹未变兮　岂余心之可</a:t>
            </a:r>
            <a:r>
              <a:rPr lang="zh-CN" altLang="en-US" b="1" dirty="0" smtClean="0"/>
              <a:t>惩</a:t>
            </a:r>
            <a:endParaRPr lang="en-US" altLang="zh-CN" b="1" dirty="0" smtClean="0"/>
          </a:p>
          <a:p>
            <a:r>
              <a:rPr lang="zh-CN" altLang="en-US" b="1" dirty="0" smtClean="0"/>
              <a:t> </a:t>
            </a:r>
            <a:r>
              <a:rPr lang="en-US" altLang="zh-CN" b="1" dirty="0" smtClean="0"/>
              <a:t>(6)</a:t>
            </a:r>
            <a:r>
              <a:rPr lang="zh-CN" altLang="en-US" b="1" dirty="0"/>
              <a:t>山河破碎风飘絮　身世浮沉雨打萍</a:t>
            </a:r>
          </a:p>
          <a:p>
            <a:r>
              <a:rPr lang="en-US" altLang="zh-CN" b="1" dirty="0"/>
              <a:t>(7</a:t>
            </a:r>
            <a:r>
              <a:rPr lang="en-US" altLang="zh-CN" b="1" dirty="0" smtClean="0"/>
              <a:t>)</a:t>
            </a:r>
            <a:r>
              <a:rPr lang="zh-CN" altLang="en-US" b="1" dirty="0"/>
              <a:t>山重水复疑无路　柳暗花明又一村 </a:t>
            </a:r>
            <a:endParaRPr lang="en-US" altLang="zh-CN" b="1" dirty="0" smtClean="0"/>
          </a:p>
          <a:p>
            <a:r>
              <a:rPr lang="en-US" altLang="zh-CN" b="1" dirty="0" smtClean="0"/>
              <a:t>(8)</a:t>
            </a:r>
            <a:r>
              <a:rPr lang="zh-CN" altLang="en-US" b="1" dirty="0"/>
              <a:t>位卑则足羞　官盛则近谀 </a:t>
            </a:r>
          </a:p>
        </p:txBody>
      </p:sp>
    </p:spTree>
    <p:extLst>
      <p:ext uri="{BB962C8B-B14F-4D97-AF65-F5344CB8AC3E}">
        <p14:creationId xmlns:p14="http://schemas.microsoft.com/office/powerpoint/2010/main" val="1444067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255</Words>
  <Application>Microsoft Office PowerPoint</Application>
  <PresentationFormat>全屏显示(4:3)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背诵默写早读专练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6</cp:revision>
  <dcterms:created xsi:type="dcterms:W3CDTF">2016-10-12T01:59:23Z</dcterms:created>
  <dcterms:modified xsi:type="dcterms:W3CDTF">2016-10-12T02:09:47Z</dcterms:modified>
</cp:coreProperties>
</file>