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古今异义词课堂</a:t>
            </a:r>
            <a:r>
              <a:rPr lang="zh-CN" altLang="en-US" b="1" dirty="0" smtClean="0"/>
              <a:t>检测二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请找出句子中的古今异义词并解释古义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李</a:t>
            </a:r>
            <a:r>
              <a:rPr lang="zh-CN" altLang="en-US" b="1" dirty="0" smtClean="0"/>
              <a:t>牧以</a:t>
            </a:r>
            <a:r>
              <a:rPr lang="zh-CN" altLang="en-US" b="1" dirty="0"/>
              <a:t>便宜</a:t>
            </a:r>
            <a:r>
              <a:rPr lang="zh-CN" altLang="en-US" b="1" dirty="0" smtClean="0"/>
              <a:t>置吏，市租皆输入莫府。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穷</a:t>
            </a:r>
            <a:r>
              <a:rPr lang="zh-CN" altLang="en-US" b="1" dirty="0" smtClean="0"/>
              <a:t>饿无聊，追</a:t>
            </a:r>
            <a:r>
              <a:rPr lang="zh-CN" altLang="en-US" b="1" dirty="0"/>
              <a:t>购</a:t>
            </a:r>
            <a:r>
              <a:rPr lang="zh-CN" altLang="en-US" b="1" dirty="0" smtClean="0"/>
              <a:t>又急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里</a:t>
            </a:r>
            <a:r>
              <a:rPr lang="zh-CN" altLang="en-US" b="1" dirty="0" smtClean="0"/>
              <a:t>胥猾黠，假此</a:t>
            </a:r>
            <a:r>
              <a:rPr lang="zh-CN" altLang="en-US" b="1" dirty="0"/>
              <a:t>科</a:t>
            </a:r>
            <a:r>
              <a:rPr lang="zh-CN" altLang="en-US" b="1" dirty="0"/>
              <a:t>敛</a:t>
            </a:r>
            <a:r>
              <a:rPr lang="zh-CN" altLang="en-US" b="1" dirty="0" smtClean="0"/>
              <a:t>丁口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令召与三老、豪杰与皆来会计事。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范将军以穷困来归丹。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至于颠覆，理固宜然。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少好学，博涉书记。</a:t>
            </a:r>
            <a:endParaRPr lang="en-US" altLang="zh-CN" b="1" dirty="0" smtClean="0"/>
          </a:p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论天下事势，致殷勤之意。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988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32656"/>
            <a:ext cx="8928992" cy="579350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李</a:t>
            </a:r>
            <a:r>
              <a:rPr lang="zh-CN" altLang="en-US" b="1" dirty="0" smtClean="0"/>
              <a:t>牧以</a:t>
            </a:r>
            <a:r>
              <a:rPr lang="zh-CN" altLang="en-US" b="1" dirty="0" smtClean="0">
                <a:solidFill>
                  <a:srgbClr val="FF0000"/>
                </a:solidFill>
              </a:rPr>
              <a:t>便宜</a:t>
            </a:r>
            <a:r>
              <a:rPr lang="zh-CN" altLang="en-US" b="1" dirty="0" smtClean="0"/>
              <a:t>置吏，市租皆输入莫府。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见机行事，因利乘便。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穷</a:t>
            </a:r>
            <a:r>
              <a:rPr lang="zh-CN" altLang="en-US" b="1" dirty="0" smtClean="0"/>
              <a:t>饿无聊，追</a:t>
            </a:r>
            <a:r>
              <a:rPr lang="zh-CN" altLang="en-US" b="1" dirty="0">
                <a:solidFill>
                  <a:srgbClr val="FF0000"/>
                </a:solidFill>
              </a:rPr>
              <a:t>购</a:t>
            </a:r>
            <a:r>
              <a:rPr lang="zh-CN" altLang="en-US" b="1" dirty="0" smtClean="0"/>
              <a:t>又急。</a:t>
            </a:r>
            <a:r>
              <a:rPr lang="zh-CN" altLang="en-US" b="1" dirty="0">
                <a:solidFill>
                  <a:srgbClr val="FF0000"/>
                </a:solidFill>
              </a:rPr>
              <a:t>（悬赏）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里</a:t>
            </a:r>
            <a:r>
              <a:rPr lang="zh-CN" altLang="en-US" b="1" dirty="0" smtClean="0"/>
              <a:t>胥猾黠，假此</a:t>
            </a:r>
            <a:r>
              <a:rPr lang="zh-CN" altLang="en-US" b="1" dirty="0">
                <a:solidFill>
                  <a:srgbClr val="FF0000"/>
                </a:solidFill>
              </a:rPr>
              <a:t>科</a:t>
            </a:r>
            <a:r>
              <a:rPr lang="zh-CN" altLang="en-US" b="1" dirty="0" smtClean="0"/>
              <a:t>敛丁口。</a:t>
            </a:r>
            <a:r>
              <a:rPr lang="zh-CN" altLang="en-US" b="1" dirty="0">
                <a:solidFill>
                  <a:srgbClr val="FF0000"/>
                </a:solidFill>
              </a:rPr>
              <a:t>（征税，判刑，摊派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令召与三老、豪杰与皆来</a:t>
            </a:r>
            <a:r>
              <a:rPr lang="zh-CN" altLang="en-US" b="1" dirty="0" smtClean="0">
                <a:solidFill>
                  <a:srgbClr val="FF0000"/>
                </a:solidFill>
              </a:rPr>
              <a:t>会计</a:t>
            </a:r>
            <a:r>
              <a:rPr lang="zh-CN" altLang="en-US" b="1" dirty="0" smtClean="0"/>
              <a:t>事。</a:t>
            </a:r>
            <a:r>
              <a:rPr lang="zh-CN" altLang="en-US" b="1" dirty="0">
                <a:solidFill>
                  <a:srgbClr val="FF0000"/>
                </a:solidFill>
              </a:rPr>
              <a:t>（聚会商议）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范将军以</a:t>
            </a:r>
            <a:r>
              <a:rPr lang="zh-CN" altLang="en-US" b="1" dirty="0">
                <a:solidFill>
                  <a:srgbClr val="FF0000"/>
                </a:solidFill>
              </a:rPr>
              <a:t>穷困</a:t>
            </a:r>
            <a:r>
              <a:rPr lang="zh-CN" altLang="en-US" b="1" dirty="0" smtClean="0"/>
              <a:t>来归丹。</a:t>
            </a:r>
            <a:r>
              <a:rPr lang="zh-CN" altLang="en-US" b="1" dirty="0">
                <a:solidFill>
                  <a:srgbClr val="FF0000"/>
                </a:solidFill>
              </a:rPr>
              <a:t>（窘迫，走投无路）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至于</a:t>
            </a:r>
            <a:r>
              <a:rPr lang="zh-CN" altLang="en-US" b="1" dirty="0" smtClean="0"/>
              <a:t>颠覆，理固宜然。</a:t>
            </a:r>
            <a:r>
              <a:rPr lang="zh-CN" altLang="en-US" b="1" dirty="0">
                <a:solidFill>
                  <a:srgbClr val="FF0000"/>
                </a:solidFill>
              </a:rPr>
              <a:t>（终于达到某种程度）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少好学，博涉</a:t>
            </a:r>
            <a:r>
              <a:rPr lang="zh-CN" altLang="en-US" b="1" dirty="0">
                <a:solidFill>
                  <a:srgbClr val="FF0000"/>
                </a:solidFill>
              </a:rPr>
              <a:t>书记。</a:t>
            </a:r>
            <a:r>
              <a:rPr lang="zh-CN" altLang="en-US" b="1" dirty="0" smtClean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书籍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/>
              <a:t>8</a:t>
            </a:r>
            <a:r>
              <a:rPr lang="zh-CN" altLang="en-US" b="1" dirty="0"/>
              <a:t>论天下事势，致</a:t>
            </a:r>
            <a:r>
              <a:rPr lang="zh-CN" altLang="en-US" b="1" dirty="0">
                <a:solidFill>
                  <a:srgbClr val="FF0000"/>
                </a:solidFill>
              </a:rPr>
              <a:t>殷勤</a:t>
            </a:r>
            <a:r>
              <a:rPr lang="zh-CN" altLang="en-US" b="1" dirty="0"/>
              <a:t>之意</a:t>
            </a:r>
            <a:r>
              <a:rPr lang="zh-CN" altLang="en-US" b="1" dirty="0" smtClean="0"/>
              <a:t>。（</a:t>
            </a:r>
            <a:r>
              <a:rPr lang="zh-CN" altLang="en-US" b="1" dirty="0">
                <a:solidFill>
                  <a:srgbClr val="FF0000"/>
                </a:solidFill>
              </a:rPr>
              <a:t>关切、问候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28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文言字词考查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54461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长</a:t>
            </a:r>
            <a:r>
              <a:rPr lang="zh-CN" altLang="en-US" b="1" dirty="0" smtClean="0"/>
              <a:t>龙溪书院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鼎</a:t>
            </a:r>
            <a:r>
              <a:rPr lang="zh-CN" altLang="en-US" b="1" dirty="0">
                <a:solidFill>
                  <a:srgbClr val="FF0000"/>
                </a:solidFill>
              </a:rPr>
              <a:t>结</a:t>
            </a:r>
            <a:r>
              <a:rPr lang="zh-CN" altLang="en-US" b="1" dirty="0" smtClean="0"/>
              <a:t>乡兵自守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数</a:t>
            </a:r>
            <a:r>
              <a:rPr lang="zh-CN" altLang="en-US" b="1" dirty="0">
                <a:solidFill>
                  <a:srgbClr val="FF0000"/>
                </a:solidFill>
              </a:rPr>
              <a:t>延</a:t>
            </a:r>
            <a:r>
              <a:rPr lang="zh-CN" altLang="en-US" b="1" dirty="0" smtClean="0"/>
              <a:t>见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便</a:t>
            </a:r>
            <a:r>
              <a:rPr lang="zh-CN" altLang="en-US" b="1" dirty="0" smtClean="0"/>
              <a:t>弓马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俾</a:t>
            </a:r>
            <a:r>
              <a:rPr lang="zh-CN" altLang="en-US" b="1" dirty="0" smtClean="0"/>
              <a:t>将兵</a:t>
            </a:r>
            <a:r>
              <a:rPr lang="zh-CN" altLang="en-US" b="1" dirty="0">
                <a:solidFill>
                  <a:srgbClr val="FF0000"/>
                </a:solidFill>
              </a:rPr>
              <a:t>略</a:t>
            </a:r>
            <a:r>
              <a:rPr lang="zh-CN" altLang="en-US" b="1" dirty="0" smtClean="0"/>
              <a:t>地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不可当其峰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升</a:t>
            </a:r>
            <a:r>
              <a:rPr lang="zh-CN" altLang="en-US" b="1" dirty="0">
                <a:solidFill>
                  <a:srgbClr val="FF0000"/>
                </a:solidFill>
              </a:rPr>
              <a:t>阶</a:t>
            </a:r>
            <a:r>
              <a:rPr lang="zh-CN" altLang="en-US" b="1" dirty="0"/>
              <a:t>纳</a:t>
            </a:r>
            <a:r>
              <a:rPr lang="zh-CN" altLang="en-US" b="1" dirty="0">
                <a:solidFill>
                  <a:srgbClr val="FF0000"/>
                </a:solidFill>
              </a:rPr>
              <a:t>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行</a:t>
            </a:r>
            <a:r>
              <a:rPr lang="zh-CN" altLang="en-US" b="1" dirty="0">
                <a:solidFill>
                  <a:srgbClr val="FF0000"/>
                </a:solidFill>
              </a:rPr>
              <a:t>贤而去自贤之</a:t>
            </a:r>
            <a:r>
              <a:rPr lang="zh-CN" altLang="en-US" b="1" dirty="0">
                <a:solidFill>
                  <a:srgbClr val="FF0000"/>
                </a:solidFill>
              </a:rPr>
              <a:t>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昌为人</a:t>
            </a:r>
            <a:r>
              <a:rPr lang="zh-CN" altLang="en-US" b="1" dirty="0" smtClean="0">
                <a:solidFill>
                  <a:srgbClr val="FF0000"/>
                </a:solidFill>
              </a:rPr>
              <a:t>强力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昌</a:t>
            </a:r>
            <a:r>
              <a:rPr lang="zh-CN" altLang="en-US" b="1" dirty="0">
                <a:solidFill>
                  <a:srgbClr val="FF0000"/>
                </a:solidFill>
              </a:rPr>
              <a:t>还</a:t>
            </a:r>
            <a:r>
              <a:rPr lang="zh-CN" altLang="en-US" b="1" dirty="0" smtClean="0"/>
              <a:t>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6806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579296" cy="5865515"/>
          </a:xfrm>
        </p:spPr>
        <p:txBody>
          <a:bodyPr/>
          <a:lstStyle/>
          <a:p>
            <a:r>
              <a:rPr lang="en-US" altLang="zh-CN" b="1" dirty="0" smtClean="0"/>
              <a:t>11</a:t>
            </a:r>
            <a:r>
              <a:rPr lang="zh-CN" altLang="en-US" b="1" dirty="0" smtClean="0"/>
              <a:t>仪游诸侯无所</a:t>
            </a:r>
            <a:r>
              <a:rPr lang="zh-CN" altLang="en-US" b="1" dirty="0">
                <a:solidFill>
                  <a:srgbClr val="FF0000"/>
                </a:solidFill>
              </a:rPr>
              <a:t>遇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以为非君莫能得秦</a:t>
            </a:r>
            <a:r>
              <a:rPr lang="zh-CN" altLang="en-US" b="1" dirty="0">
                <a:solidFill>
                  <a:srgbClr val="FF0000"/>
                </a:solidFill>
              </a:rPr>
              <a:t>柄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13</a:t>
            </a:r>
            <a:r>
              <a:rPr lang="zh-CN" altLang="en-US" b="1" dirty="0" smtClean="0"/>
              <a:t>此吾在术中而不知</a:t>
            </a:r>
            <a:r>
              <a:rPr lang="zh-CN" altLang="en-US" b="1" dirty="0">
                <a:solidFill>
                  <a:srgbClr val="FF0000"/>
                </a:solidFill>
              </a:rPr>
              <a:t>寤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14</a:t>
            </a:r>
            <a:r>
              <a:rPr lang="zh-CN" altLang="en-US" b="1" dirty="0" smtClean="0"/>
              <a:t>声必扬，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zh-CN" altLang="en-US" b="1" dirty="0" smtClean="0"/>
              <a:t>戒人也。</a:t>
            </a:r>
            <a:endParaRPr lang="en-US" altLang="zh-CN" b="1" dirty="0" smtClean="0"/>
          </a:p>
          <a:p>
            <a:r>
              <a:rPr lang="en-US" altLang="zh-CN" b="1" dirty="0" smtClean="0"/>
              <a:t>15</a:t>
            </a:r>
            <a:r>
              <a:rPr lang="zh-CN" altLang="en-US" b="1" dirty="0" smtClean="0"/>
              <a:t>属丑正</a:t>
            </a:r>
            <a:r>
              <a:rPr lang="zh-CN" altLang="en-US" b="1" dirty="0">
                <a:solidFill>
                  <a:srgbClr val="FF0000"/>
                </a:solidFill>
              </a:rPr>
              <a:t>操衡</a:t>
            </a:r>
            <a:r>
              <a:rPr lang="zh-CN" altLang="en-US" b="1" dirty="0" smtClean="0"/>
              <a:t>，除其异己</a:t>
            </a:r>
            <a:endParaRPr lang="en-US" altLang="zh-CN" b="1" dirty="0" smtClean="0"/>
          </a:p>
          <a:p>
            <a:r>
              <a:rPr lang="en-US" altLang="zh-CN" b="1" dirty="0" smtClean="0"/>
              <a:t>16</a:t>
            </a:r>
            <a:r>
              <a:rPr lang="zh-CN" altLang="en-US" b="1" dirty="0" smtClean="0"/>
              <a:t>长更</a:t>
            </a:r>
            <a:r>
              <a:rPr lang="zh-CN" altLang="en-US" b="1" dirty="0">
                <a:solidFill>
                  <a:srgbClr val="FF0000"/>
                </a:solidFill>
              </a:rPr>
              <a:t>折节</a:t>
            </a:r>
            <a:r>
              <a:rPr lang="zh-CN" altLang="en-US" b="1" dirty="0" smtClean="0"/>
              <a:t>勤学</a:t>
            </a:r>
            <a:endParaRPr lang="en-US" altLang="zh-CN" b="1" dirty="0" smtClean="0"/>
          </a:p>
          <a:p>
            <a:r>
              <a:rPr lang="en-US" altLang="zh-CN" b="1" dirty="0" smtClean="0"/>
              <a:t>17</a:t>
            </a:r>
            <a:r>
              <a:rPr lang="zh-CN" altLang="en-US" b="1" dirty="0" smtClean="0"/>
              <a:t>二人</a:t>
            </a:r>
            <a:r>
              <a:rPr lang="zh-CN" altLang="en-US" b="1" dirty="0">
                <a:solidFill>
                  <a:srgbClr val="FF0000"/>
                </a:solidFill>
              </a:rPr>
              <a:t>推许</a:t>
            </a:r>
            <a:r>
              <a:rPr lang="zh-CN" altLang="en-US" b="1" dirty="0" smtClean="0"/>
              <a:t>之曰</a:t>
            </a:r>
            <a:endParaRPr lang="en-US" altLang="zh-CN" b="1" dirty="0" smtClean="0"/>
          </a:p>
          <a:p>
            <a:r>
              <a:rPr lang="en-US" altLang="zh-CN" b="1" dirty="0" smtClean="0"/>
              <a:t>18</a:t>
            </a:r>
            <a:r>
              <a:rPr lang="zh-CN" altLang="en-US" b="1" dirty="0" smtClean="0"/>
              <a:t>颇见</a:t>
            </a:r>
            <a:r>
              <a:rPr lang="zh-CN" altLang="en-US" b="1" dirty="0">
                <a:solidFill>
                  <a:srgbClr val="FF0000"/>
                </a:solidFill>
              </a:rPr>
              <a:t>亲委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396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58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文言字词考查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4536504" cy="56166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sz="3500" b="1" dirty="0">
                <a:solidFill>
                  <a:srgbClr val="FF0000"/>
                </a:solidFill>
              </a:rPr>
              <a:t>长</a:t>
            </a:r>
            <a:r>
              <a:rPr lang="zh-CN" altLang="en-US" b="1" dirty="0" smtClean="0"/>
              <a:t>龙溪书院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鼎</a:t>
            </a:r>
            <a:r>
              <a:rPr lang="zh-CN" altLang="en-US" sz="3500" b="1" dirty="0">
                <a:solidFill>
                  <a:srgbClr val="FF0000"/>
                </a:solidFill>
              </a:rPr>
              <a:t>结</a:t>
            </a:r>
            <a:r>
              <a:rPr lang="zh-CN" altLang="en-US" b="1" dirty="0" smtClean="0"/>
              <a:t>乡兵自守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数</a:t>
            </a:r>
            <a:r>
              <a:rPr lang="zh-CN" altLang="en-US" sz="3500" b="1" dirty="0">
                <a:solidFill>
                  <a:srgbClr val="FF0000"/>
                </a:solidFill>
              </a:rPr>
              <a:t>延</a:t>
            </a:r>
            <a:r>
              <a:rPr lang="zh-CN" altLang="en-US" b="1" dirty="0" smtClean="0"/>
              <a:t>见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sz="3500" b="1" dirty="0">
                <a:solidFill>
                  <a:srgbClr val="FF0000"/>
                </a:solidFill>
              </a:rPr>
              <a:t>便</a:t>
            </a:r>
            <a:r>
              <a:rPr lang="zh-CN" altLang="en-US" b="1" dirty="0" smtClean="0"/>
              <a:t>弓马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sz="3500" b="1" dirty="0">
                <a:solidFill>
                  <a:srgbClr val="FF0000"/>
                </a:solidFill>
              </a:rPr>
              <a:t>俾</a:t>
            </a:r>
            <a:r>
              <a:rPr lang="zh-CN" altLang="en-US" b="1" dirty="0" smtClean="0"/>
              <a:t>将兵</a:t>
            </a:r>
            <a:r>
              <a:rPr lang="zh-CN" altLang="en-US" sz="3500" b="1" dirty="0">
                <a:solidFill>
                  <a:srgbClr val="FF0000"/>
                </a:solidFill>
              </a:rPr>
              <a:t>略</a:t>
            </a:r>
            <a:r>
              <a:rPr lang="zh-CN" altLang="en-US" b="1" dirty="0" smtClean="0"/>
              <a:t>地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sz="3500" b="1" dirty="0">
                <a:solidFill>
                  <a:srgbClr val="FF0000"/>
                </a:solidFill>
              </a:rPr>
              <a:t>不可当其峰</a:t>
            </a:r>
            <a:endParaRPr lang="en-US" altLang="zh-CN" sz="3500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升</a:t>
            </a:r>
            <a:r>
              <a:rPr lang="zh-CN" altLang="en-US" sz="3500" b="1" dirty="0">
                <a:solidFill>
                  <a:srgbClr val="FF0000"/>
                </a:solidFill>
              </a:rPr>
              <a:t>阶</a:t>
            </a:r>
            <a:r>
              <a:rPr lang="zh-CN" altLang="en-US" b="1" dirty="0"/>
              <a:t>纳</a:t>
            </a:r>
            <a:r>
              <a:rPr lang="zh-CN" altLang="en-US" sz="3500" b="1" dirty="0">
                <a:solidFill>
                  <a:srgbClr val="FF0000"/>
                </a:solidFill>
              </a:rPr>
              <a:t>陛</a:t>
            </a:r>
            <a:endParaRPr lang="en-US" altLang="zh-CN" sz="3500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8</a:t>
            </a:r>
            <a:r>
              <a:rPr lang="zh-CN" altLang="en-US" sz="3500" b="1" dirty="0">
                <a:solidFill>
                  <a:srgbClr val="FF0000"/>
                </a:solidFill>
              </a:rPr>
              <a:t>行</a:t>
            </a:r>
            <a:r>
              <a:rPr lang="zh-CN" altLang="en-US" sz="3500" b="1" dirty="0">
                <a:solidFill>
                  <a:srgbClr val="FF0000"/>
                </a:solidFill>
              </a:rPr>
              <a:t>贤而去自贤之</a:t>
            </a:r>
            <a:r>
              <a:rPr lang="zh-CN" altLang="en-US" sz="3500" b="1" dirty="0">
                <a:solidFill>
                  <a:srgbClr val="FF0000"/>
                </a:solidFill>
              </a:rPr>
              <a:t>行</a:t>
            </a:r>
            <a:endParaRPr lang="en-US" altLang="zh-CN" sz="3500" b="1" dirty="0">
              <a:solidFill>
                <a:srgbClr val="FF0000"/>
              </a:solidFill>
            </a:endParaRPr>
          </a:p>
          <a:p>
            <a:endParaRPr lang="en-US" altLang="zh-CN" b="1" dirty="0" smtClean="0"/>
          </a:p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昌为人</a:t>
            </a:r>
            <a:r>
              <a:rPr lang="zh-CN" altLang="en-US" sz="3500" b="1" dirty="0">
                <a:solidFill>
                  <a:srgbClr val="FF0000"/>
                </a:solidFill>
              </a:rPr>
              <a:t>强力</a:t>
            </a:r>
            <a:endParaRPr lang="en-US" altLang="zh-CN" sz="3500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昌</a:t>
            </a:r>
            <a:r>
              <a:rPr lang="zh-CN" altLang="en-US" sz="3500" b="1" dirty="0">
                <a:solidFill>
                  <a:srgbClr val="FF0000"/>
                </a:solidFill>
              </a:rPr>
              <a:t>还</a:t>
            </a:r>
            <a:r>
              <a:rPr lang="zh-CN" altLang="en-US" b="1" dirty="0" smtClean="0"/>
              <a:t>走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052736"/>
            <a:ext cx="49685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执掌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聚合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接见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擅长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使；攻占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难以抵挡他的锋芒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台阶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品行贤良并且去掉自以为贤能的行为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刚强不屈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环，绕着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579296" cy="5865515"/>
          </a:xfrm>
        </p:spPr>
        <p:txBody>
          <a:bodyPr/>
          <a:lstStyle/>
          <a:p>
            <a:r>
              <a:rPr lang="en-US" altLang="zh-CN" b="1" dirty="0" smtClean="0"/>
              <a:t>11</a:t>
            </a:r>
            <a:r>
              <a:rPr lang="zh-CN" altLang="en-US" b="1" dirty="0" smtClean="0"/>
              <a:t>仪游诸侯无所</a:t>
            </a:r>
            <a:r>
              <a:rPr lang="zh-CN" altLang="en-US" b="1" dirty="0">
                <a:solidFill>
                  <a:srgbClr val="FF0000"/>
                </a:solidFill>
              </a:rPr>
              <a:t>遇 </a:t>
            </a:r>
            <a:r>
              <a:rPr lang="zh-CN" altLang="en-US" b="1" dirty="0" smtClean="0"/>
              <a:t>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赏识，厚待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以为非君莫能得秦</a:t>
            </a:r>
            <a:r>
              <a:rPr lang="zh-CN" altLang="en-US" b="1" dirty="0">
                <a:solidFill>
                  <a:srgbClr val="FF0000"/>
                </a:solidFill>
              </a:rPr>
              <a:t>柄              权力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13</a:t>
            </a:r>
            <a:r>
              <a:rPr lang="zh-CN" altLang="en-US" b="1" dirty="0" smtClean="0"/>
              <a:t>此吾在术中而不知</a:t>
            </a:r>
            <a:r>
              <a:rPr lang="zh-CN" altLang="en-US" b="1" dirty="0">
                <a:solidFill>
                  <a:srgbClr val="FF0000"/>
                </a:solidFill>
              </a:rPr>
              <a:t>寤</a:t>
            </a:r>
            <a:r>
              <a:rPr lang="zh-CN" altLang="en-US" b="1" dirty="0" smtClean="0"/>
              <a:t>。          </a:t>
            </a:r>
            <a:r>
              <a:rPr lang="zh-CN" altLang="en-US" b="1" dirty="0">
                <a:solidFill>
                  <a:srgbClr val="FF0000"/>
                </a:solidFill>
              </a:rPr>
              <a:t>明白，醒悟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14</a:t>
            </a:r>
            <a:r>
              <a:rPr lang="zh-CN" altLang="en-US" b="1" dirty="0" smtClean="0"/>
              <a:t>声必扬，</a:t>
            </a:r>
            <a:r>
              <a:rPr lang="zh-CN" altLang="en-US" b="1" dirty="0">
                <a:solidFill>
                  <a:srgbClr val="FF0000"/>
                </a:solidFill>
              </a:rPr>
              <a:t>所以</a:t>
            </a:r>
            <a:r>
              <a:rPr lang="zh-CN" altLang="en-US" b="1" dirty="0" smtClean="0"/>
              <a:t>戒人也。            </a:t>
            </a:r>
            <a:r>
              <a:rPr lang="zh-CN" altLang="en-US" b="1" dirty="0">
                <a:solidFill>
                  <a:srgbClr val="FF0000"/>
                </a:solidFill>
              </a:rPr>
              <a:t>用来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15</a:t>
            </a:r>
            <a:r>
              <a:rPr lang="zh-CN" altLang="en-US" b="1" dirty="0" smtClean="0"/>
              <a:t>属丑正</a:t>
            </a:r>
            <a:r>
              <a:rPr lang="zh-CN" altLang="en-US" b="1" dirty="0">
                <a:solidFill>
                  <a:srgbClr val="FF0000"/>
                </a:solidFill>
              </a:rPr>
              <a:t>操衡</a:t>
            </a:r>
            <a:r>
              <a:rPr lang="zh-CN" altLang="en-US" b="1" dirty="0" smtClean="0"/>
              <a:t>，除其异己            </a:t>
            </a:r>
            <a:r>
              <a:rPr lang="zh-CN" altLang="en-US" b="1" dirty="0">
                <a:solidFill>
                  <a:srgbClr val="FF0000"/>
                </a:solidFill>
              </a:rPr>
              <a:t>操持权柄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16</a:t>
            </a:r>
            <a:r>
              <a:rPr lang="zh-CN" altLang="en-US" b="1" dirty="0" smtClean="0"/>
              <a:t>长更</a:t>
            </a:r>
            <a:r>
              <a:rPr lang="zh-CN" altLang="en-US" b="1" dirty="0">
                <a:solidFill>
                  <a:srgbClr val="FF0000"/>
                </a:solidFill>
              </a:rPr>
              <a:t>折节</a:t>
            </a:r>
            <a:r>
              <a:rPr lang="zh-CN" altLang="en-US" b="1" dirty="0" smtClean="0"/>
              <a:t>勤学  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改变志行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17</a:t>
            </a:r>
            <a:r>
              <a:rPr lang="zh-CN" altLang="en-US" b="1" dirty="0" smtClean="0"/>
              <a:t>二人</a:t>
            </a:r>
            <a:r>
              <a:rPr lang="zh-CN" altLang="en-US" b="1" dirty="0">
                <a:solidFill>
                  <a:srgbClr val="FF0000"/>
                </a:solidFill>
              </a:rPr>
              <a:t>推许</a:t>
            </a:r>
            <a:r>
              <a:rPr lang="zh-CN" altLang="en-US" b="1" dirty="0" smtClean="0"/>
              <a:t>之曰  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推让赞许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18</a:t>
            </a:r>
            <a:r>
              <a:rPr lang="zh-CN" altLang="en-US" b="1" dirty="0" smtClean="0"/>
              <a:t>颇见</a:t>
            </a:r>
            <a:r>
              <a:rPr lang="zh-CN" altLang="en-US" b="1" dirty="0">
                <a:solidFill>
                  <a:srgbClr val="FF0000"/>
                </a:solidFill>
              </a:rPr>
              <a:t>亲委                                       亲信倚重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675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509</Words>
  <Application>Microsoft Office PowerPoint</Application>
  <PresentationFormat>全屏显示(4:3)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古今异义词课堂检测二</vt:lpstr>
      <vt:lpstr>请找出句子中的古今异义词并解释古义</vt:lpstr>
      <vt:lpstr>PowerPoint 演示文稿</vt:lpstr>
      <vt:lpstr>文言字词考查</vt:lpstr>
      <vt:lpstr>PowerPoint 演示文稿</vt:lpstr>
      <vt:lpstr>文言字词考查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古今异义词课堂检测一</dc:title>
  <dc:creator>user</dc:creator>
  <cp:lastModifiedBy>user</cp:lastModifiedBy>
  <cp:revision>16</cp:revision>
  <dcterms:created xsi:type="dcterms:W3CDTF">2016-10-07T07:51:51Z</dcterms:created>
  <dcterms:modified xsi:type="dcterms:W3CDTF">2016-10-10T09:18:40Z</dcterms:modified>
</cp:coreProperties>
</file>