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-7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zh-CN" b="1"/>
              <a:t>通假字课堂检测一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932" y="55245"/>
            <a:ext cx="10877658" cy="752151"/>
          </a:xfrm>
        </p:spPr>
        <p:txBody>
          <a:bodyPr/>
          <a:lstStyle/>
          <a:p>
            <a:r>
              <a:rPr lang="zh-CN" altLang="en-US" sz="4000" b="1" dirty="0"/>
              <a:t>请</a:t>
            </a:r>
            <a:r>
              <a:rPr lang="zh-CN" altLang="en-US" sz="4000" b="1" dirty="0">
                <a:latin typeface="Times New Roman" pitchFamily="18" charset="0"/>
                <a:ea typeface="宋体" pitchFamily="2" charset="-122"/>
                <a:cs typeface="+mn-cs"/>
              </a:rPr>
              <a:t>找出</a:t>
            </a:r>
            <a:r>
              <a:rPr lang="zh-CN" altLang="en-US" sz="4000" b="1" dirty="0"/>
              <a:t>句子中的通假字并解释意思。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351" y="856634"/>
            <a:ext cx="7844155" cy="4620895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Tahoma" pitchFamily="34" charset="0"/>
                <a:ea typeface="宋体" pitchFamily="2" charset="-122"/>
                <a:sym typeface="+mn-ea"/>
              </a:rPr>
              <a:t>1</a:t>
            </a:r>
            <a:r>
              <a:rPr lang="zh-CN" altLang="en-US" sz="3200" b="1" dirty="0">
                <a:latin typeface="Tahoma" pitchFamily="34" charset="0"/>
                <a:ea typeface="宋体" pitchFamily="2" charset="-122"/>
                <a:sym typeface="+mn-ea"/>
              </a:rPr>
              <a:t>状与我</a:t>
            </a:r>
            <a:r>
              <a:rPr lang="zh-CN" altLang="en-US" sz="32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+mn-ea"/>
              </a:rPr>
              <a:t>童</a:t>
            </a:r>
            <a:r>
              <a:rPr lang="zh-CN" altLang="en-US" sz="3200" b="1" dirty="0">
                <a:latin typeface="Tahoma" pitchFamily="34" charset="0"/>
                <a:ea typeface="宋体" pitchFamily="2" charset="-122"/>
                <a:sym typeface="+mn-ea"/>
              </a:rPr>
              <a:t>者近而爱之，状与我异者疏而畏之。</a:t>
            </a:r>
          </a:p>
          <a:p>
            <a:r>
              <a:rPr lang="en-US" altLang="zh-CN" sz="3200" b="1" dirty="0">
                <a:latin typeface="Times New Roman" pitchFamily="18" charset="0"/>
                <a:ea typeface="宋体" pitchFamily="2" charset="-122"/>
                <a:sym typeface="+mn-ea"/>
              </a:rPr>
              <a:t>2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召有司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案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图，指从此以往十五都予赵。</a:t>
            </a:r>
          </a:p>
          <a:p>
            <a:r>
              <a:rPr lang="en-US" altLang="zh-CN" sz="3200" b="1" dirty="0">
                <a:latin typeface="Times New Roman" pitchFamily="18" charset="0"/>
                <a:ea typeface="宋体" pitchFamily="2" charset="-122"/>
                <a:sym typeface="+mn-ea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罢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夫赢老易于而咬其骨。</a:t>
            </a:r>
          </a:p>
          <a:p>
            <a:r>
              <a:rPr lang="en-US" altLang="zh-CN" sz="3200" b="1" dirty="0">
                <a:latin typeface="Times New Roman" pitchFamily="18" charset="0"/>
                <a:ea typeface="宋体" pitchFamily="2" charset="-122"/>
                <a:sym typeface="+mn-ea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倍</a:t>
            </a:r>
            <a:r>
              <a:rPr lang="zh-CN" altLang="en-US" sz="3200" b="1" dirty="0">
                <a:latin typeface="Tahoma" pitchFamily="34" charset="0"/>
                <a:ea typeface="宋体" pitchFamily="2" charset="-122"/>
                <a:sym typeface="+mn-ea"/>
              </a:rPr>
              <a:t>道而妄行，则天不能使之吉。</a:t>
            </a:r>
          </a:p>
          <a:p>
            <a:r>
              <a:rPr lang="en-US" altLang="zh-CN" sz="3200" b="1" dirty="0">
                <a:latin typeface="Times New Roman" pitchFamily="18" charset="0"/>
                <a:ea typeface="宋体" pitchFamily="2" charset="-122"/>
                <a:sym typeface="+mn-ea"/>
              </a:rPr>
              <a:t>5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闻妻言，如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被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冰雪。</a:t>
            </a:r>
          </a:p>
          <a:p>
            <a:r>
              <a:rPr lang="en-US" altLang="zh-CN" sz="3200" b="1" dirty="0">
                <a:latin typeface="Tahoma" pitchFamily="34" charset="0"/>
                <a:ea typeface="宋体" pitchFamily="2" charset="-122"/>
                <a:sym typeface="+mn-ea"/>
              </a:rPr>
              <a:t>6</a:t>
            </a:r>
            <a:r>
              <a:rPr lang="zh-CN" altLang="en-US" sz="3200" b="1" dirty="0">
                <a:latin typeface="Tahoma" pitchFamily="34" charset="0"/>
                <a:ea typeface="宋体" pitchFamily="2" charset="-122"/>
                <a:sym typeface="+mn-ea"/>
              </a:rPr>
              <a:t>秦有余力而制其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弊</a:t>
            </a:r>
          </a:p>
          <a:p>
            <a:r>
              <a:rPr lang="en-US" altLang="zh-CN" sz="3200" b="1" dirty="0">
                <a:latin typeface="Times New Roman" pitchFamily="18" charset="0"/>
                <a:ea typeface="宋体" pitchFamily="2" charset="-122"/>
                <a:sym typeface="+mn-ea"/>
              </a:rPr>
              <a:t>7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小惠末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徧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，民弗从也。</a:t>
            </a:r>
          </a:p>
          <a:p>
            <a:r>
              <a:rPr lang="en-US" altLang="zh-CN" sz="3200" b="1" dirty="0">
                <a:latin typeface="Times New Roman" pitchFamily="18" charset="0"/>
                <a:ea typeface="宋体" pitchFamily="2" charset="-122"/>
                <a:sym typeface="+mn-ea"/>
              </a:rPr>
              <a:t>8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手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裁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举，则又超忽而跃。</a:t>
            </a:r>
          </a:p>
          <a:p>
            <a:r>
              <a:rPr lang="en-US" altLang="zh-CN" sz="3200" b="1" dirty="0">
                <a:latin typeface="Times New Roman" pitchFamily="18" charset="0"/>
                <a:ea typeface="宋体" pitchFamily="2" charset="-122"/>
                <a:sym typeface="+mn-ea"/>
              </a:rPr>
              <a:t>9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合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从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sym typeface="+mn-ea"/>
              </a:rPr>
              <a:t>缔交，相与为一。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55577" y="813394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“</a:t>
            </a:r>
            <a:r>
              <a:rPr lang="zh-CN" altLang="zh-CN" sz="3200" b="1" dirty="0" smtClean="0"/>
              <a:t>同</a:t>
            </a:r>
            <a:r>
              <a:rPr lang="zh-CN" altLang="en-US" sz="3200" b="1" dirty="0" smtClean="0"/>
              <a:t>”</a:t>
            </a:r>
            <a:r>
              <a:rPr lang="zh-CN" altLang="en-US" sz="3200" b="1" dirty="0"/>
              <a:t>。</a:t>
            </a:r>
            <a:r>
              <a:rPr lang="zh-CN" altLang="zh-CN" sz="3200" b="1" dirty="0" smtClean="0"/>
              <a:t>相同</a:t>
            </a:r>
            <a:endParaRPr lang="zh-CN" altLang="zh-CN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211036" y="1711672"/>
            <a:ext cx="390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“</a:t>
            </a:r>
            <a:r>
              <a:rPr lang="zh-CN" altLang="zh-CN" sz="3200" b="1" dirty="0" smtClean="0"/>
              <a:t>按</a:t>
            </a:r>
            <a:r>
              <a:rPr lang="zh-CN" altLang="en-US" sz="3200" b="1" dirty="0" smtClean="0"/>
              <a:t>”</a:t>
            </a:r>
            <a:r>
              <a:rPr lang="zh-CN" altLang="en-US" sz="3200" b="1" dirty="0"/>
              <a:t>。</a:t>
            </a:r>
            <a:r>
              <a:rPr lang="zh-CN" altLang="zh-CN" sz="3200" b="1" dirty="0" smtClean="0"/>
              <a:t>审察</a:t>
            </a:r>
            <a:r>
              <a:rPr lang="zh-CN" altLang="zh-CN" sz="3200" b="1" dirty="0"/>
              <a:t>，察看。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211035" y="2320884"/>
            <a:ext cx="390412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 smtClean="0"/>
              <a:t>“</a:t>
            </a:r>
            <a:r>
              <a:rPr lang="zh-CN" altLang="zh-CN" sz="3200" b="1" dirty="0" smtClean="0"/>
              <a:t>疲</a:t>
            </a:r>
            <a:r>
              <a:rPr lang="zh-CN" altLang="en-US" sz="3200" b="1" dirty="0" smtClean="0"/>
              <a:t>”。</a:t>
            </a:r>
            <a:r>
              <a:rPr lang="zh-CN" altLang="zh-CN" sz="3200" b="1" dirty="0" smtClean="0"/>
              <a:t>疲劳</a:t>
            </a:r>
            <a:r>
              <a:rPr lang="zh-CN" altLang="en-US" sz="3200" b="1" dirty="0" smtClean="0"/>
              <a:t>，</a:t>
            </a:r>
            <a:r>
              <a:rPr lang="zh-CN" altLang="zh-CN" sz="3200" b="1" dirty="0" smtClean="0"/>
              <a:t>疲惫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11035" y="2905659"/>
            <a:ext cx="403240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 smtClean="0"/>
              <a:t>“</a:t>
            </a:r>
            <a:r>
              <a:rPr lang="zh-CN" altLang="zh-CN" sz="3200" b="1" dirty="0" smtClean="0"/>
              <a:t>背</a:t>
            </a:r>
            <a:r>
              <a:rPr lang="zh-CN" altLang="en-US" sz="3200" b="1" dirty="0" smtClean="0"/>
              <a:t>”，</a:t>
            </a:r>
            <a:r>
              <a:rPr lang="zh-CN" altLang="zh-CN" sz="3200" b="1" dirty="0" smtClean="0"/>
              <a:t>违背</a:t>
            </a:r>
            <a:r>
              <a:rPr lang="zh-CN" altLang="zh-CN" sz="3200" b="1" dirty="0"/>
              <a:t>背离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834851" y="3476337"/>
            <a:ext cx="265649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 smtClean="0"/>
              <a:t>“</a:t>
            </a:r>
            <a:r>
              <a:rPr lang="zh-CN" altLang="zh-CN" sz="3200" b="1" dirty="0" smtClean="0"/>
              <a:t>披</a:t>
            </a:r>
            <a:r>
              <a:rPr lang="zh-CN" altLang="en-US" sz="3200" b="1" dirty="0" smtClean="0"/>
              <a:t>”，</a:t>
            </a:r>
            <a:r>
              <a:rPr lang="zh-CN" altLang="zh-CN" sz="3200" b="1" dirty="0" smtClean="0"/>
              <a:t>披</a:t>
            </a:r>
            <a:r>
              <a:rPr lang="zh-CN" altLang="zh-CN" sz="3200" b="1" dirty="0"/>
              <a:t>着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69853" y="4022653"/>
            <a:ext cx="3945311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200" b="1" dirty="0" smtClean="0"/>
              <a:t>“</a:t>
            </a:r>
            <a:r>
              <a:rPr lang="zh-CN" altLang="zh-CN" sz="3200" b="1" dirty="0" smtClean="0"/>
              <a:t>敝</a:t>
            </a:r>
            <a:r>
              <a:rPr lang="zh-CN" altLang="en-US" sz="3200" b="1" dirty="0" smtClean="0"/>
              <a:t>”，</a:t>
            </a:r>
            <a:r>
              <a:rPr lang="zh-CN" altLang="zh-CN" sz="3200" b="1" dirty="0" smtClean="0">
                <a:sym typeface="+mn-ea"/>
              </a:rPr>
              <a:t>困顿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，</a:t>
            </a:r>
            <a:r>
              <a:rPr lang="zh-CN" altLang="zh-CN" sz="3200" b="1" dirty="0">
                <a:sym typeface="+mn-ea"/>
              </a:rPr>
              <a:t>失败</a:t>
            </a:r>
            <a:r>
              <a:rPr lang="zh-CN" altLang="en-US" b="1" dirty="0">
                <a:latin typeface="Tahoma" pitchFamily="34" charset="0"/>
                <a:ea typeface="宋体" pitchFamily="2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222202" y="4632942"/>
            <a:ext cx="4123245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200" b="1" dirty="0" smtClean="0"/>
              <a:t>“遍”，</a:t>
            </a:r>
            <a:r>
              <a:rPr lang="zh-CN" altLang="zh-CN" sz="3200" b="1" dirty="0" smtClean="0"/>
              <a:t>遍及</a:t>
            </a:r>
            <a:r>
              <a:rPr lang="zh-CN" altLang="zh-CN" sz="3200" b="1" dirty="0"/>
              <a:t>，普遍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47552" y="5217717"/>
            <a:ext cx="2244525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 smtClean="0"/>
              <a:t>“</a:t>
            </a:r>
            <a:r>
              <a:rPr lang="zh-CN" altLang="zh-CN" sz="3200" b="1" dirty="0" smtClean="0"/>
              <a:t>才</a:t>
            </a:r>
            <a:r>
              <a:rPr lang="zh-CN" altLang="en-US" sz="3200" b="1" dirty="0" smtClean="0"/>
              <a:t>”，</a:t>
            </a:r>
            <a:r>
              <a:rPr lang="zh-CN" altLang="zh-CN" sz="3200" b="1" dirty="0" smtClean="0"/>
              <a:t>刚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44622" y="5802492"/>
            <a:ext cx="494718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200" b="1" dirty="0" smtClean="0"/>
              <a:t>“</a:t>
            </a:r>
            <a:r>
              <a:rPr lang="zh-CN" altLang="zh-CN" sz="3200" b="1" dirty="0" smtClean="0"/>
              <a:t>纵</a:t>
            </a:r>
            <a:r>
              <a:rPr lang="zh-CN" altLang="en-US" sz="3200" b="1" dirty="0" smtClean="0"/>
              <a:t>”，</a:t>
            </a:r>
            <a:r>
              <a:rPr lang="zh-CN" altLang="zh-CN" sz="3200" b="1" dirty="0" smtClean="0">
                <a:sym typeface="+mn-ea"/>
              </a:rPr>
              <a:t>合</a:t>
            </a:r>
            <a:r>
              <a:rPr lang="zh-CN" altLang="zh-CN" sz="3200" b="1" dirty="0">
                <a:sym typeface="+mn-ea"/>
              </a:rPr>
              <a:t>纵，联合抗秦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570" y="-118745"/>
            <a:ext cx="6285230" cy="7955280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取之百金，使工以药</a:t>
            </a: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淬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之。</a:t>
            </a:r>
          </a:p>
          <a:p>
            <a:r>
              <a:rPr lang="zh-CN" altLang="en-US" sz="3000" b="1" dirty="0">
                <a:latin typeface="Tahoma" pitchFamily="34" charset="0"/>
                <a:ea typeface="宋体" pitchFamily="2" charset="-122"/>
              </a:rPr>
              <a:t>偭规矩而改</a:t>
            </a:r>
            <a:r>
              <a:rPr lang="zh-CN" altLang="en-US" sz="30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错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</a:rPr>
              <a:t>。</a:t>
            </a:r>
            <a:endParaRPr lang="zh-CN" altLang="zh-CN" sz="3000" dirty="0"/>
          </a:p>
          <a:p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风雨之不时，怪星之</a:t>
            </a: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党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见</a:t>
            </a:r>
          </a:p>
          <a:p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故善</a:t>
            </a:r>
            <a:r>
              <a:rPr lang="zh-CN" altLang="en-US" sz="3000" b="1" dirty="0" smtClean="0">
                <a:latin typeface="Tahoma" pitchFamily="34" charset="0"/>
                <a:ea typeface="宋体" pitchFamily="2" charset="-122"/>
                <a:sym typeface="+mn-ea"/>
              </a:rPr>
              <a:t>者因之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，其次</a:t>
            </a:r>
            <a:r>
              <a:rPr lang="zh-CN" altLang="en-US" sz="30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+mn-ea"/>
              </a:rPr>
              <a:t>利</a:t>
            </a:r>
            <a:r>
              <a:rPr lang="zh-CN" altLang="en-US" sz="3000" b="1" dirty="0">
                <a:latin typeface="Times New Roman" pitchFamily="18" charset="0"/>
                <a:ea typeface="宋体" pitchFamily="2" charset="-122"/>
                <a:sym typeface="+mn-ea"/>
              </a:rPr>
              <a:t>道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之</a:t>
            </a:r>
          </a:p>
          <a:p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所识穷乏者</a:t>
            </a: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得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我钦</a:t>
            </a:r>
            <a:r>
              <a:rPr lang="en-US" altLang="zh-CN" sz="3000" b="1" dirty="0">
                <a:latin typeface="Tahoma" pitchFamily="34" charset="0"/>
                <a:ea typeface="宋体" pitchFamily="2" charset="-122"/>
                <a:sym typeface="+mn-ea"/>
              </a:rPr>
              <a:t>?</a:t>
            </a:r>
          </a:p>
          <a:p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一</a:t>
            </a: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厝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朔东，一</a:t>
            </a:r>
            <a:r>
              <a:rPr lang="zh-CN" altLang="en-US" sz="3000" b="1" dirty="0">
                <a:latin typeface="Times New Roman" pitchFamily="18" charset="0"/>
                <a:ea typeface="宋体" pitchFamily="2" charset="-122"/>
                <a:sym typeface="+mn-ea"/>
              </a:rPr>
              <a:t>厝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雍南</a:t>
            </a:r>
          </a:p>
          <a:p>
            <a:r>
              <a:rPr lang="zh-CN" altLang="en-US" sz="3000" b="1" dirty="0">
                <a:latin typeface="Times New Roman" pitchFamily="18" charset="0"/>
                <a:ea typeface="宋体" pitchFamily="2" charset="-122"/>
                <a:sym typeface="+mn-ea"/>
              </a:rPr>
              <a:t>再</a:t>
            </a: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敚</a:t>
            </a:r>
            <a:r>
              <a:rPr lang="zh-CN" altLang="en-US" sz="3000" b="1" dirty="0">
                <a:latin typeface="Times New Roman" pitchFamily="18" charset="0"/>
                <a:ea typeface="宋体" pitchFamily="2" charset="-122"/>
                <a:sym typeface="+mn-ea"/>
              </a:rPr>
              <a:t>门，门闭不得出。</a:t>
            </a:r>
          </a:p>
          <a:p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堕</a:t>
            </a:r>
            <a:r>
              <a:rPr lang="zh-CN" altLang="en-US" sz="3000" b="1" dirty="0">
                <a:latin typeface="Times New Roman" pitchFamily="18" charset="0"/>
                <a:ea typeface="宋体" pitchFamily="2" charset="-122"/>
                <a:sym typeface="+mn-ea"/>
              </a:rPr>
              <a:t>军实而长寇仇，亡无日矣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  <a:sym typeface="+mn-ea"/>
              </a:rPr>
              <a:t>!</a:t>
            </a:r>
          </a:p>
          <a:p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吾乃与</a:t>
            </a:r>
            <a:r>
              <a:rPr lang="zh-CN" altLang="en-US" sz="30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+mn-ea"/>
              </a:rPr>
              <a:t>而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君言，汝何为者也</a:t>
            </a:r>
            <a:r>
              <a:rPr lang="en-US" altLang="zh-CN" sz="3000" b="1" dirty="0">
                <a:latin typeface="Tahoma" pitchFamily="34" charset="0"/>
                <a:ea typeface="宋体" pitchFamily="2" charset="-122"/>
                <a:sym typeface="+mn-ea"/>
              </a:rPr>
              <a:t>?</a:t>
            </a:r>
          </a:p>
          <a:p>
            <a:r>
              <a:rPr lang="zh-CN" altLang="en-US" sz="3000" b="1" dirty="0">
                <a:latin typeface="Times New Roman" pitchFamily="18" charset="0"/>
                <a:ea typeface="宋体" pitchFamily="2" charset="-122"/>
                <a:sym typeface="+mn-ea"/>
              </a:rPr>
              <a:t>水陆草木之花，可爱者甚</a:t>
            </a: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蕃</a:t>
            </a:r>
            <a:r>
              <a:rPr lang="zh-CN" altLang="en-US" sz="3000" b="1" dirty="0"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</a:p>
          <a:p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入则无法家</a:t>
            </a:r>
            <a:r>
              <a:rPr lang="zh-CN" altLang="en-US" sz="30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+mn-ea"/>
              </a:rPr>
              <a:t>拂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土。</a:t>
            </a:r>
          </a:p>
          <a:p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有勇力者聚徒而</a:t>
            </a:r>
            <a:r>
              <a:rPr lang="zh-CN" altLang="en-US" sz="30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+mn-ea"/>
              </a:rPr>
              <a:t>衡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击。</a:t>
            </a:r>
          </a:p>
          <a:p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秦王</a:t>
            </a:r>
            <a:r>
              <a:rPr lang="zh-CN" altLang="en-US" sz="30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+mn-ea"/>
              </a:rPr>
              <a:t>还</a:t>
            </a:r>
            <a:r>
              <a:rPr lang="zh-CN" altLang="en-US" sz="3000" b="1" dirty="0">
                <a:latin typeface="Tahoma" pitchFamily="34" charset="0"/>
                <a:ea typeface="宋体" pitchFamily="2" charset="-122"/>
                <a:sym typeface="+mn-ea"/>
              </a:rPr>
              <a:t>柱而走。</a:t>
            </a:r>
            <a:endParaRPr lang="zh-CN" altLang="zh-CN" sz="3000" dirty="0"/>
          </a:p>
          <a:p>
            <a:endParaRPr lang="zh-CN" altLang="zh-CN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779796" y="1163"/>
            <a:ext cx="523412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2800" b="1" dirty="0">
                <a:sym typeface="+mn-ea"/>
              </a:rPr>
              <a:t>“焠”；金属器械烧后放入水</a:t>
            </a:r>
            <a:r>
              <a:rPr lang="zh-CN" altLang="zh-CN" sz="2800" b="1" dirty="0" smtClean="0">
                <a:sym typeface="+mn-ea"/>
              </a:rPr>
              <a:t>中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8836748" y="556012"/>
            <a:ext cx="234872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b="1" dirty="0">
                <a:sym typeface="+mn-ea"/>
              </a:rPr>
              <a:t>“措”</a:t>
            </a:r>
            <a:r>
              <a:rPr lang="zh-CN" altLang="en-US" sz="2800" b="1" dirty="0">
                <a:sym typeface="+mn-ea"/>
              </a:rPr>
              <a:t>；</a:t>
            </a:r>
            <a:r>
              <a:rPr lang="zh-CN" altLang="zh-CN" sz="2800" b="1" dirty="0">
                <a:sym typeface="+mn-ea"/>
              </a:rPr>
              <a:t>举措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189024" y="1012421"/>
            <a:ext cx="379142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2800" b="1" dirty="0">
                <a:sym typeface="+mn-ea"/>
              </a:rPr>
              <a:t>“倘”</a:t>
            </a:r>
            <a:r>
              <a:rPr lang="zh-CN" altLang="en-US" sz="2800" b="1" dirty="0">
                <a:sym typeface="+mn-ea"/>
              </a:rPr>
              <a:t>；</a:t>
            </a:r>
            <a:r>
              <a:rPr lang="zh-CN" altLang="zh-CN" sz="2800" b="1" dirty="0">
                <a:sym typeface="+mn-ea"/>
              </a:rPr>
              <a:t>倘若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zh-CN" altLang="zh-CN" sz="2800" b="1" dirty="0">
                <a:sym typeface="+mn-ea"/>
              </a:rPr>
              <a:t>偶然</a:t>
            </a:r>
            <a:r>
              <a:rPr lang="zh-CN" altLang="en-US" sz="2800" b="1" dirty="0">
                <a:sym typeface="+mn-ea"/>
              </a:rPr>
              <a:t>。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20993" y="1515982"/>
            <a:ext cx="198804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b="1" dirty="0"/>
              <a:t>“导”引导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809320" y="1983476"/>
            <a:ext cx="379142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b="1" dirty="0">
                <a:sym typeface="+mn-ea"/>
              </a:rPr>
              <a:t>“德”</a:t>
            </a:r>
            <a:r>
              <a:rPr lang="zh-CN" altLang="zh-CN" sz="2800" b="1" dirty="0" smtClean="0">
                <a:sym typeface="+mn-ea"/>
              </a:rPr>
              <a:t>；</a:t>
            </a:r>
            <a:r>
              <a:rPr lang="zh-CN" altLang="en-US" sz="2800" b="1" dirty="0" smtClean="0">
                <a:sym typeface="+mn-ea"/>
              </a:rPr>
              <a:t>感恩，感激</a:t>
            </a:r>
            <a:r>
              <a:rPr lang="zh-CN" altLang="zh-CN" sz="2800" b="1" dirty="0" smtClean="0">
                <a:sym typeface="+mn-ea"/>
              </a:rPr>
              <a:t>。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910376" y="6338401"/>
            <a:ext cx="234872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2800" b="1" dirty="0">
                <a:sym typeface="+mn-ea"/>
              </a:rPr>
              <a:t>“环”；绕。</a:t>
            </a:r>
            <a:endParaRPr lang="zh-CN" altLang="zh-CN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836748" y="5835433"/>
            <a:ext cx="379142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b="1" dirty="0">
                <a:sym typeface="+mn-ea"/>
              </a:rPr>
              <a:t>“横”跟竖、直相对。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8869504" y="5279680"/>
            <a:ext cx="270939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2800" b="1" dirty="0">
                <a:sym typeface="+mn-ea"/>
              </a:rPr>
              <a:t>“弼”；辅弼。</a:t>
            </a:r>
            <a:endParaRPr lang="zh-CN" altLang="zh-CN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9049842" y="4756460"/>
            <a:ext cx="234872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2800" b="1" dirty="0">
                <a:sym typeface="+mn-ea"/>
              </a:rPr>
              <a:t>“繁”；多。</a:t>
            </a:r>
            <a:endParaRPr lang="zh-CN" altLang="zh-CN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3174" y="3053132"/>
            <a:ext cx="379142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ym typeface="+mn-ea"/>
              </a:rPr>
              <a:t>“夺”；强取，夺取。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910376" y="2531812"/>
            <a:ext cx="270939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2800" b="1" dirty="0">
                <a:sym typeface="+mn-ea"/>
              </a:rPr>
              <a:t>“措”；放置。</a:t>
            </a:r>
            <a:endParaRPr lang="zh-CN" altLang="zh-CN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913461" y="3721720"/>
            <a:ext cx="307007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b="1" dirty="0">
                <a:sym typeface="+mn-ea"/>
              </a:rPr>
              <a:t>通“隳”；毁弃。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920993" y="4235699"/>
            <a:ext cx="307007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b="1" dirty="0">
                <a:sym typeface="+mn-ea"/>
              </a:rPr>
              <a:t>“尔”；”你的。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355</Words>
  <Application>Microsoft Office PowerPoint</Application>
  <PresentationFormat>自定义</PresentationFormat>
  <Paragraphs>46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 通假字课堂检测一</vt:lpstr>
      <vt:lpstr>请找出句子中的通假字并解释意思。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通假字课堂检测一</dc:title>
  <dc:creator/>
  <cp:lastModifiedBy>user</cp:lastModifiedBy>
  <cp:revision>22</cp:revision>
  <dcterms:created xsi:type="dcterms:W3CDTF">2015-05-05T08:02:00Z</dcterms:created>
  <dcterms:modified xsi:type="dcterms:W3CDTF">2016-10-07T00:33:15Z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