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4660"/>
  </p:normalViewPr>
  <p:slideViewPr>
    <p:cSldViewPr>
      <p:cViewPr varScale="1">
        <p:scale>
          <a:sx n="84" d="100"/>
          <a:sy n="84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4E5C-46AA-456D-AED9-CC626440D981}" type="datetimeFigureOut">
              <a:rPr lang="zh-CN" altLang="en-US" smtClean="0"/>
              <a:t>2016-09-07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B547-14B5-4988-A2D3-E56D457A1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4E5C-46AA-456D-AED9-CC626440D981}" type="datetimeFigureOut">
              <a:rPr lang="zh-CN" altLang="en-US" smtClean="0"/>
              <a:t>2016-09-07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B547-14B5-4988-A2D3-E56D457A1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7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4E5C-46AA-456D-AED9-CC626440D981}" type="datetimeFigureOut">
              <a:rPr lang="zh-CN" altLang="en-US" smtClean="0"/>
              <a:t>2016-09-07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B547-14B5-4988-A2D3-E56D457A1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8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4E5C-46AA-456D-AED9-CC626440D981}" type="datetimeFigureOut">
              <a:rPr lang="zh-CN" altLang="en-US" smtClean="0"/>
              <a:t>2016-09-07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B547-14B5-4988-A2D3-E56D457A1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4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4E5C-46AA-456D-AED9-CC626440D981}" type="datetimeFigureOut">
              <a:rPr lang="zh-CN" altLang="en-US" smtClean="0"/>
              <a:t>2016-09-07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B547-14B5-4988-A2D3-E56D457A1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2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4E5C-46AA-456D-AED9-CC626440D981}" type="datetimeFigureOut">
              <a:rPr lang="zh-CN" altLang="en-US" smtClean="0"/>
              <a:t>2016-09-07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B547-14B5-4988-A2D3-E56D457A1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75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4E5C-46AA-456D-AED9-CC626440D981}" type="datetimeFigureOut">
              <a:rPr lang="zh-CN" altLang="en-US" smtClean="0"/>
              <a:t>2016-09-07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B547-14B5-4988-A2D3-E56D457A1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89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4E5C-46AA-456D-AED9-CC626440D981}" type="datetimeFigureOut">
              <a:rPr lang="zh-CN" altLang="en-US" smtClean="0"/>
              <a:t>2016-09-07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B547-14B5-4988-A2D3-E56D457A1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43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4E5C-46AA-456D-AED9-CC626440D981}" type="datetimeFigureOut">
              <a:rPr lang="zh-CN" altLang="en-US" smtClean="0"/>
              <a:t>2016-09-07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B547-14B5-4988-A2D3-E56D457A1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2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4E5C-46AA-456D-AED9-CC626440D981}" type="datetimeFigureOut">
              <a:rPr lang="zh-CN" altLang="en-US" smtClean="0"/>
              <a:t>2016-09-07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B547-14B5-4988-A2D3-E56D457A1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6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4E5C-46AA-456D-AED9-CC626440D981}" type="datetimeFigureOut">
              <a:rPr lang="zh-CN" altLang="en-US" smtClean="0"/>
              <a:t>2016-09-07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B547-14B5-4988-A2D3-E56D457A1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3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4E5C-46AA-456D-AED9-CC626440D981}" type="datetimeFigureOut">
              <a:rPr lang="zh-CN" altLang="en-US" smtClean="0"/>
              <a:t>2016-09-07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BB547-14B5-4988-A2D3-E56D457A1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51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归去来兮辞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赵广瑞</a:t>
            </a:r>
            <a:endParaRPr lang="en-US" altLang="zh-CN" dirty="0" smtClean="0"/>
          </a:p>
          <a:p>
            <a:r>
              <a:rPr lang="en-US" altLang="zh-CN" dirty="0" smtClean="0"/>
              <a:t>20160901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24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拟挽歌辞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zh-CN" b="1" dirty="0"/>
              <a:t>其一</a:t>
            </a:r>
          </a:p>
          <a:p>
            <a:pPr marL="0" indent="0" algn="ctr">
              <a:buNone/>
            </a:pPr>
            <a:r>
              <a:rPr lang="zh-CN" altLang="zh-CN" b="1" dirty="0"/>
              <a:t>有生必有死，早终非命促。</a:t>
            </a:r>
          </a:p>
          <a:p>
            <a:pPr marL="0" indent="0" algn="ctr">
              <a:buNone/>
            </a:pPr>
            <a:r>
              <a:rPr lang="zh-CN" altLang="zh-CN" b="1" dirty="0"/>
              <a:t>昨暮同为人，今旦在鬼录。</a:t>
            </a:r>
          </a:p>
          <a:p>
            <a:pPr marL="0" indent="0" algn="ctr">
              <a:buNone/>
            </a:pPr>
            <a:r>
              <a:rPr lang="zh-CN" altLang="zh-CN" b="1" dirty="0"/>
              <a:t>魂气散何之？枯形寄空木。</a:t>
            </a:r>
          </a:p>
          <a:p>
            <a:pPr marL="0" indent="0" algn="ctr">
              <a:buNone/>
            </a:pPr>
            <a:r>
              <a:rPr lang="zh-CN" altLang="zh-CN" b="1" dirty="0"/>
              <a:t>娇儿索父啼，良友抚我哭。</a:t>
            </a:r>
          </a:p>
          <a:p>
            <a:pPr marL="0" indent="0" algn="ctr">
              <a:buNone/>
            </a:pPr>
            <a:r>
              <a:rPr lang="zh-CN" altLang="zh-CN" b="1" dirty="0"/>
              <a:t>得失不复知，是非安能觉？</a:t>
            </a:r>
          </a:p>
          <a:p>
            <a:pPr marL="0" indent="0" algn="ctr">
              <a:buNone/>
            </a:pPr>
            <a:r>
              <a:rPr lang="zh-CN" altLang="zh-CN" b="1" dirty="0"/>
              <a:t>千秋万岁后，谁知荣与辱。</a:t>
            </a:r>
          </a:p>
          <a:p>
            <a:pPr marL="0" indent="0" algn="ctr">
              <a:buNone/>
            </a:pPr>
            <a:r>
              <a:rPr lang="zh-CN" altLang="zh-CN" b="1" dirty="0"/>
              <a:t>但恨在世时，饮酒不得足</a:t>
            </a:r>
            <a:r>
              <a:rPr lang="zh-CN" altLang="zh-CN" b="1" dirty="0" smtClean="0"/>
              <a:t>。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72701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拟挽歌辞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zh-CN" b="1" dirty="0"/>
              <a:t>其二</a:t>
            </a:r>
          </a:p>
          <a:p>
            <a:pPr marL="0" indent="0" algn="ctr">
              <a:buNone/>
            </a:pPr>
            <a:r>
              <a:rPr lang="zh-CN" altLang="zh-CN" b="1" dirty="0"/>
              <a:t>在昔无酒饮，今但湛空觞。</a:t>
            </a:r>
          </a:p>
          <a:p>
            <a:pPr marL="0" indent="0" algn="ctr">
              <a:buNone/>
            </a:pPr>
            <a:r>
              <a:rPr lang="zh-CN" altLang="zh-CN" b="1" dirty="0"/>
              <a:t>春醪生浮蚁，何时更能尝？</a:t>
            </a:r>
          </a:p>
          <a:p>
            <a:pPr marL="0" indent="0" algn="ctr">
              <a:buNone/>
            </a:pPr>
            <a:r>
              <a:rPr lang="zh-CN" altLang="zh-CN" b="1" dirty="0"/>
              <a:t>肴案盈我前，亲旧哭我傍。</a:t>
            </a:r>
          </a:p>
          <a:p>
            <a:pPr marL="0" indent="0" algn="ctr">
              <a:buNone/>
            </a:pPr>
            <a:r>
              <a:rPr lang="zh-CN" altLang="zh-CN" b="1" dirty="0"/>
              <a:t>欲语口无音，欲视眼无光。</a:t>
            </a:r>
          </a:p>
          <a:p>
            <a:pPr marL="0" indent="0" algn="ctr">
              <a:buNone/>
            </a:pPr>
            <a:r>
              <a:rPr lang="zh-CN" altLang="zh-CN" b="1" dirty="0"/>
              <a:t>昔在高堂寝，今宿荒草乡。</a:t>
            </a:r>
          </a:p>
          <a:p>
            <a:pPr marL="0" indent="0" algn="ctr">
              <a:buNone/>
            </a:pPr>
            <a:r>
              <a:rPr lang="zh-CN" altLang="zh-CN" b="1" dirty="0"/>
              <a:t>荒草无人眠，极视正茫茫。</a:t>
            </a:r>
          </a:p>
          <a:p>
            <a:pPr marL="0" indent="0" algn="ctr">
              <a:buNone/>
            </a:pPr>
            <a:r>
              <a:rPr lang="zh-CN" altLang="zh-CN" b="1" dirty="0"/>
              <a:t>一朝出门去，归来夜未央</a:t>
            </a:r>
            <a:r>
              <a:rPr lang="zh-CN" altLang="zh-CN" b="1" dirty="0" smtClean="0"/>
              <a:t>。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72701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拟挽歌辞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CN" sz="2800" b="1" dirty="0"/>
              <a:t>其三</a:t>
            </a:r>
          </a:p>
          <a:p>
            <a:pPr marL="0" indent="0" algn="ctr">
              <a:buNone/>
            </a:pPr>
            <a:r>
              <a:rPr lang="zh-CN" altLang="zh-CN" sz="2800" b="1" dirty="0"/>
              <a:t>荒草何茫茫，白杨亦萧萧。</a:t>
            </a:r>
          </a:p>
          <a:p>
            <a:pPr marL="0" indent="0" algn="ctr">
              <a:buNone/>
            </a:pPr>
            <a:r>
              <a:rPr lang="zh-CN" altLang="zh-CN" sz="2800" b="1" dirty="0"/>
              <a:t>严霜九月中，送我出远郊。</a:t>
            </a:r>
          </a:p>
          <a:p>
            <a:pPr marL="0" indent="0" algn="ctr">
              <a:buNone/>
            </a:pPr>
            <a:r>
              <a:rPr lang="zh-CN" altLang="zh-CN" sz="2800" b="1" dirty="0"/>
              <a:t>四面无人居，高坟正嶕峣。</a:t>
            </a:r>
          </a:p>
          <a:p>
            <a:pPr marL="0" indent="0" algn="ctr">
              <a:buNone/>
            </a:pPr>
            <a:r>
              <a:rPr lang="zh-CN" altLang="zh-CN" sz="2800" b="1" dirty="0"/>
              <a:t>马为仰天鸣，风为自萧条。</a:t>
            </a:r>
          </a:p>
          <a:p>
            <a:pPr marL="0" indent="0" algn="ctr">
              <a:buNone/>
            </a:pPr>
            <a:r>
              <a:rPr lang="zh-CN" altLang="zh-CN" sz="2800" b="1" dirty="0"/>
              <a:t>幽室一已闭，千年不复朝。</a:t>
            </a:r>
          </a:p>
          <a:p>
            <a:pPr marL="0" indent="0" algn="ctr">
              <a:buNone/>
            </a:pPr>
            <a:r>
              <a:rPr lang="zh-CN" altLang="zh-CN" sz="2800" b="1" dirty="0"/>
              <a:t>千年不复朝，贤达无奈何。</a:t>
            </a:r>
          </a:p>
          <a:p>
            <a:pPr marL="0" indent="0" algn="ctr">
              <a:buNone/>
            </a:pPr>
            <a:r>
              <a:rPr lang="zh-CN" altLang="zh-CN" sz="2800" b="1" dirty="0"/>
              <a:t>向来相送人，各自还其家。</a:t>
            </a:r>
          </a:p>
          <a:p>
            <a:pPr marL="0" indent="0" algn="ctr">
              <a:buNone/>
            </a:pPr>
            <a:r>
              <a:rPr lang="zh-CN" altLang="zh-CN" sz="2800" b="1" dirty="0"/>
              <a:t>亲戚或余悲，他人亦已歌。</a:t>
            </a:r>
          </a:p>
          <a:p>
            <a:pPr marL="0" indent="0" algn="ctr">
              <a:buNone/>
            </a:pPr>
            <a:r>
              <a:rPr lang="zh-CN" altLang="zh-CN" sz="2800" b="1" dirty="0"/>
              <a:t>死去何所道，托体同山阿</a:t>
            </a:r>
            <a:r>
              <a:rPr lang="zh-CN" altLang="zh-CN" sz="2800" b="1" dirty="0" smtClean="0"/>
              <a:t>。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72701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辞是战国后期楚国诗人屈原在楚地民歌的基础上创造出来的一种新</a:t>
            </a:r>
            <a:r>
              <a:rPr lang="zh-CN" altLang="zh-CN" dirty="0" smtClean="0"/>
              <a:t>诗体。</a:t>
            </a:r>
            <a:r>
              <a:rPr lang="zh-CN" altLang="zh-CN" dirty="0"/>
              <a:t>形式自由，句式散文</a:t>
            </a:r>
            <a:r>
              <a:rPr lang="zh-CN" altLang="zh-CN" dirty="0" smtClean="0"/>
              <a:t>化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大体</a:t>
            </a:r>
            <a:r>
              <a:rPr lang="zh-CN" altLang="zh-CN" dirty="0"/>
              <a:t>以四句为一小节，两句为一组；以六字句为主，间有长短句，好用语气词“兮”（不包括在六字之内），虚词置于句腰（第四、五字）上，也可以不计在字数之内，每句三拍，例如屈原《离骚》中的：</a:t>
            </a:r>
          </a:p>
          <a:p>
            <a:r>
              <a:rPr lang="zh-CN" altLang="zh-CN" dirty="0"/>
              <a:t>　　路──漫漫（其）──修远（兮），</a:t>
            </a:r>
          </a:p>
          <a:p>
            <a:r>
              <a:rPr lang="zh-CN" altLang="zh-CN" dirty="0"/>
              <a:t>　　吾将──上下（而）──求索。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09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到了西汉，在辞的影响下又产生了赋这种新文体</a:t>
            </a:r>
            <a:r>
              <a:rPr lang="zh-CN" altLang="zh-CN" dirty="0" smtClean="0"/>
              <a:t>。二者有</a:t>
            </a:r>
            <a:r>
              <a:rPr lang="zh-CN" altLang="zh-CN" dirty="0"/>
              <a:t>显著的区别：赋的句式进一步散文化，常用关联词语，长短句明显增多，内容则以咏物说理为主，写法上讲究</a:t>
            </a:r>
            <a:r>
              <a:rPr lang="zh-CN" altLang="zh-CN" dirty="0" smtClean="0"/>
              <a:t>铺排，</a:t>
            </a:r>
            <a:r>
              <a:rPr lang="zh-CN" altLang="zh-CN" dirty="0"/>
              <a:t>这就表明赋已是有韵的散文了；而辞仍然是诗，重在抒情，形式</a:t>
            </a:r>
            <a:r>
              <a:rPr lang="zh-CN" altLang="zh-CN" dirty="0" smtClean="0"/>
              <a:t>上后来</a:t>
            </a:r>
            <a:r>
              <a:rPr lang="zh-CN" altLang="zh-CN" dirty="0"/>
              <a:t>也</a:t>
            </a:r>
            <a:r>
              <a:rPr lang="zh-CN" altLang="zh-CN" dirty="0" smtClean="0"/>
              <a:t>有变化</a:t>
            </a:r>
            <a:r>
              <a:rPr lang="zh-CN" altLang="zh-CN" dirty="0"/>
              <a:t>，但四句一节、每句三拍的格局还是保持了下来。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03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归去来兮辞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分“序”和“辞”两节，“辞”是一种与“赋”相近的文体名称。“序”说明了自己所以出仕和自免去职的原因。“辞”则抒写了归田的决心、归田时的愉快心情和归田后的乐趣。“归去来兮”就是“归去”的意思，“来”、“兮”都是语助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03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写作背景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陶渊明从</a:t>
            </a:r>
            <a:r>
              <a:rPr lang="en-US" altLang="zh-CN" dirty="0"/>
              <a:t>29</a:t>
            </a:r>
            <a:r>
              <a:rPr lang="zh-CN" altLang="zh-CN" dirty="0"/>
              <a:t>岁起开始出仕，一直厌恶官场，向往田园。 陶渊明于东晋义熙元年（</a:t>
            </a:r>
            <a:r>
              <a:rPr lang="en-US" altLang="zh-CN" dirty="0"/>
              <a:t>405</a:t>
            </a:r>
            <a:r>
              <a:rPr lang="zh-CN" altLang="zh-CN" dirty="0"/>
              <a:t>年）</a:t>
            </a:r>
            <a:r>
              <a:rPr lang="en-US" altLang="zh-CN" dirty="0"/>
              <a:t>41</a:t>
            </a:r>
            <a:r>
              <a:rPr lang="zh-CN" altLang="zh-CN" dirty="0"/>
              <a:t>岁时，最后一次出仕，做了</a:t>
            </a:r>
            <a:r>
              <a:rPr lang="en-US" altLang="zh-CN" dirty="0"/>
              <a:t>85</a:t>
            </a:r>
            <a:r>
              <a:rPr lang="zh-CN" altLang="zh-CN" dirty="0"/>
              <a:t>天的彭泽令。据</a:t>
            </a:r>
            <a:r>
              <a:rPr lang="zh-CN" altLang="zh-CN" dirty="0" smtClean="0"/>
              <a:t>《宋书</a:t>
            </a:r>
            <a:r>
              <a:rPr lang="en-US" altLang="zh-CN" dirty="0" smtClean="0"/>
              <a:t>·</a:t>
            </a:r>
            <a:r>
              <a:rPr lang="zh-CN" altLang="zh-CN" dirty="0" smtClean="0"/>
              <a:t>陶潜传》</a:t>
            </a:r>
            <a:r>
              <a:rPr lang="zh-CN" altLang="zh-CN" dirty="0"/>
              <a:t>和萧统《陶渊明传》云，陶渊明归隐是出于对腐朽现实的不满。当时郡里一位督邮来彭泽巡视，官员要他束带迎接以示敬意。他气愤地说：“我不愿为五斗米折腰向乡里小儿！”即日挂冠去职，并赋《归去来兮辞》，以明心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03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形影神三首并序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贵贱贤愚，莫不营营以惜生，斯甚惑焉；故极陈形影之苦，言神辨自然以释之。好事君子，共取其心焉。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5553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形赠影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天地长不没，山川无改时。草木得常理，霜露荣悴之。</a:t>
            </a:r>
          </a:p>
          <a:p>
            <a:r>
              <a:rPr lang="zh-CN" altLang="zh-CN" b="1" dirty="0"/>
              <a:t>谓人最灵智，独复不如兹。适见在世中，奄去靡归期。</a:t>
            </a:r>
          </a:p>
          <a:p>
            <a:r>
              <a:rPr lang="zh-CN" altLang="zh-CN" b="1" dirty="0"/>
              <a:t>奚觉无一人，亲识岂相思。但余平生物，举目情凄洏。</a:t>
            </a:r>
          </a:p>
          <a:p>
            <a:r>
              <a:rPr lang="zh-CN" altLang="zh-CN" b="1" dirty="0"/>
              <a:t>我无腾化术，必尔不复疑。愿君取吾言，得酒莫苟辞。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2701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影答形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存生不可言，卫生每苦拙。诚愿游昆华，邈然兹道绝。</a:t>
            </a:r>
          </a:p>
          <a:p>
            <a:r>
              <a:rPr lang="zh-CN" altLang="zh-CN" b="1" dirty="0"/>
              <a:t>与子相遇来，未尝异悲悦。憩荫若暂乖，止日终不别。</a:t>
            </a:r>
          </a:p>
          <a:p>
            <a:r>
              <a:rPr lang="zh-CN" altLang="zh-CN" b="1" dirty="0"/>
              <a:t>此同既难常，黯尔俱时灭。身没名亦尽，念之五情热。</a:t>
            </a:r>
          </a:p>
          <a:p>
            <a:r>
              <a:rPr lang="zh-CN" altLang="zh-CN" b="1" dirty="0"/>
              <a:t>立善有遗爱，胡为不自竭？酒云能消忧，方此讵不劣</a:t>
            </a:r>
            <a:r>
              <a:rPr lang="zh-CN" altLang="zh-CN" b="1" dirty="0" smtClean="0"/>
              <a:t>！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72701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神释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zh-CN" b="1" dirty="0"/>
              <a:t>大钧无私力，万理自森著。人为三才中，岂不以我故。</a:t>
            </a:r>
          </a:p>
          <a:p>
            <a:pPr marL="0" indent="0">
              <a:buNone/>
            </a:pPr>
            <a:r>
              <a:rPr lang="zh-CN" altLang="zh-CN" b="1" dirty="0"/>
              <a:t>与君虽异物，生而相依附。结托既喜同，安得不相语。</a:t>
            </a:r>
          </a:p>
          <a:p>
            <a:pPr marL="0" indent="0">
              <a:buNone/>
            </a:pPr>
            <a:r>
              <a:rPr lang="zh-CN" altLang="zh-CN" b="1" dirty="0"/>
              <a:t>三皇大圣人，今复在何处？彭祖爱永年，欲留不得住。</a:t>
            </a:r>
          </a:p>
          <a:p>
            <a:pPr marL="0" indent="0">
              <a:buNone/>
            </a:pPr>
            <a:r>
              <a:rPr lang="zh-CN" altLang="zh-CN" b="1" dirty="0"/>
              <a:t>老少同一死，贤愚无复数。日醉或能忘，将非促龄具？</a:t>
            </a:r>
          </a:p>
          <a:p>
            <a:pPr marL="0" indent="0">
              <a:buNone/>
            </a:pPr>
            <a:r>
              <a:rPr lang="zh-CN" altLang="zh-CN" b="1" dirty="0"/>
              <a:t>立善常所欣，谁当为汝誉？甚念伤吾生，正宜委运去。</a:t>
            </a:r>
          </a:p>
          <a:p>
            <a:pPr marL="0" indent="0">
              <a:buNone/>
            </a:pPr>
            <a:r>
              <a:rPr lang="zh-CN" altLang="zh-CN" b="1" dirty="0"/>
              <a:t>纵浪大化中，不喜亦不惧。应尽便须尽，无复独多虑</a:t>
            </a:r>
            <a:r>
              <a:rPr lang="zh-CN" altLang="zh-CN" b="1" dirty="0" smtClean="0"/>
              <a:t>。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72701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972</Words>
  <Application>Microsoft Office PowerPoint</Application>
  <PresentationFormat>全屏显示(4:3)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归去来兮辞</vt:lpstr>
      <vt:lpstr>辞</vt:lpstr>
      <vt:lpstr>辞</vt:lpstr>
      <vt:lpstr>归去来兮辞</vt:lpstr>
      <vt:lpstr>写作背景</vt:lpstr>
      <vt:lpstr>形影神三首并序 </vt:lpstr>
      <vt:lpstr>形赠影</vt:lpstr>
      <vt:lpstr>影答形</vt:lpstr>
      <vt:lpstr>神释</vt:lpstr>
      <vt:lpstr>拟挽歌辞</vt:lpstr>
      <vt:lpstr>拟挽歌辞</vt:lpstr>
      <vt:lpstr>拟挽歌辞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</cp:revision>
  <dcterms:created xsi:type="dcterms:W3CDTF">2016-08-31T07:38:27Z</dcterms:created>
  <dcterms:modified xsi:type="dcterms:W3CDTF">2016-09-07T01:23:39Z</dcterms:modified>
</cp:coreProperties>
</file>