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2016-10-05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2016-10-05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2016-10-05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2016-10-05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7504" y="116632"/>
            <a:ext cx="5184576" cy="6480719"/>
          </a:xfrm>
        </p:spPr>
        <p:txBody>
          <a:bodyPr>
            <a:noAutofit/>
          </a:bodyPr>
          <a:lstStyle/>
          <a:p>
            <a:pPr algn="l"/>
            <a:r>
              <a:rPr lang="en-US" altLang="zh-CN" sz="3200" b="1" dirty="0"/>
              <a:t>1</a:t>
            </a:r>
            <a:r>
              <a:rPr lang="en-US" altLang="zh-CN" sz="3200" b="1" dirty="0" smtClean="0"/>
              <a:t>.</a:t>
            </a:r>
            <a:r>
              <a:rPr lang="zh-CN" altLang="zh-CN" sz="3200" b="1" dirty="0"/>
              <a:t>丞相有子就举，欲以</a:t>
            </a:r>
            <a:r>
              <a:rPr lang="zh-CN" altLang="zh-CN" sz="3200" b="1" u="sng" dirty="0">
                <a:solidFill>
                  <a:srgbClr val="FF0000"/>
                </a:solidFill>
              </a:rPr>
              <a:t>属</a:t>
            </a:r>
            <a:r>
              <a:rPr lang="zh-CN" altLang="zh-CN" sz="3200" b="1" dirty="0"/>
              <a:t>公。</a:t>
            </a:r>
            <a:r>
              <a:rPr lang="en-US" altLang="zh-CN" sz="3200" b="1" dirty="0"/>
              <a:t/>
            </a:r>
            <a:br>
              <a:rPr lang="en-US" altLang="zh-CN" sz="3200" b="1" dirty="0"/>
            </a:br>
            <a:r>
              <a:rPr lang="en-US" altLang="zh-CN" sz="3200" b="1" dirty="0"/>
              <a:t>2</a:t>
            </a:r>
            <a:r>
              <a:rPr lang="en-US" altLang="zh-CN" sz="3200" b="1" dirty="0" smtClean="0"/>
              <a:t>.</a:t>
            </a:r>
            <a:r>
              <a:rPr lang="zh-CN" altLang="zh-CN" sz="3200" b="1" dirty="0"/>
              <a:t>燧</a:t>
            </a:r>
            <a:r>
              <a:rPr lang="zh-CN" altLang="zh-CN" sz="3200" b="1" u="sng" dirty="0">
                <a:solidFill>
                  <a:srgbClr val="FF0000"/>
                </a:solidFill>
              </a:rPr>
              <a:t>诘</a:t>
            </a:r>
            <a:r>
              <a:rPr lang="zh-CN" altLang="en-US" sz="3200" dirty="0" smtClean="0"/>
              <a:t>其故</a:t>
            </a:r>
            <a:r>
              <a:rPr lang="en-US" altLang="zh-CN" sz="3200" b="1" dirty="0"/>
              <a:t/>
            </a:r>
            <a:br>
              <a:rPr lang="en-US" altLang="zh-CN" sz="3200" b="1" dirty="0"/>
            </a:br>
            <a:r>
              <a:rPr lang="en-US" altLang="zh-CN" sz="3200" b="1" dirty="0"/>
              <a:t>3</a:t>
            </a:r>
            <a:r>
              <a:rPr lang="en-US" altLang="zh-CN" sz="3200" b="1" dirty="0" smtClean="0"/>
              <a:t>.</a:t>
            </a:r>
            <a:r>
              <a:rPr lang="zh-CN" altLang="zh-CN" sz="3200" b="1" dirty="0"/>
              <a:t>不可</a:t>
            </a:r>
            <a:r>
              <a:rPr lang="zh-CN" altLang="zh-CN" sz="3200" b="1" u="sng" dirty="0">
                <a:solidFill>
                  <a:srgbClr val="FF0000"/>
                </a:solidFill>
              </a:rPr>
              <a:t>假</a:t>
            </a:r>
            <a:r>
              <a:rPr lang="zh-CN" altLang="zh-CN" sz="3200" b="1" dirty="0"/>
              <a:t>以权</a:t>
            </a:r>
            <a:r>
              <a:rPr lang="en-US" altLang="zh-CN" sz="3200" b="1" dirty="0">
                <a:solidFill>
                  <a:srgbClr val="FF0000"/>
                </a:solidFill>
              </a:rPr>
              <a:t/>
            </a:r>
            <a:br>
              <a:rPr lang="en-US" altLang="zh-CN" sz="3200" b="1" dirty="0">
                <a:solidFill>
                  <a:srgbClr val="FF0000"/>
                </a:solidFill>
              </a:rPr>
            </a:br>
            <a:r>
              <a:rPr lang="en-US" altLang="zh-CN" sz="3200" b="1" dirty="0"/>
              <a:t>4</a:t>
            </a:r>
            <a:r>
              <a:rPr lang="en-US" altLang="zh-CN" sz="3200" b="1" dirty="0" smtClean="0"/>
              <a:t>.</a:t>
            </a:r>
            <a:r>
              <a:rPr lang="zh-CN" altLang="zh-CN" sz="3200" b="1" dirty="0"/>
              <a:t>上方</a:t>
            </a:r>
            <a:r>
              <a:rPr lang="zh-CN" altLang="zh-CN" sz="3200" b="1" u="sng" dirty="0">
                <a:solidFill>
                  <a:srgbClr val="FF0000"/>
                </a:solidFill>
              </a:rPr>
              <a:t>靳</a:t>
            </a:r>
            <a:r>
              <a:rPr lang="zh-CN" altLang="zh-CN" sz="3200" b="1" dirty="0"/>
              <a:t>职名</a:t>
            </a:r>
            <a:r>
              <a:rPr lang="en-US" altLang="zh-CN" sz="3200" b="1" dirty="0">
                <a:solidFill>
                  <a:srgbClr val="FF0000"/>
                </a:solidFill>
              </a:rPr>
              <a:t/>
            </a:r>
            <a:br>
              <a:rPr lang="en-US" altLang="zh-CN" sz="3200" b="1" dirty="0">
                <a:solidFill>
                  <a:srgbClr val="FF0000"/>
                </a:solidFill>
              </a:rPr>
            </a:br>
            <a:r>
              <a:rPr lang="en-US" altLang="zh-CN" sz="3200" b="1" dirty="0"/>
              <a:t>5</a:t>
            </a:r>
            <a:r>
              <a:rPr lang="en-US" altLang="zh-CN" sz="3200" b="1" dirty="0" smtClean="0"/>
              <a:t>.</a:t>
            </a:r>
            <a:r>
              <a:rPr lang="zh-CN" altLang="en-US" sz="3200" b="1" u="sng" dirty="0">
                <a:solidFill>
                  <a:srgbClr val="FF0000"/>
                </a:solidFill>
              </a:rPr>
              <a:t>以</a:t>
            </a:r>
            <a:r>
              <a:rPr lang="zh-CN" altLang="zh-CN" sz="3200" b="1" u="sng" dirty="0">
                <a:solidFill>
                  <a:srgbClr val="FF0000"/>
                </a:solidFill>
              </a:rPr>
              <a:t>其</a:t>
            </a:r>
            <a:r>
              <a:rPr lang="zh-CN" altLang="zh-CN" sz="3200" b="1" u="sng" dirty="0">
                <a:solidFill>
                  <a:srgbClr val="FF0000"/>
                </a:solidFill>
              </a:rPr>
              <a:t>羡补积逋</a:t>
            </a:r>
            <a:r>
              <a:rPr lang="en-US" altLang="zh-CN" sz="3200" b="1" dirty="0">
                <a:solidFill>
                  <a:srgbClr val="FF0000"/>
                </a:solidFill>
              </a:rPr>
              <a:t/>
            </a:r>
            <a:br>
              <a:rPr lang="en-US" altLang="zh-CN" sz="3200" b="1" dirty="0">
                <a:solidFill>
                  <a:srgbClr val="FF0000"/>
                </a:solidFill>
              </a:rPr>
            </a:br>
            <a:r>
              <a:rPr lang="en-US" altLang="zh-CN" sz="3200" b="1" dirty="0" smtClean="0"/>
              <a:t>6</a:t>
            </a:r>
            <a:r>
              <a:rPr lang="en-US" altLang="zh-CN" sz="3200" b="1" dirty="0" smtClean="0"/>
              <a:t>.</a:t>
            </a:r>
            <a:r>
              <a:rPr lang="zh-CN" altLang="zh-CN" sz="3200" b="1" u="sng" dirty="0">
                <a:solidFill>
                  <a:srgbClr val="FF0000"/>
                </a:solidFill>
              </a:rPr>
              <a:t>然安忍于旧治坐视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r>
              <a:rPr lang="en-US" altLang="zh-CN" sz="3200" b="1" dirty="0" smtClean="0"/>
              <a:t>7</a:t>
            </a:r>
            <a:r>
              <a:rPr lang="en-US" altLang="zh-CN" sz="3200" b="1" dirty="0" smtClean="0"/>
              <a:t>.</a:t>
            </a:r>
            <a:r>
              <a:rPr lang="zh-CN" altLang="en-US" sz="3200" b="1" dirty="0" smtClean="0"/>
              <a:t>辍耕</a:t>
            </a:r>
            <a:r>
              <a:rPr lang="zh-CN" altLang="en-US" sz="3200" b="1" u="sng" dirty="0">
                <a:solidFill>
                  <a:srgbClr val="FF0000"/>
                </a:solidFill>
              </a:rPr>
              <a:t>之</a:t>
            </a:r>
            <a:r>
              <a:rPr lang="zh-CN" altLang="en-US" sz="3200" b="1" dirty="0" smtClean="0"/>
              <a:t>垄上，怅</a:t>
            </a:r>
            <a:r>
              <a:rPr lang="zh-CN" altLang="en-US" sz="3200" b="1" u="sng" dirty="0">
                <a:solidFill>
                  <a:srgbClr val="FF0000"/>
                </a:solidFill>
              </a:rPr>
              <a:t>恨</a:t>
            </a:r>
            <a:r>
              <a:rPr lang="zh-CN" altLang="en-US" sz="3200" b="1" dirty="0" smtClean="0"/>
              <a:t>久之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/>
            </a:r>
            <a:br>
              <a:rPr lang="en-US" altLang="zh-CN" sz="3200" b="1" dirty="0" smtClean="0">
                <a:solidFill>
                  <a:srgbClr val="FF0000"/>
                </a:solidFill>
              </a:rPr>
            </a:br>
            <a:r>
              <a:rPr lang="en-US" altLang="zh-CN" sz="3200" b="1" dirty="0" smtClean="0"/>
              <a:t>8</a:t>
            </a:r>
            <a:r>
              <a:rPr lang="en-US" altLang="zh-CN" sz="3200" b="1" dirty="0" smtClean="0"/>
              <a:t>.</a:t>
            </a:r>
            <a:r>
              <a:rPr lang="zh-CN" altLang="en-US" sz="3200" b="1" dirty="0" smtClean="0"/>
              <a:t>田园将芜</a:t>
            </a:r>
            <a:r>
              <a:rPr lang="zh-CN" altLang="en-US" sz="3200" b="1" u="sng" dirty="0" smtClean="0">
                <a:solidFill>
                  <a:srgbClr val="FF0000"/>
                </a:solidFill>
              </a:rPr>
              <a:t>胡</a:t>
            </a:r>
            <a:r>
              <a:rPr lang="zh-CN" altLang="en-US" sz="3200" b="1" dirty="0" smtClean="0"/>
              <a:t>不归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/>
            </a:r>
            <a:br>
              <a:rPr lang="en-US" altLang="zh-CN" sz="3200" b="1" dirty="0" smtClean="0">
                <a:solidFill>
                  <a:srgbClr val="FF0000"/>
                </a:solidFill>
              </a:rPr>
            </a:br>
            <a:r>
              <a:rPr lang="en-US" altLang="zh-CN" sz="3200" b="1" dirty="0" smtClean="0"/>
              <a:t>9</a:t>
            </a:r>
            <a:r>
              <a:rPr lang="en-US" altLang="zh-CN" sz="3200" b="1" dirty="0" smtClean="0"/>
              <a:t>.</a:t>
            </a:r>
            <a:r>
              <a:rPr lang="zh-CN" altLang="en-US" sz="3200" b="1" dirty="0" smtClean="0"/>
              <a:t>所守</a:t>
            </a:r>
            <a:r>
              <a:rPr lang="zh-CN" altLang="en-US" sz="3200" b="1" u="sng" dirty="0">
                <a:solidFill>
                  <a:srgbClr val="FF0000"/>
                </a:solidFill>
              </a:rPr>
              <a:t>或</a:t>
            </a:r>
            <a:r>
              <a:rPr lang="zh-CN" altLang="en-US" sz="3200" b="1" dirty="0" smtClean="0"/>
              <a:t>匪亲，化为狼与豺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/>
            </a:r>
            <a:br>
              <a:rPr lang="en-US" altLang="zh-CN" sz="3200" b="1" dirty="0" smtClean="0">
                <a:solidFill>
                  <a:srgbClr val="FF0000"/>
                </a:solidFill>
              </a:rPr>
            </a:br>
            <a:r>
              <a:rPr lang="en-US" altLang="zh-CN" sz="3200" b="1" dirty="0" smtClean="0"/>
              <a:t>10</a:t>
            </a:r>
            <a:r>
              <a:rPr lang="en-US" altLang="zh-CN" sz="3200" b="1" dirty="0" smtClean="0"/>
              <a:t>.</a:t>
            </a:r>
            <a:r>
              <a:rPr lang="zh-CN" altLang="en-US" sz="3200" b="1" dirty="0" smtClean="0"/>
              <a:t>屈平</a:t>
            </a:r>
            <a:r>
              <a:rPr lang="zh-CN" altLang="en-US" sz="3200" b="1" u="sng" dirty="0">
                <a:solidFill>
                  <a:srgbClr val="FF0000"/>
                </a:solidFill>
              </a:rPr>
              <a:t>疾</a:t>
            </a:r>
            <a:r>
              <a:rPr lang="zh-CN" altLang="en-US" sz="3200" b="1" dirty="0" smtClean="0"/>
              <a:t>王听之不聪也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r>
              <a:rPr lang="en-US" altLang="zh-CN" sz="3200" b="1" dirty="0" smtClean="0"/>
              <a:t>11</a:t>
            </a:r>
            <a:r>
              <a:rPr lang="en-US" altLang="zh-CN" sz="3200" b="1" dirty="0" smtClean="0"/>
              <a:t>.</a:t>
            </a:r>
            <a:r>
              <a:rPr lang="zh-CN" altLang="en-US" sz="3200" b="1" dirty="0" smtClean="0"/>
              <a:t>胡天八月</a:t>
            </a:r>
            <a:r>
              <a:rPr lang="zh-CN" altLang="en-US" sz="3200" b="1" u="sng" dirty="0" smtClean="0">
                <a:solidFill>
                  <a:srgbClr val="FF0000"/>
                </a:solidFill>
              </a:rPr>
              <a:t>即</a:t>
            </a:r>
            <a:r>
              <a:rPr lang="zh-CN" altLang="en-US" sz="3200" b="1" dirty="0" smtClean="0"/>
              <a:t>飞雪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5004048" y="404665"/>
            <a:ext cx="4536504" cy="64807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/>
              <a:t>1</a:t>
            </a:r>
            <a:r>
              <a:rPr lang="en-US" altLang="zh-CN" sz="3200" b="1" dirty="0" smtClean="0"/>
              <a:t>.</a:t>
            </a:r>
            <a:r>
              <a:rPr lang="zh-CN" altLang="en-US" sz="3200" b="1" dirty="0" smtClean="0"/>
              <a:t>托付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r>
              <a:rPr lang="en-US" altLang="zh-CN" sz="3200" b="1" dirty="0" smtClean="0"/>
              <a:t>2.</a:t>
            </a:r>
            <a:r>
              <a:rPr lang="zh-CN" altLang="en-US" sz="3200" b="1" dirty="0" smtClean="0"/>
              <a:t>诘问</a:t>
            </a:r>
            <a:endParaRPr lang="en-US" altLang="zh-CN" sz="3200" b="1" dirty="0" smtClean="0"/>
          </a:p>
          <a:p>
            <a:pPr algn="l"/>
            <a:r>
              <a:rPr lang="en-US" altLang="zh-CN" sz="3200" b="1" dirty="0" smtClean="0"/>
              <a:t>3.</a:t>
            </a:r>
            <a:r>
              <a:rPr lang="zh-CN" altLang="en-US" sz="3200" b="1" dirty="0" smtClean="0"/>
              <a:t>给</a:t>
            </a:r>
            <a:r>
              <a:rPr lang="en-US" altLang="zh-CN" sz="3200" b="1" dirty="0"/>
              <a:t/>
            </a:r>
            <a:br>
              <a:rPr lang="en-US" altLang="zh-CN" sz="3200" b="1" dirty="0"/>
            </a:br>
            <a:r>
              <a:rPr lang="en-US" altLang="zh-CN" sz="3200" b="1" dirty="0" smtClean="0"/>
              <a:t>4.</a:t>
            </a:r>
            <a:r>
              <a:rPr lang="zh-CN" altLang="en-US" sz="3200" b="1" dirty="0" smtClean="0"/>
              <a:t>吝啬</a:t>
            </a:r>
            <a:endParaRPr lang="en-US" altLang="zh-CN" sz="3200" b="1" dirty="0" smtClean="0"/>
          </a:p>
          <a:p>
            <a:pPr algn="l"/>
            <a:r>
              <a:rPr lang="en-US" altLang="zh-CN" sz="3200" b="1" dirty="0" smtClean="0"/>
              <a:t>5.</a:t>
            </a:r>
            <a:r>
              <a:rPr lang="zh-CN" altLang="zh-CN" sz="3200" b="1" dirty="0" smtClean="0"/>
              <a:t>用富余</a:t>
            </a:r>
            <a:r>
              <a:rPr lang="zh-CN" altLang="zh-CN" sz="3200" b="1" dirty="0"/>
              <a:t>的钱补上拖欠的欠款</a:t>
            </a:r>
            <a:r>
              <a:rPr lang="en-US" altLang="zh-CN" sz="3200" b="1" dirty="0"/>
              <a:t/>
            </a:r>
            <a:br>
              <a:rPr lang="en-US" altLang="zh-CN" sz="3200" b="1" dirty="0"/>
            </a:br>
            <a:r>
              <a:rPr lang="en-US" altLang="zh-CN" sz="3200" b="1" dirty="0"/>
              <a:t>6</a:t>
            </a:r>
            <a:r>
              <a:rPr lang="en-US" altLang="zh-CN" sz="3200" b="1" dirty="0" smtClean="0"/>
              <a:t>.</a:t>
            </a:r>
            <a:r>
              <a:rPr lang="zh-CN" altLang="zh-CN" sz="3200" b="1" dirty="0"/>
              <a:t>但怎么忍心对于以前治理过的地方不管不问呢？</a:t>
            </a:r>
            <a:r>
              <a:rPr lang="en-US" altLang="zh-CN" sz="3200" b="1" dirty="0"/>
              <a:t/>
            </a:r>
            <a:br>
              <a:rPr lang="en-US" altLang="zh-CN" sz="3200" b="1" dirty="0"/>
            </a:br>
            <a:r>
              <a:rPr lang="en-US" altLang="zh-CN" sz="3200" b="1" dirty="0"/>
              <a:t>7</a:t>
            </a:r>
            <a:r>
              <a:rPr lang="en-US" altLang="zh-CN" sz="3200" b="1" dirty="0" smtClean="0"/>
              <a:t>.</a:t>
            </a:r>
            <a:r>
              <a:rPr lang="zh-CN" altLang="en-US" sz="3200" b="1" dirty="0" smtClean="0"/>
              <a:t>到，遗憾</a:t>
            </a:r>
            <a:r>
              <a:rPr lang="en-US" altLang="zh-CN" sz="3200" b="1" dirty="0"/>
              <a:t/>
            </a:r>
            <a:br>
              <a:rPr lang="en-US" altLang="zh-CN" sz="3200" b="1" dirty="0"/>
            </a:br>
            <a:r>
              <a:rPr lang="en-US" altLang="zh-CN" sz="3200" b="1" dirty="0"/>
              <a:t>8</a:t>
            </a:r>
            <a:r>
              <a:rPr lang="en-US" altLang="zh-CN" sz="3200" b="1" dirty="0" smtClean="0"/>
              <a:t>.</a:t>
            </a:r>
            <a:r>
              <a:rPr lang="zh-CN" altLang="en-US" sz="3200" b="1" dirty="0" smtClean="0"/>
              <a:t>何故，为什么</a:t>
            </a:r>
            <a:r>
              <a:rPr lang="en-US" altLang="zh-CN" sz="3200" b="1" dirty="0"/>
              <a:t/>
            </a:r>
            <a:br>
              <a:rPr lang="en-US" altLang="zh-CN" sz="3200" b="1" dirty="0"/>
            </a:br>
            <a:r>
              <a:rPr lang="en-US" altLang="zh-CN" sz="3200" b="1" dirty="0"/>
              <a:t>9</a:t>
            </a:r>
            <a:r>
              <a:rPr lang="en-US" altLang="zh-CN" sz="3200" b="1" dirty="0" smtClean="0"/>
              <a:t>.</a:t>
            </a:r>
            <a:r>
              <a:rPr lang="zh-CN" altLang="en-US" sz="3200" b="1" dirty="0" smtClean="0"/>
              <a:t>如果，倘若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/>
            </a:r>
            <a:br>
              <a:rPr lang="en-US" altLang="zh-CN" sz="3200" b="1" dirty="0" smtClean="0">
                <a:solidFill>
                  <a:srgbClr val="FF0000"/>
                </a:solidFill>
              </a:rPr>
            </a:br>
            <a:r>
              <a:rPr lang="en-US" altLang="zh-CN" sz="3200" b="1" dirty="0" smtClean="0"/>
              <a:t>10</a:t>
            </a:r>
            <a:r>
              <a:rPr lang="en-US" altLang="zh-CN" sz="3200" b="1" dirty="0" smtClean="0"/>
              <a:t>.</a:t>
            </a:r>
            <a:r>
              <a:rPr lang="zh-CN" altLang="en-US" sz="3200" b="1" dirty="0" smtClean="0"/>
              <a:t>痛心，痛恨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r>
              <a:rPr lang="en-US" altLang="zh-CN" sz="3200" b="1" dirty="0" smtClean="0"/>
              <a:t>11</a:t>
            </a:r>
            <a:r>
              <a:rPr lang="en-US" altLang="zh-CN" sz="3200" b="1" dirty="0" smtClean="0"/>
              <a:t>.</a:t>
            </a:r>
            <a:r>
              <a:rPr lang="zh-CN" altLang="en-US" sz="3200" b="1" dirty="0" smtClean="0"/>
              <a:t>就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4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16</Words>
  <Application>Microsoft Office PowerPoint</Application>
  <PresentationFormat>全屏显示(4:3)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1.丞相有子就举，欲以属公。 2.燧诘其故 3.不可假以权 4.上方靳职名 5.以其羡补积逋 6.然安忍于旧治坐视 7.辍耕之垄上，怅恨久之 8.田园将芜胡不归 9.所守或匪亲，化为狼与豺 10.屈平疾王听之不聪也 11.胡天八月即飞雪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1.是日旦将朝，见执 2. 3.吴氏提携鞠养 4.诣阕 5.谒先人墓 6.7.陛下兴军旅，百姓咨怨 8.知复何言 9.及宇文化及构逆 10.善抚士卒，部分严明</dc:title>
  <dc:creator>USER</dc:creator>
  <cp:lastModifiedBy>USER</cp:lastModifiedBy>
  <cp:revision>10</cp:revision>
  <dcterms:created xsi:type="dcterms:W3CDTF">2015-09-28T06:36:05Z</dcterms:created>
  <dcterms:modified xsi:type="dcterms:W3CDTF">2016-10-05T08:08:30Z</dcterms:modified>
</cp:coreProperties>
</file>