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-34398"/>
            <a:ext cx="5220072" cy="68407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 smtClean="0"/>
              <a:t>2014</a:t>
            </a:r>
            <a:r>
              <a:rPr lang="zh-CN" altLang="en-US" sz="3200" b="1" dirty="0" smtClean="0"/>
              <a:t>全国卷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文言文重点梳理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肃宗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践祚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2.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权</a:t>
            </a:r>
            <a:r>
              <a:rPr lang="zh-CN" altLang="en-US" sz="3200" b="1" dirty="0" smtClean="0"/>
              <a:t>留使馆修撰</a:t>
            </a:r>
            <a:r>
              <a:rPr lang="en-US" altLang="zh-CN" sz="3200" b="1" dirty="0" smtClean="0"/>
              <a:t> </a:t>
            </a:r>
            <a:br>
              <a:rPr lang="en-US" altLang="zh-CN" sz="3200" b="1" dirty="0" smtClean="0"/>
            </a:br>
            <a:r>
              <a:rPr lang="en-US" altLang="zh-CN" sz="3200" b="1" dirty="0" smtClean="0"/>
              <a:t>3</a:t>
            </a:r>
            <a:r>
              <a:rPr lang="en-US" altLang="zh-CN" sz="3200" b="1" dirty="0" smtClean="0"/>
              <a:t>.</a:t>
            </a:r>
            <a:r>
              <a:rPr lang="zh-CN" altLang="zh-CN" sz="3200" b="1" u="sng" dirty="0">
                <a:solidFill>
                  <a:srgbClr val="FF0000"/>
                </a:solidFill>
              </a:rPr>
              <a:t>转</a:t>
            </a:r>
            <a:r>
              <a:rPr lang="zh-CN" altLang="zh-CN" sz="2800" b="1" dirty="0"/>
              <a:t>比部员外郎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4</a:t>
            </a:r>
            <a:r>
              <a:rPr lang="en-US" altLang="zh-CN" sz="3200" b="1" dirty="0" smtClean="0"/>
              <a:t>.</a:t>
            </a:r>
            <a:r>
              <a:rPr lang="zh-CN" altLang="zh-CN" sz="3200" b="1" u="sng" dirty="0">
                <a:solidFill>
                  <a:srgbClr val="FF0000"/>
                </a:solidFill>
              </a:rPr>
              <a:t>知</a:t>
            </a:r>
            <a:r>
              <a:rPr lang="zh-CN" altLang="zh-CN" sz="2800" b="1" dirty="0"/>
              <a:t>礼仪事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5.</a:t>
            </a:r>
            <a:r>
              <a:rPr lang="zh-CN" altLang="en-US" sz="3200" b="1" dirty="0" smtClean="0"/>
              <a:t>以其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羡</a:t>
            </a:r>
            <a:r>
              <a:rPr lang="zh-CN" altLang="en-US" sz="3200" b="1" dirty="0" smtClean="0"/>
              <a:t>易粟万石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6</a:t>
            </a:r>
            <a:r>
              <a:rPr lang="en-US" altLang="zh-CN" sz="3200" b="1" dirty="0" smtClean="0"/>
              <a:t>.</a:t>
            </a:r>
            <a:r>
              <a:rPr lang="zh-CN" altLang="zh-CN" sz="2800" b="1" dirty="0"/>
              <a:t>不忘</a:t>
            </a:r>
            <a:r>
              <a:rPr lang="zh-CN" altLang="zh-CN" sz="3200" b="1" u="sng" dirty="0">
                <a:solidFill>
                  <a:srgbClr val="FF0000"/>
                </a:solidFill>
              </a:rPr>
              <a:t>规</a:t>
            </a:r>
            <a:r>
              <a:rPr lang="zh-CN" altLang="zh-CN" sz="2800" b="1" dirty="0"/>
              <a:t>过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7.</a:t>
            </a:r>
            <a:r>
              <a:rPr lang="zh-CN" altLang="zh-CN" sz="3200" b="1" dirty="0"/>
              <a:t>肃宗自凤翔还京，</a:t>
            </a:r>
            <a:r>
              <a:rPr lang="zh-CN" altLang="zh-CN" sz="3200" b="1" u="sng" dirty="0">
                <a:solidFill>
                  <a:srgbClr val="FF0000"/>
                </a:solidFill>
              </a:rPr>
              <a:t>励精</a:t>
            </a:r>
            <a:r>
              <a:rPr lang="zh-CN" altLang="zh-CN" sz="3200" b="1" dirty="0"/>
              <a:t>听受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8.</a:t>
            </a:r>
            <a:r>
              <a:rPr lang="zh-CN" altLang="en-US" sz="3200" b="1" dirty="0" smtClean="0"/>
              <a:t>今</a:t>
            </a:r>
            <a:r>
              <a:rPr lang="zh-CN" altLang="en-US" sz="3200" b="1" u="sng" dirty="0">
                <a:solidFill>
                  <a:srgbClr val="FF0000"/>
                </a:solidFill>
              </a:rPr>
              <a:t>诚</a:t>
            </a:r>
            <a:r>
              <a:rPr lang="zh-CN" altLang="en-US" sz="3200" b="1" dirty="0" smtClean="0"/>
              <a:t>以吾众诈称公子扶苏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念与世间</a:t>
            </a:r>
            <a:r>
              <a:rPr lang="zh-CN" altLang="en-US" sz="3200" b="1" u="sng" dirty="0">
                <a:solidFill>
                  <a:srgbClr val="FF0000"/>
                </a:solidFill>
              </a:rPr>
              <a:t>辞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10.</a:t>
            </a:r>
            <a:r>
              <a:rPr lang="zh-CN" altLang="en-US" sz="3200" b="1" dirty="0" smtClean="0"/>
              <a:t>寻蒙国恩，</a:t>
            </a:r>
            <a:r>
              <a:rPr lang="zh-CN" altLang="en-US" sz="3200" b="1" u="sng" dirty="0">
                <a:solidFill>
                  <a:srgbClr val="FF0000"/>
                </a:solidFill>
              </a:rPr>
              <a:t>除</a:t>
            </a:r>
            <a:r>
              <a:rPr lang="zh-CN" altLang="en-US" sz="3200" b="1" dirty="0" smtClean="0"/>
              <a:t>臣洗马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11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惑而不</a:t>
            </a:r>
            <a:r>
              <a:rPr lang="zh-CN" altLang="en-US" sz="3200" b="1" u="sng" dirty="0">
                <a:solidFill>
                  <a:srgbClr val="FF0000"/>
                </a:solidFill>
              </a:rPr>
              <a:t>从</a:t>
            </a:r>
            <a:r>
              <a:rPr lang="zh-CN" altLang="en-US" sz="3200" b="1" dirty="0"/>
              <a:t>师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12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得不</a:t>
            </a:r>
            <a:r>
              <a:rPr lang="zh-CN" altLang="en-US" sz="3200" b="1" dirty="0" smtClean="0"/>
              <a:t>焚，</a:t>
            </a:r>
            <a:r>
              <a:rPr lang="zh-CN" altLang="en-US" sz="3200" b="1" u="sng" dirty="0">
                <a:solidFill>
                  <a:srgbClr val="FF0000"/>
                </a:solidFill>
              </a:rPr>
              <a:t>殆</a:t>
            </a:r>
            <a:r>
              <a:rPr lang="zh-CN" altLang="en-US" sz="3200" b="1" dirty="0" smtClean="0"/>
              <a:t>有神护者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13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弟走</a:t>
            </a:r>
            <a:r>
              <a:rPr lang="zh-CN" altLang="en-US" sz="3200" b="1" u="sng" dirty="0">
                <a:solidFill>
                  <a:srgbClr val="FF0000"/>
                </a:solidFill>
              </a:rPr>
              <a:t>从</a:t>
            </a:r>
            <a:r>
              <a:rPr lang="zh-CN" altLang="en-US" sz="3200" b="1" dirty="0" smtClean="0"/>
              <a:t>军阿姨死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14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爆竹声中一岁</a:t>
            </a:r>
            <a:r>
              <a:rPr lang="zh-CN" altLang="en-US" sz="3200" b="1" u="sng" dirty="0">
                <a:solidFill>
                  <a:srgbClr val="FF0000"/>
                </a:solidFill>
              </a:rPr>
              <a:t>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4128" y="548680"/>
            <a:ext cx="288032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1.</a:t>
            </a:r>
            <a:r>
              <a:rPr lang="zh-CN" altLang="en-US" sz="2900" b="1" dirty="0">
                <a:latin typeface="+mj-lt"/>
                <a:ea typeface="+mj-ea"/>
                <a:cs typeface="+mj-cs"/>
              </a:rPr>
              <a:t>登基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2.</a:t>
            </a:r>
            <a:r>
              <a:rPr lang="zh-CN" altLang="en-US" sz="2900" b="1" dirty="0">
                <a:latin typeface="+mj-lt"/>
                <a:ea typeface="+mj-ea"/>
                <a:cs typeface="+mj-cs"/>
              </a:rPr>
              <a:t>暂且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3</a:t>
            </a:r>
            <a:r>
              <a:rPr lang="en-US" altLang="zh-CN" sz="29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2900" b="1" dirty="0">
                <a:latin typeface="+mj-lt"/>
                <a:ea typeface="+mj-ea"/>
                <a:cs typeface="+mj-cs"/>
              </a:rPr>
              <a:t>调任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4</a:t>
            </a:r>
            <a:r>
              <a:rPr lang="en-US" altLang="zh-CN" sz="29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2900" b="1" dirty="0">
                <a:latin typeface="+mj-lt"/>
                <a:ea typeface="+mj-ea"/>
                <a:cs typeface="+mj-cs"/>
              </a:rPr>
              <a:t>掌管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5.</a:t>
            </a:r>
            <a:r>
              <a:rPr lang="zh-CN" altLang="en-US" sz="2900" b="1" dirty="0">
                <a:latin typeface="+mj-lt"/>
                <a:ea typeface="+mj-ea"/>
                <a:cs typeface="+mj-cs"/>
              </a:rPr>
              <a:t>盈余的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6</a:t>
            </a:r>
            <a:r>
              <a:rPr lang="en-US" altLang="zh-CN" sz="29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2900" b="1" dirty="0" smtClean="0">
                <a:latin typeface="+mj-lt"/>
                <a:ea typeface="+mj-ea"/>
                <a:cs typeface="+mj-cs"/>
              </a:rPr>
              <a:t>规范，改正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7.</a:t>
            </a:r>
            <a:r>
              <a:rPr lang="zh-CN" altLang="en-US" sz="2900" b="1" dirty="0">
                <a:latin typeface="+mj-lt"/>
                <a:ea typeface="+mj-ea"/>
                <a:cs typeface="+mj-cs"/>
              </a:rPr>
              <a:t>振作精神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8</a:t>
            </a:r>
            <a:r>
              <a:rPr lang="en-US" altLang="zh-CN" sz="29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2900" b="1" dirty="0">
                <a:latin typeface="+mj-lt"/>
                <a:ea typeface="+mj-ea"/>
                <a:cs typeface="+mj-cs"/>
              </a:rPr>
              <a:t>如果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9</a:t>
            </a:r>
            <a:r>
              <a:rPr lang="en-US" altLang="zh-CN" sz="29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2900" b="1" dirty="0">
                <a:latin typeface="+mj-lt"/>
                <a:ea typeface="+mj-ea"/>
                <a:cs typeface="+mj-cs"/>
              </a:rPr>
              <a:t>告辞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10.</a:t>
            </a:r>
            <a:r>
              <a:rPr lang="zh-CN" altLang="en-US" sz="2900" b="1" dirty="0">
                <a:latin typeface="+mj-lt"/>
                <a:ea typeface="+mj-ea"/>
                <a:cs typeface="+mj-cs"/>
              </a:rPr>
              <a:t>授予官职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11</a:t>
            </a:r>
            <a:r>
              <a:rPr lang="en-US" altLang="zh-CN" sz="29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2900" b="1" dirty="0" smtClean="0">
                <a:latin typeface="+mj-lt"/>
                <a:ea typeface="+mj-ea"/>
                <a:cs typeface="+mj-cs"/>
              </a:rPr>
              <a:t>向</a:t>
            </a:r>
            <a:r>
              <a:rPr lang="en-US" altLang="zh-CN" sz="2900" b="1" dirty="0" smtClean="0">
                <a:latin typeface="+mj-lt"/>
                <a:ea typeface="+mj-ea"/>
                <a:cs typeface="+mj-cs"/>
              </a:rPr>
              <a:t>…</a:t>
            </a:r>
            <a:r>
              <a:rPr lang="zh-CN" altLang="en-US" sz="2900" b="1" dirty="0" smtClean="0">
                <a:latin typeface="+mj-lt"/>
                <a:ea typeface="+mj-ea"/>
                <a:cs typeface="+mj-cs"/>
              </a:rPr>
              <a:t>学习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12</a:t>
            </a:r>
            <a:r>
              <a:rPr lang="en-US" altLang="zh-CN" sz="29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2900" b="1" dirty="0">
                <a:latin typeface="+mj-lt"/>
                <a:ea typeface="+mj-ea"/>
                <a:cs typeface="+mj-cs"/>
              </a:rPr>
              <a:t>大概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13</a:t>
            </a:r>
            <a:r>
              <a:rPr lang="en-US" altLang="zh-CN" sz="29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2900" b="1" dirty="0" smtClean="0">
                <a:latin typeface="+mj-lt"/>
                <a:ea typeface="+mj-ea"/>
                <a:cs typeface="+mj-cs"/>
              </a:rPr>
              <a:t>参与，投身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  <a:p>
            <a:r>
              <a:rPr lang="en-US" altLang="zh-CN" sz="2900" b="1" dirty="0">
                <a:latin typeface="+mj-lt"/>
                <a:ea typeface="+mj-ea"/>
                <a:cs typeface="+mj-cs"/>
              </a:rPr>
              <a:t>14</a:t>
            </a:r>
            <a:r>
              <a:rPr lang="en-US" altLang="zh-CN" sz="2900" b="1" dirty="0" smtClean="0">
                <a:latin typeface="+mj-lt"/>
                <a:ea typeface="+mj-ea"/>
                <a:cs typeface="+mj-cs"/>
              </a:rPr>
              <a:t>.</a:t>
            </a:r>
            <a:r>
              <a:rPr lang="zh-CN" altLang="en-US" sz="2900" b="1" dirty="0" smtClean="0">
                <a:latin typeface="+mj-lt"/>
                <a:ea typeface="+mj-ea"/>
                <a:cs typeface="+mj-cs"/>
              </a:rPr>
              <a:t>过去</a:t>
            </a:r>
            <a:endParaRPr lang="en-US" altLang="zh-CN" sz="29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74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58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2014全国卷1文言文重点梳理 1.肃宗践祚 2.权留使馆修撰  3.转比部员外郎 4.知礼仪事 5.以其羡易粟万石 6.不忘规过 7.肃宗自凤翔还京，励精听受 8.今诚以吾众诈称公子扶苏 9.念与世间辞 10.寻蒙国恩，除臣洗马 11.惑而不从师 12.得不焚，殆有神护者 13.弟走从军阿姨死 14.爆竹声中一岁除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1.是日旦将朝，见执 2. 3.吴氏提携鞠养 4.诣阕 5.谒先人墓 6.7.陛下兴军旅，百姓咨怨 8.知复何言 9.及宇文化及构逆 10.善抚士卒，部分严明</dc:title>
  <dc:creator>USER</dc:creator>
  <cp:lastModifiedBy>USER</cp:lastModifiedBy>
  <cp:revision>9</cp:revision>
  <dcterms:created xsi:type="dcterms:W3CDTF">2015-09-28T06:36:05Z</dcterms:created>
  <dcterms:modified xsi:type="dcterms:W3CDTF">2016-09-22T06:44:06Z</dcterms:modified>
</cp:coreProperties>
</file>