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handoutMasterIdLst>
    <p:handoutMasterId r:id="rId42"/>
  </p:handoutMasterIdLst>
  <p:sldIdLst>
    <p:sldId id="1520" r:id="rId2"/>
    <p:sldId id="1575" r:id="rId3"/>
    <p:sldId id="1296" r:id="rId4"/>
    <p:sldId id="1360" r:id="rId5"/>
    <p:sldId id="856" r:id="rId6"/>
    <p:sldId id="1579" r:id="rId7"/>
    <p:sldId id="1658" r:id="rId8"/>
    <p:sldId id="1659" r:id="rId9"/>
    <p:sldId id="1660" r:id="rId10"/>
    <p:sldId id="1661" r:id="rId11"/>
    <p:sldId id="1384" r:id="rId12"/>
    <p:sldId id="1619" r:id="rId13"/>
    <p:sldId id="1686" r:id="rId14"/>
    <p:sldId id="1687" r:id="rId15"/>
    <p:sldId id="1688" r:id="rId16"/>
    <p:sldId id="1689" r:id="rId17"/>
    <p:sldId id="1690" r:id="rId18"/>
    <p:sldId id="1691" r:id="rId19"/>
    <p:sldId id="1692" r:id="rId20"/>
    <p:sldId id="1747" r:id="rId21"/>
    <p:sldId id="1748" r:id="rId22"/>
    <p:sldId id="1749" r:id="rId23"/>
    <p:sldId id="1750" r:id="rId24"/>
    <p:sldId id="1751" r:id="rId25"/>
    <p:sldId id="1752" r:id="rId26"/>
    <p:sldId id="1753" r:id="rId27"/>
    <p:sldId id="1754" r:id="rId28"/>
    <p:sldId id="1693" r:id="rId29"/>
    <p:sldId id="1694" r:id="rId30"/>
    <p:sldId id="1695" r:id="rId31"/>
    <p:sldId id="1746" r:id="rId32"/>
    <p:sldId id="1698" r:id="rId33"/>
    <p:sldId id="1699" r:id="rId34"/>
    <p:sldId id="1700" r:id="rId35"/>
    <p:sldId id="1701" r:id="rId36"/>
    <p:sldId id="1702" r:id="rId37"/>
    <p:sldId id="1703" r:id="rId38"/>
    <p:sldId id="1704" r:id="rId39"/>
    <p:sldId id="1519" r:id="rId40"/>
  </p:sldIdLst>
  <p:sldSz cx="12190413" cy="6859588"/>
  <p:notesSz cx="6858000" cy="9144000"/>
  <p:defaultTextStyle>
    <a:defPPr>
      <a:defRPr lang="zh-CN"/>
    </a:defPPr>
    <a:lvl1pPr marL="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FF"/>
    <a:srgbClr val="9BBD59"/>
    <a:srgbClr val="B4C7E7"/>
    <a:srgbClr val="7BC14A"/>
    <a:srgbClr val="FFD966"/>
    <a:srgbClr val="F3EFE5"/>
    <a:srgbClr val="00CCFF"/>
    <a:srgbClr val="FF99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16" autoAdjust="0"/>
    <p:restoredTop sz="96727" autoAdjust="0"/>
  </p:normalViewPr>
  <p:slideViewPr>
    <p:cSldViewPr>
      <p:cViewPr>
        <p:scale>
          <a:sx n="75" d="100"/>
          <a:sy n="75" d="100"/>
        </p:scale>
        <p:origin x="-384" y="-269"/>
      </p:cViewPr>
      <p:guideLst>
        <p:guide orient="horz" pos="216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396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594FB-2808-45A5-BDC8-80C0F481B27E}" type="datetimeFigureOut">
              <a:rPr lang="zh-CN" altLang="en-US" smtClean="0"/>
              <a:t>2017/3/27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B4082-C5AE-46D0-A000-D929E8B25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111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FAA0F-2349-45DA-9EBD-9D94C9A1CFA0}" type="datetimeFigureOut">
              <a:rPr lang="zh-CN" altLang="en-US" smtClean="0"/>
              <a:t>2017/3/27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37086-15D0-443D-AF17-A3F21825C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096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标题幻灯片">
    <p:bg>
      <p:bgPr>
        <a:solidFill>
          <a:srgbClr val="F3E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520" y="6357823"/>
            <a:ext cx="2844430" cy="365210"/>
          </a:xfrm>
          <a:prstGeom prst="rect">
            <a:avLst/>
          </a:prstGeom>
        </p:spPr>
        <p:txBody>
          <a:bodyPr/>
          <a:lstStyle/>
          <a:p>
            <a:fld id="{7CD490C1-7E7E-423A-91D8-058624AF834B}" type="datetimeFigureOut">
              <a:rPr lang="zh-CN" altLang="en-US" smtClean="0"/>
              <a:t>2017/3/27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058" y="6357823"/>
            <a:ext cx="3860297" cy="36521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6463" y="6357823"/>
            <a:ext cx="2844430" cy="365210"/>
          </a:xfrm>
          <a:prstGeom prst="rect">
            <a:avLst/>
          </a:prstGeom>
        </p:spPr>
        <p:txBody>
          <a:bodyPr/>
          <a:lstStyle/>
          <a:p>
            <a:fld id="{EA5C5624-0453-40A9-9FFF-DD435B6A2D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130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4" r:id="rId3"/>
  </p:sldLayoutIdLst>
  <p:timing>
    <p:tnLst>
      <p:par>
        <p:cTn id="1" dur="indefinite" restart="never" nodeType="tmRoot"/>
      </p:par>
    </p:tnLst>
  </p:timing>
  <p:txStyles>
    <p:titleStyle>
      <a:lvl1pPr algn="ctr" defTabSz="1218565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slide" Target="slide31.xml"/><Relationship Id="rId4" Type="http://schemas.openxmlformats.org/officeDocument/2006/relationships/slide" Target="slide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师阁小朋友\21050900_163425146000_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69"/>
          <a:stretch/>
        </p:blipFill>
        <p:spPr bwMode="auto">
          <a:xfrm>
            <a:off x="-6387" y="0"/>
            <a:ext cx="121968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组合 28"/>
          <p:cNvGrpSpPr/>
          <p:nvPr/>
        </p:nvGrpSpPr>
        <p:grpSpPr>
          <a:xfrm>
            <a:off x="-1275" y="3707638"/>
            <a:ext cx="12192000" cy="1375395"/>
            <a:chOff x="-1524000" y="2705990"/>
            <a:chExt cx="12192000" cy="1375395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0" y="2807930"/>
              <a:ext cx="9144000" cy="0"/>
            </a:xfrm>
            <a:prstGeom prst="line">
              <a:avLst/>
            </a:prstGeom>
            <a:ln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组合 30"/>
            <p:cNvGrpSpPr/>
            <p:nvPr/>
          </p:nvGrpSpPr>
          <p:grpSpPr>
            <a:xfrm>
              <a:off x="-1524000" y="2705990"/>
              <a:ext cx="12192000" cy="1375395"/>
              <a:chOff x="-1524000" y="2705990"/>
              <a:chExt cx="12192000" cy="1375395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-1524000" y="2705990"/>
                <a:ext cx="12192000" cy="1292787"/>
              </a:xfrm>
              <a:prstGeom prst="rect">
                <a:avLst/>
              </a:prstGeom>
              <a:solidFill>
                <a:schemeClr val="bg1">
                  <a:alpha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3985218" y="3998778"/>
                <a:ext cx="6682781" cy="82606"/>
              </a:xfrm>
              <a:prstGeom prst="rect">
                <a:avLst/>
              </a:prstGeom>
              <a:solidFill>
                <a:srgbClr val="FFC00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-1524000" y="3998777"/>
                <a:ext cx="5509219" cy="82608"/>
              </a:xfrm>
              <a:prstGeom prst="rect">
                <a:avLst/>
              </a:prstGeom>
              <a:solidFill>
                <a:srgbClr val="92D05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5" name="标题 2"/>
          <p:cNvSpPr txBox="1">
            <a:spLocks/>
          </p:cNvSpPr>
          <p:nvPr/>
        </p:nvSpPr>
        <p:spPr>
          <a:xfrm>
            <a:off x="-4852" y="3862218"/>
            <a:ext cx="1460760" cy="107974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1218565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ct val="20000"/>
              </a:spcBef>
            </a:pP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写作专题训练</a:t>
            </a:r>
            <a:endParaRPr lang="en-US" altLang="zh-CN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标题 2"/>
          <p:cNvSpPr txBox="1">
            <a:spLocks/>
          </p:cNvSpPr>
          <p:nvPr/>
        </p:nvSpPr>
        <p:spPr>
          <a:xfrm>
            <a:off x="3636774" y="4055503"/>
            <a:ext cx="5351355" cy="67043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1218565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zh-CN" sz="3600" b="1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微软雅黑" pitchFamily="34" charset="-122"/>
                <a:cs typeface="Times New Roman"/>
              </a:rPr>
              <a:t>专题训练五　善设分论点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466492" y="3650010"/>
            <a:ext cx="1440612" cy="1536473"/>
            <a:chOff x="1466492" y="3650010"/>
            <a:chExt cx="1440612" cy="1536473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07" r="75889" b="6437"/>
            <a:stretch/>
          </p:blipFill>
          <p:spPr>
            <a:xfrm>
              <a:off x="1466492" y="3650010"/>
              <a:ext cx="1440612" cy="1536473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66" r="76101" b="6437"/>
            <a:stretch/>
          </p:blipFill>
          <p:spPr>
            <a:xfrm>
              <a:off x="1486694" y="3658518"/>
              <a:ext cx="1383104" cy="14387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828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0870" y="145608"/>
            <a:ext cx="11478502" cy="658639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王尔德有言：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每一个圣人都有过去，每一个罪人都有未来。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u="wavyHeavy" kern="100" dirty="0">
                <a:uFill>
                  <a:solidFill>
                    <a:srgbClr val="FF0000"/>
                  </a:solidFill>
                </a:uFill>
                <a:latin typeface="Times New Roman"/>
                <a:ea typeface="华文细黑"/>
                <a:cs typeface="Times New Roman"/>
              </a:rPr>
              <a:t>希望教育的评价机制不再是分数独断，教育之道避免任性的非黑即白思维，让鲜花和秕谷共同茁壮生长。</a:t>
            </a:r>
          </a:p>
          <a:p>
            <a:pPr algn="just">
              <a:lnSpc>
                <a:spcPct val="150000"/>
              </a:lnSpc>
            </a:pP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点明中心，照应标题。</a:t>
            </a:r>
            <a:endParaRPr lang="zh-CN" altLang="zh-CN" sz="1050" kern="100" dirty="0">
              <a:solidFill>
                <a:srgbClr val="0000FF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 smtClean="0">
                <a:solidFill>
                  <a:srgbClr val="C00000"/>
                </a:solidFill>
                <a:latin typeface="微软雅黑"/>
                <a:ea typeface="微软雅黑"/>
                <a:cs typeface="Times New Roman"/>
              </a:rPr>
              <a:t>亮点</a:t>
            </a:r>
            <a:r>
              <a:rPr lang="zh-CN" altLang="zh-CN" sz="2800" b="1" kern="100" dirty="0">
                <a:solidFill>
                  <a:srgbClr val="C00000"/>
                </a:solidFill>
                <a:latin typeface="微软雅黑"/>
                <a:ea typeface="微软雅黑"/>
                <a:cs typeface="Times New Roman"/>
              </a:rPr>
              <a:t>点评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该文立意高远，富有洞见；材料丰富，视野开阔。最值得称道的是在论证上巧设三个分论点，层层推进，论证严谨。文章先指出教育的最终目的是培养健全的人格，弘扬美好的德行，打耳光的做法违背了此精神；接着分析漫画材料，证明此观点；接着进一步指出教育应更多情感上的感化与人格上的孕育；再论证打耳光这种教育方式对学生的危害；又从评价体系的角度说明观点。论证层层推进，严谨周密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3" name="图片 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9027" y="6255027"/>
            <a:ext cx="602973" cy="60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72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0413" cy="68595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796066" y="3076446"/>
            <a:ext cx="659828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Ⅱ  </a:t>
            </a:r>
            <a:r>
              <a:rPr lang="zh-CN" altLang="en-US" sz="4000" b="1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指点技巧，找到提升门径</a:t>
            </a:r>
            <a:endParaRPr lang="en-US" altLang="zh-CN" sz="4000" b="1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22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9000" y="126951"/>
            <a:ext cx="11478502" cy="650457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+mj-ea"/>
                <a:ea typeface="+mj-ea"/>
                <a:cs typeface="Times New Roman"/>
              </a:rPr>
              <a:t>一、设置分论点的方法</a:t>
            </a:r>
            <a:endParaRPr lang="zh-CN" altLang="zh-CN" sz="1050" b="1" kern="100" dirty="0">
              <a:solidFill>
                <a:srgbClr val="0000FF"/>
              </a:solidFill>
              <a:latin typeface="+mj-ea"/>
              <a:ea typeface="+mj-ea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一</a:t>
            </a: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并列式设置</a:t>
            </a:r>
            <a:endParaRPr lang="zh-CN" altLang="zh-CN" sz="1050" b="1" kern="100" dirty="0">
              <a:solidFill>
                <a:srgbClr val="0000FF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概念分类法</a:t>
            </a: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是什么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一般而言，一个论点往往有一个最核心的概念，而且这个核心概念在不同背景下的含义往往是不同的。因此，在写作过程中如能从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是什么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的角度切入，进而对这个核心概念在特定背景下的丰富内涵进行挖掘，并用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是什么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什么是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的句式进行分类列举，那就可以生发出许多比较具体和贴切的分论点来。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先看一个浅显的例子。《谈骨气》的中心论点：中国人是有骨气的。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骨气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为核心概念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365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9000" y="390154"/>
            <a:ext cx="11478502" cy="585747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分论点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：骨气是富贵不能淫的品质。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分论点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：骨气是贫贱不能移的人格。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分论点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：骨气是威武不能屈的气节。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再看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2016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年全国丙卷优秀作文《敢为人先》的中心论点：敢为人先。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核心概念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分论点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敢为人先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，是先人一步的勇气，是勇于接纳挑战和风险的情怀。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分论点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敢为人先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，还是挺身而出的姿势，是深谋远虑的眼光。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分论点</a:t>
            </a:r>
            <a:r>
              <a:rPr lang="en-US" altLang="zh-CN" sz="2800" kern="100" spc="-5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spc="-5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敢为人先</a:t>
            </a:r>
            <a:r>
              <a:rPr lang="en-US" altLang="zh-CN" sz="2800" kern="100" spc="-5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，又是灵感与思考、创意和实践火花四溅的碰撞。</a:t>
            </a:r>
            <a:endParaRPr lang="zh-CN" altLang="zh-CN" sz="1050" kern="100" spc="-5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2723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9000" y="302344"/>
            <a:ext cx="11478502" cy="400107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solidFill>
                  <a:srgbClr val="C00000"/>
                </a:solidFill>
                <a:latin typeface="+mj-ea"/>
                <a:ea typeface="+mj-ea"/>
                <a:cs typeface="Times New Roman"/>
              </a:rPr>
              <a:t>边练边悟</a:t>
            </a:r>
            <a:r>
              <a:rPr lang="en-US" altLang="zh-CN" sz="2800" b="1" kern="100" dirty="0">
                <a:solidFill>
                  <a:srgbClr val="C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dirty="0">
                <a:latin typeface="华文细黑"/>
                <a:ea typeface="华文细黑"/>
                <a:cs typeface="Times New Roman"/>
              </a:rPr>
              <a:t>　</a:t>
            </a:r>
            <a:r>
              <a:rPr lang="en-US" altLang="zh-CN" sz="2800" kern="100" dirty="0" err="1">
                <a:latin typeface="华文细黑"/>
                <a:ea typeface="华文细黑"/>
                <a:cs typeface="Times New Roman"/>
              </a:rPr>
              <a:t>请在横线处填出分论点</a:t>
            </a:r>
            <a:r>
              <a:rPr lang="en-US" altLang="zh-CN" sz="2800" kern="100" dirty="0">
                <a:latin typeface="华文细黑"/>
                <a:ea typeface="华文细黑"/>
                <a:cs typeface="Times New Roman"/>
              </a:rPr>
              <a:t>。</a:t>
            </a:r>
            <a:endParaRPr lang="en-US" altLang="zh-CN" sz="2800" kern="100" dirty="0">
              <a:latin typeface="Times New Roman"/>
              <a:ea typeface="华文细黑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《争》的中心论点：生活中，我们应甘于用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争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来张扬生命。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争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为核心概念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分论点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：争是对不公命运的不屈抗争。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分论点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分论点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55086" y="2840752"/>
            <a:ext cx="4887303" cy="66101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ts val="0"/>
              </a:spcAft>
            </a:pPr>
            <a:r>
              <a:rPr lang="zh-CN" altLang="en-US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争</a:t>
            </a: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是对美好真理的无悔坚持</a:t>
            </a:r>
            <a:r>
              <a:rPr lang="zh-CN" altLang="en-US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。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Courier New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835" y="5904700"/>
            <a:ext cx="3066035" cy="95089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206774" y="3447331"/>
            <a:ext cx="4887303" cy="66101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争是对人生价值的执着追求。</a:t>
            </a:r>
          </a:p>
        </p:txBody>
      </p:sp>
    </p:spTree>
    <p:extLst>
      <p:ext uri="{BB962C8B-B14F-4D97-AF65-F5344CB8AC3E}">
        <p14:creationId xmlns:p14="http://schemas.microsoft.com/office/powerpoint/2010/main" val="284239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/>
      <p:bldP spid="8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9000" y="450896"/>
            <a:ext cx="11478502" cy="521114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因果分析法</a:t>
            </a: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为什么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因果分析法既是一种论证方法，也是一种设置分论点的具体方法。作为设置分论点的方法，主要是回答原因和目的方面的问题。这里的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因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是分论点，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果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中心论点，是在中心论点后再来分析达成这个结果的原因。日常生活中，凡条件，就必有主客观之分；凡原因，就必有内外主次之别；凡影响，更必有大小正反之异。如果能根据这样的思路去辨析、思考，那么，即便是再简单的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为什么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，我们也能寻出丰富多彩的答案来。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807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9000" y="383189"/>
            <a:ext cx="11478502" cy="327215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例如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2014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年江西卷作文《探究，路漫漫其修远兮》的中心论点：真正的探究性学习的推广，任重而道远。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分论点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：探究之路漫漫，是因为硬件缺乏。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分论点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：探究之路漫漫，是因为教育方式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穿新鞋走老路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分论点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：探究之路漫漫，是因为唯分数至上的高考指挥棒在作祟。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814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9000" y="158328"/>
            <a:ext cx="11478502" cy="464740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 smtClean="0">
                <a:solidFill>
                  <a:srgbClr val="C00000"/>
                </a:solidFill>
                <a:latin typeface="+mj-ea"/>
                <a:ea typeface="+mj-ea"/>
                <a:cs typeface="Times New Roman"/>
              </a:rPr>
              <a:t>边练边悟</a:t>
            </a:r>
            <a:r>
              <a:rPr lang="en-US" altLang="zh-CN" sz="2800" b="1" kern="100" dirty="0" smtClean="0">
                <a:solidFill>
                  <a:srgbClr val="C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dirty="0">
                <a:latin typeface="华文细黑"/>
                <a:ea typeface="华文细黑"/>
                <a:cs typeface="Times New Roman"/>
              </a:rPr>
              <a:t>　</a:t>
            </a:r>
            <a:r>
              <a:rPr lang="en-US" altLang="zh-CN" sz="2800" kern="100" dirty="0" err="1">
                <a:latin typeface="华文细黑"/>
                <a:ea typeface="华文细黑"/>
                <a:cs typeface="Times New Roman"/>
              </a:rPr>
              <a:t>请在横线处填出分论点</a:t>
            </a:r>
            <a:r>
              <a:rPr lang="en-US" altLang="zh-CN" sz="2800" kern="100" dirty="0">
                <a:latin typeface="华文细黑"/>
                <a:ea typeface="华文细黑"/>
                <a:cs typeface="Times New Roman"/>
              </a:rPr>
              <a:t>。</a:t>
            </a:r>
            <a:endParaRPr lang="en-US" altLang="zh-CN" sz="2800" kern="100" dirty="0">
              <a:latin typeface="Times New Roman"/>
              <a:ea typeface="华文细黑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中心论点：人生需要阅读。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分论点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：人生需要阅读，它犹如东方缓升的启明星，启蒙我们愚昧的思想。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分论点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：人生需要阅读，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分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论点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：人生需要阅读，它犹如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百味瓶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72878" y="2668186"/>
            <a:ext cx="7155500" cy="66101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它犹如打开房门的钥匙，打开我们丰富</a:t>
            </a:r>
            <a:r>
              <a:rPr lang="zh-CN" altLang="en-US" sz="2800" kern="10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的</a:t>
            </a:r>
            <a:r>
              <a:rPr lang="zh-CN" altLang="en-US" sz="2800" kern="100" smtClean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知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Courier New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835" y="5904700"/>
            <a:ext cx="3066035" cy="95089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978078" y="3961547"/>
            <a:ext cx="3671904" cy="66101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培养我们丰富的情感。</a:t>
            </a:r>
          </a:p>
        </p:txBody>
      </p:sp>
      <p:sp>
        <p:nvSpPr>
          <p:cNvPr id="9" name="矩形 8"/>
          <p:cNvSpPr/>
          <p:nvPr/>
        </p:nvSpPr>
        <p:spPr>
          <a:xfrm>
            <a:off x="406574" y="3285778"/>
            <a:ext cx="1557246" cy="66101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识宝库。</a:t>
            </a:r>
          </a:p>
        </p:txBody>
      </p:sp>
    </p:spTree>
    <p:extLst>
      <p:ext uri="{BB962C8B-B14F-4D97-AF65-F5344CB8AC3E}">
        <p14:creationId xmlns:p14="http://schemas.microsoft.com/office/powerpoint/2010/main" val="214510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/>
      <p:bldP spid="8" grpId="1"/>
      <p:bldP spid="9" grpId="0"/>
      <p:bldP spid="9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9000" y="940891"/>
            <a:ext cx="11478502" cy="400107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途径分类法</a:t>
            </a: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怎么样，怎么办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途径分类法主要是回答方法、途径方面的问题。它以论点中所倡导的行为结果为出发点，通过对催生该结果的条件、追求该结果的方法、获得该结果的途径等的分析，实现对文章内容的深化。通常情况下，这种方法可以帮助考生避开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言必谈为什么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的俗套，从而使所写文章别有一番新意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946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9000" y="663438"/>
            <a:ext cx="11478502" cy="391848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例如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2016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年全国甲卷优秀作文《语文素养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三步走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》的中心论点：通过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三步走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的途径，即课堂有效教学、课外大量阅读、社会生活实践来实现语文素养的提升。</a:t>
            </a:r>
            <a:endParaRPr lang="en-US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</a:pP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分论点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：第一步，通过课堂有效教学来实现语文素养的提升。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</a:pP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分论点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：第二步，通过课外大量阅读来实现语文素养的提升。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</a:pP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分论点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：第三步，通过社会生活实践来实现语文素养的提升。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3713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94606" y="765498"/>
            <a:ext cx="10416228" cy="29681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</a:pP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40298" y="909514"/>
            <a:ext cx="11500473" cy="38877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800" b="1" kern="100" dirty="0">
                <a:solidFill>
                  <a:srgbClr val="0000FF"/>
                </a:solidFill>
                <a:latin typeface="IPAPANNEW"/>
                <a:ea typeface="华文细黑"/>
                <a:cs typeface="Times New Roman"/>
              </a:rPr>
              <a:t>[</a:t>
            </a:r>
            <a:r>
              <a:rPr lang="zh-CN" altLang="zh-CN" sz="2800" b="1" kern="100" dirty="0">
                <a:solidFill>
                  <a:srgbClr val="0000FF"/>
                </a:solidFill>
                <a:latin typeface="IPAPANNEW"/>
                <a:ea typeface="华文细黑"/>
                <a:cs typeface="Times New Roman"/>
              </a:rPr>
              <a:t>专题引语</a:t>
            </a:r>
            <a:r>
              <a:rPr lang="en-US" altLang="zh-CN" sz="2800" b="1" kern="100" dirty="0">
                <a:solidFill>
                  <a:srgbClr val="0000FF"/>
                </a:solidFill>
                <a:latin typeface="IPAPANNEW"/>
                <a:ea typeface="华文细黑"/>
                <a:cs typeface="Times New Roman"/>
              </a:rPr>
              <a:t>]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　考场上绝大多数考生会选择写议论文，而不是记叙文。可是，面对议论文，考生又多不会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分解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剖析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尤其不会设置分论点和安排分论点，以致文章除了中心论点还是中心论点。如果能巧妙地设置一些分论点，并很好地安排它们，那么，不仅可以使论证结构更清晰，还可以多角度、多侧面地论述中心论点，使说理更丰实、更深入。本训练就试图教你一些分论点的设置方法及安排技巧。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83780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9000" y="572846"/>
            <a:ext cx="11478502" cy="335474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solidFill>
                  <a:srgbClr val="C00000"/>
                </a:solidFill>
                <a:latin typeface="+mj-ea"/>
                <a:ea typeface="+mj-ea"/>
                <a:cs typeface="Times New Roman"/>
              </a:rPr>
              <a:t>边练边悟</a:t>
            </a:r>
            <a:r>
              <a:rPr lang="en-US" altLang="zh-CN" sz="2800" b="1" kern="100" dirty="0">
                <a:solidFill>
                  <a:srgbClr val="C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dirty="0">
                <a:latin typeface="华文细黑"/>
                <a:ea typeface="华文细黑"/>
                <a:cs typeface="Times New Roman"/>
              </a:rPr>
              <a:t>　</a:t>
            </a:r>
            <a:r>
              <a:rPr lang="en-US" altLang="zh-CN" sz="2800" kern="100" dirty="0" err="1">
                <a:latin typeface="华文细黑"/>
                <a:ea typeface="华文细黑"/>
                <a:cs typeface="Times New Roman"/>
              </a:rPr>
              <a:t>请在横线处填出分论点</a:t>
            </a:r>
            <a:r>
              <a:rPr lang="en-US" altLang="zh-CN" sz="2800" kern="100" dirty="0">
                <a:latin typeface="华文细黑"/>
                <a:ea typeface="华文细黑"/>
                <a:cs typeface="Times New Roman"/>
              </a:rPr>
              <a:t>。</a:t>
            </a:r>
            <a:endParaRPr lang="en-US" altLang="zh-CN" sz="2800" kern="100" dirty="0">
              <a:latin typeface="Times New Roman"/>
              <a:ea typeface="华文细黑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中心论点：预约精彩。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分论点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：道路幽暗，我用自信做明灯，预约精彩。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分论点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分论点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55086" y="2422570"/>
            <a:ext cx="7155500" cy="66101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前路荆棘，我用勤奋做刀剑，预约精彩。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835" y="5904700"/>
            <a:ext cx="3066035" cy="95089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205886" y="3069754"/>
            <a:ext cx="6505000" cy="81175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路途遥远，我用毅力做马力，预约精彩。</a:t>
            </a:r>
          </a:p>
        </p:txBody>
      </p:sp>
    </p:spTree>
    <p:extLst>
      <p:ext uri="{BB962C8B-B14F-4D97-AF65-F5344CB8AC3E}">
        <p14:creationId xmlns:p14="http://schemas.microsoft.com/office/powerpoint/2010/main" val="108575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/>
      <p:bldP spid="8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9000" y="308621"/>
            <a:ext cx="11478502" cy="585747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二</a:t>
            </a: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递进式设置</a:t>
            </a:r>
            <a:endParaRPr lang="zh-CN" altLang="zh-CN" sz="1050" b="1" kern="100" dirty="0">
              <a:solidFill>
                <a:srgbClr val="0000FF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这种方法，是按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是什么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为什么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怎么样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的思路安排结构，即围绕中心论点回答三个问题：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是什么，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为什么，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怎么样。是前面三种方法的复式组合。当然，也可选择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是什么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怎么样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为什么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怎么样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的思路进行。这种方法可以使文章显得思路缜密，内容丰实，但同时也会招来文章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面面俱到、泛泛而谈、重点不突出、分析不透彻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的责难。因此，运用这种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复式组合法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架构文章时，必须严格遵守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内容有主次之别，处理有详略之异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的原则，并尽量保证在设置分论点的过程中体现这一原则。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6998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9000" y="117426"/>
            <a:ext cx="11478502" cy="658639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例一</a:t>
            </a: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中心论点：生活应该是丰富多彩的。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分论点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：生活丰富多彩是指生活不应是一种模式。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是什么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次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分论点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：符合人的本性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人有多方面的精神需要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，有利于人的全面发展，有利于身心健康，有利于充分调动人的积极性。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为什么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主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分论点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：要会工作，也会休息；培养多方面的生活情趣；社会要为人的全面发展创造条件。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怎么样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次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例二</a:t>
            </a: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中心论点：争先当奋勇。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分论点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：争先是在通往高远目标的道路上永远先人一步。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是什么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次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分论点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：奋而有为，争先才有可能。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怎么办一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主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分论点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：勇而无畏，争先才有保证。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怎么办二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主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4768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9000" y="798616"/>
            <a:ext cx="11478502" cy="464740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solidFill>
                  <a:srgbClr val="C00000"/>
                </a:solidFill>
                <a:latin typeface="+mj-ea"/>
                <a:ea typeface="+mj-ea"/>
                <a:cs typeface="Times New Roman"/>
              </a:rPr>
              <a:t>边练边悟</a:t>
            </a:r>
            <a:r>
              <a:rPr lang="en-US" altLang="zh-CN" sz="2800" b="1" kern="100" dirty="0">
                <a:solidFill>
                  <a:srgbClr val="C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dirty="0">
                <a:latin typeface="华文细黑"/>
                <a:ea typeface="华文细黑"/>
                <a:cs typeface="Times New Roman"/>
              </a:rPr>
              <a:t>　</a:t>
            </a:r>
            <a:r>
              <a:rPr lang="en-US" altLang="zh-CN" sz="2800" kern="100" dirty="0" err="1">
                <a:latin typeface="华文细黑"/>
                <a:ea typeface="华文细黑"/>
                <a:cs typeface="Times New Roman"/>
              </a:rPr>
              <a:t>按要求在横线处填出分论点</a:t>
            </a:r>
            <a:r>
              <a:rPr lang="en-US" altLang="zh-CN" sz="2800" kern="100" dirty="0">
                <a:latin typeface="华文细黑"/>
                <a:ea typeface="华文细黑"/>
                <a:cs typeface="Times New Roman"/>
              </a:rPr>
              <a:t>。</a:t>
            </a:r>
            <a:endParaRPr lang="en-US" altLang="zh-CN" sz="2800" kern="100" dirty="0">
              <a:latin typeface="Times New Roman"/>
              <a:ea typeface="华文细黑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中心论点：一个人要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慎独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分论点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慎独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是指一个人在没有外在监督而独处的情况下严于律己，遵道守德。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是什么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分论点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为什么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一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)__________________(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为什么二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为什么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三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分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论点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：那么，怎么样才能做到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慎独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__________________(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怎么办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3" name="TextBox 2">
            <a:hlinkClick r:id="rId2" action="ppaction://hlinksldjump"/>
          </p:cNvPr>
          <p:cNvSpPr txBox="1"/>
          <p:nvPr/>
        </p:nvSpPr>
        <p:spPr>
          <a:xfrm>
            <a:off x="7021785" y="978759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</p:spTree>
    <p:extLst>
      <p:ext uri="{BB962C8B-B14F-4D97-AF65-F5344CB8AC3E}">
        <p14:creationId xmlns:p14="http://schemas.microsoft.com/office/powerpoint/2010/main" val="291546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24660" y="1125538"/>
            <a:ext cx="11500473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示例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分论点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慎独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是自我完善的必修课，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慎独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是道德品质的试金石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慎独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是社会生活的净化器。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分论点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：关键要在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隐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微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上下功夫。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25235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9000" y="307852"/>
            <a:ext cx="11478502" cy="585824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三</a:t>
            </a: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对比式设置</a:t>
            </a:r>
            <a:endParaRPr lang="zh-CN" altLang="zh-CN" sz="1050" b="1" kern="100" dirty="0">
              <a:solidFill>
                <a:srgbClr val="0000FF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这种方法就是把中心论点分成正反两个方面展开论述。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例如，中心论点：进和退之间，往往涵盖着中国人处世的尺度。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分论点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：进勇，退智。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进是一种势如破竹、一往无前的信念。进是大勇。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退是一种深沉的退让、睿智的收敛。退是大智。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分论点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：然而进和退是有度的。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进无度，是愚蠢。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退无度，是懦弱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1843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9000" y="652922"/>
            <a:ext cx="11478502" cy="13331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2800" b="1" kern="100" dirty="0" smtClean="0">
                <a:solidFill>
                  <a:srgbClr val="C00000"/>
                </a:solidFill>
                <a:latin typeface="+mj-ea"/>
                <a:ea typeface="+mj-ea"/>
                <a:cs typeface="Times New Roman"/>
              </a:rPr>
              <a:t>边练边悟</a:t>
            </a:r>
            <a:r>
              <a:rPr lang="en-US" altLang="zh-CN" sz="2800" b="1" kern="100" dirty="0" smtClean="0">
                <a:solidFill>
                  <a:srgbClr val="C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800" b="1" kern="100" dirty="0" smtClean="0">
                <a:solidFill>
                  <a:srgbClr val="C00000"/>
                </a:solidFill>
                <a:latin typeface="+mj-ea"/>
                <a:ea typeface="+mj-ea"/>
                <a:cs typeface="Times New Roman"/>
              </a:rPr>
              <a:t> 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　请以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自知者明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为中心论点，采用对比式设置的方法写出其分论点。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97585" y="1491552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5" name="矩形 4"/>
          <p:cNvSpPr/>
          <p:nvPr/>
        </p:nvSpPr>
        <p:spPr>
          <a:xfrm>
            <a:off x="502738" y="2202107"/>
            <a:ext cx="11273868" cy="2595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示例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分论点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：过高估价自己，妄自尊大，刚愎自用，就会停滞不前；过低估价自己，妄自菲薄，畏首畏尾，就会故步自封。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反面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分论点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：正确估价自己，见己之长，明己之短，才能找准位置，成就人生。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正面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69552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9000" y="649376"/>
            <a:ext cx="11478502" cy="270841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800" b="1" kern="100" dirty="0">
                <a:solidFill>
                  <a:srgbClr val="0000FF"/>
                </a:solidFill>
                <a:latin typeface="+mj-ea"/>
                <a:ea typeface="+mj-ea"/>
                <a:cs typeface="Times New Roman"/>
              </a:rPr>
              <a:t>二、设置分论点应注意的问题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扣得住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扣住中心，扣住题目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)——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分而不离。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分得开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多角度、多方面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)——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多彩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排得顺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要有一定的顺序，如由小到大、由浅入深等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)——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分而有序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3964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9000" y="438576"/>
            <a:ext cx="11478502" cy="464740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2800" b="1" kern="100" dirty="0">
                <a:solidFill>
                  <a:srgbClr val="C00000"/>
                </a:solidFill>
                <a:latin typeface="+mj-ea"/>
                <a:ea typeface="+mj-ea"/>
                <a:cs typeface="Times New Roman"/>
              </a:rPr>
              <a:t>边练边悟</a:t>
            </a:r>
            <a:r>
              <a:rPr lang="en-US" altLang="zh-CN" sz="2800" b="1" kern="100" dirty="0">
                <a:solidFill>
                  <a:srgbClr val="C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 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　请指出下列分论点设置方面的问题。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中心论点：沉潜具有强大力量。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</a:pP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分论点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：写文章，讲求的是一种让人喟叹的气势。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</a:pP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分论点</a:t>
            </a:r>
            <a:r>
              <a:rPr lang="en-US" altLang="zh-CN" sz="2800" kern="100" dirty="0" smtClean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：搞学术研究的人尤其注意沉潜。</a:t>
            </a:r>
            <a:endParaRPr lang="en-US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问题：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.______________________________________________________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b.________________________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26682" y="2913065"/>
            <a:ext cx="9812557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两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个分论点未</a:t>
            </a:r>
            <a:r>
              <a:rPr lang="en-US" altLang="zh-CN" sz="2800" kern="100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分开</a:t>
            </a:r>
            <a:r>
              <a:rPr lang="en-US" altLang="zh-CN" sz="2800" kern="100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，仅有两个分论点，且都从写文章、</a:t>
            </a:r>
            <a:r>
              <a:rPr lang="zh-CN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搞</a:t>
            </a:r>
            <a:endParaRPr lang="zh-CN" altLang="zh-CN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1402" y="3560666"/>
            <a:ext cx="5929828" cy="6610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2800" kern="10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学术</a:t>
            </a:r>
            <a:r>
              <a:rPr lang="zh-CN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研究方面来阐述，视野欠开阔。</a:t>
            </a:r>
            <a:endParaRPr lang="zh-CN" altLang="zh-CN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56506" y="4231764"/>
            <a:ext cx="4493538" cy="656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分论点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扣中心论点不紧。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835" y="5904700"/>
            <a:ext cx="3066035" cy="95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77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/>
      <p:bldP spid="8" grpId="1"/>
      <p:bldP spid="10" grpId="0"/>
      <p:bldP spid="10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9000" y="448385"/>
            <a:ext cx="11478502" cy="335474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中心论点：沉潜重要。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分论点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：沉潜，是为了下一次还能够爆发。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分论点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：沉潜，是为了下一次有力爆发。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分论点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：沉潜，是为了掩藏自己的爆发行为。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问题：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33736" y="2970691"/>
            <a:ext cx="6288901" cy="656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分而无序，三个分论点之间杂乱无章。</a:t>
            </a:r>
            <a:endParaRPr lang="zh-CN" altLang="zh-CN" sz="280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835" y="5904700"/>
            <a:ext cx="3066035" cy="95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59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2733675" cy="795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0" y="396912"/>
            <a:ext cx="2733675" cy="400110"/>
          </a:xfrm>
          <a:prstGeom prst="rect">
            <a:avLst/>
          </a:prstGeom>
          <a:solidFill>
            <a:schemeClr val="accent6">
              <a:lumMod val="75000"/>
              <a:alpha val="5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内容索引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959349" y="2891944"/>
            <a:ext cx="46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hlinkClick r:id="rId3" action="ppaction://hlinksldjump"/>
          </p:cNvPr>
          <p:cNvSpPr txBox="1"/>
          <p:nvPr/>
        </p:nvSpPr>
        <p:spPr>
          <a:xfrm>
            <a:off x="3934966" y="2368724"/>
            <a:ext cx="4815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3114AC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Ⅰ </a:t>
            </a:r>
            <a:r>
              <a:rPr lang="en-US" altLang="zh-CN" sz="2800" b="1" dirty="0" smtClean="0">
                <a:solidFill>
                  <a:srgbClr val="3114AC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2800" b="1" dirty="0" smtClean="0">
                <a:solidFill>
                  <a:srgbClr val="3114AC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品读佳作，体悟出彩理由</a:t>
            </a:r>
            <a:endParaRPr lang="en-US" altLang="zh-CN" sz="2800" b="1" dirty="0" smtClean="0">
              <a:solidFill>
                <a:srgbClr val="3114AC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3959349" y="3924021"/>
            <a:ext cx="4680000" cy="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hlinkClick r:id="rId4" action="ppaction://hlinksldjump"/>
          </p:cNvPr>
          <p:cNvSpPr txBox="1"/>
          <p:nvPr/>
        </p:nvSpPr>
        <p:spPr>
          <a:xfrm>
            <a:off x="3934966" y="3400839"/>
            <a:ext cx="4670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3114AC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Ⅱ  </a:t>
            </a:r>
            <a:r>
              <a:rPr lang="zh-CN" altLang="en-US" sz="2800" b="1" dirty="0">
                <a:solidFill>
                  <a:srgbClr val="3114AC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指点技巧，找到提升门径</a:t>
            </a:r>
            <a:endParaRPr lang="en-US" altLang="zh-CN" sz="2800" b="1" dirty="0">
              <a:solidFill>
                <a:srgbClr val="3114AC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4" name="TextBox 13">
            <a:hlinkClick r:id="rId5" action="ppaction://hlinksldjump"/>
          </p:cNvPr>
          <p:cNvSpPr txBox="1"/>
          <p:nvPr/>
        </p:nvSpPr>
        <p:spPr>
          <a:xfrm>
            <a:off x="3934966" y="4490750"/>
            <a:ext cx="4815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800" b="1" dirty="0">
                <a:solidFill>
                  <a:srgbClr val="3114AC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Ⅲ  </a:t>
            </a:r>
            <a:r>
              <a:rPr lang="zh-CN" altLang="en-US" sz="2800" b="1" dirty="0">
                <a:solidFill>
                  <a:srgbClr val="3114AC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实战演练，练出训练实效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3934966" y="5013970"/>
            <a:ext cx="46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26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9000" y="377147"/>
            <a:ext cx="11478502" cy="456481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800" b="1" kern="100" dirty="0">
                <a:solidFill>
                  <a:srgbClr val="0000FF"/>
                </a:solidFill>
                <a:latin typeface="+mj-ea"/>
                <a:ea typeface="+mj-ea"/>
                <a:cs typeface="Times New Roman"/>
              </a:rPr>
              <a:t>三、分论点在文中的安排技巧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分论点一般放在每一段的开头。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分论点语言要精练，一般控制在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15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字以内。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分论点句子的结构要一致，使中间几段构成排比或准排比段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多指并列式分解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分论点的表述要把中心论点或标题或材料中的关键词嵌入其中，以保证每一段都扣题。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3" name="图片 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9027" y="6255027"/>
            <a:ext cx="602973" cy="60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883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0413" cy="68595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796066" y="3076446"/>
            <a:ext cx="659828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Ⅲ  </a:t>
            </a:r>
            <a:r>
              <a:rPr lang="zh-CN" altLang="en-US" sz="4000" b="1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实战演练，练出训练实效</a:t>
            </a:r>
          </a:p>
        </p:txBody>
      </p:sp>
    </p:spTree>
    <p:extLst>
      <p:ext uri="{BB962C8B-B14F-4D97-AF65-F5344CB8AC3E}">
        <p14:creationId xmlns:p14="http://schemas.microsoft.com/office/powerpoint/2010/main" val="215566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9000" y="163836"/>
            <a:ext cx="11478502" cy="400107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+mj-ea"/>
                <a:ea typeface="+mj-ea"/>
                <a:cs typeface="Times New Roman"/>
              </a:rPr>
              <a:t>一、针对训练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请在给出中心论点的前提下，写出其分论点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中心论点：莫使名利遮望眼。写出并列式分论点。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分论点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分论点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分论点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_____________________________________________________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06774" y="2009954"/>
            <a:ext cx="8109551" cy="66101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抛开名利，你会拥有更加幸福的生活与潇洒的人生。</a:t>
            </a:r>
          </a:p>
        </p:txBody>
      </p:sp>
      <p:sp>
        <p:nvSpPr>
          <p:cNvPr id="7" name="矩形 6"/>
          <p:cNvSpPr/>
          <p:nvPr/>
        </p:nvSpPr>
        <p:spPr>
          <a:xfrm>
            <a:off x="2139994" y="2669074"/>
            <a:ext cx="5570756" cy="6610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抛开名利，你会得到世人的尊重。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835" y="5904700"/>
            <a:ext cx="3066035" cy="95089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206774" y="3293155"/>
            <a:ext cx="5570756" cy="6610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抛开名利，你会实现人生的价值。</a:t>
            </a:r>
          </a:p>
        </p:txBody>
      </p:sp>
    </p:spTree>
    <p:extLst>
      <p:ext uri="{BB962C8B-B14F-4D97-AF65-F5344CB8AC3E}">
        <p14:creationId xmlns:p14="http://schemas.microsoft.com/office/powerpoint/2010/main" val="46200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9" grpId="0"/>
      <p:bldP spid="9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9000" y="654600"/>
            <a:ext cx="11478502" cy="464740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中心论点：让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周树人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融入我们的生命。写出递进式分论点。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分论点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分论点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分论点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__________________________________________________________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83078" y="1196756"/>
            <a:ext cx="9486365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我们需要周树人的童真。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或：将周树人的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童真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融入</a:t>
            </a:r>
            <a:r>
              <a:rPr lang="zh-CN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生</a:t>
            </a:r>
            <a:endParaRPr lang="en-US" altLang="zh-CN" sz="2800" kern="100" dirty="0">
              <a:solidFill>
                <a:srgbClr val="C0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6574" y="1841772"/>
            <a:ext cx="5890286" cy="69176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命，我们才能找到生命之初的美丽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)</a:t>
            </a:r>
          </a:p>
        </p:txBody>
      </p:sp>
      <p:sp>
        <p:nvSpPr>
          <p:cNvPr id="8" name="矩形 7"/>
          <p:cNvSpPr/>
          <p:nvPr/>
        </p:nvSpPr>
        <p:spPr>
          <a:xfrm>
            <a:off x="334566" y="2482313"/>
            <a:ext cx="11347091" cy="133809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                   </a:t>
            </a:r>
            <a:r>
              <a:rPr lang="zh-CN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我们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需要周树人的辛辣、冷眼。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或：将周树人的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冷眼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融入生命，我们才会收获有棱有角的快意人生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)</a:t>
            </a:r>
          </a:p>
        </p:txBody>
      </p:sp>
      <p:sp>
        <p:nvSpPr>
          <p:cNvPr id="9" name="矩形 8"/>
          <p:cNvSpPr/>
          <p:nvPr/>
        </p:nvSpPr>
        <p:spPr>
          <a:xfrm>
            <a:off x="334566" y="3778884"/>
            <a:ext cx="11347091" cy="133393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                    </a:t>
            </a:r>
            <a:r>
              <a:rPr lang="zh-CN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我们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还需要周树人的真正的拳拳赤子之情！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或：将周树人的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爱国忧民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融入生命，我们才会让生命彰显不平凡的光彩！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solidFill>
                <a:srgbClr val="C00000"/>
              </a:solidFill>
              <a:latin typeface="宋体"/>
              <a:cs typeface="Courier New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835" y="5904700"/>
            <a:ext cx="3066035" cy="95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04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8" grpId="0"/>
      <p:bldP spid="8" grpId="1"/>
      <p:bldP spid="9" grpId="0"/>
      <p:bldP spid="9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9000" y="366568"/>
            <a:ext cx="11478502" cy="464740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阅读下面的材料，根据要求写一篇不少于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800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字的文章。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2072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近日，华东交通大学新增加的《学生行为规范》条例引发网友热议，其中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让女生走在马路内侧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为女生拧松饮料瓶盖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走路避开女生背包的一侧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，格外受关注。有学生直呼做到那样就是暖男了，也有学生认为这是矫枉过正、涉嫌歧视女性。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对于以上事情，你怎么看？请写一篇文章，表明你的态度，阐述你的看法。</a:t>
            </a:r>
            <a:endParaRPr lang="zh-CN" altLang="zh-CN" sz="1050" kern="100" spc="-5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请按类、因、法、果等要求写出下列分论点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0307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9000" y="477466"/>
            <a:ext cx="11478502" cy="464740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2800" b="1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中心论点一：尊女性之位，做暖心之人。</a:t>
            </a:r>
            <a:endParaRPr lang="zh-CN" altLang="zh-CN" sz="1050" b="1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分论点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①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从类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是什么角度写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</a:t>
            </a:r>
            <a:endParaRPr lang="zh-CN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</a:t>
            </a:r>
            <a:endParaRPr lang="en-US" altLang="zh-CN" sz="2800" kern="100" dirty="0" smtClean="0">
              <a:latin typeface="Times New Roman"/>
              <a:ea typeface="华文细黑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分论点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②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从因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为什么角度写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</a:t>
            </a:r>
            <a:endParaRPr lang="zh-CN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</a:t>
            </a:r>
            <a:endParaRPr lang="en-US" altLang="zh-CN" sz="2800" kern="100" dirty="0" smtClean="0">
              <a:latin typeface="Times New Roman"/>
              <a:ea typeface="华文细黑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分论点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③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从法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怎么做角度写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</a:t>
            </a:r>
            <a:endParaRPr lang="zh-CN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________________________________________________________</a:t>
            </a:r>
            <a:endParaRPr lang="en-US" altLang="zh-CN" sz="1050" kern="100" dirty="0" smtClean="0">
              <a:latin typeface="宋体"/>
              <a:cs typeface="Courier New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835" y="5904700"/>
            <a:ext cx="3066035" cy="95089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962530" y="1063690"/>
            <a:ext cx="5913636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保护弱小，尊重女性是我们人人</a:t>
            </a:r>
            <a:r>
              <a:rPr lang="zh-CN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都</a:t>
            </a:r>
            <a:endParaRPr lang="zh-CN" altLang="zh-CN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7524" y="1717234"/>
            <a:ext cx="8109551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应</a:t>
            </a:r>
            <a:r>
              <a:rPr lang="zh-CN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具备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的素质，做暖心之人是我们人格魅力的体现</a:t>
            </a:r>
            <a:r>
              <a:rPr lang="zh-CN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62530" y="2340784"/>
            <a:ext cx="5913636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尊重女性，呵护女性，是为了</a:t>
            </a:r>
            <a:r>
              <a:rPr lang="zh-CN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继承</a:t>
            </a:r>
            <a:endParaRPr lang="zh-CN" altLang="zh-CN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87524" y="2984803"/>
            <a:ext cx="7372319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2800" b="1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尊重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他人的传统，如此这般，世界会更加和谐</a:t>
            </a:r>
            <a:r>
              <a:rPr lang="zh-CN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962530" y="3608418"/>
            <a:ext cx="5913636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尊重女性，需要我们给予她们</a:t>
            </a:r>
            <a:r>
              <a:rPr lang="zh-CN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探索</a:t>
            </a:r>
            <a:endParaRPr lang="zh-CN" altLang="zh-CN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87524" y="4271422"/>
            <a:ext cx="9812557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未</a:t>
            </a:r>
            <a:r>
              <a:rPr lang="zh-CN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知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的能力；争做暖男，需要我们在她们受伤后对其悉心照料</a:t>
            </a:r>
            <a:r>
              <a:rPr lang="zh-CN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314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/>
      <p:bldP spid="7" grpId="1"/>
      <p:bldP spid="9" grpId="0"/>
      <p:bldP spid="9" grpId="1"/>
      <p:bldP spid="11" grpId="0"/>
      <p:bldP spid="11" grpId="1"/>
      <p:bldP spid="13" grpId="0"/>
      <p:bldP spid="13" grpId="1"/>
      <p:bldP spid="15" grpId="0"/>
      <p:bldP spid="15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9000" y="246355"/>
            <a:ext cx="11478502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2800" b="1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中心论点二：关爱女性不必矫枉过正。</a:t>
            </a:r>
            <a:endParaRPr lang="zh-CN" altLang="zh-CN" sz="1050" b="1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</a:pP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分论点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①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从因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为什么角度写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_______________________________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_______________________________________________________________</a:t>
            </a:r>
            <a:endParaRPr lang="en-US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</a:pP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分论点</a:t>
            </a:r>
            <a:r>
              <a:rPr lang="en-US" altLang="zh-CN" sz="2800" kern="100" dirty="0" smtClean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②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从果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会怎样角度写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_______________________________</a:t>
            </a:r>
            <a:endParaRPr lang="zh-CN" altLang="zh-CN" sz="1050" kern="100" dirty="0" smtClean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__________________________</a:t>
            </a:r>
          </a:p>
          <a:p>
            <a:pPr lvl="0" algn="just">
              <a:lnSpc>
                <a:spcPct val="150000"/>
              </a:lnSpc>
            </a:pP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分论点</a:t>
            </a:r>
            <a:r>
              <a:rPr lang="en-US" altLang="zh-CN" sz="2800" kern="100" dirty="0" smtClean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③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从法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女生怎么做角度写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___________________________</a:t>
            </a:r>
            <a:endParaRPr lang="zh-CN" altLang="zh-CN" sz="1050" kern="100" dirty="0" smtClean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_______________________________________________________________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分论点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④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从法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男生怎么做角度写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__________________________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____________________________</a:t>
            </a:r>
            <a:endParaRPr lang="en-US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835" y="5904700"/>
            <a:ext cx="3066035" cy="95089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932050" y="866318"/>
            <a:ext cx="5913636" cy="66101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spc="-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如果女生处处依赖男生，处处需要</a:t>
            </a:r>
            <a:r>
              <a:rPr lang="zh-CN" altLang="zh-CN" sz="2800" kern="100" spc="-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男</a:t>
            </a:r>
            <a:endParaRPr lang="zh-CN" altLang="zh-CN" sz="2800" kern="100" spc="-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7524" y="1460966"/>
            <a:ext cx="11185087" cy="66101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生的帮助，那么女生就如同一个婴儿，时时被照顾，丧失了个人能力</a:t>
            </a:r>
            <a:r>
              <a:rPr lang="zh-CN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42456" y="2097836"/>
            <a:ext cx="5650264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为了让女生释放活力展现精彩，</a:t>
            </a:r>
            <a:r>
              <a:rPr lang="zh-CN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需</a:t>
            </a:r>
            <a:endParaRPr lang="zh-CN" altLang="zh-CN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21432" y="2723668"/>
            <a:ext cx="485261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要</a:t>
            </a:r>
            <a:r>
              <a:rPr lang="zh-CN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我们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尊重她们，放飞她们。</a:t>
            </a:r>
          </a:p>
        </p:txBody>
      </p:sp>
      <p:sp>
        <p:nvSpPr>
          <p:cNvPr id="12" name="矩形 11"/>
          <p:cNvSpPr/>
          <p:nvPr/>
        </p:nvSpPr>
        <p:spPr>
          <a:xfrm>
            <a:off x="6573158" y="3392239"/>
            <a:ext cx="5345171" cy="66101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spc="-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女生在生活中应该自强</a:t>
            </a:r>
            <a:r>
              <a:rPr lang="zh-CN" altLang="zh-CN" sz="2800" kern="100" spc="-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自立</a:t>
            </a:r>
            <a:r>
              <a:rPr lang="zh-CN" altLang="zh-CN" sz="2800" kern="100" spc="-10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800" kern="100" spc="-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力</a:t>
            </a:r>
            <a:r>
              <a:rPr lang="zh-CN" altLang="zh-CN" sz="2800" kern="100" spc="-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所</a:t>
            </a:r>
            <a:endParaRPr lang="en-US" altLang="zh-CN" sz="2800" kern="100" spc="-100" dirty="0" smtClean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68474" y="4019346"/>
            <a:ext cx="11409906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2800" kern="100" spc="-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能</a:t>
            </a:r>
            <a:r>
              <a:rPr lang="zh-CN" altLang="zh-CN" sz="2800" kern="100" spc="-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及的事要亲自去做</a:t>
            </a:r>
            <a:r>
              <a:rPr lang="zh-CN" altLang="zh-CN" sz="2800" kern="100" spc="-10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800" kern="100" spc="-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自强会让女生活得更漂亮</a:t>
            </a:r>
            <a:r>
              <a:rPr lang="zh-CN" altLang="zh-CN" sz="2800" kern="100" spc="-10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800" kern="100" spc="-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成为新时代的美丽风景</a:t>
            </a:r>
            <a:r>
              <a:rPr lang="zh-CN" altLang="zh-CN" sz="2800" kern="100" spc="-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spc="-100" dirty="0" smtClean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666277" y="4663692"/>
            <a:ext cx="5035393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面对女生，男生要适度关爱</a:t>
            </a:r>
            <a:r>
              <a:rPr lang="zh-CN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65879" y="5303509"/>
            <a:ext cx="5211683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2800" kern="10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不能宠坏女生，助长娇声嗲气。</a:t>
            </a:r>
            <a:endParaRPr lang="zh-CN" altLang="zh-CN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0695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/>
      <p:bldP spid="7" grpId="1"/>
      <p:bldP spid="9" grpId="0"/>
      <p:bldP spid="9" grpId="1"/>
      <p:bldP spid="10" grpId="0"/>
      <p:bldP spid="10" grpId="1"/>
      <p:bldP spid="12" grpId="0"/>
      <p:bldP spid="12" grpId="1"/>
      <p:bldP spid="14" grpId="0"/>
      <p:bldP spid="14" grpId="1"/>
      <p:bldP spid="16" grpId="0"/>
      <p:bldP spid="16" grpId="1"/>
      <p:bldP spid="18" grpId="0"/>
      <p:bldP spid="18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9000" y="117426"/>
            <a:ext cx="11478502" cy="658639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800" b="1" kern="100" dirty="0">
                <a:solidFill>
                  <a:srgbClr val="0000FF"/>
                </a:solidFill>
                <a:latin typeface="+mj-ea"/>
                <a:ea typeface="+mj-ea"/>
                <a:cs typeface="Times New Roman"/>
              </a:rPr>
              <a:t>二、整篇训练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阅读下面的材料，根据要求写一篇不少于</a:t>
            </a: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800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字的论述类文章。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材料一：网络时代，生活愈发便利，动动手指便可享受购物、缴费、挂号等服务，然而在我们感受互联网科技带来的便利时，老年人群体却逐渐与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时代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脱节。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材料二：担心日渐衰老的父母看病不方便，一位北漂女孩儿今年中秋节回家探亲时，为父母从手机上下载了看病软件，又手绘了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8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页示意图，帮助老人熟悉掌握软件操作流程。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根据上述材料的内容及含意作文，体现你的思考，发表你的见解。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要求：选好角度，自定立意，自拟标题；不要套作，不得抄袭。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3904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9000" y="586492"/>
            <a:ext cx="11478502" cy="392342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 err="1">
                <a:solidFill>
                  <a:srgbClr val="C00000"/>
                </a:solidFill>
                <a:latin typeface="+mj-ea"/>
                <a:ea typeface="+mj-ea"/>
                <a:cs typeface="Times New Roman"/>
              </a:rPr>
              <a:t>写作提示</a:t>
            </a:r>
            <a:r>
              <a:rPr lang="en-US" altLang="zh-CN" sz="2800" b="1" kern="100" dirty="0">
                <a:solidFill>
                  <a:srgbClr val="C00000"/>
                </a:solidFill>
                <a:latin typeface="+mj-ea"/>
                <a:ea typeface="+mj-ea"/>
                <a:cs typeface="Times New Roman"/>
              </a:rPr>
              <a:t> </a:t>
            </a:r>
            <a:r>
              <a:rPr lang="en-US" altLang="zh-CN" sz="2800" kern="100" dirty="0">
                <a:latin typeface="华文细黑"/>
                <a:ea typeface="华文细黑"/>
                <a:cs typeface="Times New Roman"/>
              </a:rPr>
              <a:t>　材料一谈论的重点是老年人群体和互联网科技的关系；材料二谈论的重点是子女对父母尽孝时，应当帮助父母掌握一些基本的互联网操作流程，让父母跟上</a:t>
            </a: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“</a:t>
            </a:r>
            <a:r>
              <a:rPr lang="en-US" altLang="zh-CN" sz="2800" kern="100" dirty="0">
                <a:latin typeface="华文细黑"/>
                <a:ea typeface="华文细黑"/>
                <a:cs typeface="Times New Roman"/>
              </a:rPr>
              <a:t>互联网＋</a:t>
            </a: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”</a:t>
            </a:r>
            <a:r>
              <a:rPr lang="en-US" altLang="zh-CN" sz="2800" kern="100" dirty="0">
                <a:latin typeface="华文细黑"/>
                <a:ea typeface="华文细黑"/>
                <a:cs typeface="Times New Roman"/>
              </a:rPr>
              <a:t>时代的步伐。因此，泛谈互联网的价值或者孝的意义，都属于偏题。以下立意可供参考：</a:t>
            </a: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①</a:t>
            </a:r>
            <a:r>
              <a:rPr lang="en-US" altLang="zh-CN" sz="2800" kern="100" dirty="0" err="1">
                <a:latin typeface="华文细黑"/>
                <a:ea typeface="华文细黑"/>
                <a:cs typeface="Times New Roman"/>
              </a:rPr>
              <a:t>子女当</a:t>
            </a:r>
            <a:r>
              <a:rPr lang="en-US" altLang="zh-CN" sz="2800" kern="100" dirty="0" err="1">
                <a:latin typeface="Times New Roman"/>
                <a:ea typeface="华文细黑"/>
                <a:cs typeface="Times New Roman"/>
              </a:rPr>
              <a:t>“</a:t>
            </a:r>
            <a:r>
              <a:rPr lang="en-US" altLang="zh-CN" sz="2800" kern="100" dirty="0" err="1">
                <a:latin typeface="华文细黑"/>
                <a:ea typeface="华文细黑"/>
                <a:cs typeface="Times New Roman"/>
              </a:rPr>
              <a:t>技术反哺</a:t>
            </a:r>
            <a:r>
              <a:rPr lang="en-US" altLang="zh-CN" sz="2800" kern="100" dirty="0" err="1">
                <a:latin typeface="Times New Roman"/>
                <a:ea typeface="华文细黑"/>
                <a:cs typeface="Times New Roman"/>
              </a:rPr>
              <a:t>”</a:t>
            </a:r>
            <a:r>
              <a:rPr lang="en-US" altLang="zh-CN" sz="2800" kern="100" dirty="0" err="1">
                <a:latin typeface="华文细黑"/>
                <a:ea typeface="华文细黑"/>
                <a:cs typeface="Times New Roman"/>
              </a:rPr>
              <a:t>父母</a:t>
            </a:r>
            <a:r>
              <a:rPr lang="en-US" altLang="zh-CN" sz="2800" kern="100" dirty="0">
                <a:latin typeface="华文细黑"/>
                <a:ea typeface="华文细黑"/>
                <a:cs typeface="Times New Roman"/>
              </a:rPr>
              <a:t>；</a:t>
            </a: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②</a:t>
            </a:r>
            <a:r>
              <a:rPr lang="en-US" altLang="zh-CN" sz="2800" kern="100" dirty="0" err="1">
                <a:latin typeface="华文细黑"/>
                <a:ea typeface="华文细黑"/>
                <a:cs typeface="Times New Roman"/>
              </a:rPr>
              <a:t>心系空巢老人，莫忘精神食粮</a:t>
            </a:r>
            <a:r>
              <a:rPr lang="en-US" altLang="zh-CN" sz="2800" kern="100" dirty="0">
                <a:latin typeface="华文细黑"/>
                <a:ea typeface="华文细黑"/>
                <a:cs typeface="Times New Roman"/>
              </a:rPr>
              <a:t>；</a:t>
            </a: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③</a:t>
            </a:r>
            <a:r>
              <a:rPr lang="en-US" altLang="zh-CN" sz="2800" kern="100" dirty="0" err="1">
                <a:latin typeface="华文细黑"/>
                <a:ea typeface="华文细黑"/>
                <a:cs typeface="Times New Roman"/>
              </a:rPr>
              <a:t>给尽孝插上</a:t>
            </a:r>
            <a:r>
              <a:rPr lang="en-US" altLang="zh-CN" sz="2800" kern="100" dirty="0" err="1">
                <a:latin typeface="Times New Roman"/>
                <a:ea typeface="华文细黑"/>
                <a:cs typeface="Times New Roman"/>
              </a:rPr>
              <a:t>“</a:t>
            </a:r>
            <a:r>
              <a:rPr lang="en-US" altLang="zh-CN" sz="2800" kern="100" dirty="0" err="1">
                <a:latin typeface="华文细黑"/>
                <a:ea typeface="华文细黑"/>
                <a:cs typeface="Times New Roman"/>
              </a:rPr>
              <a:t>互联网</a:t>
            </a:r>
            <a:r>
              <a:rPr lang="en-US" altLang="zh-CN" sz="2800" kern="100" dirty="0" err="1">
                <a:latin typeface="Times New Roman"/>
                <a:ea typeface="华文细黑"/>
                <a:cs typeface="Times New Roman"/>
              </a:rPr>
              <a:t>”</a:t>
            </a:r>
            <a:r>
              <a:rPr lang="en-US" altLang="zh-CN" sz="2800" kern="100" dirty="0" err="1">
                <a:latin typeface="华文细黑"/>
                <a:ea typeface="华文细黑"/>
                <a:cs typeface="Times New Roman"/>
              </a:rPr>
              <a:t>翅膀</a:t>
            </a:r>
            <a:r>
              <a:rPr lang="en-US" altLang="zh-CN" sz="2800" kern="100" dirty="0">
                <a:latin typeface="华文细黑"/>
                <a:ea typeface="华文细黑"/>
                <a:cs typeface="Times New Roman"/>
              </a:rPr>
              <a:t>；</a:t>
            </a: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④“</a:t>
            </a:r>
            <a:r>
              <a:rPr lang="en-US" altLang="zh-CN" sz="2800" kern="100" dirty="0" err="1">
                <a:latin typeface="华文细黑"/>
                <a:ea typeface="华文细黑"/>
                <a:cs typeface="Times New Roman"/>
              </a:rPr>
              <a:t>互联网</a:t>
            </a:r>
            <a:r>
              <a:rPr lang="en-US" altLang="zh-CN" sz="2800" kern="100" dirty="0">
                <a:latin typeface="华文细黑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”</a:t>
            </a:r>
            <a:r>
              <a:rPr lang="en-US" altLang="zh-CN" sz="2800" kern="100" dirty="0" err="1">
                <a:latin typeface="华文细黑"/>
                <a:ea typeface="华文细黑"/>
                <a:cs typeface="Times New Roman"/>
              </a:rPr>
              <a:t>时代，请别落下父母</a:t>
            </a:r>
            <a:r>
              <a:rPr lang="en-US" altLang="zh-CN" sz="2800" kern="100" dirty="0">
                <a:latin typeface="华文细黑"/>
                <a:ea typeface="华文细黑"/>
                <a:cs typeface="Times New Roman"/>
              </a:rPr>
              <a:t>；</a:t>
            </a: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⑤</a:t>
            </a:r>
            <a:r>
              <a:rPr lang="en-US" altLang="zh-CN" sz="2800" kern="100" dirty="0" err="1">
                <a:latin typeface="华文细黑"/>
                <a:ea typeface="华文细黑"/>
                <a:cs typeface="Times New Roman"/>
              </a:rPr>
              <a:t>网络时代，谁来扶老人一把</a:t>
            </a:r>
            <a:r>
              <a:rPr lang="en-US" altLang="zh-CN" sz="2800" kern="100" dirty="0">
                <a:latin typeface="华文细黑"/>
                <a:ea typeface="华文细黑"/>
                <a:cs typeface="Times New Roman"/>
              </a:rPr>
              <a:t>。</a:t>
            </a:r>
            <a:endParaRPr lang="en-US" altLang="zh-CN" sz="2800" kern="100" dirty="0">
              <a:effectLst/>
              <a:latin typeface="Times New Roman"/>
              <a:ea typeface="华文细黑"/>
              <a:cs typeface="Courier New"/>
            </a:endParaRPr>
          </a:p>
        </p:txBody>
      </p:sp>
      <p:pic>
        <p:nvPicPr>
          <p:cNvPr id="3" name="图片 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9027" y="6255027"/>
            <a:ext cx="602973" cy="60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42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Users\Administrator\Desktop\师阁小朋友\21050900_163425146000_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69"/>
          <a:stretch/>
        </p:blipFill>
        <p:spPr bwMode="auto">
          <a:xfrm>
            <a:off x="-6387" y="0"/>
            <a:ext cx="121968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组合 8"/>
          <p:cNvGrpSpPr/>
          <p:nvPr/>
        </p:nvGrpSpPr>
        <p:grpSpPr>
          <a:xfrm>
            <a:off x="-1275" y="3707638"/>
            <a:ext cx="12192000" cy="1375395"/>
            <a:chOff x="-1524000" y="2705990"/>
            <a:chExt cx="12192000" cy="1375395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0" y="2807930"/>
              <a:ext cx="9144000" cy="0"/>
            </a:xfrm>
            <a:prstGeom prst="line">
              <a:avLst/>
            </a:prstGeom>
            <a:ln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组合 10"/>
            <p:cNvGrpSpPr/>
            <p:nvPr/>
          </p:nvGrpSpPr>
          <p:grpSpPr>
            <a:xfrm>
              <a:off x="-1524000" y="2705990"/>
              <a:ext cx="12192000" cy="1375395"/>
              <a:chOff x="-1524000" y="2705990"/>
              <a:chExt cx="12192000" cy="1375395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-1524000" y="2705990"/>
                <a:ext cx="12192000" cy="1292787"/>
              </a:xfrm>
              <a:prstGeom prst="rect">
                <a:avLst/>
              </a:prstGeom>
              <a:solidFill>
                <a:schemeClr val="bg1">
                  <a:alpha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3985218" y="3998778"/>
                <a:ext cx="6682781" cy="82606"/>
              </a:xfrm>
              <a:prstGeom prst="rect">
                <a:avLst/>
              </a:prstGeom>
              <a:solidFill>
                <a:srgbClr val="FFC00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-1524000" y="3998777"/>
                <a:ext cx="5509219" cy="82608"/>
              </a:xfrm>
              <a:prstGeom prst="rect">
                <a:avLst/>
              </a:prstGeom>
              <a:solidFill>
                <a:srgbClr val="92D05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" name="矩形 6"/>
          <p:cNvSpPr/>
          <p:nvPr/>
        </p:nvSpPr>
        <p:spPr>
          <a:xfrm>
            <a:off x="3987002" y="3645818"/>
            <a:ext cx="4648455" cy="886749"/>
          </a:xfrm>
          <a:prstGeom prst="rect">
            <a:avLst/>
          </a:prstGeom>
        </p:spPr>
        <p:txBody>
          <a:bodyPr wrap="square" lIns="91410" tIns="45704" rIns="91410" bIns="45704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4400" b="1" dirty="0" smtClean="0">
                <a:solidFill>
                  <a:srgbClr val="0000FF"/>
                </a:solidFill>
                <a:effectLst/>
                <a:latin typeface="微软雅黑" pitchFamily="34" charset="-122"/>
                <a:ea typeface="微软雅黑" pitchFamily="34" charset="-122"/>
              </a:rPr>
              <a:t>本课结束</a:t>
            </a:r>
            <a:endParaRPr lang="zh-CN" altLang="en-US" sz="4400" b="1" dirty="0">
              <a:solidFill>
                <a:srgbClr val="0000FF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2806362" y="4267584"/>
            <a:ext cx="7465308" cy="913055"/>
          </a:xfrm>
          <a:prstGeom prst="rect">
            <a:avLst/>
          </a:prstGeom>
        </p:spPr>
        <p:txBody>
          <a:bodyPr vert="horz" lIns="91412" tIns="45707" rIns="91412" bIns="45707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更多精彩内容请登录：</a:t>
            </a:r>
            <a:r>
              <a:rPr lang="en-US" altLang="zh-CN" sz="2700" b="1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www.91taoke.com</a:t>
            </a:r>
            <a:endParaRPr lang="zh-CN" altLang="en-US" sz="27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466492" y="3650010"/>
            <a:ext cx="1440612" cy="1536473"/>
            <a:chOff x="1466492" y="3650010"/>
            <a:chExt cx="1440612" cy="1536473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07" r="75889" b="6437"/>
            <a:stretch/>
          </p:blipFill>
          <p:spPr>
            <a:xfrm>
              <a:off x="1466492" y="3650010"/>
              <a:ext cx="1440612" cy="1536473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66" r="76101" b="6437"/>
            <a:stretch/>
          </p:blipFill>
          <p:spPr>
            <a:xfrm>
              <a:off x="1486694" y="3658518"/>
              <a:ext cx="1383104" cy="14387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661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0413" cy="68595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796066" y="3076446"/>
            <a:ext cx="659828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Ⅰ  </a:t>
            </a:r>
            <a:r>
              <a:rPr lang="zh-CN" altLang="en-US" sz="4000" b="1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品读佳作，体悟出彩理由</a:t>
            </a:r>
            <a:endParaRPr lang="en-US" altLang="zh-CN" sz="4000" b="1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845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62558" y="380629"/>
            <a:ext cx="11449272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 err="1">
                <a:solidFill>
                  <a:srgbClr val="C00000"/>
                </a:solidFill>
                <a:latin typeface="微软雅黑"/>
                <a:ea typeface="微软雅黑"/>
                <a:cs typeface="Times New Roman"/>
              </a:rPr>
              <a:t>真题回放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dirty="0">
                <a:latin typeface="华文细黑"/>
                <a:ea typeface="华文细黑"/>
                <a:cs typeface="Times New Roman"/>
              </a:rPr>
              <a:t>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(2016·</a:t>
            </a:r>
            <a:r>
              <a:rPr lang="en-US" altLang="zh-CN" sz="2800" kern="100" dirty="0">
                <a:latin typeface="华文细黑"/>
                <a:ea typeface="华文细黑"/>
                <a:cs typeface="Times New Roman"/>
              </a:rPr>
              <a:t>全国乙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800" kern="100" dirty="0" err="1">
                <a:latin typeface="华文细黑"/>
                <a:ea typeface="华文细黑"/>
                <a:cs typeface="Times New Roman"/>
              </a:rPr>
              <a:t>题目见专题训练二</a:t>
            </a:r>
            <a:r>
              <a:rPr lang="en-US" altLang="zh-CN" sz="2800" kern="100" dirty="0" err="1"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en-US" altLang="zh-CN" sz="2800" kern="100" dirty="0" err="1">
                <a:latin typeface="华文细黑"/>
                <a:ea typeface="华文细黑"/>
                <a:cs typeface="Times New Roman"/>
              </a:rPr>
              <a:t>品读佳作</a:t>
            </a:r>
            <a:r>
              <a:rPr lang="en-US" altLang="zh-CN" sz="2800" kern="100" dirty="0" err="1"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en-US" altLang="zh-CN" sz="2800" kern="100" dirty="0" err="1">
                <a:latin typeface="华文细黑"/>
                <a:ea typeface="华文细黑"/>
                <a:cs typeface="Times New Roman"/>
              </a:rPr>
              <a:t>部分</a:t>
            </a:r>
            <a:r>
              <a:rPr lang="en-US" altLang="zh-CN" sz="2800" kern="100" dirty="0">
                <a:latin typeface="华文细黑"/>
                <a:ea typeface="华文细黑"/>
                <a:cs typeface="Times New Roman"/>
              </a:rPr>
              <a:t>。</a:t>
            </a:r>
            <a:endParaRPr lang="en-US" altLang="zh-CN" sz="2800" kern="100" dirty="0">
              <a:latin typeface="Times New Roman"/>
              <a:ea typeface="华文细黑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C00000"/>
                </a:solidFill>
                <a:latin typeface="微软雅黑"/>
                <a:ea typeface="微软雅黑"/>
                <a:cs typeface="Times New Roman"/>
              </a:rPr>
              <a:t>满分佳作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 </a:t>
            </a:r>
            <a:endParaRPr lang="zh-CN" altLang="zh-CN" sz="1050" kern="100" dirty="0">
              <a:solidFill>
                <a:srgbClr val="C00000"/>
              </a:solidFill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教育之道，不可任性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福建一考生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标题即中心论点。</a:t>
            </a:r>
            <a:endParaRPr lang="zh-CN" altLang="zh-CN" sz="1050" kern="100" dirty="0">
              <a:solidFill>
                <a:srgbClr val="0000FF"/>
              </a:solidFill>
              <a:latin typeface="宋体"/>
              <a:cs typeface="Courier New"/>
            </a:endParaRPr>
          </a:p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《大学》中写道：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大学之道，在明明德。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诚如斯言，</a:t>
            </a:r>
            <a:r>
              <a:rPr lang="zh-CN" altLang="zh-CN" sz="2800" u="wavyHeavy" kern="100" dirty="0">
                <a:uFill>
                  <a:solidFill>
                    <a:srgbClr val="FF0000"/>
                  </a:solidFill>
                </a:uFill>
                <a:latin typeface="Times New Roman"/>
                <a:ea typeface="华文细黑"/>
                <a:cs typeface="Times New Roman"/>
              </a:rPr>
              <a:t>教育的最终目的是培养健全的人格，弘扬美好的德行，而漫画中的孩子脸上的一记巴掌却违背了《大学》的精神。</a:t>
            </a:r>
            <a:endParaRPr lang="zh-CN" altLang="zh-CN" sz="1050" u="wavyHeavy" kern="100" dirty="0">
              <a:uFill>
                <a:solidFill>
                  <a:srgbClr val="FF0000"/>
                </a:solidFill>
              </a:u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指出教育之道的内涵，漫画中的</a:t>
            </a:r>
            <a:r>
              <a:rPr lang="en-US" altLang="zh-CN" sz="2800" kern="100" dirty="0">
                <a:solidFill>
                  <a:srgbClr val="0000FF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巴掌</a:t>
            </a:r>
            <a:r>
              <a:rPr lang="en-US" altLang="zh-CN" sz="2800" kern="100" dirty="0">
                <a:solidFill>
                  <a:srgbClr val="0000FF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违背了教育精神</a:t>
            </a:r>
            <a:r>
              <a:rPr lang="zh-CN" altLang="zh-CN" sz="2800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solidFill>
                <a:srgbClr val="0000FF"/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77976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18680" y="359891"/>
            <a:ext cx="11478502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lvl="0" indent="718185" algn="just">
              <a:lnSpc>
                <a:spcPct val="150000"/>
              </a:lnSpc>
            </a:pPr>
            <a:r>
              <a:rPr lang="zh-CN" altLang="zh-CN" sz="2800" u="wavyHeavy" kern="100" dirty="0">
                <a:uFill>
                  <a:solidFill>
                    <a:srgbClr val="FF0000"/>
                  </a:solidFill>
                </a:uFill>
                <a:latin typeface="Times New Roman"/>
                <a:ea typeface="华文细黑"/>
                <a:cs typeface="Times New Roman"/>
              </a:rPr>
              <a:t>从</a:t>
            </a:r>
            <a:r>
              <a:rPr lang="en-US" altLang="zh-CN" sz="2800" u="wavyHeavy" kern="100" dirty="0">
                <a:uFill>
                  <a:solidFill>
                    <a:srgbClr val="FF0000"/>
                  </a:solidFill>
                </a:uFill>
                <a:latin typeface="Times New Roman"/>
                <a:ea typeface="华文细黑"/>
                <a:cs typeface="Times New Roman"/>
              </a:rPr>
              <a:t>55</a:t>
            </a:r>
            <a:r>
              <a:rPr lang="zh-CN" altLang="zh-CN" sz="2800" u="wavyHeavy" kern="100" dirty="0">
                <a:uFill>
                  <a:solidFill>
                    <a:srgbClr val="FF0000"/>
                  </a:solidFill>
                </a:uFill>
                <a:latin typeface="Times New Roman"/>
                <a:ea typeface="华文细黑"/>
                <a:cs typeface="Times New Roman"/>
              </a:rPr>
              <a:t>分进步到</a:t>
            </a:r>
            <a:r>
              <a:rPr lang="en-US" altLang="zh-CN" sz="2800" u="wavyHeavy" kern="100" dirty="0">
                <a:uFill>
                  <a:solidFill>
                    <a:srgbClr val="FF0000"/>
                  </a:solidFill>
                </a:uFill>
                <a:latin typeface="Times New Roman"/>
                <a:ea typeface="华文细黑"/>
                <a:cs typeface="Times New Roman"/>
              </a:rPr>
              <a:t>61</a:t>
            </a:r>
            <a:r>
              <a:rPr lang="zh-CN" altLang="zh-CN" sz="2800" u="wavyHeavy" kern="100" dirty="0">
                <a:uFill>
                  <a:solidFill>
                    <a:srgbClr val="FF0000"/>
                  </a:solidFill>
                </a:uFill>
                <a:latin typeface="Times New Roman"/>
                <a:ea typeface="华文细黑"/>
                <a:cs typeface="Times New Roman"/>
              </a:rPr>
              <a:t>分值得嘉许，但孩子得到</a:t>
            </a:r>
            <a:r>
              <a:rPr lang="en-US" altLang="zh-CN" sz="2800" u="wavyHeavy" kern="100" dirty="0">
                <a:uFill>
                  <a:solidFill>
                    <a:srgbClr val="FF0000"/>
                  </a:solidFill>
                </a:uFill>
                <a:latin typeface="Times New Roman"/>
                <a:ea typeface="华文细黑"/>
                <a:cs typeface="Times New Roman"/>
              </a:rPr>
              <a:t>55</a:t>
            </a:r>
            <a:r>
              <a:rPr lang="zh-CN" altLang="zh-CN" sz="2800" u="wavyHeavy" kern="100" dirty="0">
                <a:uFill>
                  <a:solidFill>
                    <a:srgbClr val="FF0000"/>
                  </a:solidFill>
                </a:uFill>
                <a:latin typeface="Times New Roman"/>
                <a:ea typeface="华文细黑"/>
                <a:cs typeface="Times New Roman"/>
              </a:rPr>
              <a:t>分时的一记巴掌是他进步的关键因素吗？倘若是，那么分数上的进步也不意味着心智和人格上的进步。再者，从</a:t>
            </a:r>
            <a:r>
              <a:rPr lang="en-US" altLang="zh-CN" sz="2800" u="wavyHeavy" kern="100" dirty="0">
                <a:uFill>
                  <a:solidFill>
                    <a:srgbClr val="FF0000"/>
                  </a:solidFill>
                </a:uFill>
                <a:latin typeface="Times New Roman"/>
                <a:ea typeface="华文细黑"/>
                <a:cs typeface="Times New Roman"/>
              </a:rPr>
              <a:t>100</a:t>
            </a:r>
            <a:r>
              <a:rPr lang="zh-CN" altLang="zh-CN" sz="2800" u="wavyHeavy" kern="100" dirty="0">
                <a:uFill>
                  <a:solidFill>
                    <a:srgbClr val="FF0000"/>
                  </a:solidFill>
                </a:uFill>
                <a:latin typeface="Times New Roman"/>
                <a:ea typeface="华文细黑"/>
                <a:cs typeface="Times New Roman"/>
              </a:rPr>
              <a:t>分退步到</a:t>
            </a:r>
            <a:r>
              <a:rPr lang="en-US" altLang="zh-CN" sz="2800" u="wavyHeavy" kern="100" dirty="0">
                <a:uFill>
                  <a:solidFill>
                    <a:srgbClr val="FF0000"/>
                  </a:solidFill>
                </a:uFill>
                <a:latin typeface="Times New Roman"/>
                <a:ea typeface="华文细黑"/>
                <a:cs typeface="Times New Roman"/>
              </a:rPr>
              <a:t>98</a:t>
            </a:r>
            <a:r>
              <a:rPr lang="zh-CN" altLang="zh-CN" sz="2800" u="wavyHeavy" kern="100" dirty="0">
                <a:uFill>
                  <a:solidFill>
                    <a:srgbClr val="FF0000"/>
                  </a:solidFill>
                </a:uFill>
                <a:latin typeface="Times New Roman"/>
                <a:ea typeface="华文细黑"/>
                <a:cs typeface="Times New Roman"/>
              </a:rPr>
              <a:t>分，可能不只是个人因素，更有试卷难度差异等诸多因素的叠加，那么一记巴掌怎能在学生心中留下积极向上的印记？</a:t>
            </a:r>
            <a:endParaRPr lang="en-US" altLang="zh-CN" sz="2800" u="wavyHeavy" kern="100" dirty="0">
              <a:uFill>
                <a:solidFill>
                  <a:srgbClr val="FF0000"/>
                </a:solidFill>
              </a:uFill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分析漫画材料，印证观点。</a:t>
            </a:r>
            <a:endParaRPr lang="zh-CN" altLang="zh-CN" sz="1050" kern="100" dirty="0">
              <a:solidFill>
                <a:srgbClr val="0000FF"/>
              </a:solidFill>
              <a:latin typeface="宋体"/>
              <a:cs typeface="Courier New"/>
            </a:endParaRPr>
          </a:p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应当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看到，</a:t>
            </a:r>
            <a:r>
              <a:rPr lang="zh-CN" altLang="zh-CN" sz="2800" u="wavyHeavy" kern="100" dirty="0">
                <a:uFill>
                  <a:solidFill>
                    <a:srgbClr val="FF0000"/>
                  </a:solidFill>
                </a:uFill>
                <a:latin typeface="Times New Roman"/>
                <a:ea typeface="华文细黑"/>
                <a:cs typeface="Times New Roman"/>
              </a:rPr>
              <a:t>教育的手段不应只有</a:t>
            </a:r>
            <a:r>
              <a:rPr lang="en-US" altLang="zh-CN" sz="2800" u="wavyHeavy" kern="100" dirty="0">
                <a:uFill>
                  <a:solidFill>
                    <a:srgbClr val="FF0000"/>
                  </a:solidFill>
                </a:u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u="wavyHeavy" kern="100" dirty="0">
                <a:uFill>
                  <a:solidFill>
                    <a:srgbClr val="FF0000"/>
                  </a:solidFill>
                </a:uFill>
                <a:latin typeface="Times New Roman"/>
                <a:ea typeface="华文细黑"/>
                <a:cs typeface="Times New Roman"/>
              </a:rPr>
              <a:t>亲吻</a:t>
            </a:r>
            <a:r>
              <a:rPr lang="en-US" altLang="zh-CN" sz="2800" u="wavyHeavy" kern="100" dirty="0">
                <a:uFill>
                  <a:solidFill>
                    <a:srgbClr val="FF0000"/>
                  </a:solidFill>
                </a:u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u="wavyHeavy" kern="100" dirty="0">
                <a:uFill>
                  <a:solidFill>
                    <a:srgbClr val="FF0000"/>
                  </a:solidFill>
                </a:uFill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u="wavyHeavy" kern="100" dirty="0">
                <a:uFill>
                  <a:solidFill>
                    <a:srgbClr val="FF0000"/>
                  </a:solidFill>
                </a:u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u="wavyHeavy" kern="100" dirty="0">
                <a:uFill>
                  <a:solidFill>
                    <a:srgbClr val="FF0000"/>
                  </a:solidFill>
                </a:uFill>
                <a:latin typeface="Times New Roman"/>
                <a:ea typeface="华文细黑"/>
                <a:cs typeface="Times New Roman"/>
              </a:rPr>
              <a:t>耳光</a:t>
            </a:r>
            <a:r>
              <a:rPr lang="en-US" altLang="zh-CN" sz="2800" u="wavyHeavy" kern="100" dirty="0">
                <a:uFill>
                  <a:solidFill>
                    <a:srgbClr val="FF0000"/>
                  </a:solidFill>
                </a:u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u="wavyHeavy" kern="100" dirty="0">
                <a:uFill>
                  <a:solidFill>
                    <a:srgbClr val="FF0000"/>
                  </a:solidFill>
                </a:uFill>
                <a:latin typeface="Times New Roman"/>
                <a:ea typeface="华文细黑"/>
                <a:cs typeface="Times New Roman"/>
              </a:rPr>
              <a:t>两个非黑即白的工具，而应是更多情感上的感化与人格上的孕育。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社会心理学家扎乔克曾言：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人是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‘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情感优先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’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的动物。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人对于事物的认识首先是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情感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3818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39000" y="83802"/>
            <a:ext cx="11478502" cy="680183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lvl="0" algn="just">
              <a:lnSpc>
                <a:spcPct val="140000"/>
              </a:lnSpc>
            </a:pP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上的直觉判断，在此之后才有事后诸葛亮式的论证。因此，对学生的情感教育才是更为长久而又有深远意义的育人之道。一个微笑、一些积极正确的指引能够在学生心中种下健全心灵的植株，在春风化雨下开出希望之花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>
              <a:solidFill>
                <a:prstClr val="black"/>
              </a:solidFill>
              <a:latin typeface="Times New Roman"/>
              <a:ea typeface="华文细黑"/>
              <a:cs typeface="Times New Roman"/>
            </a:endParaRPr>
          </a:p>
          <a:p>
            <a:pPr lvl="0" algn="just">
              <a:lnSpc>
                <a:spcPct val="150000"/>
              </a:lnSpc>
            </a:pP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分论点一：教育的手段是情感上的感化与人格上的孕育。</a:t>
            </a:r>
            <a:endParaRPr lang="zh-CN" altLang="zh-CN" sz="1050" kern="100" dirty="0">
              <a:solidFill>
                <a:srgbClr val="0000FF"/>
              </a:solidFill>
              <a:latin typeface="宋体"/>
              <a:cs typeface="Courier New"/>
            </a:endParaRPr>
          </a:p>
          <a:p>
            <a:pPr indent="718185"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况且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800" u="wavyHeavy" kern="100" dirty="0">
                <a:uFill>
                  <a:solidFill>
                    <a:srgbClr val="FF0000"/>
                  </a:solidFill>
                </a:uFill>
                <a:latin typeface="Times New Roman"/>
                <a:ea typeface="华文细黑"/>
                <a:cs typeface="Times New Roman"/>
              </a:rPr>
              <a:t>一记耳光扬起的是学生的成绩，打落的是学生的自信心和自尊心。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福柯在《规训与惩罚》中写道：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强力惩罚迫使人服从社会意志，进而失去自我。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由此观之，即使教育者的动机是好的，他采取的手段也不能是任性的一记耳光，正如《发条橙》中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上发条的玩具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，恰是惩戒过度之后的心灵写照。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</a:pP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分论点二：耳光</a:t>
            </a:r>
            <a:r>
              <a:rPr lang="en-US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代指惩罚</a:t>
            </a:r>
            <a:r>
              <a:rPr lang="en-US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打落的是学生的自信心和自尊心</a:t>
            </a:r>
            <a:r>
              <a:rPr lang="zh-CN" altLang="zh-CN" sz="2800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solidFill>
                <a:srgbClr val="0000FF"/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16891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39000" y="549474"/>
            <a:ext cx="11478502" cy="464740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更何况，</a:t>
            </a:r>
            <a:r>
              <a:rPr lang="zh-CN" altLang="zh-CN" sz="2800" u="wavyHeavy" kern="100" dirty="0">
                <a:uFill>
                  <a:solidFill>
                    <a:srgbClr val="FF0000"/>
                  </a:solidFill>
                </a:uFill>
                <a:latin typeface="Times New Roman"/>
                <a:ea typeface="华文细黑"/>
                <a:cs typeface="Times New Roman"/>
              </a:rPr>
              <a:t>教育的评价体系不单单只有分数机制。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诚然，分数反映学生学业情况，但我们不可任性地将分数与学生成长中的一切衡量指标画上等号。未满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岁的神童上了大学后在学业之外一片空白，他的母亲痛感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太对不起他了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。毫无疑问，</a:t>
            </a:r>
            <a:r>
              <a:rPr lang="zh-CN" altLang="zh-CN" sz="2800" u="wavyHeavy" kern="100" dirty="0">
                <a:uFill>
                  <a:solidFill>
                    <a:srgbClr val="FF0000"/>
                  </a:solidFill>
                </a:uFill>
                <a:latin typeface="Times New Roman"/>
                <a:ea typeface="华文细黑"/>
                <a:cs typeface="Times New Roman"/>
              </a:rPr>
              <a:t>教育不仅应当关注</a:t>
            </a:r>
            <a:r>
              <a:rPr lang="en-US" altLang="zh-CN" sz="2800" u="wavyHeavy" kern="100" dirty="0">
                <a:uFill>
                  <a:solidFill>
                    <a:srgbClr val="FF0000"/>
                  </a:solidFill>
                </a:u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u="wavyHeavy" kern="100" dirty="0">
                <a:uFill>
                  <a:solidFill>
                    <a:srgbClr val="FF0000"/>
                  </a:solidFill>
                </a:uFill>
                <a:latin typeface="Times New Roman"/>
                <a:ea typeface="华文细黑"/>
                <a:cs typeface="Times New Roman"/>
              </a:rPr>
              <a:t>术</a:t>
            </a:r>
            <a:r>
              <a:rPr lang="en-US" altLang="zh-CN" sz="2800" u="wavyHeavy" kern="100" dirty="0">
                <a:uFill>
                  <a:solidFill>
                    <a:srgbClr val="FF0000"/>
                  </a:solidFill>
                </a:u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u="wavyHeavy" kern="100" dirty="0">
                <a:uFill>
                  <a:solidFill>
                    <a:srgbClr val="FF0000"/>
                  </a:solidFill>
                </a:uFill>
                <a:latin typeface="Times New Roman"/>
                <a:ea typeface="华文细黑"/>
                <a:cs typeface="Times New Roman"/>
              </a:rPr>
              <a:t>的精深，更要看到</a:t>
            </a:r>
            <a:r>
              <a:rPr lang="en-US" altLang="zh-CN" sz="2800" u="wavyHeavy" kern="100" dirty="0">
                <a:uFill>
                  <a:solidFill>
                    <a:srgbClr val="FF0000"/>
                  </a:solidFill>
                </a:u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u="wavyHeavy" kern="100" dirty="0">
                <a:uFill>
                  <a:solidFill>
                    <a:srgbClr val="FF0000"/>
                  </a:solidFill>
                </a:uFill>
                <a:latin typeface="Times New Roman"/>
                <a:ea typeface="华文细黑"/>
                <a:cs typeface="Times New Roman"/>
              </a:rPr>
              <a:t>道</a:t>
            </a:r>
            <a:r>
              <a:rPr lang="en-US" altLang="zh-CN" sz="2800" u="wavyHeavy" kern="100" dirty="0">
                <a:uFill>
                  <a:solidFill>
                    <a:srgbClr val="FF0000"/>
                  </a:solidFill>
                </a:u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u="wavyHeavy" kern="100" dirty="0">
                <a:uFill>
                  <a:solidFill>
                    <a:srgbClr val="FF0000"/>
                  </a:solidFill>
                </a:uFill>
                <a:latin typeface="Times New Roman"/>
                <a:ea typeface="华文细黑"/>
                <a:cs typeface="Times New Roman"/>
              </a:rPr>
              <a:t>的广博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，否则，在分数中畏惧惩罚的学生们终将面对王开岭笔下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进行式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的人生。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</a:pP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分论点三：教育的评价体系不单单只有分数机制</a:t>
            </a:r>
            <a:r>
              <a:rPr lang="zh-CN" altLang="zh-CN" sz="2800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28159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18680" y="370051"/>
            <a:ext cx="11478502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因此，正如米兰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昆德拉所言：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人生是一株长满可能的树。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u="wavyHeavy" kern="100" dirty="0">
                <a:uFill>
                  <a:solidFill>
                    <a:srgbClr val="FF0000"/>
                  </a:solidFill>
                </a:uFill>
                <a:latin typeface="Times New Roman"/>
                <a:ea typeface="华文细黑"/>
                <a:cs typeface="Times New Roman"/>
              </a:rPr>
              <a:t>教育者不应只是看见成绩的进退，</a:t>
            </a:r>
            <a:r>
              <a:rPr lang="en-US" altLang="zh-CN" sz="2800" u="wavyHeavy" kern="100" dirty="0">
                <a:uFill>
                  <a:solidFill>
                    <a:srgbClr val="FF0000"/>
                  </a:solidFill>
                </a:uFill>
                <a:latin typeface="Times New Roman"/>
                <a:ea typeface="华文细黑"/>
                <a:cs typeface="Times New Roman"/>
              </a:rPr>
              <a:t>98</a:t>
            </a:r>
            <a:r>
              <a:rPr lang="zh-CN" altLang="zh-CN" sz="2800" u="wavyHeavy" kern="100" dirty="0">
                <a:uFill>
                  <a:solidFill>
                    <a:srgbClr val="FF0000"/>
                  </a:solidFill>
                </a:uFill>
                <a:latin typeface="Times New Roman"/>
                <a:ea typeface="华文细黑"/>
                <a:cs typeface="Times New Roman"/>
              </a:rPr>
              <a:t>分的高分更不应换来一记耳光，而是在学生的起伏间看见更多的希望与可能。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就像犹太人在孩子的书上涂上蜂蜜，让孩子直观地体会到知识是生活甜蜜的源泉，而绝不会制定无尽的规则让孩子们无所适从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lvl="0" algn="just">
              <a:lnSpc>
                <a:spcPct val="150000"/>
              </a:lnSpc>
            </a:pP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得出结论：教育者应看到更多的希望与可能。</a:t>
            </a:r>
            <a:endParaRPr lang="zh-CN" altLang="zh-CN" sz="1050" kern="100" dirty="0">
              <a:solidFill>
                <a:srgbClr val="0000FF"/>
              </a:solidFill>
              <a:latin typeface="宋体"/>
              <a:cs typeface="Courier New"/>
            </a:endParaRPr>
          </a:p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当然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800" u="wavyHeavy" kern="100" dirty="0">
                <a:uFill>
                  <a:solidFill>
                    <a:srgbClr val="FF0000"/>
                  </a:solidFill>
                </a:uFill>
                <a:latin typeface="Times New Roman"/>
                <a:ea typeface="华文细黑"/>
                <a:cs typeface="Times New Roman"/>
              </a:rPr>
              <a:t>我也不是一味否认惩罚的意义，而是惩罚的对象应当选取有当，惩罚的手段也不应以伤害学生自尊为代价</a:t>
            </a:r>
            <a:r>
              <a:rPr lang="zh-CN" altLang="zh-CN" sz="2800" u="wavyHeavy" kern="100" dirty="0" smtClean="0">
                <a:uFill>
                  <a:solidFill>
                    <a:srgbClr val="FF0000"/>
                  </a:solidFill>
                </a:uFill>
                <a:latin typeface="Times New Roman"/>
                <a:ea typeface="华文细黑"/>
                <a:cs typeface="Times New Roman"/>
              </a:rPr>
              <a:t>。</a:t>
            </a:r>
          </a:p>
          <a:p>
            <a:pPr algn="just">
              <a:lnSpc>
                <a:spcPct val="150000"/>
              </a:lnSpc>
            </a:pP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辩证分析，使自己的观点更全面</a:t>
            </a:r>
            <a:r>
              <a:rPr lang="zh-CN" altLang="zh-CN" sz="2800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solidFill>
                <a:srgbClr val="0000FF"/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2358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6220</TotalTime>
  <Words>3140</Words>
  <Application>Microsoft Office PowerPoint</Application>
  <PresentationFormat>自定义</PresentationFormat>
  <Paragraphs>199</Paragraphs>
  <Slides>39</Slides>
  <Notes>0</Notes>
  <HiddenSlides>1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0" baseType="lpstr">
      <vt:lpstr>7_Office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4086</cp:revision>
  <dcterms:created xsi:type="dcterms:W3CDTF">2014-11-27T01:03:00Z</dcterms:created>
  <dcterms:modified xsi:type="dcterms:W3CDTF">2017-03-27T06:02:07Z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2052-10.1.0.5458</vt:lpwstr>
  </property>
</Properties>
</file>