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1520" r:id="rId2"/>
    <p:sldId id="1575" r:id="rId3"/>
    <p:sldId id="1296" r:id="rId4"/>
    <p:sldId id="1360" r:id="rId5"/>
    <p:sldId id="856" r:id="rId6"/>
    <p:sldId id="1579" r:id="rId7"/>
    <p:sldId id="1658" r:id="rId8"/>
    <p:sldId id="1659" r:id="rId9"/>
    <p:sldId id="1660" r:id="rId10"/>
    <p:sldId id="1661" r:id="rId11"/>
    <p:sldId id="1662" r:id="rId12"/>
    <p:sldId id="1663" r:id="rId13"/>
    <p:sldId id="1384" r:id="rId14"/>
    <p:sldId id="1619" r:id="rId15"/>
    <p:sldId id="1686" r:id="rId16"/>
    <p:sldId id="1687" r:id="rId17"/>
    <p:sldId id="1688" r:id="rId18"/>
    <p:sldId id="1689" r:id="rId19"/>
    <p:sldId id="1690" r:id="rId20"/>
    <p:sldId id="1691" r:id="rId21"/>
    <p:sldId id="1692" r:id="rId22"/>
    <p:sldId id="1747" r:id="rId23"/>
    <p:sldId id="1757" r:id="rId24"/>
    <p:sldId id="1748" r:id="rId25"/>
    <p:sldId id="1749" r:id="rId26"/>
    <p:sldId id="1750" r:id="rId27"/>
    <p:sldId id="1751" r:id="rId28"/>
    <p:sldId id="1752" r:id="rId29"/>
    <p:sldId id="1753" r:id="rId30"/>
    <p:sldId id="1754" r:id="rId31"/>
    <p:sldId id="1693" r:id="rId32"/>
    <p:sldId id="1694" r:id="rId33"/>
    <p:sldId id="1746" r:id="rId34"/>
    <p:sldId id="1698" r:id="rId35"/>
    <p:sldId id="1755" r:id="rId36"/>
    <p:sldId id="1699" r:id="rId37"/>
    <p:sldId id="1700" r:id="rId38"/>
    <p:sldId id="1701" r:id="rId39"/>
    <p:sldId id="1702" r:id="rId40"/>
    <p:sldId id="1756" r:id="rId41"/>
    <p:sldId id="1703" r:id="rId42"/>
    <p:sldId id="1704" r:id="rId43"/>
    <p:sldId id="1705" r:id="rId44"/>
    <p:sldId id="1519" r:id="rId45"/>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p:scale>
          <a:sx n="66" d="100"/>
          <a:sy n="66" d="100"/>
        </p:scale>
        <p:origin x="-739" y="-46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2017/3/27</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师阁小朋友\9413594_143512346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2587"/>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写作专题训练</a:t>
            </a:r>
            <a:endParaRPr lang="en-US" altLang="zh-CN" sz="3200" dirty="0" smtClean="0">
              <a:solidFill>
                <a:schemeClr val="tx1">
                  <a:lumMod val="75000"/>
                  <a:lumOff val="25000"/>
                </a:schemeClr>
              </a:solidFill>
              <a:latin typeface="+mn-lt"/>
              <a:ea typeface="+mn-ea"/>
              <a:cs typeface="+mn-cs"/>
            </a:endParaRPr>
          </a:p>
        </p:txBody>
      </p:sp>
      <p:sp>
        <p:nvSpPr>
          <p:cNvPr id="16" name="标题 2"/>
          <p:cNvSpPr txBox="1">
            <a:spLocks/>
          </p:cNvSpPr>
          <p:nvPr/>
        </p:nvSpPr>
        <p:spPr>
          <a:xfrm>
            <a:off x="3405202" y="4019991"/>
            <a:ext cx="5886990" cy="670435"/>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专题训练四　扣</a:t>
            </a:r>
            <a:r>
              <a:rPr lang="en-US" altLang="zh-CN" sz="3600" b="1" kern="100" dirty="0">
                <a:solidFill>
                  <a:schemeClr val="tx1">
                    <a:lumMod val="85000"/>
                    <a:lumOff val="15000"/>
                  </a:schemeClr>
                </a:solidFill>
                <a:latin typeface="宋体" pitchFamily="2" charset="-122"/>
                <a:cs typeface="Times New Roman"/>
              </a:rPr>
              <a:t>“</a:t>
            </a:r>
            <a:r>
              <a:rPr lang="zh-CN" altLang="zh-CN" sz="3600" b="1" kern="100" dirty="0">
                <a:solidFill>
                  <a:schemeClr val="tx1">
                    <a:lumMod val="85000"/>
                    <a:lumOff val="15000"/>
                  </a:schemeClr>
                </a:solidFill>
                <a:latin typeface="Times New Roman"/>
                <a:ea typeface="微软雅黑" pitchFamily="34" charset="-122"/>
                <a:cs typeface="Times New Roman"/>
              </a:rPr>
              <a:t>料</a:t>
            </a:r>
            <a:r>
              <a:rPr lang="en-US" altLang="zh-CN" sz="3600" b="1" kern="100" dirty="0">
                <a:solidFill>
                  <a:schemeClr val="tx1">
                    <a:lumMod val="85000"/>
                    <a:lumOff val="15000"/>
                  </a:schemeClr>
                </a:solidFill>
                <a:latin typeface="宋体" pitchFamily="2" charset="-122"/>
                <a:cs typeface="Times New Roman"/>
              </a:rPr>
              <a:t>”</a:t>
            </a:r>
            <a:r>
              <a:rPr lang="zh-CN" altLang="zh-CN" sz="3600" b="1" kern="100" dirty="0">
                <a:solidFill>
                  <a:schemeClr val="tx1">
                    <a:lumMod val="85000"/>
                    <a:lumOff val="15000"/>
                  </a:schemeClr>
                </a:solidFill>
                <a:latin typeface="Times New Roman"/>
                <a:ea typeface="微软雅黑" pitchFamily="34" charset="-122"/>
                <a:cs typeface="Times New Roman"/>
              </a:rPr>
              <a:t>行文</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68309"/>
            <a:ext cx="11478502" cy="5293733"/>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如今，我走在了妈妈曾经走过的路上，</a:t>
            </a:r>
            <a:r>
              <a:rPr lang="zh-CN" altLang="zh-CN" sz="2800" u="wavyHeavy" kern="100" dirty="0">
                <a:solidFill>
                  <a:prstClr val="black"/>
                </a:solidFill>
                <a:uFill>
                  <a:solidFill>
                    <a:srgbClr val="FF0000"/>
                  </a:solidFill>
                </a:uFill>
                <a:latin typeface="Times New Roman"/>
                <a:ea typeface="华文细黑"/>
                <a:cs typeface="Times New Roman"/>
              </a:rPr>
              <a:t>只求问心无愧和争取进步，或许我的进步十分微小，使我赶不上我想要搭乘的那辆列车。不过，</a:t>
            </a:r>
            <a:r>
              <a:rPr lang="zh-CN" altLang="zh-CN" sz="2800" u="wavyHeavy" kern="100" dirty="0" smtClean="0">
                <a:solidFill>
                  <a:prstClr val="black"/>
                </a:solidFill>
                <a:uFill>
                  <a:solidFill>
                    <a:srgbClr val="FF0000"/>
                  </a:solidFill>
                </a:uFill>
                <a:latin typeface="Times New Roman"/>
                <a:ea typeface="华文细黑"/>
                <a:cs typeface="Times New Roman"/>
              </a:rPr>
              <a:t>后</a:t>
            </a:r>
            <a:r>
              <a:rPr lang="zh-CN" altLang="zh-CN" sz="2800" u="wavyHeavy" kern="100" dirty="0" smtClean="0">
                <a:uFill>
                  <a:solidFill>
                    <a:srgbClr val="FF0000"/>
                  </a:solidFill>
                </a:uFill>
                <a:latin typeface="Times New Roman"/>
                <a:ea typeface="华文细黑"/>
                <a:cs typeface="Times New Roman"/>
              </a:rPr>
              <a:t>面其实还有很多辆车在等我，因为我一直在努力进步，就像小树一直在努力进步和成就一片繁茂；就像水滴一直在努力进步汇成一曲江河，奔向所梦想的远方。</a:t>
            </a:r>
            <a:endParaRPr lang="en-US" altLang="zh-CN" sz="2800" u="wavyHeavy" kern="100" dirty="0" smtClean="0">
              <a:uFill>
                <a:solidFill>
                  <a:srgbClr val="FF0000"/>
                </a:solidFill>
              </a:uFill>
              <a:latin typeface="Times New Roman"/>
              <a:ea typeface="华文细黑"/>
              <a:cs typeface="Times New Roman"/>
            </a:endParaRPr>
          </a:p>
          <a:p>
            <a:pPr algn="just">
              <a:lnSpc>
                <a:spcPct val="150000"/>
              </a:lnSpc>
              <a:spcAft>
                <a:spcPts val="0"/>
              </a:spcAft>
            </a:pPr>
            <a:r>
              <a:rPr lang="zh-CN" altLang="zh-CN" sz="2800" kern="100" dirty="0" smtClean="0">
                <a:solidFill>
                  <a:srgbClr val="0000FF"/>
                </a:solidFill>
                <a:latin typeface="Times New Roman"/>
                <a:ea typeface="华文细黑"/>
                <a:cs typeface="Times New Roman"/>
              </a:rPr>
              <a:t>进一步</a:t>
            </a:r>
            <a:r>
              <a:rPr lang="zh-CN" altLang="zh-CN" sz="2800" kern="100" dirty="0">
                <a:solidFill>
                  <a:srgbClr val="0000FF"/>
                </a:solidFill>
                <a:latin typeface="Times New Roman"/>
                <a:ea typeface="华文细黑"/>
                <a:cs typeface="Times New Roman"/>
              </a:rPr>
              <a:t>申明中心。这中心是与漫画寓意一致的，而且这次暗扣，采用了比喻手法，点题扣</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料</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的笔法多变。</a:t>
            </a:r>
            <a:endParaRPr lang="zh-CN" altLang="zh-CN" sz="1050" kern="100" dirty="0">
              <a:solidFill>
                <a:srgbClr val="0000FF"/>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一点进步，一种不一样的人生</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54600"/>
            <a:ext cx="11478502" cy="464740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err="1">
                <a:solidFill>
                  <a:srgbClr val="C00000"/>
                </a:solidFill>
                <a:latin typeface="+mj-ea"/>
                <a:ea typeface="+mj-ea"/>
                <a:cs typeface="Times New Roman"/>
              </a:rPr>
              <a:t>亮点点评</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这是一篇构思新颖、有创意、以情动人的散文，它不以强势的说理取胜，而是取材于自己熟悉的生活，写独属于自己的思考和感受，这种真诚的书写恰恰能够引起读者的共鸣。面对</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我</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考试不尽如人意，母亲并没有把未实现的理想强加于</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我</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，对</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我</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的期待与评价着眼于</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是否有进步</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。在追求完美、施行</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虎妈狼爸</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教育方式的中国父母群体中，这位母亲的宽容心态显得那么与众不同，她或许就是考生们笔下心心念念呼唤的那位</a:t>
            </a:r>
            <a:r>
              <a:rPr lang="en-US" altLang="zh-CN" sz="2800" kern="100" dirty="0">
                <a:latin typeface="宋体" pitchFamily="2" charset="-122"/>
                <a:ea typeface="宋体" pitchFamily="2" charset="-122"/>
                <a:cs typeface="Times New Roman"/>
              </a:rPr>
              <a:t>“</a:t>
            </a:r>
            <a:r>
              <a:rPr lang="en-US" altLang="zh-CN" sz="2800" kern="100" dirty="0">
                <a:latin typeface="华文细黑"/>
                <a:ea typeface="华文细黑"/>
                <a:cs typeface="Times New Roman"/>
              </a:rPr>
              <a:t>母亲</a:t>
            </a:r>
            <a:r>
              <a:rPr lang="en-US" altLang="zh-CN" sz="2800" kern="100" dirty="0">
                <a:latin typeface="宋体" pitchFamily="2" charset="-122"/>
                <a:ea typeface="宋体" pitchFamily="2" charset="-122"/>
                <a:cs typeface="Times New Roman"/>
              </a:rPr>
              <a:t>”</a:t>
            </a:r>
            <a:r>
              <a:rPr lang="en-US" altLang="zh-CN" sz="2800" kern="100" dirty="0" smtClean="0">
                <a:latin typeface="华文细黑"/>
                <a:ea typeface="华文细黑"/>
                <a:cs typeface="Times New Roman"/>
              </a:rPr>
              <a:t>！</a:t>
            </a:r>
            <a:endParaRPr lang="en-US" altLang="zh-CN" sz="2800" kern="100" dirty="0" smtClean="0">
              <a:latin typeface="Times New Roman"/>
              <a:ea typeface="华文细黑"/>
              <a:cs typeface="Courier New"/>
            </a:endParaRPr>
          </a:p>
        </p:txBody>
      </p:sp>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88919"/>
            <a:ext cx="11478502" cy="3272923"/>
          </a:xfrm>
          <a:prstGeom prst="rect">
            <a:avLst/>
          </a:prstGeom>
        </p:spPr>
        <p:txBody>
          <a:bodyPr wrap="square" lIns="121898" tIns="60948" rIns="121898" bIns="60948">
            <a:spAutoFit/>
          </a:bodyPr>
          <a:lstStyle/>
          <a:p>
            <a:pPr lvl="0" algn="just">
              <a:lnSpc>
                <a:spcPct val="150000"/>
              </a:lnSpc>
            </a:pPr>
            <a:r>
              <a:rPr lang="zh-CN" altLang="zh-CN" sz="2800" kern="100">
                <a:solidFill>
                  <a:prstClr val="black"/>
                </a:solidFill>
                <a:latin typeface="Times New Roman"/>
                <a:ea typeface="华文细黑"/>
                <a:cs typeface="Times New Roman"/>
              </a:rPr>
              <a:t>当然，本文巧妙的构思也堪称一绝。相对于议论文而言，记叙文在点题见</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料</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上并没有优势，甚至很难做到，而本文在这方面很成功，既有与漫画内容相似的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明点料</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，也有扣住漫画寓意的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暗见料</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。记叙文点题扣</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料</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一般是扣意不扣字</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只扣住材料意思，不出现材料中的文字</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，本文扣题见</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料</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有明有暗，且笔法多变，这方面值得学习。</a:t>
            </a:r>
            <a:endParaRPr lang="zh-CN" altLang="zh-CN" sz="1050" kern="100" dirty="0">
              <a:solidFill>
                <a:prstClr val="black"/>
              </a:solidFill>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13130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指点技巧，找到提升门径</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916" y="143134"/>
            <a:ext cx="11709220"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一、新材料作文写作过程中的扣题见</a:t>
            </a:r>
            <a:r>
              <a:rPr lang="en-US" altLang="zh-CN" sz="2800" b="1" kern="100" dirty="0">
                <a:solidFill>
                  <a:srgbClr val="0000FF"/>
                </a:solidFill>
                <a:latin typeface="宋体" pitchFamily="2" charset="-122"/>
                <a:ea typeface="宋体" pitchFamily="2" charset="-122"/>
                <a:cs typeface="Times New Roman"/>
              </a:rPr>
              <a:t>“</a:t>
            </a:r>
            <a:r>
              <a:rPr lang="zh-CN" altLang="zh-CN" sz="2800" b="1" kern="100" dirty="0">
                <a:solidFill>
                  <a:srgbClr val="0000FF"/>
                </a:solidFill>
                <a:latin typeface="+mj-ea"/>
                <a:ea typeface="+mj-ea"/>
                <a:cs typeface="Times New Roman"/>
              </a:rPr>
              <a:t>料</a:t>
            </a:r>
            <a:r>
              <a:rPr lang="en-US" altLang="zh-CN" sz="2800" b="1" kern="100" dirty="0">
                <a:solidFill>
                  <a:srgbClr val="0000FF"/>
                </a:solidFill>
                <a:latin typeface="宋体" pitchFamily="2" charset="-122"/>
                <a:ea typeface="宋体" pitchFamily="2" charset="-122"/>
                <a:cs typeface="Times New Roman"/>
              </a:rPr>
              <a:t>”</a:t>
            </a:r>
            <a:endParaRPr lang="zh-CN" altLang="zh-CN" sz="2800" b="1" kern="100" dirty="0">
              <a:solidFill>
                <a:srgbClr val="0000FF"/>
              </a:solidFill>
              <a:latin typeface="宋体" pitchFamily="2" charset="-122"/>
              <a:ea typeface="宋体" pitchFamily="2" charset="-122"/>
              <a:cs typeface="Times New Roman"/>
            </a:endParaRPr>
          </a:p>
          <a:p>
            <a:pPr algn="just">
              <a:lnSpc>
                <a:spcPct val="150000"/>
              </a:lnSpc>
              <a:spcAft>
                <a:spcPts val="0"/>
              </a:spcAft>
            </a:pPr>
            <a:r>
              <a:rPr lang="zh-CN" altLang="zh-CN" sz="2800" kern="100" dirty="0">
                <a:latin typeface="Times New Roman"/>
                <a:ea typeface="华文细黑"/>
                <a:cs typeface="Times New Roman"/>
              </a:rPr>
              <a:t>新材料作文写作过程中的扣题，首先要扣材料，然后才是扣中心论点。扣题的具体办法：围绕材料中的关键词，采用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原词重现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近义替换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比喻替换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内涵诠释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等方式，在标题、首段、段首段尾、文末、事例分析等关键处反复强化关键词，能给人强有力的视觉冲击，大大提高切题的准确度。我们试以下面的作文题为例加以说明。</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阅读下面的文字，根据要求作文。</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陈光标，被称为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中国首善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。他为人做事高调，曾致信比尔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盖茨和巴菲特，宣称死后将向慈善机构捐出自己全部财产；他热衷环保，在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无车日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当众砸烂奔驰车，蹬自行车上班；他说：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做好事就要留名。</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5336" y="498013"/>
            <a:ext cx="11478502" cy="4647402"/>
          </a:xfrm>
          <a:prstGeom prst="rect">
            <a:avLst/>
          </a:prstGeom>
        </p:spPr>
        <p:txBody>
          <a:bodyPr wrap="square" lIns="121898" tIns="60948" rIns="121898" bIns="60948">
            <a:spAutoFit/>
          </a:bodyPr>
          <a:lstStyle/>
          <a:p>
            <a:pPr indent="717550" algn="just">
              <a:lnSpc>
                <a:spcPct val="150000"/>
              </a:lnSpc>
              <a:spcAft>
                <a:spcPts val="0"/>
              </a:spcAft>
            </a:pPr>
            <a:r>
              <a:rPr lang="zh-CN" altLang="zh-CN" sz="2800" kern="100" dirty="0">
                <a:latin typeface="Times New Roman"/>
                <a:ea typeface="华文细黑"/>
                <a:cs typeface="Times New Roman"/>
              </a:rPr>
              <a:t>杨国强，福布斯富豪榜富豪。他从</a:t>
            </a:r>
            <a:r>
              <a:rPr lang="en-US" altLang="zh-CN" sz="2800" kern="100" dirty="0">
                <a:latin typeface="Times New Roman"/>
                <a:ea typeface="华文细黑"/>
                <a:cs typeface="Courier New"/>
              </a:rPr>
              <a:t>1997</a:t>
            </a:r>
            <a:r>
              <a:rPr lang="zh-CN" altLang="zh-CN" sz="2800" kern="100" dirty="0">
                <a:latin typeface="Times New Roman"/>
                <a:ea typeface="华文细黑"/>
                <a:cs typeface="Times New Roman"/>
              </a:rPr>
              <a:t>年起匿名捐赠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仲明助学金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，至今已帮助数千名贫困大学生完成学业；直到</a:t>
            </a:r>
            <a:r>
              <a:rPr lang="en-US" altLang="zh-CN" sz="2800" kern="100" dirty="0">
                <a:latin typeface="Times New Roman"/>
                <a:ea typeface="华文细黑"/>
                <a:cs typeface="Courier New"/>
              </a:rPr>
              <a:t>2007</a:t>
            </a:r>
            <a:r>
              <a:rPr lang="zh-CN" altLang="zh-CN" sz="2800" kern="100" dirty="0">
                <a:latin typeface="Times New Roman"/>
                <a:ea typeface="华文细黑"/>
                <a:cs typeface="Times New Roman"/>
              </a:rPr>
              <a:t>年，奖学金捐赠者的姓名才被披露。杨国强极为低调，很少接受媒体专访，捐款也不让宣传。</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有人说，做慈善，无论高调低调都值得尊敬；有人说，做人要低调，做事要高调</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spc="-50" dirty="0">
                <a:latin typeface="Times New Roman"/>
                <a:ea typeface="华文细黑"/>
                <a:cs typeface="Times New Roman"/>
              </a:rPr>
              <a:t>上面的材料引发了你怎样的思考？请结合自己的体验与感悟，写一篇文章。</a:t>
            </a:r>
            <a:endParaRPr lang="zh-CN" altLang="zh-CN" sz="1050" kern="100" spc="-50" dirty="0">
              <a:effectLst/>
              <a:latin typeface="宋体"/>
              <a:cs typeface="Courier New"/>
            </a:endParaRPr>
          </a:p>
        </p:txBody>
      </p:sp>
      <p:sp>
        <p:nvSpPr>
          <p:cNvPr id="3" name="矩形 2"/>
          <p:cNvSpPr/>
          <p:nvPr/>
        </p:nvSpPr>
        <p:spPr>
          <a:xfrm>
            <a:off x="492721" y="5210830"/>
            <a:ext cx="6288901" cy="523220"/>
          </a:xfrm>
          <a:prstGeom prst="rect">
            <a:avLst/>
          </a:prstGeom>
          <a:ln>
            <a:solidFill>
              <a:schemeClr val="tx1"/>
            </a:solidFill>
          </a:ln>
        </p:spPr>
        <p:txBody>
          <a:bodyPr wrap="none">
            <a:spAutoFit/>
          </a:bodyPr>
          <a:lstStyle/>
          <a:p>
            <a:r>
              <a:rPr lang="zh-CN" altLang="zh-CN" sz="2800" b="1" kern="100" dirty="0">
                <a:latin typeface="Times New Roman"/>
                <a:ea typeface="华文细黑"/>
                <a:cs typeface="Times New Roman"/>
              </a:rPr>
              <a:t>材料关键词</a:t>
            </a:r>
            <a:r>
              <a:rPr lang="zh-CN" altLang="zh-CN" sz="2800" kern="100" dirty="0">
                <a:latin typeface="Times New Roman"/>
                <a:ea typeface="华文细黑"/>
                <a:cs typeface="Times New Roman"/>
              </a:rPr>
              <a:t>　慈善　高调　低调　尊敬</a:t>
            </a:r>
            <a:endParaRPr lang="zh-CN" altLang="en-US" sz="2800" dirty="0"/>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3664"/>
            <a:ext cx="11478502"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慈善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是指对人有同情心的无偿捐助行为，不能等同于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做好事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是张扬，是将事情放大化，积极主动地彰显甚至炫耀。</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低调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表示一种谦虚谨慎的态度，不张扬。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低调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是隐藏自己的能力不显示出来。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低调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并不是不把事情做好，而是不把做好的事情炫耀出来。</a:t>
            </a:r>
            <a:endParaRPr lang="zh-CN" altLang="zh-CN" sz="1050" kern="100" dirty="0">
              <a:effectLst/>
              <a:latin typeface="宋体"/>
              <a:cs typeface="Courier New"/>
            </a:endParaRP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7147"/>
            <a:ext cx="11478502" cy="4564815"/>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论点立意</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从陈光标的角度</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做慈善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好事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要留名，</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做人做事要高调。</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从杨国强的角度</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做慈善不要留名，</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做人要低调。</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从其他人的角度</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做慈善，无论高调低调都值得尊敬；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做人要低调，做事要高调</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5421"/>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标题扣题见</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料</a:t>
            </a:r>
            <a:r>
              <a:rPr lang="en-US" altLang="zh-CN" sz="2800" b="1" kern="100" dirty="0">
                <a:latin typeface="宋体"/>
                <a:ea typeface="华文细黑"/>
                <a:cs typeface="Times New Roman"/>
              </a:rPr>
              <a:t>”</a:t>
            </a:r>
            <a:endParaRPr lang="zh-CN" altLang="zh-CN" sz="1050" b="1"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标题有多种拟法，有多种要求，但它有个底线要求：扣题，扣住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材料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。具体办法是把材料中的关键词写入标题，或用近义词替代，也可用比喻等修辞美化。试比较下面两组标题：</a:t>
            </a:r>
            <a:endParaRPr lang="zh-CN" altLang="zh-CN" sz="1050" kern="100" dirty="0">
              <a:latin typeface="宋体"/>
              <a:cs typeface="Courier New"/>
            </a:endParaRPr>
          </a:p>
          <a:p>
            <a:pPr algn="just">
              <a:lnSpc>
                <a:spcPct val="140000"/>
              </a:lnSpc>
              <a:spcAft>
                <a:spcPts val="0"/>
              </a:spcAft>
            </a:pPr>
            <a:r>
              <a:rPr lang="zh-CN" altLang="zh-CN" sz="2800" b="1" kern="100" dirty="0" smtClean="0">
                <a:solidFill>
                  <a:srgbClr val="C00000"/>
                </a:solidFill>
                <a:latin typeface="+mj-ea"/>
                <a:ea typeface="+mj-ea"/>
                <a:cs typeface="Times New Roman"/>
              </a:rPr>
              <a:t>劣</a:t>
            </a:r>
            <a:r>
              <a:rPr lang="zh-CN" altLang="zh-CN" sz="2800" kern="100" dirty="0">
                <a:latin typeface="Times New Roman"/>
                <a:ea typeface="华文细黑"/>
                <a:cs typeface="Times New Roman"/>
              </a:rPr>
              <a:t>　不要拔高道德标准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游离材料，强调的是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道德</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；名声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社会的引路牌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游离材料，强调的是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名声</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；凡事应低调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游离材料，强调的是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凡事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，泛化了材料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慈善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的限制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；慈善需要领头羊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明确了材料范畴，但强调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领头羊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的意义，偏离了材料的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低调</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zh-CN" altLang="zh-CN" sz="2800" b="1" kern="100" dirty="0" smtClean="0">
                <a:solidFill>
                  <a:srgbClr val="C00000"/>
                </a:solidFill>
                <a:latin typeface="+mj-ea"/>
                <a:ea typeface="+mj-ea"/>
                <a:cs typeface="Times New Roman"/>
              </a:rPr>
              <a:t>优</a:t>
            </a:r>
            <a:r>
              <a:rPr lang="zh-CN" altLang="zh-CN" sz="2800" kern="100" dirty="0">
                <a:latin typeface="Times New Roman"/>
                <a:ea typeface="华文细黑"/>
                <a:cs typeface="Times New Roman"/>
              </a:rPr>
              <a:t>　慈善需要高调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紧扣材料关键词，亮明观点，简洁明了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；向行善者致敬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紧扣材料关键词，亮明观点，简洁明了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；高调无罪，低调无妨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；做好事何必高调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反问</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641" y="656341"/>
            <a:ext cx="11709220" cy="529373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正文扣题见</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料</a:t>
            </a:r>
            <a:r>
              <a:rPr lang="en-US" altLang="zh-CN" sz="2800" b="1" kern="100" dirty="0">
                <a:latin typeface="宋体"/>
                <a:ea typeface="华文细黑"/>
                <a:cs typeface="Times New Roman"/>
              </a:rPr>
              <a:t>”</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开头扣题见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料</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文章开头是最能吸引阅卷老师注意的关键部位。对于记叙文来说，最好是用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关键词重现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法，即便不能明点，也要用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近义替换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比喻替换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等方法暗扣。对于议论文来说，必须要见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。具体办法：摘引材料，紧扣材料关键词作简要分析，段尾亮论点。材料中的关键词在摘引过程中尤其应该重现，或用近义词替代，并最终融入表达中心论点的语句中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4958" y="333450"/>
            <a:ext cx="11449272" cy="327566"/>
          </a:xfrm>
          <a:prstGeom prst="rect">
            <a:avLst/>
          </a:prstGeom>
        </p:spPr>
        <p:txBody>
          <a:bodyPr wrap="square" lIns="121898" tIns="60948" rIns="121898" bIns="60948">
            <a:spAutoFit/>
          </a:bodyPr>
          <a:lstStyle/>
          <a:p>
            <a:pPr lvl="0" algn="just">
              <a:lnSpc>
                <a:spcPct val="150000"/>
              </a:lnSpc>
            </a:pPr>
            <a:endParaRPr lang="zh-CN" altLang="zh-CN" sz="1050" kern="100" dirty="0">
              <a:solidFill>
                <a:prstClr val="black"/>
              </a:solidFill>
              <a:latin typeface="宋体"/>
              <a:cs typeface="Courier New"/>
            </a:endParaRPr>
          </a:p>
        </p:txBody>
      </p:sp>
      <p:sp>
        <p:nvSpPr>
          <p:cNvPr id="3" name="矩形 2"/>
          <p:cNvSpPr/>
          <p:nvPr/>
        </p:nvSpPr>
        <p:spPr>
          <a:xfrm>
            <a:off x="340298" y="477466"/>
            <a:ext cx="11500473" cy="5826723"/>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专题引语</a:t>
            </a:r>
            <a:r>
              <a:rPr lang="en-US" altLang="zh-CN" sz="2800" b="1" kern="100" dirty="0">
                <a:solidFill>
                  <a:srgbClr val="0000FF"/>
                </a:solidFill>
                <a:latin typeface="IPAPANNEW"/>
                <a:ea typeface="华文细黑"/>
                <a:cs typeface="Times New Roman"/>
              </a:rPr>
              <a:t>]</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考场上，考生作文最大的问题不是跑题，而是偏题！</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阅卷老师一针见血地指出了问题的实质。是呀，考场作文偏离题意是一个</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老大难</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问题。不少写作高手总在这方面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阴沟里翻船</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以致影响了写作水平的正常发挥。当然，偏题是一个综合性问题。可是，你想过没有，偏离题意有时并不源于我们审题不准，而是因为我们在审准题意后，在写作过程中发生了偏离。其实如果我们认识到问题所在，并且在写作过程中有意识地运用一些点题扣料的方法，那么，带给我们的将不仅仅是把审题带入了安全区，更在于使我们没有了后顾之忧，能把精力用在构思、语言上，从而写出考场上的人生得意之作。</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8378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08" y="1084907"/>
            <a:ext cx="11478502" cy="4001071"/>
          </a:xfrm>
          <a:prstGeom prst="rect">
            <a:avLst/>
          </a:prstGeom>
        </p:spPr>
        <p:txBody>
          <a:bodyPr wrap="square" lIns="121898" tIns="60948" rIns="121898" bIns="60948">
            <a:spAutoFit/>
          </a:bodyPr>
          <a:lstStyle/>
          <a:p>
            <a:pPr lvl="0" algn="just">
              <a:lnSpc>
                <a:spcPct val="150000"/>
              </a:lnSpc>
            </a:pPr>
            <a:r>
              <a:rPr lang="zh-CN" altLang="zh-CN" sz="2800" b="1" kern="100" dirty="0" smtClean="0">
                <a:solidFill>
                  <a:srgbClr val="C00000"/>
                </a:solidFill>
                <a:latin typeface="微软雅黑"/>
                <a:ea typeface="微软雅黑"/>
                <a:cs typeface="Times New Roman"/>
              </a:rPr>
              <a:t>劣</a:t>
            </a:r>
            <a:r>
              <a:rPr lang="zh-CN" altLang="zh-CN" sz="2800" kern="100" dirty="0">
                <a:solidFill>
                  <a:prstClr val="black"/>
                </a:solidFill>
                <a:latin typeface="Times New Roman"/>
                <a:ea typeface="华文细黑"/>
                <a:cs typeface="Times New Roman"/>
              </a:rPr>
              <a:t>　例：公益事业不同于其他行业，没有什么利害关联，凭的是一份良心，献的是一份爱心。如果有人非要连公益也不放过，靠它来成名或</a:t>
            </a:r>
            <a:r>
              <a:rPr lang="zh-CN" altLang="zh-CN" sz="2800" kern="100" dirty="0" smtClean="0">
                <a:solidFill>
                  <a:prstClr val="black"/>
                </a:solidFill>
                <a:latin typeface="Times New Roman"/>
                <a:ea typeface="华文细黑"/>
                <a:cs typeface="Times New Roman"/>
              </a:rPr>
              <a:t>谋</a:t>
            </a:r>
            <a:r>
              <a:rPr lang="zh-CN" altLang="zh-CN" sz="2800" kern="100" dirty="0" smtClean="0">
                <a:solidFill>
                  <a:prstClr val="black"/>
                </a:solidFill>
                <a:latin typeface="Times New Roman"/>
                <a:ea typeface="华文细黑"/>
                <a:cs typeface="Times New Roman"/>
              </a:rPr>
              <a:t>利的话，那可真谓是拿道德换钱，没有了底线。</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《要公益不要炒作》</a:t>
            </a:r>
            <a:r>
              <a:rPr lang="en-US" altLang="zh-CN" sz="2800" kern="100" dirty="0" smtClean="0">
                <a:solidFill>
                  <a:prstClr val="black"/>
                </a:solidFill>
                <a:latin typeface="Times New Roman"/>
                <a:ea typeface="华文细黑"/>
                <a:cs typeface="Courier New"/>
              </a:rPr>
              <a:t>)</a:t>
            </a:r>
            <a:endParaRPr lang="en-US" altLang="zh-CN" sz="1050" kern="100" dirty="0" smtClean="0">
              <a:solidFill>
                <a:prstClr val="black"/>
              </a:solidFill>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简评</a:t>
            </a:r>
            <a:r>
              <a:rPr lang="zh-CN" altLang="zh-CN" sz="2800" kern="100" dirty="0">
                <a:latin typeface="Times New Roman"/>
                <a:ea typeface="华文细黑"/>
                <a:cs typeface="Times New Roman"/>
              </a:rPr>
              <a:t>：文段开头虽然对材料没有直接引述，但能用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公益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一词近义替换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慈善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，属扣题中的暗扣手法。但遗憾的是，段尾却撇开材料转向立论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道德底线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，就跑题了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850" y="121043"/>
            <a:ext cx="11478502" cy="6586394"/>
          </a:xfrm>
          <a:prstGeom prst="rect">
            <a:avLst/>
          </a:prstGeom>
        </p:spPr>
        <p:txBody>
          <a:bodyPr wrap="square" lIns="121898" tIns="60948" rIns="121898" bIns="60948">
            <a:spAutoFit/>
          </a:bodyPr>
          <a:lstStyle/>
          <a:p>
            <a:pPr lvl="0" algn="just">
              <a:lnSpc>
                <a:spcPct val="150000"/>
              </a:lnSpc>
            </a:pPr>
            <a:r>
              <a:rPr lang="zh-CN" altLang="zh-CN" sz="2800" b="1" kern="100" dirty="0">
                <a:solidFill>
                  <a:srgbClr val="C00000"/>
                </a:solidFill>
                <a:latin typeface="微软雅黑"/>
                <a:ea typeface="微软雅黑"/>
                <a:cs typeface="Times New Roman"/>
              </a:rPr>
              <a:t>优</a:t>
            </a:r>
            <a:r>
              <a:rPr lang="zh-CN" altLang="zh-CN" sz="2800" kern="100" dirty="0">
                <a:solidFill>
                  <a:prstClr val="black"/>
                </a:solidFill>
                <a:latin typeface="Times New Roman"/>
                <a:ea typeface="华文细黑"/>
                <a:cs typeface="Times New Roman"/>
              </a:rPr>
              <a:t>　例：随着社会发展，越来越多的人投身于慈善事业中，有人行事高调，有人行事低调。不少人认为做慈善不应大肆宣传，只要默默付出就好。但在我看来，做慈善，无论高调低调，都值得尊敬。</a:t>
            </a:r>
            <a:endParaRPr lang="en-US" altLang="zh-CN" sz="2800" kern="100" dirty="0">
              <a:solidFill>
                <a:prstClr val="black"/>
              </a:solidFill>
              <a:latin typeface="Times New Roman"/>
              <a:ea typeface="华文细黑"/>
              <a:cs typeface="Times New Roman"/>
            </a:endParaRPr>
          </a:p>
          <a:p>
            <a:pPr lvl="0" algn="r">
              <a:lnSpc>
                <a:spcPct val="150000"/>
              </a:lnSpc>
            </a:pP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《做慈善不必在意高调低调》</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简评：文段开头扼要地概述材料，并紧扣</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慈善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高调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低调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等关键词，运用</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原词重现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法将材料中</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慈善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一词融入分析中进行扣题。除此之外，在概述中又用</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近义替换</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法分别将材料中的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高调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低调</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替换为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大肆宣传</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默默付出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，这两者都是扣题的经典手法。最后段尾承接前面分析中的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尊敬</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一词，亮出论点，再强化扣题。</a:t>
            </a:r>
            <a:endParaRPr lang="en-US" altLang="zh-CN" sz="1050" kern="100" dirty="0" smtClean="0">
              <a:latin typeface="宋体"/>
              <a:cs typeface="Courier New"/>
            </a:endParaRPr>
          </a:p>
        </p:txBody>
      </p:sp>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850" y="467767"/>
            <a:ext cx="11478502" cy="5940063"/>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核心段落段首段尾扣题见</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料</a:t>
            </a:r>
            <a:r>
              <a:rPr lang="en-US" altLang="zh-CN" sz="28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对于议论文来说，核心段落的首尾必须扣题，具体办法：设置一个分论点放在段首，段尾再总结强化。中心论点关键词或材料中的关键词应在段首段尾得以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重现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近义替换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比喻美化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algn="just">
              <a:lnSpc>
                <a:spcPct val="150000"/>
              </a:lnSpc>
              <a:spcAft>
                <a:spcPts val="0"/>
              </a:spcAft>
            </a:pPr>
            <a:r>
              <a:rPr lang="en-US" altLang="zh-CN" sz="2800" b="1" kern="100" dirty="0" smtClean="0">
                <a:solidFill>
                  <a:srgbClr val="C00000"/>
                </a:solidFill>
                <a:latin typeface="+mj-ea"/>
                <a:ea typeface="+mj-ea"/>
                <a:cs typeface="Times New Roman"/>
              </a:rPr>
              <a:t>劣 </a:t>
            </a:r>
            <a:r>
              <a:rPr lang="en-US" altLang="zh-CN" sz="2800" kern="100" dirty="0" smtClean="0">
                <a:latin typeface="华文细黑"/>
                <a:ea typeface="华文细黑"/>
                <a:cs typeface="Times New Roman"/>
              </a:rPr>
              <a:t>　</a:t>
            </a:r>
            <a:r>
              <a:rPr lang="en-US" altLang="zh-CN" sz="2800" kern="100" dirty="0" err="1" smtClean="0">
                <a:latin typeface="华文细黑"/>
                <a:ea typeface="华文细黑"/>
                <a:cs typeface="Times New Roman"/>
              </a:rPr>
              <a:t>例：低调做慈善，以前有雷锋做好事不留名，现在有杨国强、姚明、刘翔、李娜等名人低调做慈善</a:t>
            </a:r>
            <a:r>
              <a:rPr lang="en-US" altLang="zh-CN" sz="2800" kern="100" dirty="0" smtClean="0">
                <a:latin typeface="华文细黑"/>
                <a:ea typeface="华文细黑"/>
                <a:cs typeface="Times New Roman"/>
              </a:rPr>
              <a:t>。</a:t>
            </a:r>
            <a:r>
              <a:rPr lang="en-US" altLang="zh-CN" sz="2800" kern="100" dirty="0" smtClean="0">
                <a:latin typeface="Times New Roman"/>
                <a:ea typeface="华文细黑"/>
                <a:cs typeface="Times New Roman"/>
              </a:rPr>
              <a:t>……</a:t>
            </a:r>
            <a:r>
              <a:rPr lang="en-US" altLang="zh-CN" sz="2800" kern="100" dirty="0" smtClean="0">
                <a:latin typeface="华文细黑"/>
                <a:ea typeface="华文细黑"/>
                <a:cs typeface="Times New Roman"/>
              </a:rPr>
              <a:t>什么是低调做慈善？就是捐赠者不计较功名利禄，不在意鲜花和掌声，只在乎默默对社会奉献。在他们眼中，无论钱多钱少，只要尽自己努力为社会奉献，没有赞扬也值得。</a:t>
            </a: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smtClean="0">
                <a:latin typeface="华文细黑"/>
                <a:ea typeface="华文细黑"/>
                <a:cs typeface="Times New Roman"/>
              </a:rPr>
              <a:t>《</a:t>
            </a:r>
            <a:r>
              <a:rPr lang="en-US" altLang="zh-CN" sz="2800" kern="100" dirty="0" err="1">
                <a:latin typeface="华文细黑"/>
                <a:ea typeface="华文细黑"/>
                <a:cs typeface="Times New Roman"/>
              </a:rPr>
              <a:t>做慈善都值得尊敬</a:t>
            </a:r>
            <a:r>
              <a:rPr lang="en-US" altLang="zh-CN" sz="2800" kern="100" dirty="0" smtClean="0">
                <a:latin typeface="华文细黑"/>
                <a:ea typeface="华文细黑"/>
                <a:cs typeface="Times New Roman"/>
              </a:rPr>
              <a:t>》</a:t>
            </a:r>
            <a:r>
              <a:rPr lang="en-US" altLang="zh-CN" sz="2800" kern="100" dirty="0" smtClean="0">
                <a:latin typeface="Times New Roman"/>
                <a:ea typeface="华文细黑"/>
                <a:cs typeface="Courier New"/>
              </a:rPr>
              <a:t>)</a:t>
            </a:r>
            <a:endParaRPr lang="en-US" altLang="zh-CN" sz="2800" kern="100" dirty="0">
              <a:latin typeface="Times New Roman"/>
              <a:ea typeface="华文细黑"/>
              <a:cs typeface="Courier New"/>
            </a:endParaRPr>
          </a:p>
        </p:txBody>
      </p:sp>
    </p:spTree>
    <p:extLst>
      <p:ext uri="{BB962C8B-B14F-4D97-AF65-F5344CB8AC3E}">
        <p14:creationId xmlns:p14="http://schemas.microsoft.com/office/powerpoint/2010/main" val="1085750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850" y="1664679"/>
            <a:ext cx="11478502" cy="262582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简评：本段作为原文的核心段落，欲论证</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低调行善也值得尊敬</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，但遗憾的是，不论是段首还是段尾，都没有紧扣</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尊敬</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一词，连最简单的原词重现也没有。尽管段尾诠释了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低调</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的内涵，但难掩扣题不足之弊端</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505359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08" y="11742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smtClean="0">
                <a:solidFill>
                  <a:srgbClr val="C00000"/>
                </a:solidFill>
                <a:latin typeface="+mj-ea"/>
                <a:ea typeface="+mj-ea"/>
                <a:cs typeface="Times New Roman"/>
              </a:rPr>
              <a:t>优</a:t>
            </a:r>
            <a:r>
              <a:rPr lang="en-US" altLang="zh-CN" sz="2800" kern="100" dirty="0">
                <a:latin typeface="华文细黑"/>
                <a:ea typeface="华文细黑"/>
                <a:cs typeface="Times New Roman"/>
              </a:rPr>
              <a:t>　例：与其说陈光标以高调的方式做慈善，不如说以慈善的方式显高调。因为在他本应默默立下遗嘱时，他却选择了公然宣称死后将捐出所有的财产；在他本应日复一日坚持蹬自行车上班时，他却选择当众砸烂一辆高级轿车。试想，倘若他用两次事件的影响力去开拓人们做慈善的途径，如成立捐助基金并宣传为帮助贫困儿童捐助等，慈善将真实地被传承。反观如今，</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高调</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成了陈光标的代名词，</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做好事要留名</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成了被公众嘲讽的价值观，非但没有唤起人们慈爱天下、关怀社会的意识，反而令社会对慈善的真实度、可信度提出了怀疑。可见，做慈善，应谨记</a:t>
            </a:r>
            <a:r>
              <a:rPr lang="en-US" altLang="zh-CN" sz="2800" kern="100" spc="-50" dirty="0">
                <a:latin typeface="华文细黑"/>
                <a:ea typeface="华文细黑"/>
                <a:cs typeface="Times New Roman"/>
              </a:rPr>
              <a:t>慈善的本质，切忌被物欲横流的社会冲刷其本心，让慈善与高调混为一谈</a:t>
            </a:r>
            <a:r>
              <a:rPr lang="en-US" altLang="zh-CN" sz="2800" kern="100" spc="-50" dirty="0" smtClean="0">
                <a:latin typeface="华文细黑"/>
                <a:ea typeface="华文细黑"/>
                <a:cs typeface="Times New Roman"/>
              </a:rPr>
              <a:t>。</a:t>
            </a:r>
            <a:endParaRPr lang="en-US" altLang="zh-CN" sz="2800" kern="100" spc="-50" dirty="0">
              <a:latin typeface="华文细黑"/>
              <a:ea typeface="华文细黑"/>
              <a:cs typeface="Times New Roman"/>
            </a:endParaRPr>
          </a:p>
          <a:p>
            <a:pPr algn="r">
              <a:lnSpc>
                <a:spcPct val="150000"/>
              </a:lnSpc>
              <a:spcAft>
                <a:spcPts val="0"/>
              </a:spcAft>
            </a:pPr>
            <a:r>
              <a:rPr lang="en-US" altLang="zh-CN" sz="2800" kern="100" spc="-50" dirty="0" smtClean="0">
                <a:latin typeface="华文细黑"/>
                <a:ea typeface="华文细黑"/>
                <a:cs typeface="Times New Roman"/>
              </a:rPr>
              <a:t> </a:t>
            </a:r>
            <a:r>
              <a:rPr lang="en-US" altLang="zh-CN" sz="2800" kern="100" spc="-50" dirty="0" smtClean="0">
                <a:latin typeface="Times New Roman"/>
                <a:ea typeface="华文细黑"/>
                <a:cs typeface="Courier New"/>
              </a:rPr>
              <a:t>(</a:t>
            </a:r>
            <a:r>
              <a:rPr lang="en-US" altLang="zh-CN" sz="2800" kern="100" spc="-50" dirty="0" smtClean="0">
                <a:latin typeface="华文细黑"/>
                <a:ea typeface="华文细黑"/>
                <a:cs typeface="Times New Roman"/>
              </a:rPr>
              <a:t>《</a:t>
            </a:r>
            <a:r>
              <a:rPr lang="en-US" altLang="zh-CN" sz="2800" kern="100" spc="-50" dirty="0" err="1">
                <a:latin typeface="华文细黑"/>
                <a:ea typeface="华文细黑"/>
                <a:cs typeface="Times New Roman"/>
              </a:rPr>
              <a:t>慈善应低调</a:t>
            </a:r>
            <a:r>
              <a:rPr lang="en-US" altLang="zh-CN" sz="2800" kern="100" spc="-50" dirty="0">
                <a:latin typeface="华文细黑"/>
                <a:ea typeface="华文细黑"/>
                <a:cs typeface="Times New Roman"/>
              </a:rPr>
              <a:t>》</a:t>
            </a:r>
            <a:r>
              <a:rPr lang="en-US" altLang="zh-CN" sz="2800" kern="100" spc="-50" dirty="0">
                <a:latin typeface="Times New Roman"/>
                <a:ea typeface="华文细黑"/>
                <a:cs typeface="Courier New"/>
              </a:rPr>
              <a:t>)</a:t>
            </a:r>
            <a:endParaRPr lang="en-US" altLang="zh-CN" sz="2800" kern="100" spc="-50" dirty="0">
              <a:effectLst/>
              <a:latin typeface="Times New Roman"/>
              <a:ea typeface="华文细黑"/>
              <a:cs typeface="Courier New"/>
            </a:endParaRPr>
          </a:p>
        </p:txBody>
      </p:sp>
    </p:spTree>
    <p:extLst>
      <p:ext uri="{BB962C8B-B14F-4D97-AF65-F5344CB8AC3E}">
        <p14:creationId xmlns:p14="http://schemas.microsoft.com/office/powerpoint/2010/main" val="2969981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884091"/>
            <a:ext cx="11478502"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简评：文段用反证法来论证中心论点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慈善应低调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，段首以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反义替换入文，段尾从结果影响角度进行总结，且通过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反义替换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方式强调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慈善应低调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。另外，文段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部分反复使用对比论证、假设论证，明方法，议结果，扣题紧密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47681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7341" y="154709"/>
            <a:ext cx="11709220" cy="6586394"/>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结尾点题见</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料</a:t>
            </a:r>
            <a:r>
              <a:rPr lang="en-US" altLang="zh-CN" sz="28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对于记叙类文章来说，结尾必须点题。</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下面再讲</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对于议论文来说，点题的具体办法有：照应标题，照应中心论点，以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原词重现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近义替换</a:t>
            </a:r>
            <a:r>
              <a:rPr lang="en-US" altLang="zh-CN" sz="2800" kern="100" dirty="0" smtClean="0">
                <a:solidFill>
                  <a:prstClr val="black"/>
                </a:solidFill>
                <a:latin typeface="宋体"/>
                <a:ea typeface="华文细黑"/>
                <a:cs typeface="Times New Roman"/>
              </a:rPr>
              <a:t>”</a:t>
            </a:r>
          </a:p>
          <a:p>
            <a:pPr lvl="0" algn="just">
              <a:lnSpc>
                <a:spcPct val="150000"/>
              </a:lnSpc>
            </a:pPr>
            <a:r>
              <a:rPr lang="en-US" altLang="zh-CN" sz="2800" kern="100" dirty="0" smtClean="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比喻替换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等方法总结全文，必要时可用反问句达到引人深思的深化效果。但用语应精要，不可拖沓。</a:t>
            </a:r>
            <a:endParaRPr lang="zh-CN" altLang="zh-CN" sz="1050" kern="100" dirty="0">
              <a:solidFill>
                <a:prstClr val="black"/>
              </a:solidFill>
              <a:latin typeface="宋体"/>
              <a:cs typeface="Courier New"/>
            </a:endParaRPr>
          </a:p>
          <a:p>
            <a:pPr algn="just">
              <a:lnSpc>
                <a:spcPct val="150000"/>
              </a:lnSpc>
              <a:spcAft>
                <a:spcPts val="0"/>
              </a:spcAft>
            </a:pPr>
            <a:r>
              <a:rPr lang="en-US" altLang="zh-CN" sz="2800" b="1" kern="100" dirty="0" smtClean="0">
                <a:solidFill>
                  <a:srgbClr val="C00000"/>
                </a:solidFill>
                <a:latin typeface="+mj-ea"/>
                <a:ea typeface="+mj-ea"/>
                <a:cs typeface="Times New Roman"/>
              </a:rPr>
              <a:t>优 </a:t>
            </a:r>
            <a:r>
              <a:rPr lang="en-US" altLang="zh-CN" sz="2800" kern="100" dirty="0" smtClean="0">
                <a:latin typeface="华文细黑"/>
                <a:ea typeface="华文细黑"/>
                <a:cs typeface="Times New Roman"/>
              </a:rPr>
              <a:t>　例：也许</a:t>
            </a:r>
            <a:r>
              <a:rPr lang="en-US" altLang="zh-CN" sz="2800" kern="100" dirty="0" smtClean="0">
                <a:latin typeface="Times New Roman"/>
                <a:ea typeface="华文细黑"/>
                <a:cs typeface="Times New Roman"/>
              </a:rPr>
              <a:t>“</a:t>
            </a:r>
            <a:r>
              <a:rPr lang="en-US" altLang="zh-CN" sz="2800" kern="100" dirty="0" smtClean="0">
                <a:latin typeface="华文细黑"/>
                <a:ea typeface="华文细黑"/>
                <a:cs typeface="Times New Roman"/>
              </a:rPr>
              <a:t>做好事不留名</a:t>
            </a:r>
            <a:r>
              <a:rPr lang="en-US" altLang="zh-CN" sz="2800" kern="100" dirty="0" smtClean="0">
                <a:latin typeface="Times New Roman"/>
                <a:ea typeface="华文细黑"/>
                <a:cs typeface="Times New Roman"/>
              </a:rPr>
              <a:t>”</a:t>
            </a:r>
            <a:r>
              <a:rPr lang="en-US" altLang="zh-CN" sz="2800" kern="100" dirty="0" smtClean="0">
                <a:latin typeface="华文细黑"/>
                <a:ea typeface="华文细黑"/>
                <a:cs typeface="Times New Roman"/>
              </a:rPr>
              <a:t>的雷锋才是大多数人所推崇的。但在这个社会上，必须有人站出来，在</a:t>
            </a:r>
            <a:r>
              <a:rPr lang="en-US" altLang="zh-CN" sz="2800" u="sng" kern="100" dirty="0" smtClean="0">
                <a:latin typeface="华文细黑"/>
                <a:ea typeface="华文细黑"/>
                <a:cs typeface="Times New Roman"/>
              </a:rPr>
              <a:t>慈善的道路上担任领航者</a:t>
            </a:r>
            <a:r>
              <a:rPr lang="en-US" altLang="zh-CN" sz="2800" kern="100" dirty="0" smtClean="0">
                <a:latin typeface="华文细黑"/>
                <a:ea typeface="华文细黑"/>
                <a:cs typeface="Times New Roman"/>
              </a:rPr>
              <a:t>，不惧质疑。因为</a:t>
            </a:r>
            <a:r>
              <a:rPr lang="en-US" altLang="zh-CN" sz="2800" u="sng" kern="100" dirty="0" smtClean="0">
                <a:latin typeface="华文细黑"/>
                <a:ea typeface="华文细黑"/>
                <a:cs typeface="Times New Roman"/>
              </a:rPr>
              <a:t>慈善需要高调</a:t>
            </a:r>
            <a:r>
              <a:rPr lang="en-US" altLang="zh-CN" sz="2800" kern="100" dirty="0" smtClean="0">
                <a:latin typeface="华文细黑"/>
                <a:ea typeface="华文细黑"/>
                <a:cs typeface="Times New Roman"/>
              </a:rPr>
              <a:t>，</a:t>
            </a:r>
            <a:r>
              <a:rPr lang="en-US" altLang="zh-CN" sz="2800" u="sng" kern="100" dirty="0" smtClean="0">
                <a:latin typeface="华文细黑"/>
                <a:ea typeface="华文细黑"/>
                <a:cs typeface="Times New Roman"/>
              </a:rPr>
              <a:t>慈善值得高调</a:t>
            </a:r>
            <a:r>
              <a:rPr lang="en-US" altLang="zh-CN" sz="2800" kern="100" dirty="0" smtClean="0">
                <a:latin typeface="华文细黑"/>
                <a:ea typeface="华文细黑"/>
                <a:cs typeface="Times New Roman"/>
              </a:rPr>
              <a:t>。</a:t>
            </a:r>
            <a:r>
              <a:rPr lang="en-US" altLang="zh-CN" sz="2800" kern="100" dirty="0" smtClean="0">
                <a:latin typeface="Times New Roman"/>
                <a:ea typeface="华文细黑"/>
                <a:cs typeface="Courier New"/>
              </a:rPr>
              <a:t>(</a:t>
            </a:r>
            <a:r>
              <a:rPr lang="en-US" altLang="zh-CN" sz="2800" kern="100" dirty="0" smtClean="0">
                <a:latin typeface="华文细黑"/>
                <a:ea typeface="华文细黑"/>
                <a:cs typeface="Times New Roman"/>
              </a:rPr>
              <a:t>《</a:t>
            </a:r>
            <a:r>
              <a:rPr lang="en-US" altLang="zh-CN" sz="2800" kern="100" dirty="0" err="1" smtClean="0">
                <a:latin typeface="华文细黑"/>
                <a:ea typeface="华文细黑"/>
                <a:cs typeface="Times New Roman"/>
              </a:rPr>
              <a:t>慈善需要高调</a:t>
            </a:r>
            <a:r>
              <a:rPr lang="en-US" altLang="zh-CN" sz="2800" kern="100" dirty="0" smtClean="0">
                <a:latin typeface="华文细黑"/>
                <a:ea typeface="华文细黑"/>
                <a:cs typeface="Times New Roman"/>
              </a:rPr>
              <a:t>》</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kern="100" dirty="0" smtClean="0">
                <a:latin typeface="Times New Roman"/>
                <a:ea typeface="华文细黑"/>
                <a:cs typeface="Times New Roman"/>
              </a:rPr>
              <a:t>简评</a:t>
            </a:r>
            <a:r>
              <a:rPr lang="zh-CN" altLang="zh-CN" sz="2800" kern="100" dirty="0">
                <a:latin typeface="Times New Roman"/>
                <a:ea typeface="华文细黑"/>
                <a:cs typeface="Times New Roman"/>
              </a:rPr>
              <a:t>：本段作为原文的结尾，点出了题目，并用了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原词重现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比喻替换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的方法总结全文。语言简洁精要。</a:t>
            </a:r>
            <a:endParaRPr lang="zh-CN" altLang="zh-CN" sz="1050" kern="100" dirty="0">
              <a:effectLst/>
              <a:latin typeface="宋体"/>
              <a:cs typeface="Courier New"/>
            </a:endParaRPr>
          </a:p>
        </p:txBody>
      </p:sp>
    </p:spTree>
    <p:extLst>
      <p:ext uri="{BB962C8B-B14F-4D97-AF65-F5344CB8AC3E}">
        <p14:creationId xmlns:p14="http://schemas.microsoft.com/office/powerpoint/2010/main" val="2915462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916" y="80935"/>
            <a:ext cx="11709220" cy="6686935"/>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mj-ea"/>
                <a:ea typeface="+mj-ea"/>
                <a:cs typeface="Times New Roman"/>
              </a:rPr>
              <a:t>二、记叙类文章的扣题见</a:t>
            </a:r>
            <a:r>
              <a:rPr lang="en-US" altLang="zh-CN" sz="2800" b="1" kern="100" dirty="0">
                <a:solidFill>
                  <a:srgbClr val="0000FF"/>
                </a:solidFill>
                <a:latin typeface="宋体" pitchFamily="2" charset="-122"/>
                <a:ea typeface="+mj-ea"/>
                <a:cs typeface="Times New Roman"/>
              </a:rPr>
              <a:t>“</a:t>
            </a:r>
            <a:r>
              <a:rPr lang="zh-CN" altLang="zh-CN" sz="2800" b="1" kern="100" dirty="0">
                <a:solidFill>
                  <a:srgbClr val="0000FF"/>
                </a:solidFill>
                <a:latin typeface="+mj-ea"/>
                <a:ea typeface="+mj-ea"/>
                <a:cs typeface="Times New Roman"/>
              </a:rPr>
              <a:t>料</a:t>
            </a:r>
            <a:r>
              <a:rPr lang="en-US" altLang="zh-CN" sz="2800" b="1" kern="100" dirty="0">
                <a:solidFill>
                  <a:srgbClr val="0000FF"/>
                </a:solidFill>
                <a:latin typeface="宋体" pitchFamily="2" charset="-122"/>
                <a:ea typeface="+mj-ea"/>
                <a:cs typeface="Times New Roman"/>
              </a:rPr>
              <a:t>”</a:t>
            </a:r>
            <a:endParaRPr lang="zh-CN" altLang="zh-CN" sz="2800" b="1" kern="100" dirty="0">
              <a:solidFill>
                <a:srgbClr val="0000FF"/>
              </a:solidFill>
              <a:latin typeface="宋体" pitchFamily="2" charset="-122"/>
              <a:ea typeface="+mj-ea"/>
              <a:cs typeface="Times New Roman"/>
            </a:endParaRPr>
          </a:p>
          <a:p>
            <a:pPr algn="just">
              <a:lnSpc>
                <a:spcPct val="14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立意要清楚、明白，不可模糊、晦涩</a:t>
            </a:r>
            <a:endParaRPr lang="zh-CN" altLang="zh-CN" sz="1050" b="1"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从考场实际看，跑题、偏题者以记叙类文章居多，因为它们都没有如议论文那样明显的点题见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。其表意模糊、内容晦涩，不仅严重影响作文的得分，而且易使阅卷老师误判。那些考场上需要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甚至需要专家组仲裁的作文，有一半多是这方面的原因。事实上，写这类作文的大多数考生是有一定写作能力的，甚至有些考生的写作水平还是上乘的，但由于缺乏点题，过分含蓄或盲目创新，结果适得其反</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algn="just">
              <a:lnSpc>
                <a:spcPct val="140000"/>
              </a:lnSpc>
            </a:pPr>
            <a:r>
              <a:rPr lang="zh-CN" altLang="zh-CN" sz="2800" kern="100" dirty="0">
                <a:latin typeface="Times New Roman"/>
                <a:ea typeface="华文细黑"/>
                <a:cs typeface="Times New Roman"/>
              </a:rPr>
              <a:t>记叙类文章的立意要明白、清楚，必须做到几个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明明白白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：一个明明白白的立意，一个明明白白的内容，一个明明白白的开头和结尾。宁可清新如小溪，不可混沌如幽潭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25235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700" y="595908"/>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smtClean="0">
                <a:latin typeface="Times New Roman"/>
                <a:ea typeface="华文细黑"/>
                <a:cs typeface="Courier New"/>
              </a:rPr>
              <a:t>2.</a:t>
            </a:r>
            <a:r>
              <a:rPr lang="zh-CN" altLang="zh-CN" sz="2800" b="1" kern="100" dirty="0" smtClean="0">
                <a:latin typeface="Times New Roman"/>
                <a:ea typeface="华文细黑"/>
                <a:cs typeface="Times New Roman"/>
              </a:rPr>
              <a:t>行文过程中必须扣题见</a:t>
            </a:r>
            <a:r>
              <a:rPr lang="en-US" altLang="zh-CN" sz="2800" b="1" kern="100" dirty="0" smtClean="0">
                <a:latin typeface="宋体"/>
                <a:ea typeface="华文细黑"/>
                <a:cs typeface="Times New Roman"/>
              </a:rPr>
              <a:t>“</a:t>
            </a:r>
            <a:r>
              <a:rPr lang="zh-CN" altLang="zh-CN" sz="2800" b="1" kern="100" dirty="0" smtClean="0">
                <a:latin typeface="Times New Roman"/>
                <a:ea typeface="华文细黑"/>
                <a:cs typeface="Times New Roman"/>
              </a:rPr>
              <a:t>料</a:t>
            </a:r>
            <a:r>
              <a:rPr lang="en-US" altLang="zh-CN" sz="2800" b="1" kern="100" dirty="0" smtClean="0">
                <a:latin typeface="宋体"/>
                <a:ea typeface="华文细黑"/>
                <a:cs typeface="Times New Roman"/>
              </a:rPr>
              <a:t>”</a:t>
            </a:r>
            <a:endParaRPr lang="zh-CN" altLang="zh-CN" sz="1050" b="1" kern="100" dirty="0" smtClean="0">
              <a:latin typeface="宋体"/>
              <a:cs typeface="Courier New"/>
            </a:endParaRPr>
          </a:p>
          <a:p>
            <a:pPr lvl="0" algn="just">
              <a:lnSpc>
                <a:spcPct val="150000"/>
              </a:lnSpc>
            </a:pPr>
            <a:r>
              <a:rPr lang="zh-CN" altLang="zh-CN" sz="2800" kern="100" dirty="0" smtClean="0">
                <a:latin typeface="Times New Roman"/>
                <a:ea typeface="华文细黑"/>
                <a:cs typeface="Times New Roman"/>
              </a:rPr>
              <a:t>客观地讲，新材料作文如要写成记叙类文章，想见</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料</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扣题是有一定困难的，但还是能做到的；即使明引做不到，暗扣还是能做到的，哪怕出现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材料</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中的关键词语也是可以的。记叙类文章可以在开头甚至中间不点题见</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料</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，但必须在结尾处点题扣题；点题不要</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惊鸿一瞥</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，而是要浓墨重彩。因为结尾是文章结穴之处，如能以一段或几段文字点题，便可以强大的视觉冲击力，实现最大限度的扣题效果。如</a:t>
            </a:r>
            <a:r>
              <a:rPr lang="en-US" altLang="zh-CN" sz="2800" kern="100" dirty="0" smtClean="0">
                <a:latin typeface="Times New Roman"/>
                <a:ea typeface="华文细黑"/>
                <a:cs typeface="Courier New"/>
              </a:rPr>
              <a:t>2011</a:t>
            </a:r>
            <a:r>
              <a:rPr lang="zh-CN" altLang="zh-CN" sz="2800" kern="100" dirty="0" smtClean="0">
                <a:latin typeface="Times New Roman"/>
                <a:ea typeface="华文细黑"/>
                <a:cs typeface="Times New Roman"/>
              </a:rPr>
              <a:t>年山</a:t>
            </a:r>
            <a:r>
              <a:rPr lang="zh-CN" altLang="zh-CN" sz="2800" kern="100" dirty="0">
                <a:solidFill>
                  <a:prstClr val="black"/>
                </a:solidFill>
                <a:latin typeface="Times New Roman"/>
                <a:ea typeface="华文细黑"/>
                <a:cs typeface="Times New Roman"/>
              </a:rPr>
              <a:t>东卷满分作文《这世界需要你》，结尾写道</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2118434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328" y="942632"/>
            <a:ext cx="11478502" cy="4647402"/>
          </a:xfrm>
          <a:prstGeom prst="rect">
            <a:avLst/>
          </a:prstGeom>
        </p:spPr>
        <p:txBody>
          <a:bodyPr wrap="square" lIns="121898" tIns="60948" rIns="121898" bIns="60948">
            <a:spAutoFit/>
          </a:bodyPr>
          <a:lstStyle/>
          <a:p>
            <a:pPr indent="717550" algn="just">
              <a:lnSpc>
                <a:spcPct val="150000"/>
              </a:lnSpc>
              <a:spcAft>
                <a:spcPts val="0"/>
              </a:spcAft>
            </a:pPr>
            <a:r>
              <a:rPr lang="zh-CN" altLang="zh-CN" sz="2800" kern="100" dirty="0" smtClean="0">
                <a:latin typeface="Times New Roman"/>
                <a:ea typeface="华文细黑"/>
                <a:cs typeface="Times New Roman"/>
              </a:rPr>
              <a:t>这</a:t>
            </a:r>
            <a:r>
              <a:rPr lang="zh-CN" altLang="zh-CN" sz="2800" kern="100" dirty="0">
                <a:latin typeface="Times New Roman"/>
                <a:ea typeface="华文细黑"/>
                <a:cs typeface="Times New Roman"/>
              </a:rPr>
              <a:t>世界需要你，需要你的爱。你的爱如春风，吹化了我心底的坚冰；你的爱如细雨，滋润了我心田的渴望。在此刻，多么想在短暂的寂寞之后睡在你的怀里。我知道有你的存在，便永远是晴空。花若能言，口自芬芳。爱若能言，心香弥漫。这世界需要你！</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结尾不仅以比喻的方式形象地诠释了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母爱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，而且总结全篇，两次直接点出题目，使主题在文章的最后得到了极大的强化和最大的张扬，极具视觉冲击力和心灵震撼力</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69552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cxnSp>
        <p:nvCxnSpPr>
          <p:cNvPr id="8" name="直接连接符 7"/>
          <p:cNvCxnSpPr/>
          <p:nvPr/>
        </p:nvCxnSpPr>
        <p:spPr>
          <a:xfrm>
            <a:off x="3815333" y="2891944"/>
            <a:ext cx="46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hlinkClick r:id="rId3" action="ppaction://hlinksldjump"/>
          </p:cNvPr>
          <p:cNvSpPr txBox="1"/>
          <p:nvPr/>
        </p:nvSpPr>
        <p:spPr>
          <a:xfrm>
            <a:off x="3790950" y="2368724"/>
            <a:ext cx="4670995"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品读佳作，体悟出彩理由</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2" name="直接连接符 11"/>
          <p:cNvCxnSpPr/>
          <p:nvPr/>
        </p:nvCxnSpPr>
        <p:spPr>
          <a:xfrm>
            <a:off x="3815333" y="3924021"/>
            <a:ext cx="468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hlinkClick r:id="rId4" action="ppaction://hlinksldjump"/>
          </p:cNvPr>
          <p:cNvSpPr txBox="1"/>
          <p:nvPr/>
        </p:nvSpPr>
        <p:spPr>
          <a:xfrm>
            <a:off x="3790950" y="3400839"/>
            <a:ext cx="4670995"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指点技巧，找到提升门径</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sp>
        <p:nvSpPr>
          <p:cNvPr id="14" name="TextBox 13">
            <a:hlinkClick r:id="rId5" action="ppaction://hlinksldjump"/>
          </p:cNvPr>
          <p:cNvSpPr txBox="1"/>
          <p:nvPr/>
        </p:nvSpPr>
        <p:spPr>
          <a:xfrm>
            <a:off x="3790950" y="4490750"/>
            <a:ext cx="4670995" cy="523220"/>
          </a:xfrm>
          <a:prstGeom prst="rect">
            <a:avLst/>
          </a:prstGeom>
          <a:noFill/>
        </p:spPr>
        <p:txBody>
          <a:bodyPr wrap="square" rtlCol="0">
            <a:spAutoFit/>
          </a:bodyPr>
          <a:lstStyle/>
          <a:p>
            <a:pPr lvl="0"/>
            <a:r>
              <a:rPr lang="en-US" altLang="zh-CN" sz="2800" b="1" dirty="0">
                <a:solidFill>
                  <a:srgbClr val="3114AC"/>
                </a:solidFill>
                <a:latin typeface="Times New Roman" pitchFamily="18" charset="0"/>
                <a:ea typeface="微软雅黑" pitchFamily="34" charset="-122"/>
                <a:cs typeface="Times New Roman" pitchFamily="18" charset="0"/>
              </a:rPr>
              <a:t>Ⅲ  </a:t>
            </a:r>
            <a:r>
              <a:rPr lang="zh-CN" altLang="en-US" sz="2800" b="1" dirty="0">
                <a:solidFill>
                  <a:srgbClr val="3114AC"/>
                </a:solidFill>
                <a:latin typeface="Times New Roman" pitchFamily="18" charset="0"/>
                <a:ea typeface="微软雅黑" pitchFamily="34" charset="-122"/>
                <a:cs typeface="Times New Roman" pitchFamily="18" charset="0"/>
              </a:rPr>
              <a:t>实战</a:t>
            </a:r>
            <a:r>
              <a:rPr lang="zh-CN" altLang="en-US" sz="2800" b="1" dirty="0" smtClean="0">
                <a:solidFill>
                  <a:srgbClr val="3114AC"/>
                </a:solidFill>
                <a:latin typeface="Times New Roman" pitchFamily="18" charset="0"/>
                <a:ea typeface="微软雅黑" pitchFamily="34" charset="-122"/>
                <a:cs typeface="Times New Roman" pitchFamily="18" charset="0"/>
              </a:rPr>
              <a:t>演练，练出训练实效</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5" name="直接连接符 14"/>
          <p:cNvCxnSpPr/>
          <p:nvPr/>
        </p:nvCxnSpPr>
        <p:spPr>
          <a:xfrm>
            <a:off x="3815333" y="5013970"/>
            <a:ext cx="468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5406"/>
            <a:ext cx="11478502" cy="391848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三、规避新材料作文写作过程中几种偏题问题</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把新材料作文当成话题作文来写。即从材料中提取一两个关键词，然后不问它们在材料中的含义而泛写开去。这是写作过程中较为普遍存在的问题。如写材料中的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包容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包容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在文中是有特定含义的，然而，不问其含义，泛写开去。新材料作文审题行文固然离不开关键词，但只以关键词写作，而不管其在材料中的含义，这种写法绝对不行。</a:t>
            </a:r>
            <a:endParaRPr lang="zh-CN" altLang="zh-CN" sz="1050" kern="100" dirty="0">
              <a:effectLst/>
              <a:latin typeface="宋体"/>
              <a:cs typeface="Courier New"/>
            </a:endParaRPr>
          </a:p>
        </p:txBody>
      </p:sp>
    </p:spTree>
    <p:extLst>
      <p:ext uri="{BB962C8B-B14F-4D97-AF65-F5344CB8AC3E}">
        <p14:creationId xmlns:p14="http://schemas.microsoft.com/office/powerpoint/2010/main" val="639648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35356"/>
            <a:ext cx="11478502" cy="65045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滑向近义词。因对材料中的关键词语理解不准、不细而在写作过程中不知不觉地滑向它的近义词。如写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老规矩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，却泛化为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探究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，却等同于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思考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，却写成了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信心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诚信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，却写成了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诚实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失意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，却写成了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挫折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。行文过程中可以用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近义替换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法点题，但绝不是写成这个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近义词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。要学会对材料中的关键词语、核心概念作精准的理解，必要时要在文中作阐释。如写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类作文，不少考生写了一件偶然的事或者写父母给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的一次教育，这是不明白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的含义所致。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是在家庭范围内，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带有长期性、渐染性、趋同性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家庭成员内部的一致性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3607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7488"/>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写作过程中不知不觉地偏离了材料，扯得太远，以至于想收也难以收回。对此，要学会打草稿，学会在行文过程中不断地回扣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材料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另外，在写作过程中要始终注意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暂停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几次。不要总想着写作一气呵成，文章写完了才觉得有问题，不仅时间上来不及，心理上也是很难承受的。况且绝大多数同学并不是作家，没有经过长期专业的写作训练，灵感往往不一定可靠，思维质量、思考层次也很成问题。在行文中停下</a:t>
            </a:r>
            <a:r>
              <a:rPr lang="zh-CN" altLang="zh-CN" sz="2800" kern="100" spc="-50" dirty="0">
                <a:latin typeface="Times New Roman"/>
                <a:ea typeface="华文细黑"/>
                <a:cs typeface="Times New Roman"/>
              </a:rPr>
              <a:t>笔来，心中默念题目，问一下自己：</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这段切题吗？</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适时点题，既可防止思路旁逸、偏离题目，又可收到</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既放得开又收得起</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的效果。有时，不妨回头把已写好的语句和段落默读一遍，这样顺势往下写，就有一种逻辑依据，可以使语句更加连贯。写完一段也可驻笔凝思，对下一段的文字再稍作酝酿以蓄势，这样会保证你离题更近，想得更清楚，更透辟。</a:t>
            </a:r>
            <a:endParaRPr lang="zh-CN" altLang="zh-CN" sz="1050" kern="100" spc="-5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81659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Ⅲ  </a:t>
            </a:r>
            <a:r>
              <a:rPr lang="zh-CN" altLang="en-US" sz="4000" b="1" dirty="0">
                <a:solidFill>
                  <a:schemeClr val="bg1"/>
                </a:solidFill>
                <a:latin typeface="Times New Roman" pitchFamily="18" charset="0"/>
                <a:ea typeface="微软雅黑" pitchFamily="34" charset="-122"/>
                <a:cs typeface="Times New Roman" pitchFamily="18" charset="0"/>
              </a:rPr>
              <a:t>实战演练，练出训练实效</a:t>
            </a:r>
          </a:p>
        </p:txBody>
      </p:sp>
    </p:spTree>
    <p:extLst>
      <p:ext uri="{BB962C8B-B14F-4D97-AF65-F5344CB8AC3E}">
        <p14:creationId xmlns:p14="http://schemas.microsoft.com/office/powerpoint/2010/main" val="215566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6568"/>
            <a:ext cx="11478502"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一、针对训练</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下面是一位同学写作的《面对过去，学会关门》的开头，试从点题扣题的角度进行分析，并作出修改。</a:t>
            </a:r>
            <a:endParaRPr lang="zh-CN" altLang="zh-CN" sz="1050" kern="100" dirty="0">
              <a:latin typeface="宋体"/>
              <a:cs typeface="Courier New"/>
            </a:endParaRPr>
          </a:p>
          <a:p>
            <a:pPr indent="717550"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悄悄的我走了，正如我悄悄的来；我挥一挥衣袖，不带走一片云彩。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何其洒脱，何其旷达。人生的征程又何尝不是如此？潇洒地告别过去，无论是成是败，是悲是欢，只有真正地把它们放下才能有崭新的收获</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问题：</a:t>
            </a:r>
            <a:r>
              <a:rPr lang="en-US" altLang="zh-CN" sz="2800" kern="100" dirty="0" smtClean="0">
                <a:latin typeface="Times New Roman"/>
                <a:ea typeface="华文细黑"/>
                <a:cs typeface="Courier New"/>
              </a:rPr>
              <a:t>________________________________</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2" name="矩形 1"/>
          <p:cNvSpPr/>
          <p:nvPr/>
        </p:nvSpPr>
        <p:spPr>
          <a:xfrm>
            <a:off x="1514177" y="4922798"/>
            <a:ext cx="5929828"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开头语中的中心论点未能明确点题。</a:t>
            </a: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2" grpId="0"/>
      <p:bldP spid="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65400"/>
            <a:ext cx="11478502" cy="270841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修改：</a:t>
            </a:r>
            <a:r>
              <a:rPr lang="en-US" altLang="zh-CN" sz="2800" kern="100" dirty="0" smtClean="0">
                <a:latin typeface="Times New Roman"/>
                <a:ea typeface="华文细黑"/>
                <a:cs typeface="Courier New"/>
              </a:rPr>
              <a:t>_________________________________________________________</a:t>
            </a:r>
            <a:endParaRPr lang="en-US" altLang="zh-CN" sz="2800" kern="100" dirty="0">
              <a:latin typeface="Times New Roman"/>
              <a:ea typeface="华文细黑"/>
              <a:cs typeface="Courier New"/>
            </a:endParaRPr>
          </a:p>
          <a:p>
            <a:pPr algn="just">
              <a:lnSpc>
                <a:spcPct val="150000"/>
              </a:lnSpc>
            </a:pPr>
            <a:r>
              <a:rPr lang="en-US" altLang="zh-CN" sz="2800" kern="100" dirty="0">
                <a:latin typeface="Times New Roman"/>
                <a:ea typeface="华文细黑"/>
                <a:cs typeface="Courier New"/>
              </a:rPr>
              <a:t>_______________________________________________________________</a:t>
            </a:r>
          </a:p>
          <a:p>
            <a:pPr algn="just">
              <a:lnSpc>
                <a:spcPct val="150000"/>
              </a:lnSpc>
            </a:pPr>
            <a:r>
              <a:rPr lang="en-US" altLang="zh-CN" sz="2800" kern="100" dirty="0">
                <a:latin typeface="Times New Roman"/>
                <a:ea typeface="华文细黑"/>
                <a:cs typeface="Courier New"/>
              </a:rPr>
              <a:t>_______________________________________________________________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a:t>
            </a:r>
            <a:endParaRPr lang="en-US" altLang="zh-CN" sz="2800" kern="100" dirty="0">
              <a:latin typeface="Times New Roman"/>
              <a:ea typeface="华文细黑"/>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5" name="矩形 4"/>
          <p:cNvSpPr/>
          <p:nvPr/>
        </p:nvSpPr>
        <p:spPr>
          <a:xfrm>
            <a:off x="1389762" y="812253"/>
            <a:ext cx="10432534" cy="738664"/>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示例</a:t>
            </a:r>
            <a:r>
              <a:rPr lang="en-US" altLang="zh-CN" sz="2800" kern="100" dirty="0">
                <a:solidFill>
                  <a:srgbClr val="C00000"/>
                </a:solidFill>
                <a:latin typeface="Times New Roman"/>
                <a:ea typeface="华文细黑"/>
                <a:cs typeface="Courier New"/>
              </a:rPr>
              <a:t>)</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悄悄的我走了，正如我悄悄的来；我挥一挥衣袖，不</a:t>
            </a:r>
            <a:r>
              <a:rPr lang="zh-CN" altLang="zh-CN" sz="2800" kern="100" dirty="0" smtClean="0">
                <a:solidFill>
                  <a:srgbClr val="C00000"/>
                </a:solidFill>
                <a:latin typeface="Times New Roman"/>
                <a:ea typeface="华文细黑"/>
                <a:cs typeface="Times New Roman"/>
              </a:rPr>
              <a:t>带走</a:t>
            </a:r>
            <a:endParaRPr lang="zh-CN" altLang="zh-CN" sz="1050" kern="100" dirty="0">
              <a:solidFill>
                <a:srgbClr val="C00000"/>
              </a:solidFill>
              <a:effectLst/>
              <a:latin typeface="宋体"/>
              <a:cs typeface="Courier New"/>
            </a:endParaRPr>
          </a:p>
        </p:txBody>
      </p:sp>
      <p:sp>
        <p:nvSpPr>
          <p:cNvPr id="7" name="矩形 6"/>
          <p:cNvSpPr/>
          <p:nvPr/>
        </p:nvSpPr>
        <p:spPr>
          <a:xfrm>
            <a:off x="361891" y="1434037"/>
            <a:ext cx="11296938" cy="1953676"/>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一片云彩。</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何其洒脱，何其旷达。人生的征程又何尝不是如此？潇洒地告别过去，无论是成是败，是悲是欢，只有真正地学会关门，把过去关在身后，才能有崭新的收获</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728104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p:bldP spid="5" grpId="1"/>
      <p:bldP spid="7" grpId="0"/>
      <p:bldP spid="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74542"/>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下面的例文在行文上存在着扣题不紧的问题，请你判断分析，并试着提出修改意见。</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C00000"/>
                </a:solidFill>
                <a:latin typeface="+mj-ea"/>
                <a:ea typeface="+mj-ea"/>
                <a:cs typeface="Times New Roman"/>
              </a:rPr>
              <a:t>文题</a:t>
            </a:r>
            <a:r>
              <a:rPr lang="en-US" altLang="zh-CN" sz="2800" b="1" kern="100" dirty="0">
                <a:solidFill>
                  <a:srgbClr val="C00000"/>
                </a:solidFill>
                <a:latin typeface="+mj-ea"/>
                <a:ea typeface="+mj-ea"/>
                <a:cs typeface="Times New Roman"/>
              </a:rPr>
              <a:t> </a:t>
            </a:r>
            <a:r>
              <a:rPr lang="zh-CN" altLang="zh-CN" sz="2800" kern="100" dirty="0">
                <a:latin typeface="Times New Roman"/>
                <a:ea typeface="华文细黑"/>
                <a:cs typeface="Times New Roman"/>
              </a:rPr>
              <a:t>　一步与一生</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C00000"/>
                </a:solidFill>
                <a:latin typeface="+mj-ea"/>
                <a:ea typeface="+mj-ea"/>
                <a:cs typeface="Times New Roman"/>
              </a:rPr>
              <a:t>例文</a:t>
            </a:r>
            <a:r>
              <a:rPr lang="zh-CN" altLang="zh-CN" sz="2800" kern="100" dirty="0">
                <a:latin typeface="Times New Roman"/>
                <a:ea typeface="华文细黑"/>
                <a:cs typeface="Times New Roman"/>
              </a:rPr>
              <a:t>　举世闻名的音乐巨擘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谭盾，为了心中那个美丽的音乐梦想，勇敢地迈出了关键的一步，到美国学习音乐，经济拮据等种种困难丝毫不能阻碍他前进的步伐。他一步步地坚持走了下去，为之付出毕生的心</a:t>
            </a:r>
            <a:r>
              <a:rPr lang="zh-CN" altLang="zh-CN" sz="2800" kern="100" spc="-50" dirty="0">
                <a:latin typeface="Times New Roman"/>
                <a:ea typeface="华文细黑"/>
                <a:cs typeface="Times New Roman"/>
              </a:rPr>
              <a:t>血与汗水，最终登上了美国最著名的音乐厅</a:t>
            </a:r>
            <a:r>
              <a:rPr lang="en-US" altLang="zh-CN" sz="2800" kern="100" spc="-50" dirty="0">
                <a:latin typeface="Times New Roman"/>
                <a:ea typeface="华文细黑"/>
                <a:cs typeface="Courier New"/>
              </a:rPr>
              <a:t>——</a:t>
            </a:r>
            <a:r>
              <a:rPr lang="zh-CN" altLang="zh-CN" sz="2800" kern="100" spc="-50" dirty="0">
                <a:latin typeface="Times New Roman"/>
                <a:ea typeface="华文细黑"/>
                <a:cs typeface="Times New Roman"/>
              </a:rPr>
              <a:t>卡耐基音乐厅。正是他敢于迈出追求理想的第一步，并为之不断努力，这才成就了他精彩的一生。</a:t>
            </a:r>
            <a:endParaRPr lang="zh-CN" altLang="zh-CN" sz="1050" kern="100" spc="-5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该段未扣准题目表现在哪里？</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5571650" y="552699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41887" y="620442"/>
            <a:ext cx="11500473"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作者没有对文题细加思考，对故事叙述剪裁不当，致使这个事例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不够突出。换句话说，如果撇开文题，只看所举的事例根本无法想到表达的是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一步与一生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的主题，而只会想到谭盾为了他的梦想而进行的奋斗。这种偏题大多因为处在文章中间而不易被阅卷老师发现。其实这种偏题，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论据与论点不一致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的问题太普遍、太典型了。</a:t>
            </a:r>
            <a:endParaRPr lang="zh-CN" altLang="zh-CN" sz="1050" kern="100" dirty="0">
              <a:effectLst/>
              <a:latin typeface="宋体"/>
              <a:cs typeface="Courier New"/>
            </a:endParaRPr>
          </a:p>
        </p:txBody>
      </p:sp>
    </p:spTree>
    <p:extLst>
      <p:ext uri="{BB962C8B-B14F-4D97-AF65-F5344CB8AC3E}">
        <p14:creationId xmlns:p14="http://schemas.microsoft.com/office/powerpoint/2010/main" val="1203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14002"/>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试着把它改写成一段紧扣题意的文字。</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7031310" y="123002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83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01903" y="831111"/>
            <a:ext cx="11386607" cy="526297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可对谭盾的事例进行加工剪裁，突出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的内容，再重点阐述出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的辩证关系。</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示例：</a:t>
            </a:r>
            <a:endParaRPr lang="zh-CN" altLang="zh-CN" sz="1050" kern="100" dirty="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举世闻名的音乐巨擘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谭盾，为了心中的音乐梦想，克服经济拮据等各种困难，坚定勇敢地迈出了赴美留学的一步。这一步，为他的一生带来了转折；这一步，让他踏进了卡耐基音乐厅；这一步，让他登上了世界音乐之巅。他这为理想而奋斗的一步，为他实现灿烂的音乐梦想奠定了不可忽视的基础</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0695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品读佳作，体悟出彩理由</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58272" y="1770829"/>
            <a:ext cx="11273868" cy="2595069"/>
          </a:xfrm>
          <a:prstGeom prst="rect">
            <a:avLst/>
          </a:prstGeom>
          <a:solidFill>
            <a:schemeClr val="accent1">
              <a:lumMod val="20000"/>
              <a:lumOff val="80000"/>
            </a:schemeClr>
          </a:solidFill>
        </p:spPr>
        <p:txBody>
          <a:bodyPr wrap="square">
            <a:spAutoFit/>
          </a:bodyPr>
          <a:lstStyle/>
          <a:p>
            <a:pPr lvl="0" indent="720000" algn="just">
              <a:lnSpc>
                <a:spcPct val="150000"/>
              </a:lnSpc>
            </a:pPr>
            <a:r>
              <a:rPr lang="zh-CN" altLang="zh-CN" sz="2800" kern="100" dirty="0">
                <a:solidFill>
                  <a:prstClr val="black"/>
                </a:solidFill>
                <a:latin typeface="Times New Roman"/>
                <a:ea typeface="华文细黑"/>
                <a:cs typeface="Times New Roman"/>
              </a:rPr>
              <a:t>一步，这一步有多远，横跨了半个地球的距离；一步，这一步有多难</a:t>
            </a:r>
            <a:r>
              <a:rPr lang="zh-CN" altLang="zh-CN" sz="2800" kern="100" dirty="0" smtClean="0">
                <a:solidFill>
                  <a:prstClr val="black"/>
                </a:solidFill>
                <a:latin typeface="Times New Roman"/>
                <a:ea typeface="华文细黑"/>
                <a:cs typeface="Times New Roman"/>
              </a:rPr>
              <a:t>，</a:t>
            </a:r>
            <a:r>
              <a:rPr lang="zh-CN" altLang="zh-CN" sz="2800" kern="100" dirty="0" smtClean="0">
                <a:solidFill>
                  <a:prstClr val="black"/>
                </a:solidFill>
                <a:latin typeface="Times New Roman"/>
                <a:ea typeface="华文细黑"/>
                <a:cs typeface="Times New Roman"/>
              </a:rPr>
              <a:t>绝不仅仅是省衣缩食那么简单。但那又怎样，为了心中的理想，这一步怎能不跨出？因了这一步，谭盾终于寻得那深藏丛林的宝藏；因了这一步，谭盾收获了他的梦想与辉煌。</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59167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0243"/>
            <a:ext cx="11478502" cy="6758749"/>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mj-ea"/>
                <a:ea typeface="+mj-ea"/>
                <a:cs typeface="Times New Roman"/>
              </a:rPr>
              <a:t>二、整篇训练</a:t>
            </a: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阅读下面的材料，根据要求写一篇不少于</a:t>
            </a:r>
            <a:r>
              <a:rPr lang="en-US" altLang="zh-CN" sz="2800" kern="100" dirty="0">
                <a:latin typeface="Times New Roman"/>
                <a:ea typeface="华文细黑"/>
                <a:cs typeface="Courier New"/>
              </a:rPr>
              <a:t>800</a:t>
            </a:r>
            <a:r>
              <a:rPr lang="zh-CN" altLang="zh-CN" sz="2800" kern="100" dirty="0">
                <a:latin typeface="Times New Roman"/>
                <a:ea typeface="华文细黑"/>
                <a:cs typeface="Times New Roman"/>
              </a:rPr>
              <a:t>字的文章。</a:t>
            </a:r>
            <a:endParaRPr lang="zh-CN" altLang="zh-CN" sz="1050" kern="100" dirty="0">
              <a:latin typeface="宋体"/>
              <a:cs typeface="Courier New"/>
            </a:endParaRPr>
          </a:p>
          <a:p>
            <a:pPr indent="717550" algn="just">
              <a:lnSpc>
                <a:spcPct val="140000"/>
              </a:lnSpc>
              <a:spcAft>
                <a:spcPts val="0"/>
              </a:spcAft>
            </a:pPr>
            <a:r>
              <a:rPr lang="zh-CN" altLang="zh-CN" sz="2800" kern="100" dirty="0">
                <a:latin typeface="Times New Roman"/>
                <a:ea typeface="华文细黑"/>
                <a:cs typeface="Times New Roman"/>
              </a:rPr>
              <a:t>新加坡的斯库林从小就以世界游泳名将菲尔普斯为偶像。</a:t>
            </a:r>
            <a:r>
              <a:rPr lang="en-US" altLang="zh-CN" sz="2800" kern="100" dirty="0">
                <a:latin typeface="Times New Roman"/>
                <a:ea typeface="华文细黑"/>
                <a:cs typeface="Courier New"/>
              </a:rPr>
              <a:t>2008</a:t>
            </a:r>
            <a:r>
              <a:rPr lang="zh-CN" altLang="zh-CN" sz="2800" kern="100" dirty="0">
                <a:latin typeface="Times New Roman"/>
                <a:ea typeface="华文细黑"/>
                <a:cs typeface="Times New Roman"/>
              </a:rPr>
              <a:t>年，年仅</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岁的斯库林如愿与为备战北京奥运会而在新加坡训练的菲尔普斯见面并合影，菲尔普斯也鼓励他有所超越。为了超越偶像，斯库林</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岁时即前往美国接受艰苦的训练。</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年，两人在里约奥运会上重逢，斯库林在蝶泳</a:t>
            </a:r>
            <a:r>
              <a:rPr lang="en-US" altLang="zh-CN" sz="2800" kern="100" dirty="0">
                <a:latin typeface="Times New Roman"/>
                <a:ea typeface="华文细黑"/>
                <a:cs typeface="Courier New"/>
              </a:rPr>
              <a:t>100</a:t>
            </a:r>
            <a:r>
              <a:rPr lang="zh-CN" altLang="zh-CN" sz="2800" kern="100" dirty="0">
                <a:latin typeface="Times New Roman"/>
                <a:ea typeface="华文细黑"/>
                <a:cs typeface="Times New Roman"/>
              </a:rPr>
              <a:t>米决赛中以领先</a:t>
            </a:r>
            <a:r>
              <a:rPr lang="en-US" altLang="zh-CN" sz="2800" kern="100" dirty="0">
                <a:latin typeface="Times New Roman"/>
                <a:ea typeface="华文细黑"/>
                <a:cs typeface="Courier New"/>
              </a:rPr>
              <a:t>0.02</a:t>
            </a:r>
            <a:r>
              <a:rPr lang="zh-CN" altLang="zh-CN" sz="2800" kern="100" dirty="0">
                <a:latin typeface="Times New Roman"/>
                <a:ea typeface="华文细黑"/>
                <a:cs typeface="Times New Roman"/>
              </a:rPr>
              <a:t>秒的成绩战胜菲尔普斯，成为里约奥运会上唯一击败菲尔普斯的选手，夺得了新加坡历史上首枚奥运金牌。斯库林曾说：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我觉得自己最好是作为一个有力的竞争对手站在偶像身边，而不是作为一个追星族在他的后面仰望。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赛后，总共获得五金一银的菲尔普斯也很欣慰，称赞斯库林游得很棒。</a:t>
            </a:r>
            <a:endParaRPr lang="zh-CN" altLang="zh-CN" sz="1050" kern="100" dirty="0">
              <a:effectLst/>
              <a:latin typeface="宋体"/>
              <a:cs typeface="Courier New"/>
            </a:endParaRPr>
          </a:p>
        </p:txBody>
      </p:sp>
    </p:spTree>
    <p:extLst>
      <p:ext uri="{BB962C8B-B14F-4D97-AF65-F5344CB8AC3E}">
        <p14:creationId xmlns:p14="http://schemas.microsoft.com/office/powerpoint/2010/main" val="353904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8119"/>
            <a:ext cx="11478502" cy="52119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要求：综合材料内容及含意，选好角度，确定立意，明确文体，自拟标题；不要套作，不得抄袭。</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C00000"/>
                </a:solidFill>
                <a:latin typeface="+mj-ea"/>
                <a:ea typeface="+mj-ea"/>
                <a:cs typeface="Times New Roman"/>
              </a:rPr>
              <a:t>写作提示</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这是一道新闻时评类材料作文题。题目所提供的材料，讲述了新加坡游泳运动员斯库林经过努力，终于战胜自己的偶像菲尔普斯的传奇故事。材料来自现实生活，贴近考生实际，命题旨在引导考生正确认识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追星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的方式与目的，从偶像身上汲取正能量，从而发挥自身潜能，实现人生价值。此题考生发挥的空间较大，围绕个人与偶像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或个人与竞争对手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的关系写人叙事、议论说理、抒发情思，均算符合题意。</a:t>
            </a:r>
            <a:endParaRPr lang="zh-CN" altLang="zh-CN" sz="1050" kern="100" dirty="0">
              <a:effectLst/>
              <a:latin typeface="宋体"/>
              <a:cs typeface="Courier New"/>
            </a:endParaRPr>
          </a:p>
        </p:txBody>
      </p:sp>
    </p:spTree>
    <p:extLst>
      <p:ext uri="{BB962C8B-B14F-4D97-AF65-F5344CB8AC3E}">
        <p14:creationId xmlns:p14="http://schemas.microsoft.com/office/powerpoint/2010/main" val="238442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33704"/>
            <a:ext cx="11478502"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从斯库林的角度立意：崇拜偶像，超越偶像；向偶像致敬的最好方式就是超越偶像；用偶像的精神激励自己成长；超越偶像，需要经过长期的艰苦磨练；从小立志，执着超越。</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Courier New"/>
              </a:rPr>
              <a:t>从菲尔普斯的角度立意：偶像的力量；偶像的气度；偶像并不神秘；虽有缺憾更欣慰等。</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51946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Administrator\Desktop\师阁小朋友\9413594_143512346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2587"/>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5312" y="45940"/>
            <a:ext cx="11563765" cy="6788822"/>
          </a:xfrm>
          <a:prstGeom prst="rect">
            <a:avLst/>
          </a:prstGeom>
        </p:spPr>
        <p:txBody>
          <a:bodyPr wrap="square" lIns="121898" tIns="60948" rIns="121898" bIns="60948">
            <a:spAutoFit/>
          </a:bodyPr>
          <a:lstStyle/>
          <a:p>
            <a:pPr algn="just">
              <a:lnSpc>
                <a:spcPct val="130000"/>
              </a:lnSpc>
              <a:spcAft>
                <a:spcPts val="0"/>
              </a:spcAft>
            </a:pPr>
            <a:r>
              <a:rPr lang="en-US" altLang="zh-CN" sz="2800" b="1" kern="100" dirty="0" err="1">
                <a:solidFill>
                  <a:srgbClr val="C00000"/>
                </a:solidFill>
                <a:latin typeface="微软雅黑"/>
                <a:ea typeface="微软雅黑"/>
                <a:cs typeface="Times New Roman"/>
              </a:rPr>
              <a:t>真题回放</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a:latin typeface="Times New Roman"/>
                <a:ea typeface="华文细黑"/>
                <a:cs typeface="Courier New"/>
              </a:rPr>
              <a:t>(2016·</a:t>
            </a:r>
            <a:r>
              <a:rPr lang="en-US" altLang="zh-CN" sz="2800" kern="100" dirty="0">
                <a:latin typeface="华文细黑"/>
                <a:ea typeface="华文细黑"/>
                <a:cs typeface="Times New Roman"/>
              </a:rPr>
              <a:t>全国乙</a:t>
            </a:r>
            <a:r>
              <a:rPr lang="en-US" altLang="zh-CN" sz="2800" kern="100" dirty="0">
                <a:latin typeface="Times New Roman"/>
                <a:ea typeface="华文细黑"/>
                <a:cs typeface="Courier New"/>
              </a:rPr>
              <a:t>)</a:t>
            </a:r>
            <a:r>
              <a:rPr lang="en-US" altLang="zh-CN" sz="2800" kern="100" dirty="0" err="1">
                <a:latin typeface="华文细黑"/>
                <a:ea typeface="华文细黑"/>
                <a:cs typeface="Times New Roman"/>
              </a:rPr>
              <a:t>题目见专题训练二</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品读佳作</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部分</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30000"/>
              </a:lnSpc>
              <a:spcAft>
                <a:spcPts val="0"/>
              </a:spcAft>
            </a:pPr>
            <a:r>
              <a:rPr lang="zh-CN" altLang="zh-CN" sz="2800" b="1" kern="100" dirty="0">
                <a:solidFill>
                  <a:srgbClr val="C00000"/>
                </a:solidFill>
                <a:latin typeface="微软雅黑"/>
                <a:ea typeface="微软雅黑"/>
                <a:cs typeface="Times New Roman"/>
              </a:rPr>
              <a:t>满分佳作</a:t>
            </a:r>
            <a:r>
              <a:rPr lang="en-US" altLang="zh-CN" sz="2800" kern="100" dirty="0">
                <a:latin typeface="Times New Roman"/>
                <a:ea typeface="华文细黑"/>
                <a:cs typeface="Courier New"/>
              </a:rPr>
              <a:t> </a:t>
            </a:r>
            <a:endParaRPr lang="zh-CN" altLang="zh-CN" sz="1050" kern="100" dirty="0">
              <a:latin typeface="宋体"/>
              <a:cs typeface="Courier New"/>
            </a:endParaRPr>
          </a:p>
          <a:p>
            <a:pPr algn="ctr">
              <a:lnSpc>
                <a:spcPct val="130000"/>
              </a:lnSpc>
              <a:spcAft>
                <a:spcPts val="0"/>
              </a:spcAft>
            </a:pPr>
            <a:r>
              <a:rPr lang="zh-CN" altLang="zh-CN" sz="2800" b="1" kern="100" dirty="0">
                <a:latin typeface="隶书"/>
                <a:ea typeface="华文细黑"/>
                <a:cs typeface="宋体"/>
              </a:rPr>
              <a:t>一点进步</a:t>
            </a:r>
            <a:r>
              <a:rPr lang="zh-CN" altLang="zh-CN" sz="2800" b="1" kern="100" dirty="0">
                <a:latin typeface="Times New Roman"/>
                <a:ea typeface="华文细黑"/>
                <a:cs typeface="Times New Roman"/>
              </a:rPr>
              <a:t>，</a:t>
            </a:r>
            <a:r>
              <a:rPr lang="zh-CN" altLang="zh-CN" sz="2800" b="1" kern="100" dirty="0">
                <a:latin typeface="隶书"/>
                <a:ea typeface="华文细黑"/>
                <a:cs typeface="宋体"/>
              </a:rPr>
              <a:t>一种人生</a:t>
            </a:r>
            <a:endParaRPr lang="zh-CN" altLang="zh-CN" sz="1050" b="1" kern="100" dirty="0">
              <a:latin typeface="宋体"/>
              <a:cs typeface="Courier New"/>
            </a:endParaRPr>
          </a:p>
          <a:p>
            <a:pPr algn="ctr">
              <a:lnSpc>
                <a:spcPct val="130000"/>
              </a:lnSpc>
              <a:spcAft>
                <a:spcPts val="0"/>
              </a:spcAft>
            </a:pPr>
            <a:r>
              <a:rPr lang="zh-CN" altLang="zh-CN" sz="2800" kern="100" dirty="0">
                <a:latin typeface="Times New Roman"/>
                <a:ea typeface="华文细黑"/>
                <a:cs typeface="Times New Roman"/>
              </a:rPr>
              <a:t>广东一考生</a:t>
            </a:r>
            <a:endParaRPr lang="zh-CN" altLang="zh-CN" sz="1050" kern="100" dirty="0">
              <a:latin typeface="宋体"/>
              <a:cs typeface="Courier New"/>
            </a:endParaRPr>
          </a:p>
          <a:p>
            <a:pPr algn="just">
              <a:lnSpc>
                <a:spcPct val="130000"/>
              </a:lnSpc>
              <a:spcAft>
                <a:spcPts val="0"/>
              </a:spcAft>
            </a:pPr>
            <a:r>
              <a:rPr lang="zh-CN" altLang="zh-CN" sz="2800" kern="100" dirty="0">
                <a:solidFill>
                  <a:srgbClr val="0000FF"/>
                </a:solidFill>
                <a:latin typeface="Times New Roman"/>
                <a:ea typeface="华文细黑"/>
                <a:cs typeface="Times New Roman"/>
              </a:rPr>
              <a:t>标题既点明了中心，又扣住了漫画寓意的关键词：进步。</a:t>
            </a:r>
            <a:endParaRPr lang="zh-CN" altLang="zh-CN" sz="1050" kern="100" dirty="0">
              <a:solidFill>
                <a:srgbClr val="0000FF"/>
              </a:solidFill>
              <a:latin typeface="宋体"/>
              <a:cs typeface="Courier New"/>
            </a:endParaRPr>
          </a:p>
          <a:p>
            <a:pPr indent="718185" algn="just">
              <a:lnSpc>
                <a:spcPct val="130000"/>
              </a:lnSpc>
              <a:spcAft>
                <a:spcPts val="0"/>
              </a:spcAft>
            </a:pPr>
            <a:r>
              <a:rPr lang="zh-CN" altLang="zh-CN" sz="2800" kern="100" dirty="0">
                <a:latin typeface="Times New Roman"/>
                <a:ea typeface="华文细黑"/>
                <a:cs typeface="Times New Roman"/>
              </a:rPr>
              <a:t>暮色暗淡，残阳如血。</a:t>
            </a:r>
            <a:endParaRPr lang="zh-CN" altLang="zh-CN" sz="1050" kern="100" dirty="0">
              <a:latin typeface="宋体"/>
              <a:cs typeface="Courier New"/>
            </a:endParaRPr>
          </a:p>
          <a:p>
            <a:pPr indent="718185" algn="just">
              <a:lnSpc>
                <a:spcPct val="130000"/>
              </a:lnSpc>
              <a:spcAft>
                <a:spcPts val="0"/>
              </a:spcAft>
            </a:pPr>
            <a:r>
              <a:rPr lang="zh-CN" altLang="zh-CN" sz="2800" kern="100" dirty="0">
                <a:latin typeface="Times New Roman"/>
                <a:ea typeface="华文细黑"/>
                <a:cs typeface="Times New Roman"/>
              </a:rPr>
              <a:t>北方的风凛冽地刮着，刮得人生疼。一个十八岁的少女坐在河边，</a:t>
            </a:r>
            <a:r>
              <a:rPr lang="zh-CN" altLang="zh-CN" sz="2800" u="wavyHeavy" kern="100" dirty="0">
                <a:uFill>
                  <a:solidFill>
                    <a:srgbClr val="FF0000"/>
                  </a:solidFill>
                </a:uFill>
                <a:latin typeface="Times New Roman"/>
                <a:ea typeface="华文细黑"/>
                <a:cs typeface="Times New Roman"/>
              </a:rPr>
              <a:t>手里拿着最后一次的模拟考卷，上面的分数令她心寒。她考差了，离自己梦想的学校还差了好多，然而更令她伤心的是，她的父母非但没有安慰她，反而将她痛骂了一顿</a:t>
            </a:r>
            <a:r>
              <a:rPr lang="zh-CN" altLang="zh-CN" sz="2800" u="wavyHeavy" kern="100" dirty="0" smtClean="0">
                <a:uFill>
                  <a:solidFill>
                    <a:srgbClr val="FF0000"/>
                  </a:solidFill>
                </a:uFill>
                <a:latin typeface="Times New Roman"/>
                <a:ea typeface="华文细黑"/>
                <a:cs typeface="Times New Roman"/>
              </a:rPr>
              <a:t>。</a:t>
            </a:r>
            <a:endParaRPr lang="en-US" altLang="zh-CN" sz="2800" u="wavyHeavy" kern="100" dirty="0" smtClean="0">
              <a:uFill>
                <a:solidFill>
                  <a:srgbClr val="FF0000"/>
                </a:solidFill>
              </a:uFill>
              <a:latin typeface="Times New Roman"/>
              <a:ea typeface="华文细黑"/>
              <a:cs typeface="Times New Roman"/>
            </a:endParaRPr>
          </a:p>
          <a:p>
            <a:pPr lvl="0" algn="just">
              <a:lnSpc>
                <a:spcPct val="130000"/>
              </a:lnSpc>
            </a:pPr>
            <a:r>
              <a:rPr lang="zh-CN" altLang="zh-CN" sz="2800" kern="100" dirty="0">
                <a:solidFill>
                  <a:srgbClr val="0000FF"/>
                </a:solidFill>
                <a:latin typeface="Times New Roman"/>
                <a:ea typeface="华文细黑"/>
                <a:cs typeface="Times New Roman"/>
              </a:rPr>
              <a:t>这段叙述，既是很自然地出现，又与漫画材料大致相同，很妙的</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见料</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一</a:t>
            </a:r>
            <a:r>
              <a:rPr lang="zh-CN" altLang="zh-CN" sz="2800" kern="100" dirty="0" smtClean="0">
                <a:solidFill>
                  <a:srgbClr val="0000FF"/>
                </a:solidFill>
                <a:latin typeface="Times New Roman"/>
                <a:ea typeface="华文细黑"/>
                <a:cs typeface="Times New Roman"/>
              </a:rPr>
              <a:t>笔！</a:t>
            </a: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70051"/>
            <a:ext cx="11478502" cy="4647402"/>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smtClean="0">
                <a:latin typeface="Times New Roman"/>
                <a:ea typeface="华文细黑"/>
                <a:cs typeface="Times New Roman"/>
              </a:rPr>
              <a:t>女孩</a:t>
            </a:r>
            <a:r>
              <a:rPr lang="zh-CN" altLang="zh-CN" sz="2800" kern="100" dirty="0">
                <a:latin typeface="Times New Roman"/>
                <a:ea typeface="华文细黑"/>
                <a:cs typeface="Times New Roman"/>
              </a:rPr>
              <a:t>于残阳中站了起来，她撕碎了手里的试卷，回到了家。没有人知道那个夜晚女孩想了什么、想了多久。只是看见，从那以后，女孩仿佛在书桌旁生了根。</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几个月后，女孩坐在高考考场上，答完了人生最重要的几份卷。</a:t>
            </a:r>
            <a:r>
              <a:rPr lang="zh-CN" altLang="zh-CN" sz="2800" u="wavyHeavy" kern="100" dirty="0">
                <a:uFill>
                  <a:solidFill>
                    <a:srgbClr val="FF0000"/>
                  </a:solidFill>
                </a:uFill>
                <a:latin typeface="Times New Roman"/>
                <a:ea typeface="华文细黑"/>
                <a:cs typeface="Times New Roman"/>
              </a:rPr>
              <a:t>也许是好事多磨，女孩虽然比最后一次模考分数多出了很多，但依然未能考上梦想的院校，只因几分之差。</a:t>
            </a:r>
          </a:p>
          <a:p>
            <a:pPr algn="just">
              <a:lnSpc>
                <a:spcPct val="150000"/>
              </a:lnSpc>
              <a:spcAft>
                <a:spcPts val="0"/>
              </a:spcAft>
            </a:pPr>
            <a:r>
              <a:rPr lang="zh-CN" altLang="zh-CN" sz="2800" kern="100" dirty="0">
                <a:solidFill>
                  <a:srgbClr val="0000FF"/>
                </a:solidFill>
                <a:latin typeface="Times New Roman"/>
                <a:ea typeface="华文细黑"/>
                <a:cs typeface="Times New Roman"/>
              </a:rPr>
              <a:t>依然是叙述</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女孩</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的考试经历，依然暗暗</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见料</a:t>
            </a:r>
            <a:r>
              <a:rPr lang="en-US" altLang="zh-CN" sz="2800" kern="100" dirty="0">
                <a:solidFill>
                  <a:srgbClr val="0000FF"/>
                </a:solidFill>
                <a:latin typeface="宋体"/>
                <a:ea typeface="华文细黑"/>
                <a:cs typeface="Times New Roman"/>
              </a:rPr>
              <a:t>”</a:t>
            </a:r>
            <a:r>
              <a:rPr lang="zh-CN" altLang="zh-CN" sz="2800" kern="100" dirty="0" smtClean="0">
                <a:solidFill>
                  <a:srgbClr val="0000FF"/>
                </a:solidFill>
                <a:latin typeface="Times New Roman"/>
                <a:ea typeface="华文细黑"/>
                <a:cs typeface="Times New Roman"/>
              </a:rPr>
              <a:t>。</a:t>
            </a:r>
            <a:endParaRPr lang="zh-CN" altLang="zh-CN" sz="1050" kern="100" dirty="0">
              <a:solidFill>
                <a:srgbClr val="0000FF"/>
              </a:solidFill>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06880"/>
            <a:ext cx="11478502" cy="529373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女孩流着泪在田野上使劲奔跑，最后累得躺倒在地。盛夏，农村的夜空被点点繁星照亮，女孩睁着流着泪的眼睛，看着热闹的夜空，仿佛自己的梦想跟那星星一样离她如此遥远。这时，女孩的父亲躺在了她的身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对不起，我还是没考上，你骂我吧。</a:t>
            </a:r>
            <a:r>
              <a:rPr lang="en-US" altLang="zh-CN" sz="2800" kern="100" dirty="0">
                <a:latin typeface="宋体"/>
                <a:ea typeface="华文细黑"/>
                <a:cs typeface="Times New Roman"/>
              </a:rPr>
              <a:t>”“</a:t>
            </a:r>
            <a:r>
              <a:rPr lang="zh-CN" altLang="zh-CN" sz="2800" u="wavyHeavy" kern="100" dirty="0">
                <a:uFill>
                  <a:solidFill>
                    <a:srgbClr val="FF0000"/>
                  </a:solidFill>
                </a:uFill>
                <a:latin typeface="Times New Roman"/>
                <a:ea typeface="华文细黑"/>
                <a:cs typeface="Times New Roman"/>
              </a:rPr>
              <a:t>不，孩子，最后一次模考骂你是因为你的心根本不在学习上，然而后来我看到了你的努力和你的进步。有进步就是好的，虽然你的进步并未帮你达成目标，但那又怎样？只要能进步，在哪都能成就精彩。</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父亲</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的语言是全文的</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点睛</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之笔，也是紧扣漫画寓意的暗扣之笔。</a:t>
            </a:r>
            <a:endParaRPr lang="zh-CN" altLang="zh-CN" sz="1050" kern="100" dirty="0">
              <a:solidFill>
                <a:srgbClr val="0000FF"/>
              </a:solidFill>
              <a:effectLst/>
              <a:latin typeface="宋体"/>
              <a:cs typeface="Courier New"/>
            </a:endParaRP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08621"/>
            <a:ext cx="11478502"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父亲的话好似一豆灯火，点亮了女孩心里哪怕只有一平方厘米的地方。几个月后，孩子听了父亲的话，背上行囊，去了一个二本的院校，继续着自己的人生。</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那后来女孩大富大贵了吗？没有。毕业后，女孩搭上南下的火车，找了份工作，平平淡淡地活着。只不过，不管有多平淡，她都会把生活过好，努力让自己进步。</a:t>
            </a:r>
            <a:endParaRPr lang="zh-CN" altLang="zh-CN" sz="1050" kern="100" dirty="0">
              <a:latin typeface="宋体"/>
              <a:cs typeface="Courier New"/>
            </a:endParaRPr>
          </a:p>
          <a:p>
            <a:pPr indent="718185" algn="just">
              <a:lnSpc>
                <a:spcPct val="150000"/>
              </a:lnSpc>
              <a:spcAft>
                <a:spcPts val="0"/>
              </a:spcAft>
            </a:pPr>
            <a:r>
              <a:rPr lang="zh-CN" altLang="zh-CN" sz="2800" u="wavyHeavy" kern="100" dirty="0">
                <a:uFill>
                  <a:solidFill>
                    <a:srgbClr val="FF0000"/>
                  </a:solidFill>
                </a:uFill>
                <a:latin typeface="Times New Roman"/>
                <a:ea typeface="华文细黑"/>
                <a:cs typeface="Times New Roman"/>
              </a:rPr>
              <a:t>再后来，她结了婚，生了小孩，成为了我的母亲。</a:t>
            </a:r>
          </a:p>
          <a:p>
            <a:pPr algn="just">
              <a:lnSpc>
                <a:spcPct val="150000"/>
              </a:lnSpc>
              <a:spcAft>
                <a:spcPts val="0"/>
              </a:spcAft>
            </a:pPr>
            <a:r>
              <a:rPr lang="zh-CN" altLang="zh-CN" sz="2800" kern="100" dirty="0">
                <a:solidFill>
                  <a:srgbClr val="0000FF"/>
                </a:solidFill>
                <a:latin typeface="Times New Roman"/>
                <a:ea typeface="华文细黑"/>
                <a:cs typeface="Times New Roman"/>
              </a:rPr>
              <a:t>这一独句段在构思上极为精彩，既把上面的文字化实为虚，又开启下文的</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由虚转实</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的文字。虚实对照，使文章产生了历史感。</a:t>
            </a:r>
            <a:endParaRPr lang="zh-CN" altLang="zh-CN" sz="1050" kern="100" dirty="0">
              <a:solidFill>
                <a:srgbClr val="0000FF"/>
              </a:solidFill>
              <a:effectLst/>
              <a:latin typeface="宋体"/>
              <a:cs typeface="Courier New"/>
            </a:endParaRP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79016"/>
            <a:ext cx="11478502" cy="529373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或许是因为自己的经历，我妈妈从小到大都不太在意我的成绩，所以在别人学奥数的时候，我基本上都在扔泥巴。</a:t>
            </a:r>
            <a:r>
              <a:rPr lang="zh-CN" altLang="zh-CN" sz="2800" u="wavyHeavy" kern="100" dirty="0">
                <a:uFill>
                  <a:solidFill>
                    <a:srgbClr val="FF0000"/>
                  </a:solidFill>
                </a:uFill>
                <a:latin typeface="Times New Roman"/>
                <a:ea typeface="华文细黑"/>
                <a:cs typeface="Times New Roman"/>
              </a:rPr>
              <a:t>但我妈妈也是有底线的，</a:t>
            </a:r>
            <a:r>
              <a:rPr lang="zh-CN" altLang="zh-CN" sz="2800" u="wavyHeavy" kern="100" spc="-50" dirty="0">
                <a:uFill>
                  <a:solidFill>
                    <a:srgbClr val="FF0000"/>
                  </a:solidFill>
                </a:uFill>
                <a:latin typeface="Times New Roman"/>
                <a:ea typeface="华文细黑"/>
                <a:cs typeface="Times New Roman"/>
              </a:rPr>
              <a:t>她不要求我每次都考满分、</a:t>
            </a:r>
            <a:r>
              <a:rPr lang="en-US" altLang="zh-CN" sz="2800" u="wavyHeavy" kern="100" spc="-50" dirty="0">
                <a:uFill>
                  <a:solidFill>
                    <a:srgbClr val="FF0000"/>
                  </a:solidFill>
                </a:uFill>
                <a:latin typeface="Times New Roman"/>
                <a:ea typeface="华文细黑"/>
                <a:cs typeface="Times New Roman"/>
              </a:rPr>
              <a:t>90</a:t>
            </a:r>
            <a:r>
              <a:rPr lang="zh-CN" altLang="zh-CN" sz="2800" u="wavyHeavy" kern="100" spc="-50" dirty="0">
                <a:uFill>
                  <a:solidFill>
                    <a:srgbClr val="FF0000"/>
                  </a:solidFill>
                </a:uFill>
                <a:latin typeface="Times New Roman"/>
                <a:ea typeface="华文细黑"/>
                <a:cs typeface="Times New Roman"/>
              </a:rPr>
              <a:t>分，她只要求我每次进步，哪怕只有一点点。</a:t>
            </a:r>
          </a:p>
          <a:p>
            <a:pPr indent="718185" algn="just">
              <a:lnSpc>
                <a:spcPct val="150000"/>
              </a:lnSpc>
              <a:spcAft>
                <a:spcPts val="0"/>
              </a:spcAft>
            </a:pPr>
            <a:r>
              <a:rPr lang="zh-CN" altLang="zh-CN" sz="2800" kern="100" dirty="0">
                <a:latin typeface="Times New Roman"/>
                <a:ea typeface="华文细黑"/>
                <a:cs typeface="Times New Roman"/>
              </a:rPr>
              <a:t>上了高中后，由于我的爱好，我学了艺术，成为了艺术生。功课落下了不少，成绩自然也不算优秀，妈妈也还是只有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一个要求。她只是不想我也像她一样因为没有努力和进步而在迷雾中穿梭。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这是扣意的暗笔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en-US" sz="2800" kern="100" dirty="0" smtClean="0">
                <a:solidFill>
                  <a:srgbClr val="0000FF"/>
                </a:solidFill>
                <a:latin typeface="Times New Roman"/>
                <a:ea typeface="华文细黑"/>
                <a:cs typeface="Times New Roman"/>
              </a:rPr>
              <a:t>这是扣意的暗笔。</a:t>
            </a:r>
            <a:endParaRPr lang="zh-CN" altLang="zh-CN" sz="1050" kern="100" dirty="0">
              <a:latin typeface="宋体"/>
              <a:cs typeface="Courier New"/>
            </a:endParaRP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6194</TotalTime>
  <Words>3728</Words>
  <Application>Microsoft Office PowerPoint</Application>
  <PresentationFormat>自定义</PresentationFormat>
  <Paragraphs>124</Paragraphs>
  <Slides>44</Slides>
  <Notes>0</Notes>
  <HiddenSlides>3</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4048</cp:revision>
  <dcterms:created xsi:type="dcterms:W3CDTF">2014-11-27T01:03:00Z</dcterms:created>
  <dcterms:modified xsi:type="dcterms:W3CDTF">2017-03-27T05:45:20Z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