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0"/>
  </p:notesMasterIdLst>
  <p:handoutMasterIdLst>
    <p:handoutMasterId r:id="rId231"/>
  </p:handoutMasterIdLst>
  <p:sldIdLst>
    <p:sldId id="1520" r:id="rId2"/>
    <p:sldId id="1296" r:id="rId3"/>
    <p:sldId id="1360" r:id="rId4"/>
    <p:sldId id="1579" r:id="rId5"/>
    <p:sldId id="856" r:id="rId6"/>
    <p:sldId id="1746" r:id="rId7"/>
    <p:sldId id="1658" r:id="rId8"/>
    <p:sldId id="1659" r:id="rId9"/>
    <p:sldId id="1660" r:id="rId10"/>
    <p:sldId id="1661" r:id="rId11"/>
    <p:sldId id="1662" r:id="rId12"/>
    <p:sldId id="1663" r:id="rId13"/>
    <p:sldId id="1664" r:id="rId14"/>
    <p:sldId id="1665" r:id="rId15"/>
    <p:sldId id="1666" r:id="rId16"/>
    <p:sldId id="1667" r:id="rId17"/>
    <p:sldId id="1668" r:id="rId18"/>
    <p:sldId id="1669" r:id="rId19"/>
    <p:sldId id="1670" r:id="rId20"/>
    <p:sldId id="1671" r:id="rId21"/>
    <p:sldId id="1672" r:id="rId22"/>
    <p:sldId id="1673" r:id="rId23"/>
    <p:sldId id="1674" r:id="rId24"/>
    <p:sldId id="1747" r:id="rId25"/>
    <p:sldId id="1748" r:id="rId26"/>
    <p:sldId id="1675" r:id="rId27"/>
    <p:sldId id="1676" r:id="rId28"/>
    <p:sldId id="1677" r:id="rId29"/>
    <p:sldId id="1678" r:id="rId30"/>
    <p:sldId id="1679" r:id="rId31"/>
    <p:sldId id="1680" r:id="rId32"/>
    <p:sldId id="1681" r:id="rId33"/>
    <p:sldId id="1682" r:id="rId34"/>
    <p:sldId id="1683" r:id="rId35"/>
    <p:sldId id="1384" r:id="rId36"/>
    <p:sldId id="1619" r:id="rId37"/>
    <p:sldId id="1686" r:id="rId38"/>
    <p:sldId id="1687" r:id="rId39"/>
    <p:sldId id="1688" r:id="rId40"/>
    <p:sldId id="1689" r:id="rId41"/>
    <p:sldId id="1690" r:id="rId42"/>
    <p:sldId id="1691" r:id="rId43"/>
    <p:sldId id="1692" r:id="rId44"/>
    <p:sldId id="1693" r:id="rId45"/>
    <p:sldId id="1694" r:id="rId46"/>
    <p:sldId id="1695" r:id="rId47"/>
    <p:sldId id="1696" r:id="rId48"/>
    <p:sldId id="1697" r:id="rId49"/>
    <p:sldId id="1698" r:id="rId50"/>
    <p:sldId id="1699" r:id="rId51"/>
    <p:sldId id="1700" r:id="rId52"/>
    <p:sldId id="1701" r:id="rId53"/>
    <p:sldId id="1702" r:id="rId54"/>
    <p:sldId id="1703" r:id="rId55"/>
    <p:sldId id="1704" r:id="rId56"/>
    <p:sldId id="1705" r:id="rId57"/>
    <p:sldId id="1706" r:id="rId58"/>
    <p:sldId id="1707" r:id="rId59"/>
    <p:sldId id="1708" r:id="rId60"/>
    <p:sldId id="1709" r:id="rId61"/>
    <p:sldId id="1710" r:id="rId62"/>
    <p:sldId id="1711" r:id="rId63"/>
    <p:sldId id="1750" r:id="rId64"/>
    <p:sldId id="1751" r:id="rId65"/>
    <p:sldId id="1752" r:id="rId66"/>
    <p:sldId id="1753" r:id="rId67"/>
    <p:sldId id="1754" r:id="rId68"/>
    <p:sldId id="1755" r:id="rId69"/>
    <p:sldId id="1781" r:id="rId70"/>
    <p:sldId id="1756" r:id="rId71"/>
    <p:sldId id="1782" r:id="rId72"/>
    <p:sldId id="1783" r:id="rId73"/>
    <p:sldId id="1749" r:id="rId74"/>
    <p:sldId id="1714" r:id="rId75"/>
    <p:sldId id="1715" r:id="rId76"/>
    <p:sldId id="1716" r:id="rId77"/>
    <p:sldId id="1717" r:id="rId78"/>
    <p:sldId id="1718" r:id="rId79"/>
    <p:sldId id="1719" r:id="rId80"/>
    <p:sldId id="1720" r:id="rId81"/>
    <p:sldId id="1721" r:id="rId82"/>
    <p:sldId id="1722" r:id="rId83"/>
    <p:sldId id="1723" r:id="rId84"/>
    <p:sldId id="1724" r:id="rId85"/>
    <p:sldId id="1725" r:id="rId86"/>
    <p:sldId id="1726" r:id="rId87"/>
    <p:sldId id="1727" r:id="rId88"/>
    <p:sldId id="1728" r:id="rId89"/>
    <p:sldId id="1729" r:id="rId90"/>
    <p:sldId id="1730" r:id="rId91"/>
    <p:sldId id="1731" r:id="rId92"/>
    <p:sldId id="1784" r:id="rId93"/>
    <p:sldId id="1734" r:id="rId94"/>
    <p:sldId id="1735" r:id="rId95"/>
    <p:sldId id="1737" r:id="rId96"/>
    <p:sldId id="1738" r:id="rId97"/>
    <p:sldId id="1739" r:id="rId98"/>
    <p:sldId id="1740" r:id="rId99"/>
    <p:sldId id="1741" r:id="rId100"/>
    <p:sldId id="1742" r:id="rId101"/>
    <p:sldId id="1743" r:id="rId102"/>
    <p:sldId id="1744" r:id="rId103"/>
    <p:sldId id="1785" r:id="rId104"/>
    <p:sldId id="1786" r:id="rId105"/>
    <p:sldId id="1787" r:id="rId106"/>
    <p:sldId id="1788" r:id="rId107"/>
    <p:sldId id="1789" r:id="rId108"/>
    <p:sldId id="1790" r:id="rId109"/>
    <p:sldId id="1791" r:id="rId110"/>
    <p:sldId id="1792" r:id="rId111"/>
    <p:sldId id="1793" r:id="rId112"/>
    <p:sldId id="1794" r:id="rId113"/>
    <p:sldId id="1795" r:id="rId114"/>
    <p:sldId id="1796" r:id="rId115"/>
    <p:sldId id="1797" r:id="rId116"/>
    <p:sldId id="1798" r:id="rId117"/>
    <p:sldId id="1799" r:id="rId118"/>
    <p:sldId id="1801" r:id="rId119"/>
    <p:sldId id="1826" r:id="rId120"/>
    <p:sldId id="1802" r:id="rId121"/>
    <p:sldId id="1827" r:id="rId122"/>
    <p:sldId id="1812" r:id="rId123"/>
    <p:sldId id="1813" r:id="rId124"/>
    <p:sldId id="1815" r:id="rId125"/>
    <p:sldId id="1816" r:id="rId126"/>
    <p:sldId id="1817" r:id="rId127"/>
    <p:sldId id="1818" r:id="rId128"/>
    <p:sldId id="1819" r:id="rId129"/>
    <p:sldId id="1820" r:id="rId130"/>
    <p:sldId id="1821" r:id="rId131"/>
    <p:sldId id="1822" r:id="rId132"/>
    <p:sldId id="1823" r:id="rId133"/>
    <p:sldId id="1824" r:id="rId134"/>
    <p:sldId id="1825" r:id="rId135"/>
    <p:sldId id="1803" r:id="rId136"/>
    <p:sldId id="1804" r:id="rId137"/>
    <p:sldId id="1805" r:id="rId138"/>
    <p:sldId id="1806" r:id="rId139"/>
    <p:sldId id="1807" r:id="rId140"/>
    <p:sldId id="1808" r:id="rId141"/>
    <p:sldId id="1809" r:id="rId142"/>
    <p:sldId id="1810" r:id="rId143"/>
    <p:sldId id="1828" r:id="rId144"/>
    <p:sldId id="1829" r:id="rId145"/>
    <p:sldId id="1830" r:id="rId146"/>
    <p:sldId id="1831" r:id="rId147"/>
    <p:sldId id="1832" r:id="rId148"/>
    <p:sldId id="1833" r:id="rId149"/>
    <p:sldId id="1834" r:id="rId150"/>
    <p:sldId id="1835" r:id="rId151"/>
    <p:sldId id="1836" r:id="rId152"/>
    <p:sldId id="1837" r:id="rId153"/>
    <p:sldId id="1838" r:id="rId154"/>
    <p:sldId id="1839" r:id="rId155"/>
    <p:sldId id="1840" r:id="rId156"/>
    <p:sldId id="1841" r:id="rId157"/>
    <p:sldId id="1842" r:id="rId158"/>
    <p:sldId id="1843" r:id="rId159"/>
    <p:sldId id="1844" r:id="rId160"/>
    <p:sldId id="1845" r:id="rId161"/>
    <p:sldId id="1846" r:id="rId162"/>
    <p:sldId id="1847" r:id="rId163"/>
    <p:sldId id="1848" r:id="rId164"/>
    <p:sldId id="1849" r:id="rId165"/>
    <p:sldId id="1850" r:id="rId166"/>
    <p:sldId id="1851" r:id="rId167"/>
    <p:sldId id="1852" r:id="rId168"/>
    <p:sldId id="1853" r:id="rId169"/>
    <p:sldId id="1854" r:id="rId170"/>
    <p:sldId id="1855" r:id="rId171"/>
    <p:sldId id="1857" r:id="rId172"/>
    <p:sldId id="1858" r:id="rId173"/>
    <p:sldId id="1859" r:id="rId174"/>
    <p:sldId id="1860" r:id="rId175"/>
    <p:sldId id="1861" r:id="rId176"/>
    <p:sldId id="1862" r:id="rId177"/>
    <p:sldId id="1863" r:id="rId178"/>
    <p:sldId id="1864" r:id="rId179"/>
    <p:sldId id="1865" r:id="rId180"/>
    <p:sldId id="1923" r:id="rId181"/>
    <p:sldId id="1866" r:id="rId182"/>
    <p:sldId id="1867" r:id="rId183"/>
    <p:sldId id="1868" r:id="rId184"/>
    <p:sldId id="1869" r:id="rId185"/>
    <p:sldId id="1870" r:id="rId186"/>
    <p:sldId id="1871" r:id="rId187"/>
    <p:sldId id="1872" r:id="rId188"/>
    <p:sldId id="1873" r:id="rId189"/>
    <p:sldId id="1874" r:id="rId190"/>
    <p:sldId id="1875" r:id="rId191"/>
    <p:sldId id="1876" r:id="rId192"/>
    <p:sldId id="1877" r:id="rId193"/>
    <p:sldId id="1878" r:id="rId194"/>
    <p:sldId id="1879" r:id="rId195"/>
    <p:sldId id="1880" r:id="rId196"/>
    <p:sldId id="1881" r:id="rId197"/>
    <p:sldId id="1882" r:id="rId198"/>
    <p:sldId id="1883" r:id="rId199"/>
    <p:sldId id="1896" r:id="rId200"/>
    <p:sldId id="1884" r:id="rId201"/>
    <p:sldId id="1885" r:id="rId202"/>
    <p:sldId id="1886" r:id="rId203"/>
    <p:sldId id="1887" r:id="rId204"/>
    <p:sldId id="1888" r:id="rId205"/>
    <p:sldId id="1889" r:id="rId206"/>
    <p:sldId id="1890" r:id="rId207"/>
    <p:sldId id="1891" r:id="rId208"/>
    <p:sldId id="1892" r:id="rId209"/>
    <p:sldId id="1893" r:id="rId210"/>
    <p:sldId id="1894" r:id="rId211"/>
    <p:sldId id="1895" r:id="rId212"/>
    <p:sldId id="1811" r:id="rId213"/>
    <p:sldId id="1897" r:id="rId214"/>
    <p:sldId id="1898" r:id="rId215"/>
    <p:sldId id="1899" r:id="rId216"/>
    <p:sldId id="1900" r:id="rId217"/>
    <p:sldId id="1901" r:id="rId218"/>
    <p:sldId id="1902" r:id="rId219"/>
    <p:sldId id="1903" r:id="rId220"/>
    <p:sldId id="1921" r:id="rId221"/>
    <p:sldId id="1922" r:id="rId222"/>
    <p:sldId id="1904" r:id="rId223"/>
    <p:sldId id="1905" r:id="rId224"/>
    <p:sldId id="1906" r:id="rId225"/>
    <p:sldId id="1907" r:id="rId226"/>
    <p:sldId id="1908" r:id="rId227"/>
    <p:sldId id="1909" r:id="rId228"/>
    <p:sldId id="1519" r:id="rId229"/>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4C7E7"/>
    <a:srgbClr val="0066FF"/>
    <a:srgbClr val="9BBD59"/>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727" autoAdjust="0"/>
  </p:normalViewPr>
  <p:slideViewPr>
    <p:cSldViewPr>
      <p:cViewPr>
        <p:scale>
          <a:sx n="75" d="100"/>
          <a:sy n="75" d="100"/>
        </p:scale>
        <p:origin x="-1320" y="-76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notesMaster" Target="notesMasters/notesMaster1.xml"/><Relationship Id="rId235"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handoutMaster" Target="handoutMasters/handout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2017/3/30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21</a:t>
            </a:fld>
            <a:endParaRPr lang="zh-CN" altLang="en-US"/>
          </a:p>
        </p:txBody>
      </p:sp>
    </p:spTree>
    <p:extLst>
      <p:ext uri="{BB962C8B-B14F-4D97-AF65-F5344CB8AC3E}">
        <p14:creationId xmlns:p14="http://schemas.microsoft.com/office/powerpoint/2010/main" val="133392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139</a:t>
            </a:fld>
            <a:endParaRPr lang="zh-CN" altLang="en-US"/>
          </a:p>
        </p:txBody>
      </p:sp>
    </p:spTree>
    <p:extLst>
      <p:ext uri="{BB962C8B-B14F-4D97-AF65-F5344CB8AC3E}">
        <p14:creationId xmlns:p14="http://schemas.microsoft.com/office/powerpoint/2010/main" val="302038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2017/3/30</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Word___1.docx"/></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package" Target="../embeddings/Microsoft_Word___2.docx"/></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package" Target="../embeddings/Microsoft_Word___3.docx"/></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package" Target="../embeddings/Microsoft_Word___4.docx"/></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package" Target="../embeddings/Microsoft_Word___5.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package" Target="../embeddings/Microsoft_Word___6.docx"/></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package" Target="../embeddings/Microsoft_Word___7.docx"/></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11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 Target="slide13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 Target="slide14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 Target="slide15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slide" Target="slide176.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slide" Target="slide196.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99.xml"/><Relationship Id="rId5" Type="http://schemas.openxmlformats.org/officeDocument/2006/relationships/slide" Target="slide7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9" Type="http://schemas.openxmlformats.org/officeDocument/2006/relationships/image" Target="../media/image10.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slide" Target="slide225.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7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9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师阁小朋友\12398452_153559029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1449" b="10275"/>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语言文字应用</a:t>
            </a:r>
            <a:endParaRPr lang="en-US" altLang="zh-CN" sz="3200" dirty="0" smtClean="0">
              <a:solidFill>
                <a:schemeClr val="tx1">
                  <a:lumMod val="75000"/>
                  <a:lumOff val="25000"/>
                </a:schemeClr>
              </a:solidFill>
              <a:latin typeface="+mn-lt"/>
              <a:ea typeface="+mn-ea"/>
              <a:cs typeface="+mn-cs"/>
            </a:endParaRPr>
          </a:p>
        </p:txBody>
      </p:sp>
      <p:sp>
        <p:nvSpPr>
          <p:cNvPr id="13" name="标题 2"/>
          <p:cNvSpPr txBox="1">
            <a:spLocks/>
          </p:cNvSpPr>
          <p:nvPr/>
        </p:nvSpPr>
        <p:spPr>
          <a:xfrm>
            <a:off x="3142878" y="3789834"/>
            <a:ext cx="7560840" cy="60948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考点二　辨析并修改病句</a:t>
            </a:r>
          </a:p>
        </p:txBody>
      </p:sp>
      <p:sp>
        <p:nvSpPr>
          <p:cNvPr id="14" name="副标题 3"/>
          <p:cNvSpPr txBox="1">
            <a:spLocks/>
          </p:cNvSpPr>
          <p:nvPr/>
        </p:nvSpPr>
        <p:spPr>
          <a:xfrm>
            <a:off x="4861545" y="4399320"/>
            <a:ext cx="4418139" cy="50405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0"/>
              </a:spcBef>
              <a:buNone/>
            </a:pP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Courier New"/>
              </a:rPr>
              <a:t>识别类型，抓住标志</a:t>
            </a:r>
            <a:endParaRPr lang="en-US" altLang="zh-CN" sz="2800" kern="100" dirty="0">
              <a:solidFill>
                <a:prstClr val="black"/>
              </a:solidFill>
              <a:latin typeface="Times New Roman"/>
              <a:ea typeface="华文细黑"/>
              <a:cs typeface="Courier New"/>
            </a:endParaRPr>
          </a:p>
        </p:txBody>
      </p:sp>
      <p:grpSp>
        <p:nvGrpSpPr>
          <p:cNvPr id="15" name="组合 14"/>
          <p:cNvGrpSpPr/>
          <p:nvPr/>
        </p:nvGrpSpPr>
        <p:grpSpPr>
          <a:xfrm>
            <a:off x="1466492" y="3650010"/>
            <a:ext cx="1440612" cy="1536473"/>
            <a:chOff x="1466492" y="3650010"/>
            <a:chExt cx="1440612" cy="1536473"/>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1019995"/>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助词短语：由助词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附着在词语上组成，包括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字短语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当家的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该来的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他首先听到的</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字短语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所需要</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以成语为主体的熟语叫固定短语。</a:t>
            </a:r>
            <a:endParaRPr lang="zh-CN" altLang="zh-CN" sz="1050" kern="100" dirty="0">
              <a:effectLst/>
              <a:latin typeface="宋体"/>
              <a:cs typeface="Courier New"/>
            </a:endParaRP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3931"/>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修饰语与中心语搭配不当</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下面句子都存在修饰语与中心语搭配不当的问题，请作具体说明。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央视《大国工匠》系列节目反响巨大，工匠们精益求精、无私奉献的精神引发了人们广泛而热烈的讨论和思考。</a:t>
            </a:r>
            <a:endParaRPr lang="zh-CN" altLang="zh-CN" sz="1050" kern="100" dirty="0">
              <a:effectLst/>
              <a:latin typeface="宋体"/>
              <a:cs typeface="Courier New"/>
            </a:endParaRPr>
          </a:p>
        </p:txBody>
      </p:sp>
      <p:sp>
        <p:nvSpPr>
          <p:cNvPr id="3" name="矩形 2"/>
          <p:cNvSpPr/>
          <p:nvPr/>
        </p:nvSpPr>
        <p:spPr>
          <a:xfrm>
            <a:off x="444674" y="3207506"/>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定语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广泛而热烈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和中心语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搭配不当，可以将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广泛而热烈的讨论和思考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广泛而热烈的讨论和深刻的思考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p:cNvSpPr txBox="1"/>
          <p:nvPr/>
        </p:nvSpPr>
        <p:spPr>
          <a:xfrm>
            <a:off x="9078305" y="253155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700737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9434"/>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(2)(2012·</a:t>
            </a:r>
            <a:r>
              <a:rPr lang="zh-CN" altLang="zh-CN" sz="2800" kern="100" dirty="0">
                <a:latin typeface="Times New Roman"/>
                <a:ea typeface="华文细黑"/>
                <a:cs typeface="Times New Roman"/>
              </a:rPr>
              <a:t>北京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据悉，一种新型的袖珍电脑将亮相本届科博会，它采用语音输入、太阳能供电，具有高雅、时尚、方便、环保的功能和作用。</a:t>
            </a:r>
            <a:endParaRPr lang="zh-CN" altLang="zh-CN" sz="1050" kern="100" dirty="0">
              <a:effectLst/>
              <a:latin typeface="宋体"/>
              <a:cs typeface="Courier New"/>
            </a:endParaRPr>
          </a:p>
        </p:txBody>
      </p:sp>
      <p:sp>
        <p:nvSpPr>
          <p:cNvPr id="3" name="矩形 2"/>
          <p:cNvSpPr/>
          <p:nvPr/>
        </p:nvSpPr>
        <p:spPr>
          <a:xfrm>
            <a:off x="444674" y="1773610"/>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a:latin typeface="宋体"/>
                <a:ea typeface="华文细黑"/>
                <a:cs typeface="Times New Roman"/>
              </a:rPr>
              <a:t>“</a:t>
            </a:r>
            <a:r>
              <a:rPr lang="zh-CN" altLang="zh-CN" sz="2800" kern="100" dirty="0">
                <a:latin typeface="Times New Roman"/>
                <a:ea typeface="华文细黑"/>
                <a:cs typeface="Times New Roman"/>
              </a:rPr>
              <a:t>高雅、时尚、方便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不属于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功能和作用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，属搭配不当，应把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功能和作用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p:cNvSpPr txBox="1"/>
          <p:nvPr/>
        </p:nvSpPr>
        <p:spPr>
          <a:xfrm>
            <a:off x="10991750" y="99104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250928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7901"/>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一面对两面搭配不当</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下面句子都存在一面对两面搭配不当的问题，请作具体说明。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(1)(2014·</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每一个学生都具有创新的潜能，要激发这种潜能，就要看能否培养学生自主学习的能力。</a:t>
            </a:r>
            <a:endParaRPr lang="zh-CN" altLang="zh-CN" sz="1050" kern="100" dirty="0">
              <a:effectLst/>
              <a:latin typeface="宋体"/>
              <a:cs typeface="Courier New"/>
            </a:endParaRPr>
          </a:p>
        </p:txBody>
      </p:sp>
      <p:sp>
        <p:nvSpPr>
          <p:cNvPr id="3" name="矩形 2"/>
          <p:cNvSpPr/>
          <p:nvPr/>
        </p:nvSpPr>
        <p:spPr>
          <a:xfrm>
            <a:off x="444674" y="2853730"/>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一面对两面，应删除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看能否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p:cNvSpPr txBox="1"/>
          <p:nvPr/>
        </p:nvSpPr>
        <p:spPr>
          <a:xfrm>
            <a:off x="5447134" y="222966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339000" y="3592860"/>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(2)(2013·</a:t>
            </a:r>
            <a:r>
              <a:rPr lang="zh-CN" altLang="zh-CN" sz="2800" kern="100" dirty="0">
                <a:latin typeface="Times New Roman"/>
                <a:ea typeface="华文细黑"/>
                <a:cs typeface="Times New Roman"/>
              </a:rPr>
              <a:t>重庆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在此次重庆市青少年科技创新大赛中，同学们常围在一起相互鼓励并认真总结得失，赢得的远远不只是比赛的胜负。</a:t>
            </a:r>
            <a:endParaRPr lang="zh-CN" altLang="zh-CN" sz="1050" kern="100" dirty="0">
              <a:effectLst/>
              <a:latin typeface="宋体"/>
              <a:cs typeface="Courier New"/>
            </a:endParaRPr>
          </a:p>
        </p:txBody>
      </p:sp>
      <p:sp>
        <p:nvSpPr>
          <p:cNvPr id="7" name="矩形 6"/>
          <p:cNvSpPr/>
          <p:nvPr/>
        </p:nvSpPr>
        <p:spPr>
          <a:xfrm>
            <a:off x="444674" y="5070037"/>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搭配不当，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胜负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是两面词，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赢得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胜利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赢得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不通，应把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胜负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胜利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8" name="TextBox 7"/>
          <p:cNvSpPr txBox="1"/>
          <p:nvPr/>
        </p:nvSpPr>
        <p:spPr>
          <a:xfrm>
            <a:off x="9767614" y="434995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125395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8"/>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animBg="1"/>
      <p:bldP spid="3" grpId="1" animBg="1"/>
      <p:bldP spid="7" grpId="0" animBg="1"/>
      <p:bldP spid="7" grpId="1"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7147"/>
            <a:ext cx="11478502" cy="4564815"/>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重点识别：</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一对多</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多对多</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的搭配不当和</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一面对两面</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的搭配不当</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一对多</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多对多</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结构中搭配不当的识别</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搭配不当是人们在使用语言过程中极易出现的病句类型，也是高考重点考查的病句类型。这种病句类型之所以会经常出现，是因为句子中出现了因结构复杂而导致的前后难以照应、顾此失彼等搭配不当现象。掌握这一特点，对于辨析病句会有好处。</a:t>
            </a:r>
            <a:endParaRPr lang="zh-CN" altLang="zh-CN" sz="1050" kern="100" dirty="0">
              <a:effectLst/>
              <a:latin typeface="宋体"/>
              <a:cs typeface="Courier New"/>
            </a:endParaRPr>
          </a:p>
        </p:txBody>
      </p:sp>
    </p:spTree>
    <p:extLst>
      <p:ext uri="{BB962C8B-B14F-4D97-AF65-F5344CB8AC3E}">
        <p14:creationId xmlns:p14="http://schemas.microsoft.com/office/powerpoint/2010/main" val="59095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9471"/>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一对二式</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53354076"/>
              </p:ext>
            </p:extLst>
          </p:nvPr>
        </p:nvGraphicFramePr>
        <p:xfrm>
          <a:off x="438150" y="1289199"/>
          <a:ext cx="11258550" cy="2870200"/>
        </p:xfrm>
        <a:graphic>
          <a:graphicData uri="http://schemas.openxmlformats.org/presentationml/2006/ole">
            <mc:AlternateContent xmlns:mc="http://schemas.openxmlformats.org/markup-compatibility/2006">
              <mc:Choice xmlns:v="urn:schemas-microsoft-com:vml" Requires="v">
                <p:oleObj spid="_x0000_s2208" name="文档" r:id="rId4" imgW="10936135" imgH="2795490" progId="Word.Document.12">
                  <p:embed/>
                </p:oleObj>
              </mc:Choice>
              <mc:Fallback>
                <p:oleObj name="文档" r:id="rId4" imgW="10936135" imgH="2795490" progId="Word.Document.12">
                  <p:embed/>
                  <p:pic>
                    <p:nvPicPr>
                      <p:cNvPr id="0" name=""/>
                      <p:cNvPicPr/>
                      <p:nvPr/>
                    </p:nvPicPr>
                    <p:blipFill>
                      <a:blip r:embed="rId5"/>
                      <a:stretch>
                        <a:fillRect/>
                      </a:stretch>
                    </p:blipFill>
                    <p:spPr>
                      <a:xfrm>
                        <a:off x="438150" y="1289199"/>
                        <a:ext cx="11258550" cy="2870200"/>
                      </a:xfrm>
                      <a:prstGeom prst="rect">
                        <a:avLst/>
                      </a:prstGeom>
                    </p:spPr>
                  </p:pic>
                </p:oleObj>
              </mc:Fallback>
            </mc:AlternateContent>
          </a:graphicData>
        </a:graphic>
      </p:graphicFrame>
      <p:sp>
        <p:nvSpPr>
          <p:cNvPr id="7" name="矩形 6"/>
          <p:cNvSpPr/>
          <p:nvPr/>
        </p:nvSpPr>
        <p:spPr>
          <a:xfrm>
            <a:off x="339000" y="3896833"/>
            <a:ext cx="11478502" cy="13331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搭配，不能与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搭配。通常当一个谓语动词搭配两个宾语时，容易出现搭配不当现象。</a:t>
            </a:r>
            <a:endParaRPr lang="zh-CN" altLang="zh-CN" sz="1050" kern="100" dirty="0">
              <a:effectLst/>
              <a:latin typeface="宋体"/>
              <a:cs typeface="Courier New"/>
            </a:endParaRPr>
          </a:p>
        </p:txBody>
      </p:sp>
    </p:spTree>
    <p:extLst>
      <p:ext uri="{BB962C8B-B14F-4D97-AF65-F5344CB8AC3E}">
        <p14:creationId xmlns:p14="http://schemas.microsoft.com/office/powerpoint/2010/main" val="1506110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17746"/>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solidFill>
                  <a:srgbClr val="C00000"/>
                </a:solidFill>
                <a:latin typeface="微软雅黑"/>
                <a:ea typeface="微软雅黑"/>
                <a:cs typeface="Times New Roman"/>
              </a:rPr>
              <a:t>边练边悟</a:t>
            </a:r>
            <a:r>
              <a:rPr lang="en-US" altLang="zh-CN" sz="2800" b="1" kern="100" dirty="0" smtClean="0">
                <a:solidFill>
                  <a:srgbClr val="C00000"/>
                </a:solidFill>
                <a:latin typeface="Times New Roman" pitchFamily="18" charset="0"/>
                <a:ea typeface="Times New Roman" pitchFamily="18" charset="0"/>
                <a:cs typeface="Times New Roman" pitchFamily="18" charset="0"/>
              </a:rPr>
              <a:t>1</a:t>
            </a:r>
            <a:r>
              <a:rPr lang="en-US" altLang="zh-CN" sz="2800" b="1" kern="100" dirty="0" smtClean="0">
                <a:solidFill>
                  <a:srgbClr val="C00000"/>
                </a:solidFill>
                <a:latin typeface="微软雅黑"/>
                <a:ea typeface="微软雅黑"/>
                <a:cs typeface="Times New Roman"/>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下列句子中，有无</a:t>
            </a:r>
            <a:r>
              <a:rPr lang="en-US" altLang="zh-CN" sz="2800" kern="100" dirty="0" err="1">
                <a:latin typeface="宋体" pitchFamily="2" charset="-122"/>
                <a:ea typeface="宋体" pitchFamily="2" charset="-122"/>
                <a:cs typeface="Times New Roman"/>
              </a:rPr>
              <a:t>“</a:t>
            </a:r>
            <a:r>
              <a:rPr lang="en-US" altLang="zh-CN" sz="2800" kern="100" dirty="0" err="1">
                <a:latin typeface="Times New Roman"/>
                <a:ea typeface="华文细黑"/>
                <a:cs typeface="Courier New"/>
              </a:rPr>
              <a:t>A</a:t>
            </a:r>
            <a:r>
              <a:rPr lang="en-US" altLang="zh-CN" sz="2800" kern="100" dirty="0" err="1">
                <a:latin typeface="Times New Roman"/>
                <a:ea typeface="华文细黑"/>
                <a:cs typeface="Times New Roman"/>
              </a:rPr>
              <a:t>→</a:t>
            </a:r>
            <a:r>
              <a:rPr lang="en-US" altLang="zh-CN" sz="2800" kern="100" dirty="0" err="1">
                <a:latin typeface="Times New Roman"/>
                <a:ea typeface="华文细黑"/>
                <a:cs typeface="Courier New"/>
              </a:rPr>
              <a:t>B</a:t>
            </a:r>
            <a:r>
              <a:rPr lang="en-US" altLang="zh-CN" sz="2800" kern="100" dirty="0" err="1">
                <a:latin typeface="华文细黑"/>
                <a:ea typeface="华文细黑"/>
                <a:cs typeface="Times New Roman"/>
              </a:rPr>
              <a:t>＋</a:t>
            </a:r>
            <a:r>
              <a:rPr lang="en-US" altLang="zh-CN" sz="2800" kern="100" dirty="0" err="1">
                <a:latin typeface="Times New Roman"/>
                <a:ea typeface="华文细黑"/>
                <a:cs typeface="Courier New"/>
              </a:rPr>
              <a:t>C</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式搭配不当的现象</a:t>
            </a:r>
            <a:r>
              <a:rPr lang="en-US" altLang="zh-CN" sz="2800" kern="100" dirty="0">
                <a:latin typeface="华文细黑"/>
                <a:ea typeface="华文细黑"/>
                <a:cs typeface="Times New Roman"/>
              </a:rPr>
              <a:t>？</a:t>
            </a:r>
            <a:endParaRPr lang="en-US" altLang="zh-CN" sz="2800" kern="100" dirty="0">
              <a:effectLst/>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3182154"/>
              </p:ext>
            </p:extLst>
          </p:nvPr>
        </p:nvGraphicFramePr>
        <p:xfrm>
          <a:off x="476250" y="1025302"/>
          <a:ext cx="11410950" cy="2476500"/>
        </p:xfrm>
        <a:graphic>
          <a:graphicData uri="http://schemas.openxmlformats.org/presentationml/2006/ole">
            <mc:AlternateContent xmlns:mc="http://schemas.openxmlformats.org/markup-compatibility/2006">
              <mc:Choice xmlns:v="urn:schemas-microsoft-com:vml" Requires="v">
                <p:oleObj spid="_x0000_s3232" name="文档" r:id="rId4" imgW="11415187" imgH="2475882" progId="Word.Document.12">
                  <p:embed/>
                </p:oleObj>
              </mc:Choice>
              <mc:Fallback>
                <p:oleObj name="文档" r:id="rId4" imgW="11415187" imgH="2475882" progId="Word.Document.12">
                  <p:embed/>
                  <p:pic>
                    <p:nvPicPr>
                      <p:cNvPr id="0" name=""/>
                      <p:cNvPicPr/>
                      <p:nvPr/>
                    </p:nvPicPr>
                    <p:blipFill>
                      <a:blip r:embed="rId5"/>
                      <a:stretch>
                        <a:fillRect/>
                      </a:stretch>
                    </p:blipFill>
                    <p:spPr>
                      <a:xfrm>
                        <a:off x="476250" y="1025302"/>
                        <a:ext cx="11410950" cy="2476500"/>
                      </a:xfrm>
                      <a:prstGeom prst="rect">
                        <a:avLst/>
                      </a:prstGeom>
                    </p:spPr>
                  </p:pic>
                </p:oleObj>
              </mc:Fallback>
            </mc:AlternateContent>
          </a:graphicData>
        </a:graphic>
      </p:graphicFrame>
      <p:sp>
        <p:nvSpPr>
          <p:cNvPr id="5" name="矩形 4"/>
          <p:cNvSpPr/>
          <p:nvPr/>
        </p:nvSpPr>
        <p:spPr>
          <a:xfrm>
            <a:off x="435149" y="2997746"/>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250440" algn="l"/>
              </a:tabLst>
            </a:pPr>
            <a:r>
              <a:rPr lang="en-US" altLang="zh-CN" sz="2800" kern="100" dirty="0">
                <a:latin typeface="Times New Roman"/>
                <a:ea typeface="华文细黑"/>
              </a:rPr>
              <a:t>A</a:t>
            </a:r>
            <a:r>
              <a:rPr lang="zh-CN" altLang="zh-CN" sz="2800" kern="100" dirty="0">
                <a:latin typeface="Times New Roman"/>
                <a:ea typeface="华文细黑"/>
                <a:cs typeface="Times New Roman"/>
              </a:rPr>
              <a:t>可与</a:t>
            </a:r>
            <a:r>
              <a:rPr lang="en-US" altLang="zh-CN" sz="2800" kern="100" dirty="0">
                <a:latin typeface="Times New Roman"/>
                <a:ea typeface="华文细黑"/>
              </a:rPr>
              <a:t>B</a:t>
            </a:r>
            <a:r>
              <a:rPr lang="zh-CN" altLang="zh-CN" sz="2800" kern="100" dirty="0">
                <a:latin typeface="Times New Roman"/>
                <a:ea typeface="华文细黑"/>
                <a:cs typeface="Times New Roman"/>
              </a:rPr>
              <a:t>搭配，不能与</a:t>
            </a:r>
            <a:r>
              <a:rPr lang="en-US" altLang="zh-CN" sz="2800" kern="100" dirty="0">
                <a:latin typeface="Times New Roman"/>
                <a:ea typeface="华文细黑"/>
              </a:rPr>
              <a:t>C</a:t>
            </a:r>
            <a:r>
              <a:rPr lang="zh-CN" altLang="zh-CN" sz="2800" kern="100" dirty="0">
                <a:latin typeface="Times New Roman"/>
                <a:ea typeface="华文细黑"/>
                <a:cs typeface="Times New Roman"/>
              </a:rPr>
              <a:t>搭配。</a:t>
            </a:r>
            <a:endParaRPr lang="zh-CN" altLang="zh-CN" sz="1050" kern="100" dirty="0">
              <a:effectLst/>
              <a:latin typeface="宋体"/>
              <a:cs typeface="Courier New"/>
            </a:endParaRPr>
          </a:p>
        </p:txBody>
      </p:sp>
      <p:sp>
        <p:nvSpPr>
          <p:cNvPr id="6" name="TextBox 5"/>
          <p:cNvSpPr txBox="1"/>
          <p:nvPr/>
        </p:nvSpPr>
        <p:spPr>
          <a:xfrm>
            <a:off x="5549913" y="20758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339000" y="3861842"/>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由于加强了生产过程中的生态环境监控，该基地每年的无公害蔬菜的生产量，除供应本省市场外，还销往河南、河北等省。</a:t>
            </a:r>
            <a:endParaRPr lang="zh-CN" altLang="zh-CN" sz="1050" kern="100" dirty="0">
              <a:effectLst/>
              <a:latin typeface="宋体"/>
              <a:cs typeface="Courier New"/>
            </a:endParaRPr>
          </a:p>
        </p:txBody>
      </p:sp>
      <p:sp>
        <p:nvSpPr>
          <p:cNvPr id="8" name="矩形 7"/>
          <p:cNvSpPr/>
          <p:nvPr/>
        </p:nvSpPr>
        <p:spPr>
          <a:xfrm>
            <a:off x="435149" y="5391977"/>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生产量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既不能与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供应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搭配，又不能与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销往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a:t>
            </a:r>
            <a:endParaRPr lang="zh-CN" altLang="zh-CN" sz="1050" kern="100" dirty="0">
              <a:effectLst/>
              <a:latin typeface="宋体"/>
              <a:cs typeface="Courier New"/>
            </a:endParaRPr>
          </a:p>
        </p:txBody>
      </p:sp>
      <p:sp>
        <p:nvSpPr>
          <p:cNvPr id="9" name="TextBox 8"/>
          <p:cNvSpPr txBox="1"/>
          <p:nvPr/>
        </p:nvSpPr>
        <p:spPr>
          <a:xfrm>
            <a:off x="9015822" y="469094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93125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3" restart="whenNotActive" fill="hold" evtFilter="cancelBubble" nodeType="interactiveSeq">
                <p:stCondLst>
                  <p:cond evt="onClick" delay="0">
                    <p:tgtEl>
                      <p:spTgt spid="9"/>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5" grpId="0" animBg="1"/>
      <p:bldP spid="5" grpId="1" animBg="1"/>
      <p:bldP spid="8" grpId="0" animBg="1"/>
      <p:bldP spid="8" grpI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4425"/>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一对三式或一对多式</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示例</a:t>
            </a:r>
            <a:endParaRPr lang="zh-CN" altLang="zh-CN" sz="1050" b="1"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38319969"/>
              </p:ext>
            </p:extLst>
          </p:nvPr>
        </p:nvGraphicFramePr>
        <p:xfrm>
          <a:off x="470420" y="1771675"/>
          <a:ext cx="11610975" cy="2152650"/>
        </p:xfrm>
        <a:graphic>
          <a:graphicData uri="http://schemas.openxmlformats.org/presentationml/2006/ole">
            <mc:AlternateContent xmlns:mc="http://schemas.openxmlformats.org/markup-compatibility/2006">
              <mc:Choice xmlns:v="urn:schemas-microsoft-com:vml" Requires="v">
                <p:oleObj spid="_x0000_s4256" name="文档" r:id="rId4" imgW="11261862" imgH="2088969" progId="Word.Document.12">
                  <p:embed/>
                </p:oleObj>
              </mc:Choice>
              <mc:Fallback>
                <p:oleObj name="文档" r:id="rId4" imgW="11261862" imgH="2088969" progId="Word.Document.12">
                  <p:embed/>
                  <p:pic>
                    <p:nvPicPr>
                      <p:cNvPr id="0" name=""/>
                      <p:cNvPicPr/>
                      <p:nvPr/>
                    </p:nvPicPr>
                    <p:blipFill>
                      <a:blip r:embed="rId5"/>
                      <a:stretch>
                        <a:fillRect/>
                      </a:stretch>
                    </p:blipFill>
                    <p:spPr>
                      <a:xfrm>
                        <a:off x="470420" y="1771675"/>
                        <a:ext cx="11610975" cy="2152650"/>
                      </a:xfrm>
                      <a:prstGeom prst="rect">
                        <a:avLst/>
                      </a:prstGeom>
                    </p:spPr>
                  </p:pic>
                </p:oleObj>
              </mc:Fallback>
            </mc:AlternateContent>
          </a:graphicData>
        </a:graphic>
      </p:graphicFrame>
      <p:sp>
        <p:nvSpPr>
          <p:cNvPr id="5" name="矩形 4"/>
          <p:cNvSpPr/>
          <p:nvPr/>
        </p:nvSpPr>
        <p:spPr>
          <a:xfrm>
            <a:off x="339000" y="3687823"/>
            <a:ext cx="11478502"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搭配，但不能与</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搭配。</a:t>
            </a:r>
            <a:endParaRPr lang="zh-CN" altLang="zh-CN" sz="1050" kern="100" dirty="0">
              <a:effectLst/>
              <a:latin typeface="宋体"/>
              <a:cs typeface="Courier New"/>
            </a:endParaRPr>
          </a:p>
        </p:txBody>
      </p:sp>
    </p:spTree>
    <p:extLst>
      <p:ext uri="{BB962C8B-B14F-4D97-AF65-F5344CB8AC3E}">
        <p14:creationId xmlns:p14="http://schemas.microsoft.com/office/powerpoint/2010/main" val="3520997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50994"/>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mj-ea"/>
                <a:ea typeface="+mj-ea"/>
                <a:cs typeface="Times New Roman"/>
              </a:rPr>
              <a:t>边练边悟</a:t>
            </a:r>
            <a:r>
              <a:rPr lang="en-US" altLang="zh-CN" sz="2800" b="1" kern="100" dirty="0">
                <a:solidFill>
                  <a:srgbClr val="C00000"/>
                </a:solidFill>
                <a:latin typeface="Times New Roman" pitchFamily="18" charset="0"/>
                <a:ea typeface="+mj-ea"/>
                <a:cs typeface="Courier New"/>
              </a:rPr>
              <a:t>2</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下列句子中，有无</a:t>
            </a:r>
            <a:r>
              <a:rPr lang="en-US" altLang="zh-CN" sz="2800" kern="100" dirty="0" err="1">
                <a:latin typeface="宋体" pitchFamily="2" charset="-122"/>
                <a:ea typeface="宋体" pitchFamily="2" charset="-122"/>
                <a:cs typeface="Times New Roman"/>
              </a:rPr>
              <a:t>“</a:t>
            </a:r>
            <a:r>
              <a:rPr lang="en-US" altLang="zh-CN" sz="2800" kern="100" dirty="0" err="1">
                <a:latin typeface="Times New Roman"/>
                <a:ea typeface="华文细黑"/>
                <a:cs typeface="Courier New"/>
              </a:rPr>
              <a:t>A</a:t>
            </a:r>
            <a:r>
              <a:rPr lang="en-US" altLang="zh-CN" sz="2800" kern="100" dirty="0" err="1">
                <a:latin typeface="Times New Roman"/>
                <a:ea typeface="华文细黑"/>
                <a:cs typeface="Times New Roman"/>
              </a:rPr>
              <a:t>→</a:t>
            </a:r>
            <a:r>
              <a:rPr lang="en-US" altLang="zh-CN" sz="2800" kern="100" dirty="0" err="1">
                <a:latin typeface="Times New Roman"/>
                <a:ea typeface="华文细黑"/>
                <a:cs typeface="Courier New"/>
              </a:rPr>
              <a:t>B</a:t>
            </a:r>
            <a:r>
              <a:rPr lang="en-US" altLang="zh-CN" sz="2800" kern="100" dirty="0" err="1">
                <a:latin typeface="华文细黑"/>
                <a:ea typeface="华文细黑"/>
                <a:cs typeface="Times New Roman"/>
              </a:rPr>
              <a:t>＋</a:t>
            </a:r>
            <a:r>
              <a:rPr lang="en-US" altLang="zh-CN" sz="2800" kern="100" dirty="0" err="1">
                <a:latin typeface="Times New Roman"/>
                <a:ea typeface="华文细黑"/>
                <a:cs typeface="Courier New"/>
              </a:rPr>
              <a:t>C</a:t>
            </a:r>
            <a:r>
              <a:rPr lang="en-US" altLang="zh-CN" sz="2800" kern="100" dirty="0" err="1">
                <a:latin typeface="华文细黑"/>
                <a:ea typeface="华文细黑"/>
                <a:cs typeface="Times New Roman"/>
              </a:rPr>
              <a:t>＋</a:t>
            </a:r>
            <a:r>
              <a:rPr lang="en-US" altLang="zh-CN" sz="2800" kern="100" dirty="0" err="1">
                <a:latin typeface="Times New Roman"/>
                <a:ea typeface="华文细黑"/>
                <a:cs typeface="Courier New"/>
              </a:rPr>
              <a:t>D</a:t>
            </a:r>
            <a:r>
              <a:rPr lang="en-US" altLang="zh-CN" sz="2800" kern="100" dirty="0">
                <a:latin typeface="Times New Roman"/>
                <a:ea typeface="华文细黑"/>
                <a:cs typeface="Courier New"/>
              </a:rPr>
              <a:t>(</a:t>
            </a:r>
            <a:r>
              <a:rPr lang="en-US" altLang="zh-CN" sz="2800" kern="100" dirty="0">
                <a:latin typeface="华文细黑"/>
                <a:ea typeface="华文细黑"/>
                <a:cs typeface="Times New Roman"/>
              </a:rPr>
              <a:t>＋</a:t>
            </a:r>
            <a:r>
              <a:rPr lang="en-US"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pitchFamily="2" charset="-122"/>
                <a:ea typeface="宋体" pitchFamily="2" charset="-122"/>
                <a:cs typeface="Times New Roman"/>
              </a:rPr>
              <a:t>”</a:t>
            </a:r>
            <a:r>
              <a:rPr lang="en-US" altLang="zh-CN" sz="2800" kern="100" dirty="0" err="1">
                <a:latin typeface="华文细黑"/>
                <a:ea typeface="华文细黑"/>
                <a:cs typeface="Times New Roman"/>
              </a:rPr>
              <a:t>式搭配不当的现象</a:t>
            </a:r>
            <a:r>
              <a:rPr lang="en-US" altLang="zh-CN" sz="2800" kern="100" dirty="0">
                <a:latin typeface="华文细黑"/>
                <a:ea typeface="华文细黑"/>
                <a:cs typeface="Times New Roman"/>
              </a:rPr>
              <a:t>？</a:t>
            </a:r>
            <a:endParaRPr lang="en-US" altLang="zh-CN" sz="2800" kern="100" dirty="0">
              <a:effectLst/>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61888357"/>
              </p:ext>
            </p:extLst>
          </p:nvPr>
        </p:nvGraphicFramePr>
        <p:xfrm>
          <a:off x="478582" y="2050561"/>
          <a:ext cx="11234737" cy="2047875"/>
        </p:xfrm>
        <a:graphic>
          <a:graphicData uri="http://schemas.openxmlformats.org/presentationml/2006/ole">
            <mc:AlternateContent xmlns:mc="http://schemas.openxmlformats.org/markup-compatibility/2006">
              <mc:Choice xmlns:v="urn:schemas-microsoft-com:vml" Requires="v">
                <p:oleObj spid="_x0000_s5280" name="文档" r:id="rId4" imgW="11234508" imgH="2047219" progId="Word.Document.12">
                  <p:embed/>
                </p:oleObj>
              </mc:Choice>
              <mc:Fallback>
                <p:oleObj name="文档" r:id="rId4" imgW="11234508" imgH="2047219" progId="Word.Document.12">
                  <p:embed/>
                  <p:pic>
                    <p:nvPicPr>
                      <p:cNvPr id="0" name=""/>
                      <p:cNvPicPr/>
                      <p:nvPr/>
                    </p:nvPicPr>
                    <p:blipFill>
                      <a:blip r:embed="rId5"/>
                      <a:stretch>
                        <a:fillRect/>
                      </a:stretch>
                    </p:blipFill>
                    <p:spPr>
                      <a:xfrm>
                        <a:off x="478582" y="2050561"/>
                        <a:ext cx="11234737" cy="2047875"/>
                      </a:xfrm>
                      <a:prstGeom prst="rect">
                        <a:avLst/>
                      </a:prstGeom>
                    </p:spPr>
                  </p:pic>
                </p:oleObj>
              </mc:Fallback>
            </mc:AlternateContent>
          </a:graphicData>
        </a:graphic>
      </p:graphicFrame>
      <p:sp>
        <p:nvSpPr>
          <p:cNvPr id="5" name="矩形 4"/>
          <p:cNvSpPr/>
          <p:nvPr/>
        </p:nvSpPr>
        <p:spPr>
          <a:xfrm>
            <a:off x="435149" y="4141869"/>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250440" algn="l"/>
              </a:tabLst>
            </a:pPr>
            <a:r>
              <a:rPr lang="en-US" altLang="zh-CN" sz="2800" kern="100" dirty="0">
                <a:latin typeface="Times New Roman"/>
                <a:ea typeface="华文细黑"/>
              </a:rPr>
              <a:t>A</a:t>
            </a:r>
            <a:r>
              <a:rPr lang="zh-CN" altLang="zh-CN" sz="2800" kern="100" dirty="0">
                <a:latin typeface="Times New Roman"/>
                <a:ea typeface="华文细黑"/>
                <a:cs typeface="Times New Roman"/>
              </a:rPr>
              <a:t>与</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搭配，与</a:t>
            </a:r>
            <a:r>
              <a:rPr lang="en-US" altLang="zh-CN" sz="2800" kern="100" dirty="0">
                <a:latin typeface="Times New Roman"/>
                <a:ea typeface="华文细黑"/>
              </a:rPr>
              <a:t>C</a:t>
            </a:r>
            <a:r>
              <a:rPr lang="zh-CN" altLang="zh-CN" sz="2800" kern="100" dirty="0">
                <a:latin typeface="Times New Roman"/>
                <a:ea typeface="华文细黑"/>
                <a:cs typeface="Times New Roman"/>
              </a:rPr>
              <a:t>不搭配。</a:t>
            </a:r>
            <a:endParaRPr lang="zh-CN" altLang="zh-CN" sz="1050" kern="100" dirty="0">
              <a:effectLst/>
              <a:latin typeface="宋体"/>
              <a:cs typeface="Courier New"/>
            </a:endParaRPr>
          </a:p>
        </p:txBody>
      </p:sp>
      <p:sp>
        <p:nvSpPr>
          <p:cNvPr id="6" name="TextBox 5"/>
          <p:cNvSpPr txBox="1"/>
          <p:nvPr/>
        </p:nvSpPr>
        <p:spPr>
          <a:xfrm>
            <a:off x="2885617" y="31432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82351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837506"/>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spc="-50" dirty="0">
                <a:latin typeface="宋体"/>
                <a:ea typeface="华文细黑"/>
                <a:cs typeface="Times New Roman"/>
              </a:rPr>
              <a:t>②</a:t>
            </a:r>
            <a:r>
              <a:rPr lang="zh-CN" altLang="zh-CN" sz="2800" kern="100" spc="-50" dirty="0">
                <a:latin typeface="Times New Roman"/>
                <a:ea typeface="华文细黑"/>
                <a:cs typeface="Times New Roman"/>
              </a:rPr>
              <a:t>去年六月以来，成都市锦江区的廖先生和两位朋友多次去灾区送温暖，迄今为止，他们共走访了二十多个社区、近四百户家庭和三千多公里路程</a:t>
            </a:r>
            <a:r>
              <a:rPr lang="zh-CN" altLang="zh-CN" sz="2800" kern="100" spc="-50" dirty="0" smtClean="0">
                <a:latin typeface="Times New Roman"/>
                <a:ea typeface="华文细黑"/>
                <a:cs typeface="Times New Roman"/>
              </a:rPr>
              <a:t>。</a:t>
            </a:r>
            <a:endParaRPr lang="zh-CN" altLang="zh-CN" sz="1050" kern="100" spc="-50" dirty="0">
              <a:effectLst/>
              <a:latin typeface="宋体"/>
              <a:cs typeface="Courier New"/>
            </a:endParaRPr>
          </a:p>
        </p:txBody>
      </p:sp>
      <p:sp>
        <p:nvSpPr>
          <p:cNvPr id="5" name="矩形 4"/>
          <p:cNvSpPr/>
          <p:nvPr/>
        </p:nvSpPr>
        <p:spPr>
          <a:xfrm>
            <a:off x="435149" y="2989741"/>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走访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搭配，但与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路程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不搭配。</a:t>
            </a:r>
            <a:endParaRPr lang="zh-CN" altLang="zh-CN" sz="1050" kern="100" dirty="0">
              <a:effectLst/>
              <a:latin typeface="宋体"/>
              <a:cs typeface="Courier New"/>
            </a:endParaRPr>
          </a:p>
        </p:txBody>
      </p:sp>
      <p:sp>
        <p:nvSpPr>
          <p:cNvPr id="6" name="TextBox 5"/>
          <p:cNvSpPr txBox="1"/>
          <p:nvPr/>
        </p:nvSpPr>
        <p:spPr>
          <a:xfrm>
            <a:off x="453827" y="227766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716066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45818"/>
            <a:ext cx="11478502"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不搭配，</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搭配。</a:t>
            </a:r>
            <a:endParaRPr lang="zh-CN" altLang="zh-CN" sz="1050" kern="100" dirty="0">
              <a:effectLst/>
              <a:latin typeface="宋体"/>
              <a:cs typeface="Courier New"/>
            </a:endParaRPr>
          </a:p>
        </p:txBody>
      </p:sp>
      <p:sp>
        <p:nvSpPr>
          <p:cNvPr id="3" name="矩形 2"/>
          <p:cNvSpPr/>
          <p:nvPr/>
        </p:nvSpPr>
        <p:spPr>
          <a:xfrm>
            <a:off x="339000" y="261442"/>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二对一式</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示例</a:t>
            </a:r>
            <a:endParaRPr lang="zh-CN" altLang="zh-CN" sz="1050" b="1"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919889945"/>
              </p:ext>
            </p:extLst>
          </p:nvPr>
        </p:nvGraphicFramePr>
        <p:xfrm>
          <a:off x="406574" y="1680617"/>
          <a:ext cx="11387137" cy="2171700"/>
        </p:xfrm>
        <a:graphic>
          <a:graphicData uri="http://schemas.openxmlformats.org/presentationml/2006/ole">
            <mc:AlternateContent xmlns:mc="http://schemas.openxmlformats.org/markup-compatibility/2006">
              <mc:Choice xmlns:v="urn:schemas-microsoft-com:vml" Requires="v">
                <p:oleObj spid="_x0000_s6829" name="文档" r:id="rId4" imgW="11386754" imgH="2171031" progId="Word.Document.12">
                  <p:embed/>
                </p:oleObj>
              </mc:Choice>
              <mc:Fallback>
                <p:oleObj name="文档" r:id="rId4" imgW="11386754" imgH="2171031" progId="Word.Document.12">
                  <p:embed/>
                  <p:pic>
                    <p:nvPicPr>
                      <p:cNvPr id="0" name=""/>
                      <p:cNvPicPr/>
                      <p:nvPr/>
                    </p:nvPicPr>
                    <p:blipFill>
                      <a:blip r:embed="rId5"/>
                      <a:stretch>
                        <a:fillRect/>
                      </a:stretch>
                    </p:blipFill>
                    <p:spPr>
                      <a:xfrm>
                        <a:off x="406574" y="1680617"/>
                        <a:ext cx="11387137" cy="2171700"/>
                      </a:xfrm>
                      <a:prstGeom prst="rect">
                        <a:avLst/>
                      </a:prstGeom>
                    </p:spPr>
                  </p:pic>
                </p:oleObj>
              </mc:Fallback>
            </mc:AlternateContent>
          </a:graphicData>
        </a:graphic>
      </p:graphicFrame>
    </p:spTree>
    <p:extLst>
      <p:ext uri="{BB962C8B-B14F-4D97-AF65-F5344CB8AC3E}">
        <p14:creationId xmlns:p14="http://schemas.microsoft.com/office/powerpoint/2010/main" val="704590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33450"/>
            <a:ext cx="11478502" cy="2062079"/>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mj-ea"/>
                <a:ea typeface="+mj-ea"/>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1</a:t>
            </a:r>
            <a:r>
              <a:rPr lang="en-US" altLang="zh-CN" sz="2800" b="1" kern="100" dirty="0">
                <a:solidFill>
                  <a:srgbClr val="C00000"/>
                </a:solidFill>
                <a:latin typeface="+mj-ea"/>
                <a:ea typeface="+mj-ea"/>
                <a:cs typeface="Courier New"/>
              </a:rPr>
              <a:t> </a:t>
            </a:r>
            <a:r>
              <a:rPr lang="en-US" altLang="zh-CN" sz="2800" b="1" kern="100" dirty="0" smtClean="0">
                <a:solidFill>
                  <a:srgbClr val="C00000"/>
                </a:solidFill>
                <a:latin typeface="+mj-ea"/>
                <a:ea typeface="+mj-ea"/>
                <a:cs typeface="Courier New"/>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下面各组短语分别以哪类短语为主，其中不同的短语是哪个，请画线标出，并在题后注明属于什么类型的短语。</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祖国万岁　品质优良　天气晴朗　思想品质</a:t>
            </a:r>
            <a:endParaRPr lang="zh-CN" altLang="zh-CN" sz="1050" kern="100" dirty="0">
              <a:effectLst/>
              <a:latin typeface="宋体"/>
              <a:cs typeface="Courier New"/>
            </a:endParaRPr>
          </a:p>
        </p:txBody>
      </p:sp>
      <p:sp>
        <p:nvSpPr>
          <p:cNvPr id="3" name="矩形 2"/>
          <p:cNvSpPr/>
          <p:nvPr/>
        </p:nvSpPr>
        <p:spPr>
          <a:xfrm>
            <a:off x="435149" y="2464865"/>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主谓短语　并列短语</a:t>
            </a:r>
            <a:endParaRPr lang="zh-CN" altLang="zh-CN" sz="1050" kern="100" dirty="0">
              <a:effectLst/>
              <a:latin typeface="宋体"/>
              <a:cs typeface="Courier New"/>
            </a:endParaRPr>
          </a:p>
        </p:txBody>
      </p:sp>
      <p:sp>
        <p:nvSpPr>
          <p:cNvPr id="4" name="TextBox 3"/>
          <p:cNvSpPr txBox="1"/>
          <p:nvPr/>
        </p:nvSpPr>
        <p:spPr>
          <a:xfrm>
            <a:off x="7782161" y="182169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39000" y="3264958"/>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十分伟大　我的书包　追歼敌人　十分热闹</a:t>
            </a:r>
            <a:endParaRPr lang="zh-CN" altLang="zh-CN" sz="1050" kern="100" dirty="0">
              <a:effectLst/>
              <a:latin typeface="宋体"/>
              <a:cs typeface="Courier New"/>
            </a:endParaRPr>
          </a:p>
        </p:txBody>
      </p:sp>
      <p:sp>
        <p:nvSpPr>
          <p:cNvPr id="7" name="矩形 6"/>
          <p:cNvSpPr/>
          <p:nvPr/>
        </p:nvSpPr>
        <p:spPr>
          <a:xfrm>
            <a:off x="435149" y="4123721"/>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偏正短语　动宾短语</a:t>
            </a:r>
            <a:endParaRPr lang="zh-CN" altLang="zh-CN" sz="1050" kern="100" dirty="0">
              <a:effectLst/>
              <a:latin typeface="宋体"/>
              <a:cs typeface="Courier New"/>
            </a:endParaRPr>
          </a:p>
        </p:txBody>
      </p:sp>
      <p:sp>
        <p:nvSpPr>
          <p:cNvPr id="8" name="TextBox 7"/>
          <p:cNvSpPr txBox="1"/>
          <p:nvPr/>
        </p:nvSpPr>
        <p:spPr>
          <a:xfrm>
            <a:off x="7782161" y="345797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39000" y="4896759"/>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用圆珠笔写　对于我们　按照习惯　由于某种原因</a:t>
            </a:r>
            <a:endParaRPr lang="zh-CN" altLang="zh-CN" sz="1050" kern="100" dirty="0">
              <a:effectLst/>
              <a:latin typeface="宋体"/>
              <a:cs typeface="Courier New"/>
            </a:endParaRPr>
          </a:p>
        </p:txBody>
      </p:sp>
      <p:sp>
        <p:nvSpPr>
          <p:cNvPr id="10" name="矩形 9"/>
          <p:cNvSpPr/>
          <p:nvPr/>
        </p:nvSpPr>
        <p:spPr>
          <a:xfrm>
            <a:off x="435149" y="5733800"/>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介宾短语　偏正短语</a:t>
            </a:r>
            <a:endParaRPr lang="zh-CN" altLang="zh-CN" sz="1050" kern="100" dirty="0">
              <a:effectLst/>
              <a:latin typeface="宋体"/>
              <a:cs typeface="Courier New"/>
            </a:endParaRPr>
          </a:p>
        </p:txBody>
      </p:sp>
      <p:sp>
        <p:nvSpPr>
          <p:cNvPr id="11" name="TextBox 10"/>
          <p:cNvSpPr txBox="1"/>
          <p:nvPr/>
        </p:nvSpPr>
        <p:spPr>
          <a:xfrm>
            <a:off x="9006297" y="51130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cxnSp>
        <p:nvCxnSpPr>
          <p:cNvPr id="12" name="直接连接符 11"/>
          <p:cNvCxnSpPr/>
          <p:nvPr/>
        </p:nvCxnSpPr>
        <p:spPr>
          <a:xfrm>
            <a:off x="6095206" y="2283364"/>
            <a:ext cx="14683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323581" y="3938686"/>
            <a:ext cx="14683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66614" y="5590034"/>
            <a:ext cx="177676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9" restart="whenNotActive" fill="hold" evtFilter="cancelBubble" nodeType="interactiveSeq">
                <p:stCondLst>
                  <p:cond evt="onClick" delay="0">
                    <p:tgtEl>
                      <p:spTgt spid="8"/>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36" restart="whenNotActive" fill="hold" evtFilter="cancelBubble" nodeType="interactiveSeq">
                <p:stCondLst>
                  <p:cond evt="onClick" delay="0">
                    <p:tgtEl>
                      <p:spTgt spid="11"/>
                    </p:tgtEl>
                  </p:cond>
                </p:stCondLst>
                <p:endSync evt="end" delay="0">
                  <p:rtn val="all"/>
                </p:endSync>
                <p:childTnLst>
                  <p:par>
                    <p:cTn id="37" fill="hold">
                      <p:stCondLst>
                        <p:cond delay="0"/>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par>
                                <p:cTn id="42" presetID="3" presetClass="entr" presetSubtype="1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animBg="1"/>
      <p:bldP spid="3" grpId="1" animBg="1"/>
      <p:bldP spid="7" grpId="0" animBg="1"/>
      <p:bldP spid="7" grpId="1" animBg="1"/>
      <p:bldP spid="10" grpId="0" animBg="1"/>
      <p:bldP spid="10"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33450"/>
            <a:ext cx="11478502" cy="2062079"/>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mj-ea"/>
                <a:ea typeface="+mj-ea"/>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3</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下列句子中，有无</a:t>
            </a:r>
            <a:r>
              <a:rPr lang="en-US" altLang="zh-CN" sz="2800" kern="100" dirty="0" err="1">
                <a:latin typeface="宋体" pitchFamily="2" charset="-122"/>
                <a:ea typeface="宋体" pitchFamily="2" charset="-122"/>
                <a:cs typeface="Times New Roman"/>
              </a:rPr>
              <a:t>“</a:t>
            </a:r>
            <a:r>
              <a:rPr lang="en-US" altLang="zh-CN" sz="2800" kern="100" dirty="0" err="1">
                <a:latin typeface="Times New Roman"/>
                <a:ea typeface="华文细黑"/>
                <a:cs typeface="Courier New"/>
              </a:rPr>
              <a:t>A</a:t>
            </a:r>
            <a:r>
              <a:rPr lang="en-US" altLang="zh-CN" sz="2800" kern="100" dirty="0" err="1">
                <a:latin typeface="华文细黑"/>
                <a:ea typeface="华文细黑"/>
                <a:cs typeface="Times New Roman"/>
              </a:rPr>
              <a:t>＋</a:t>
            </a:r>
            <a:r>
              <a:rPr lang="en-US" altLang="zh-CN" sz="2800" kern="100" dirty="0" err="1">
                <a:latin typeface="Times New Roman"/>
                <a:ea typeface="华文细黑"/>
                <a:cs typeface="Courier New"/>
              </a:rPr>
              <a:t>B</a:t>
            </a:r>
            <a:r>
              <a:rPr lang="en-US" altLang="zh-CN" sz="2800" kern="100" dirty="0" err="1">
                <a:latin typeface="Times New Roman"/>
                <a:ea typeface="华文细黑"/>
                <a:cs typeface="Times New Roman"/>
              </a:rPr>
              <a:t>→</a:t>
            </a:r>
            <a:r>
              <a:rPr lang="en-US" altLang="zh-CN" sz="2800" kern="100" dirty="0" err="1">
                <a:latin typeface="Times New Roman"/>
                <a:ea typeface="华文细黑"/>
                <a:cs typeface="Courier New"/>
              </a:rPr>
              <a:t>C</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式搭配不当的现象</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我国的改革在不断深化，那种什么事情都由政府包揽的现象正在改变，各种社会组织纷纷成立，这有利于社会矛盾和社会责任的分担。</a:t>
            </a:r>
            <a:endParaRPr lang="zh-CN" altLang="zh-CN" sz="1050" kern="100" dirty="0">
              <a:effectLst/>
              <a:latin typeface="宋体"/>
              <a:cs typeface="Courier New"/>
            </a:endParaRPr>
          </a:p>
        </p:txBody>
      </p:sp>
      <p:sp>
        <p:nvSpPr>
          <p:cNvPr id="3" name="矩形 2"/>
          <p:cNvSpPr/>
          <p:nvPr/>
        </p:nvSpPr>
        <p:spPr>
          <a:xfrm>
            <a:off x="435149" y="2389473"/>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有利于社会责任的分担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有利于社会矛盾的分担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不能搭配，可改为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有利于社会矛盾的化解和社会责任的分担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p:cNvSpPr txBox="1"/>
          <p:nvPr/>
        </p:nvSpPr>
        <p:spPr>
          <a:xfrm>
            <a:off x="10415686" y="18230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435149" y="5333796"/>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7" name="TextBox 6"/>
          <p:cNvSpPr txBox="1"/>
          <p:nvPr/>
        </p:nvSpPr>
        <p:spPr>
          <a:xfrm>
            <a:off x="8361362" y="465562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39000" y="3820108"/>
            <a:ext cx="11478502" cy="1333161"/>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国家知识产权局有关负责人认为，国内专利申请的持续快速增长，表明我国公众的专利意识和研究开发水平不断提高。</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88296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P spid="6" grpId="0" animBg="1"/>
      <p:bldP spid="6" grpId="1"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75440"/>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二对二式</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示例</a:t>
            </a:r>
            <a:endParaRPr lang="zh-CN" altLang="zh-CN" sz="1050" b="1"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36098598"/>
              </p:ext>
            </p:extLst>
          </p:nvPr>
        </p:nvGraphicFramePr>
        <p:xfrm>
          <a:off x="476250" y="1887058"/>
          <a:ext cx="11182350" cy="2009775"/>
        </p:xfrm>
        <a:graphic>
          <a:graphicData uri="http://schemas.openxmlformats.org/presentationml/2006/ole">
            <mc:AlternateContent xmlns:mc="http://schemas.openxmlformats.org/markup-compatibility/2006">
              <mc:Choice xmlns:v="urn:schemas-microsoft-com:vml" Requires="v">
                <p:oleObj spid="_x0000_s7836" name="文档" r:id="rId4" imgW="11186639" imgH="2009067" progId="Word.Document.12">
                  <p:embed/>
                </p:oleObj>
              </mc:Choice>
              <mc:Fallback>
                <p:oleObj name="文档" r:id="rId4" imgW="11186639" imgH="2009067" progId="Word.Document.12">
                  <p:embed/>
                  <p:pic>
                    <p:nvPicPr>
                      <p:cNvPr id="0" name=""/>
                      <p:cNvPicPr/>
                      <p:nvPr/>
                    </p:nvPicPr>
                    <p:blipFill>
                      <a:blip r:embed="rId5"/>
                      <a:stretch>
                        <a:fillRect/>
                      </a:stretch>
                    </p:blipFill>
                    <p:spPr>
                      <a:xfrm>
                        <a:off x="476250" y="1887058"/>
                        <a:ext cx="11182350" cy="2009775"/>
                      </a:xfrm>
                      <a:prstGeom prst="rect">
                        <a:avLst/>
                      </a:prstGeom>
                    </p:spPr>
                  </p:pic>
                </p:oleObj>
              </mc:Fallback>
            </mc:AlternateContent>
          </a:graphicData>
        </a:graphic>
      </p:graphicFrame>
      <p:sp>
        <p:nvSpPr>
          <p:cNvPr id="5" name="矩形 4"/>
          <p:cNvSpPr/>
          <p:nvPr/>
        </p:nvSpPr>
        <p:spPr>
          <a:xfrm>
            <a:off x="339000" y="3464785"/>
            <a:ext cx="11478502" cy="13331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解析</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消费者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销售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食品经营机构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食用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搭配。可改为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消费者要停止食用，食品经营机构要停止销售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975838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43530"/>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mj-ea"/>
                <a:ea typeface="+mj-ea"/>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4</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下列句子中，有无</a:t>
            </a:r>
            <a:r>
              <a:rPr lang="en-US" altLang="zh-CN" sz="2800" kern="100" dirty="0" err="1">
                <a:latin typeface="宋体" pitchFamily="2" charset="-122"/>
                <a:ea typeface="宋体" pitchFamily="2" charset="-122"/>
                <a:cs typeface="Times New Roman"/>
              </a:rPr>
              <a:t>“</a:t>
            </a:r>
            <a:r>
              <a:rPr lang="en-US" altLang="zh-CN" sz="2800" kern="100" dirty="0" err="1">
                <a:latin typeface="Times New Roman"/>
                <a:ea typeface="华文细黑"/>
                <a:cs typeface="Courier New"/>
              </a:rPr>
              <a:t>A</a:t>
            </a:r>
            <a:r>
              <a:rPr lang="en-US" altLang="zh-CN" sz="2800" kern="100" dirty="0" err="1">
                <a:latin typeface="华文细黑"/>
                <a:ea typeface="华文细黑"/>
                <a:cs typeface="Times New Roman"/>
              </a:rPr>
              <a:t>＋</a:t>
            </a:r>
            <a:r>
              <a:rPr lang="en-US" altLang="zh-CN" sz="2800" kern="100" dirty="0" err="1">
                <a:latin typeface="Times New Roman"/>
                <a:ea typeface="华文细黑"/>
                <a:cs typeface="Courier New"/>
              </a:rPr>
              <a:t>B</a:t>
            </a:r>
            <a:r>
              <a:rPr lang="en-US" altLang="zh-CN" sz="2800" kern="100" dirty="0" err="1">
                <a:latin typeface="Times New Roman"/>
                <a:ea typeface="华文细黑"/>
                <a:cs typeface="Times New Roman"/>
              </a:rPr>
              <a:t>→</a:t>
            </a:r>
            <a:r>
              <a:rPr lang="en-US" altLang="zh-CN" sz="2800" kern="100" dirty="0" err="1">
                <a:latin typeface="Times New Roman"/>
                <a:ea typeface="华文细黑"/>
                <a:cs typeface="Courier New"/>
              </a:rPr>
              <a:t>C</a:t>
            </a:r>
            <a:r>
              <a:rPr lang="en-US" altLang="zh-CN" sz="2800" kern="100" dirty="0" err="1">
                <a:latin typeface="华文细黑"/>
                <a:ea typeface="华文细黑"/>
                <a:cs typeface="Times New Roman"/>
              </a:rPr>
              <a:t>＋</a:t>
            </a:r>
            <a:r>
              <a:rPr lang="en-US" altLang="zh-CN" sz="2800" kern="100" dirty="0" err="1">
                <a:latin typeface="Times New Roman"/>
                <a:ea typeface="华文细黑"/>
                <a:cs typeface="Courier New"/>
              </a:rPr>
              <a:t>D</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式搭配不当的现象</a:t>
            </a:r>
            <a:r>
              <a:rPr lang="en-US" altLang="zh-CN" sz="2800" kern="100" dirty="0">
                <a:latin typeface="华文细黑"/>
                <a:ea typeface="华文细黑"/>
                <a:cs typeface="Times New Roman"/>
              </a:rPr>
              <a:t>？</a:t>
            </a:r>
            <a:endParaRPr lang="en-US" altLang="zh-CN" sz="2800" kern="100" dirty="0">
              <a:effectLst/>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84434296"/>
              </p:ext>
            </p:extLst>
          </p:nvPr>
        </p:nvGraphicFramePr>
        <p:xfrm>
          <a:off x="419100" y="1477726"/>
          <a:ext cx="11430000" cy="1876425"/>
        </p:xfrm>
        <a:graphic>
          <a:graphicData uri="http://schemas.openxmlformats.org/presentationml/2006/ole">
            <mc:AlternateContent xmlns:mc="http://schemas.openxmlformats.org/markup-compatibility/2006">
              <mc:Choice xmlns:v="urn:schemas-microsoft-com:vml" Requires="v">
                <p:oleObj spid="_x0000_s8855" name="文档" r:id="rId4" imgW="11434263" imgH="1875897" progId="Word.Document.12">
                  <p:embed/>
                </p:oleObj>
              </mc:Choice>
              <mc:Fallback>
                <p:oleObj name="文档" r:id="rId4" imgW="11434263" imgH="1875897" progId="Word.Document.12">
                  <p:embed/>
                  <p:pic>
                    <p:nvPicPr>
                      <p:cNvPr id="0" name=""/>
                      <p:cNvPicPr/>
                      <p:nvPr/>
                    </p:nvPicPr>
                    <p:blipFill>
                      <a:blip r:embed="rId5"/>
                      <a:stretch>
                        <a:fillRect/>
                      </a:stretch>
                    </p:blipFill>
                    <p:spPr>
                      <a:xfrm>
                        <a:off x="419100" y="1477726"/>
                        <a:ext cx="11430000" cy="1876425"/>
                      </a:xfrm>
                      <a:prstGeom prst="rect">
                        <a:avLst/>
                      </a:prstGeom>
                    </p:spPr>
                  </p:pic>
                </p:oleObj>
              </mc:Fallback>
            </mc:AlternateContent>
          </a:graphicData>
        </a:graphic>
      </p:graphicFrame>
      <p:sp>
        <p:nvSpPr>
          <p:cNvPr id="5" name="矩形 4"/>
          <p:cNvSpPr/>
          <p:nvPr/>
        </p:nvSpPr>
        <p:spPr>
          <a:xfrm>
            <a:off x="435149" y="3207506"/>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rPr>
              <a:t>A</a:t>
            </a:r>
            <a:r>
              <a:rPr lang="zh-CN" altLang="zh-CN" sz="2800" kern="100" dirty="0">
                <a:latin typeface="Times New Roman"/>
                <a:ea typeface="华文细黑"/>
                <a:cs typeface="Times New Roman"/>
              </a:rPr>
              <a:t>与</a:t>
            </a:r>
            <a:r>
              <a:rPr lang="en-US" altLang="zh-CN" sz="2800" kern="100" dirty="0">
                <a:latin typeface="Times New Roman"/>
                <a:ea typeface="华文细黑"/>
              </a:rPr>
              <a:t>C</a:t>
            </a:r>
            <a:r>
              <a:rPr lang="zh-CN" altLang="zh-CN" sz="2800" kern="100" dirty="0">
                <a:latin typeface="Times New Roman"/>
                <a:ea typeface="华文细黑"/>
                <a:cs typeface="Times New Roman"/>
              </a:rPr>
              <a:t>不搭配，</a:t>
            </a:r>
            <a:r>
              <a:rPr lang="en-US" altLang="zh-CN" sz="2800" kern="100" dirty="0">
                <a:latin typeface="Times New Roman"/>
                <a:ea typeface="华文细黑"/>
              </a:rPr>
              <a:t>B</a:t>
            </a:r>
            <a:r>
              <a:rPr lang="zh-CN" altLang="zh-CN" sz="2800" kern="100" dirty="0">
                <a:latin typeface="Times New Roman"/>
                <a:ea typeface="华文细黑"/>
                <a:cs typeface="Times New Roman"/>
              </a:rPr>
              <a:t>与</a:t>
            </a:r>
            <a:r>
              <a:rPr lang="en-US" altLang="zh-CN" sz="2800" kern="100" dirty="0">
                <a:latin typeface="Times New Roman"/>
                <a:ea typeface="华文细黑"/>
              </a:rPr>
              <a:t>D</a:t>
            </a:r>
            <a:r>
              <a:rPr lang="zh-CN" altLang="zh-CN" sz="2800" kern="100" dirty="0">
                <a:latin typeface="Times New Roman"/>
                <a:ea typeface="华文细黑"/>
                <a:cs typeface="Times New Roman"/>
              </a:rPr>
              <a:t>不搭配，可改为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随着生活水平的提高和生活节奏的加快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TextBox 5"/>
          <p:cNvSpPr txBox="1"/>
          <p:nvPr/>
        </p:nvSpPr>
        <p:spPr>
          <a:xfrm>
            <a:off x="6589737" y="253004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89672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646948"/>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对调整工资、发放奖金、提高职工的福利待遇等问题，文章从理论上</a:t>
            </a:r>
            <a:r>
              <a:rPr lang="zh-CN" altLang="zh-CN" sz="2800" kern="100" spc="-50" dirty="0">
                <a:latin typeface="Times New Roman"/>
                <a:ea typeface="华文细黑"/>
                <a:cs typeface="Times New Roman"/>
              </a:rPr>
              <a:t>和政策上作了详细的规定和深刻的说明，具有很强的指导意义和可操作性。</a:t>
            </a:r>
            <a:endParaRPr lang="zh-CN" altLang="zh-CN" sz="1050" kern="100" spc="-50" dirty="0">
              <a:effectLst/>
              <a:latin typeface="宋体"/>
              <a:cs typeface="Courier New"/>
            </a:endParaRPr>
          </a:p>
        </p:txBody>
      </p:sp>
      <p:sp>
        <p:nvSpPr>
          <p:cNvPr id="5" name="矩形 4"/>
          <p:cNvSpPr/>
          <p:nvPr/>
        </p:nvSpPr>
        <p:spPr>
          <a:xfrm>
            <a:off x="435149" y="2775458"/>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深刻的说明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从理论上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详细的规定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从政策上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，两者位置应互换。</a:t>
            </a:r>
            <a:endParaRPr lang="zh-CN" altLang="zh-CN" sz="1050" kern="100" dirty="0">
              <a:effectLst/>
              <a:latin typeface="宋体"/>
              <a:cs typeface="Courier New"/>
            </a:endParaRPr>
          </a:p>
        </p:txBody>
      </p:sp>
      <p:sp>
        <p:nvSpPr>
          <p:cNvPr id="6" name="TextBox 5"/>
          <p:cNvSpPr txBox="1"/>
          <p:nvPr/>
        </p:nvSpPr>
        <p:spPr>
          <a:xfrm>
            <a:off x="478582" y="209359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37393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36105"/>
            <a:ext cx="11478502" cy="6218025"/>
          </a:xfrm>
          <a:prstGeom prst="rect">
            <a:avLst/>
          </a:prstGeom>
        </p:spPr>
        <p:txBody>
          <a:bodyPr wrap="square" lIns="121898" tIns="60948" rIns="121898" bIns="60948">
            <a:spAutoFit/>
          </a:bodyPr>
          <a:lstStyle/>
          <a:p>
            <a:pPr algn="just">
              <a:lnSpc>
                <a:spcPct val="140000"/>
              </a:lnSpc>
              <a:spcAft>
                <a:spcPts val="0"/>
              </a:spcAft>
            </a:pPr>
            <a:r>
              <a:rPr lang="en-US" altLang="zh-CN" sz="2600" b="1" kern="100" dirty="0">
                <a:latin typeface="Times New Roman"/>
                <a:ea typeface="华文细黑"/>
                <a:cs typeface="Courier New"/>
              </a:rPr>
              <a:t>2.</a:t>
            </a:r>
            <a:r>
              <a:rPr lang="en-US" altLang="zh-CN" sz="2600" b="1" kern="100" dirty="0">
                <a:latin typeface="宋体"/>
                <a:ea typeface="华文细黑"/>
                <a:cs typeface="Times New Roman"/>
              </a:rPr>
              <a:t>“</a:t>
            </a:r>
            <a:r>
              <a:rPr lang="zh-CN" altLang="zh-CN" sz="2600" b="1" kern="100" dirty="0">
                <a:latin typeface="Times New Roman"/>
                <a:ea typeface="华文细黑"/>
                <a:cs typeface="Times New Roman"/>
              </a:rPr>
              <a:t>一面对两面</a:t>
            </a:r>
            <a:r>
              <a:rPr lang="en-US" altLang="zh-CN" sz="2600" b="1" kern="100" dirty="0">
                <a:latin typeface="宋体"/>
                <a:ea typeface="华文细黑"/>
                <a:cs typeface="Times New Roman"/>
              </a:rPr>
              <a:t>”</a:t>
            </a:r>
            <a:r>
              <a:rPr lang="zh-CN" altLang="zh-CN" sz="2600" b="1" kern="100" dirty="0">
                <a:latin typeface="Times New Roman"/>
                <a:ea typeface="华文细黑"/>
                <a:cs typeface="Times New Roman"/>
              </a:rPr>
              <a:t>搭配不当的识别</a:t>
            </a:r>
            <a:endParaRPr lang="zh-CN" altLang="zh-CN" sz="2600" b="1"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一般而言，如果句子中出现了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能否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能不能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优劣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等这些两面词，就要考虑是否存在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一面对两面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搭配不当的问题。必须注意的是：有些句子看起来有上述之类的两面词，但不存在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一面对两面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不搭配的问题，切不可机械地记忆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单起单承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双起双承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而忽略了句意逻辑。因为有些词语本身就会有两面性，如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行动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质量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影响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命运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状况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等词属隐性均衡，不可一律当成病句看。另外，对一时判断不准的句子，可采取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分别组织句子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的办法来检验：先用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肯定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这一面组织句子，再用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这一面组织句子；如果这两个分开产生的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肯定句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否定句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都合乎逻辑事理，则表明原句不存在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一面对两面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搭配不当的问题；反之，则存在。</a:t>
            </a:r>
            <a:endParaRPr lang="zh-CN" altLang="zh-CN" sz="2600" kern="100" dirty="0">
              <a:effectLst/>
              <a:latin typeface="宋体"/>
              <a:cs typeface="Courier New"/>
            </a:endParaRPr>
          </a:p>
        </p:txBody>
      </p:sp>
    </p:spTree>
    <p:extLst>
      <p:ext uri="{BB962C8B-B14F-4D97-AF65-F5344CB8AC3E}">
        <p14:creationId xmlns:p14="http://schemas.microsoft.com/office/powerpoint/2010/main" val="1217020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8043"/>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Times New Roman" pitchFamily="18" charset="0"/>
                <a:ea typeface="微软雅黑" pitchFamily="34" charset="-122"/>
                <a:cs typeface="Times New Roman"/>
              </a:rPr>
              <a:t>边练边悟</a:t>
            </a:r>
            <a:r>
              <a:rPr lang="en-US" altLang="zh-CN" sz="2800" b="1" kern="100" dirty="0">
                <a:solidFill>
                  <a:srgbClr val="C00000"/>
                </a:solidFill>
                <a:latin typeface="Times New Roman" pitchFamily="18" charset="0"/>
                <a:ea typeface="微软雅黑" pitchFamily="34" charset="-122"/>
                <a:cs typeface="Courier New"/>
              </a:rPr>
              <a:t>5</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下列句子中，有无</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一面对两面</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搭配不当的现象</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说实话，当时对自己的稿子能否被刊用，没有抱太大希望，因为那时经常在该报发表文章的都是一些大家。</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民资能否拉动国有文化单位的改革？前者的机制和后者的资源能否完美结合？不少人持怀疑态度。</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栖息地的缩减以及遍布亚洲的偷猎行为，使得野生虎的数量急剧减少，将来老虎能否在大自然中继续生存取决于人类的实际行动。</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在赛后拥有与自己知名度相当的代表作，成为关乎选秀歌手成败的生死命题，没有一两首传唱度很高的好歌，歌手的人气终成镜花水月</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2528302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3398"/>
            <a:ext cx="11478502" cy="391848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数字化时代，文字记录方式发生了重大变化，致使很多人提笔忘字，长此以往，将影响到汉字文化能否很好地传承。</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对涉及百姓健康和公共利益的研发活动能否进行科学伦理的评价把关，是防止技术滥用、纠正科技应用偏差的重要保证。</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⑦</a:t>
            </a:r>
            <a:r>
              <a:rPr lang="zh-CN" altLang="zh-CN" sz="2800" kern="100" dirty="0">
                <a:solidFill>
                  <a:prstClr val="black"/>
                </a:solidFill>
                <a:latin typeface="Times New Roman"/>
                <a:ea typeface="华文细黑"/>
                <a:cs typeface="Times New Roman"/>
              </a:rPr>
              <a:t>储蓄所吸收储蓄额的高低对国家流动资金的增长有重要作用。</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⑧</a:t>
            </a:r>
            <a:r>
              <a:rPr lang="zh-CN" altLang="zh-CN" sz="2800" kern="100" dirty="0">
                <a:solidFill>
                  <a:prstClr val="black"/>
                </a:solidFill>
                <a:latin typeface="Times New Roman"/>
                <a:ea typeface="华文细黑"/>
                <a:cs typeface="Times New Roman"/>
              </a:rPr>
              <a:t>一部戏剧能否好戏连台吸引观众，主要看编导的水平。</a:t>
            </a:r>
            <a:endParaRPr lang="zh-CN" altLang="zh-CN" sz="2800" kern="100" dirty="0">
              <a:solidFill>
                <a:prstClr val="black"/>
              </a:solidFill>
              <a:latin typeface="宋体"/>
              <a:cs typeface="Courier New"/>
            </a:endParaRPr>
          </a:p>
        </p:txBody>
      </p:sp>
      <p:sp>
        <p:nvSpPr>
          <p:cNvPr id="3" name="TextBox 2"/>
          <p:cNvSpPr txBox="1"/>
          <p:nvPr/>
        </p:nvSpPr>
        <p:spPr>
          <a:xfrm>
            <a:off x="478582" y="436589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1558702" y="436589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87706" y="5007706"/>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①②④⑤⑥</a:t>
            </a:r>
            <a:r>
              <a:rPr lang="zh-CN" altLang="zh-CN" sz="2800" kern="100" dirty="0">
                <a:latin typeface="Times New Roman"/>
                <a:ea typeface="华文细黑"/>
                <a:cs typeface="Times New Roman"/>
              </a:rPr>
              <a:t>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一面对两面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搭配不当的现象。</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③⑦⑧</a:t>
            </a:r>
            <a:r>
              <a:rPr lang="zh-CN" altLang="zh-CN" sz="2800" kern="100" dirty="0">
                <a:latin typeface="Times New Roman"/>
                <a:ea typeface="华文细黑"/>
                <a:cs typeface="Times New Roman"/>
              </a:rPr>
              <a:t>正确。</a:t>
            </a:r>
            <a:endParaRPr lang="zh-CN" altLang="zh-CN" sz="1050" kern="100" dirty="0">
              <a:effectLst/>
              <a:latin typeface="宋体"/>
              <a:cs typeface="Courier New"/>
            </a:endParaRPr>
          </a:p>
        </p:txBody>
      </p:sp>
    </p:spTree>
    <p:extLst>
      <p:ext uri="{BB962C8B-B14F-4D97-AF65-F5344CB8AC3E}">
        <p14:creationId xmlns:p14="http://schemas.microsoft.com/office/powerpoint/2010/main" val="977877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40368" y="1269554"/>
            <a:ext cx="11615478"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句，不少学生认为这是典型的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双起单承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的错误，但在该句中，无论吸储多少，都会带来国家流动资金的增长，并非一般意义上的呼应不当。所以一定要重视逻辑意义分析法，不可简单机械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⑧</a:t>
            </a:r>
            <a:r>
              <a:rPr lang="zh-CN" altLang="zh-CN" sz="2800" kern="100" dirty="0">
                <a:latin typeface="Times New Roman"/>
                <a:ea typeface="华文细黑"/>
                <a:cs typeface="Times New Roman"/>
              </a:rPr>
              <a:t>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已包含了高低两个方面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而</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句则是利用考生思维定势而设的貌似错误实则正确的句子。</a:t>
            </a:r>
            <a:endParaRPr lang="zh-CN" altLang="zh-CN" sz="1050" kern="100" dirty="0">
              <a:effectLst/>
              <a:latin typeface="宋体"/>
              <a:cs typeface="Courier New"/>
            </a:endParaRPr>
          </a:p>
        </p:txBody>
      </p:sp>
    </p:spTree>
    <p:extLst>
      <p:ext uri="{BB962C8B-B14F-4D97-AF65-F5344CB8AC3E}">
        <p14:creationId xmlns:p14="http://schemas.microsoft.com/office/powerpoint/2010/main" val="2812536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68474" y="4077866"/>
            <a:ext cx="11484661" cy="12337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07901"/>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综合识别、判断</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下列各句中，没有语病的一项是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坐上画舫游清江，如行画卷之中，江水清澈，绿树蓊郁。自然与人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和谐</a:t>
            </a:r>
            <a:r>
              <a:rPr lang="zh-CN" altLang="zh-CN" sz="2800" kern="100" dirty="0">
                <a:latin typeface="Times New Roman"/>
                <a:ea typeface="华文细黑"/>
                <a:cs typeface="Times New Roman"/>
              </a:rPr>
              <a:t>相依，随风生长，好一派如诗如画的风光！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当前各级政府要完善公务消费、预算编制和审计、绩效考核以及</a:t>
            </a:r>
            <a:r>
              <a:rPr lang="zh-CN" altLang="zh-CN" sz="2800" kern="100" dirty="0" smtClean="0">
                <a:latin typeface="Times New Roman"/>
                <a:ea typeface="华文细黑"/>
                <a:cs typeface="Times New Roman"/>
              </a:rPr>
              <a:t>监督</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问</a:t>
            </a:r>
            <a:r>
              <a:rPr lang="zh-CN" altLang="zh-CN" sz="2800" kern="100" dirty="0">
                <a:latin typeface="Times New Roman"/>
                <a:ea typeface="华文细黑"/>
                <a:cs typeface="Times New Roman"/>
              </a:rPr>
              <a:t>责等全方位的制度建设，切实遏制公款消费的各种违规违纪现象。</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低碳生活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这一理念，经过我国改革开放以来经济建设的成功实践</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被</a:t>
            </a:r>
            <a:r>
              <a:rPr lang="zh-CN" altLang="zh-CN" sz="2800" kern="100" dirty="0">
                <a:latin typeface="Times New Roman"/>
                <a:ea typeface="华文细黑"/>
                <a:cs typeface="Times New Roman"/>
              </a:rPr>
              <a:t>证明是正确的。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荷塘里，数万株荷花面向朝阳，吐红摇翠，清香远溢，招引来白鹭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鸳鸯</a:t>
            </a:r>
            <a:r>
              <a:rPr lang="zh-CN" altLang="zh-CN" sz="2800" kern="100" dirty="0">
                <a:latin typeface="Times New Roman"/>
                <a:ea typeface="华文细黑"/>
                <a:cs typeface="Times New Roman"/>
              </a:rPr>
              <a:t>等频频光顾，蔚为壮观，成为许多美术爱好者写生的基地。</a:t>
            </a:r>
            <a:endParaRPr lang="zh-CN" altLang="zh-CN" sz="1050" kern="100" dirty="0">
              <a:effectLst/>
              <a:latin typeface="宋体"/>
              <a:cs typeface="Courier New"/>
            </a:endParaRPr>
          </a:p>
        </p:txBody>
      </p:sp>
      <p:sp>
        <p:nvSpPr>
          <p:cNvPr id="5" name="TextBox 4"/>
          <p:cNvSpPr txBox="1"/>
          <p:nvPr/>
        </p:nvSpPr>
        <p:spPr>
          <a:xfrm>
            <a:off x="5951165" y="97617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7071581" y="97617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351250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40368" y="1053530"/>
            <a:ext cx="11615478"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项主谓搭配不当，主语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自然与人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和谓语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搭配不当，可将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随风生长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及其后逗号删去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项搭配不当，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完善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建设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不搭配，可删去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建设</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项主宾不搭配，本句主语为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数万株荷花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，宾语为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基地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，二者搭配不当。</a:t>
            </a:r>
            <a:endParaRPr lang="zh-CN" altLang="zh-CN" sz="1050" kern="100" dirty="0">
              <a:effectLst/>
              <a:latin typeface="宋体"/>
              <a:cs typeface="Courier New"/>
            </a:endParaRPr>
          </a:p>
        </p:txBody>
      </p:sp>
    </p:spTree>
    <p:extLst>
      <p:ext uri="{BB962C8B-B14F-4D97-AF65-F5344CB8AC3E}">
        <p14:creationId xmlns:p14="http://schemas.microsoft.com/office/powerpoint/2010/main" val="2042706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报纸杂志　调查研究　身体健康　读和写</a:t>
            </a:r>
            <a:endParaRPr lang="zh-CN" altLang="zh-CN" sz="1050" kern="100" dirty="0">
              <a:effectLst/>
              <a:latin typeface="宋体"/>
              <a:cs typeface="Courier New"/>
            </a:endParaRPr>
          </a:p>
        </p:txBody>
      </p:sp>
      <p:sp>
        <p:nvSpPr>
          <p:cNvPr id="3" name="矩形 2"/>
          <p:cNvSpPr/>
          <p:nvPr/>
        </p:nvSpPr>
        <p:spPr>
          <a:xfrm>
            <a:off x="435149" y="1063482"/>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并列短语　主谓短语</a:t>
            </a:r>
            <a:endParaRPr lang="zh-CN" altLang="zh-CN" sz="1050" kern="100" dirty="0">
              <a:effectLst/>
              <a:latin typeface="宋体"/>
              <a:cs typeface="Courier New"/>
            </a:endParaRPr>
          </a:p>
        </p:txBody>
      </p:sp>
      <p:sp>
        <p:nvSpPr>
          <p:cNvPr id="4" name="TextBox 3"/>
          <p:cNvSpPr txBox="1"/>
          <p:nvPr/>
        </p:nvSpPr>
        <p:spPr>
          <a:xfrm>
            <a:off x="7559749" y="3959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39000" y="1907674"/>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讲解语法　讲述清楚　种植玉米　听故事</a:t>
            </a:r>
            <a:endParaRPr lang="zh-CN" altLang="zh-CN" sz="1050" kern="100" dirty="0">
              <a:effectLst/>
              <a:latin typeface="宋体"/>
              <a:cs typeface="Courier New"/>
            </a:endParaRPr>
          </a:p>
        </p:txBody>
      </p:sp>
      <p:sp>
        <p:nvSpPr>
          <p:cNvPr id="7" name="矩形 6"/>
          <p:cNvSpPr/>
          <p:nvPr/>
        </p:nvSpPr>
        <p:spPr>
          <a:xfrm>
            <a:off x="435149" y="2772197"/>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动宾短语　动补短语</a:t>
            </a:r>
            <a:endParaRPr lang="zh-CN" altLang="zh-CN" sz="1050" kern="100" dirty="0">
              <a:effectLst/>
              <a:latin typeface="宋体"/>
              <a:cs typeface="Courier New"/>
            </a:endParaRPr>
          </a:p>
        </p:txBody>
      </p:sp>
      <p:sp>
        <p:nvSpPr>
          <p:cNvPr id="8" name="TextBox 7"/>
          <p:cNvSpPr txBox="1"/>
          <p:nvPr/>
        </p:nvSpPr>
        <p:spPr>
          <a:xfrm>
            <a:off x="7559749" y="213794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39000" y="3599055"/>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看了一下　打扫教室　洗得干净　扔出去</a:t>
            </a:r>
            <a:endParaRPr lang="zh-CN" altLang="zh-CN" sz="1050" kern="100" dirty="0">
              <a:effectLst/>
              <a:latin typeface="宋体"/>
              <a:cs typeface="Courier New"/>
            </a:endParaRPr>
          </a:p>
        </p:txBody>
      </p:sp>
      <p:sp>
        <p:nvSpPr>
          <p:cNvPr id="10" name="矩形 9"/>
          <p:cNvSpPr/>
          <p:nvPr/>
        </p:nvSpPr>
        <p:spPr>
          <a:xfrm>
            <a:off x="435149" y="4429901"/>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动补短语　动宾短语</a:t>
            </a:r>
            <a:endParaRPr lang="zh-CN" altLang="zh-CN" sz="1050" kern="100" dirty="0">
              <a:effectLst/>
              <a:latin typeface="宋体"/>
              <a:cs typeface="Courier New"/>
            </a:endParaRPr>
          </a:p>
        </p:txBody>
      </p:sp>
      <p:sp>
        <p:nvSpPr>
          <p:cNvPr id="11" name="TextBox 10"/>
          <p:cNvSpPr txBox="1"/>
          <p:nvPr/>
        </p:nvSpPr>
        <p:spPr>
          <a:xfrm>
            <a:off x="7559749" y="379564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cxnSp>
        <p:nvCxnSpPr>
          <p:cNvPr id="12" name="直接连接符 11"/>
          <p:cNvCxnSpPr/>
          <p:nvPr/>
        </p:nvCxnSpPr>
        <p:spPr>
          <a:xfrm>
            <a:off x="4410447" y="854962"/>
            <a:ext cx="14683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66814" y="2554116"/>
            <a:ext cx="14683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547764" y="4257310"/>
            <a:ext cx="14683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9" restart="whenNotActive" fill="hold" evtFilter="cancelBubble" nodeType="interactiveSeq">
                <p:stCondLst>
                  <p:cond evt="onClick" delay="0">
                    <p:tgtEl>
                      <p:spTgt spid="8"/>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36" restart="whenNotActive" fill="hold" evtFilter="cancelBubble" nodeType="interactiveSeq">
                <p:stCondLst>
                  <p:cond evt="onClick" delay="0">
                    <p:tgtEl>
                      <p:spTgt spid="11"/>
                    </p:tgtEl>
                  </p:cond>
                </p:stCondLst>
                <p:endSync evt="end" delay="0">
                  <p:rtn val="all"/>
                </p:endSync>
                <p:childTnLst>
                  <p:par>
                    <p:cTn id="37" fill="hold">
                      <p:stCondLst>
                        <p:cond delay="0"/>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par>
                                <p:cTn id="42" presetID="3" presetClass="entr" presetSubtype="1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animBg="1"/>
      <p:bldP spid="3" grpId="1" animBg="1"/>
      <p:bldP spid="7" grpId="0" animBg="1"/>
      <p:bldP spid="7" grpId="1" animBg="1"/>
      <p:bldP spid="10" grpId="0" animBg="1"/>
      <p:bldP spid="10"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68474" y="5330511"/>
            <a:ext cx="11484661" cy="12337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下列各句中，没有语病的一项是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墨西哥国立自治大学日前举行甲型</a:t>
            </a:r>
            <a:r>
              <a:rPr lang="en-US" altLang="zh-CN" sz="2800" kern="100" dirty="0">
                <a:latin typeface="Times New Roman"/>
                <a:ea typeface="华文细黑"/>
                <a:cs typeface="Courier New"/>
              </a:rPr>
              <a:t>H1N1</a:t>
            </a:r>
            <a:r>
              <a:rPr lang="zh-CN" altLang="zh-CN" sz="2800" kern="100" dirty="0">
                <a:latin typeface="Times New Roman"/>
                <a:ea typeface="华文细黑"/>
                <a:cs typeface="Times New Roman"/>
              </a:rPr>
              <a:t>流感病毒专题研讨会，有</a:t>
            </a:r>
            <a:r>
              <a:rPr lang="zh-CN" altLang="zh-CN" sz="2800" kern="100" dirty="0" smtClean="0">
                <a:latin typeface="Times New Roman"/>
                <a:ea typeface="华文细黑"/>
                <a:cs typeface="Times New Roman"/>
              </a:rPr>
              <a:t>专家</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认为</a:t>
            </a:r>
            <a:r>
              <a:rPr lang="zh-CN" altLang="zh-CN" sz="2800" kern="100" dirty="0">
                <a:latin typeface="Times New Roman"/>
                <a:ea typeface="华文细黑"/>
                <a:cs typeface="Times New Roman"/>
              </a:rPr>
              <a:t>墨西哥即将进入炎热的夏季，这或许有助于降低流感病毒的扩散。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语文课堂其实就是微缩的社会言语交际场，学生在这里学习将来</a:t>
            </a:r>
            <a:r>
              <a:rPr lang="zh-CN" altLang="zh-CN" sz="2800" kern="100" dirty="0" smtClean="0">
                <a:latin typeface="Times New Roman"/>
                <a:ea typeface="华文细黑"/>
                <a:cs typeface="Times New Roman"/>
              </a:rPr>
              <a:t>步入</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广阔</a:t>
            </a:r>
            <a:r>
              <a:rPr lang="zh-CN" altLang="zh-CN" sz="2800" kern="100" dirty="0">
                <a:latin typeface="Times New Roman"/>
                <a:ea typeface="华文细黑"/>
                <a:cs typeface="Times New Roman"/>
              </a:rPr>
              <a:t>社会所需要的言语交际本领与素养。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国际消费者对中国商品品牌的认知，是随着众多中国企业与中国</a:t>
            </a:r>
            <a:r>
              <a:rPr lang="zh-CN" altLang="zh-CN" sz="2800" kern="100" dirty="0" smtClean="0">
                <a:latin typeface="Times New Roman"/>
                <a:ea typeface="华文细黑"/>
                <a:cs typeface="Times New Roman"/>
              </a:rPr>
              <a:t>品牌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走向</a:t>
            </a:r>
            <a:r>
              <a:rPr lang="zh-CN" altLang="zh-CN" sz="2800" kern="100" dirty="0">
                <a:latin typeface="Times New Roman"/>
                <a:ea typeface="华文细黑"/>
                <a:cs typeface="Times New Roman"/>
              </a:rPr>
              <a:t>世界而完成的，那么是否能形成一个世界级的品牌集群将影响</a:t>
            </a:r>
            <a:r>
              <a:rPr lang="zh-CN" altLang="zh-CN" sz="2800" kern="100" dirty="0" smtClean="0">
                <a:latin typeface="Times New Roman"/>
                <a:ea typeface="华文细黑"/>
                <a:cs typeface="Times New Roman"/>
              </a:rPr>
              <a:t>企</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业</a:t>
            </a:r>
            <a:r>
              <a:rPr lang="zh-CN" altLang="zh-CN" sz="2800" kern="100" dirty="0">
                <a:latin typeface="Times New Roman"/>
                <a:ea typeface="华文细黑"/>
                <a:cs typeface="Times New Roman"/>
              </a:rPr>
              <a:t>的成功、国家的富强。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中央党校研究室副主任周天勇指出：房地产领域已成为政府、企业</a:t>
            </a:r>
            <a:r>
              <a:rPr lang="zh-CN" altLang="zh-CN" sz="2800" kern="100" dirty="0" smtClean="0">
                <a:latin typeface="Times New Roman"/>
                <a:ea typeface="华文细黑"/>
                <a:cs typeface="Times New Roman"/>
              </a:rPr>
              <a:t>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居民</a:t>
            </a:r>
            <a:r>
              <a:rPr lang="zh-CN" altLang="zh-CN" sz="2800" kern="100" dirty="0">
                <a:latin typeface="Times New Roman"/>
                <a:ea typeface="华文细黑"/>
                <a:cs typeface="Times New Roman"/>
              </a:rPr>
              <a:t>利益博弈和冲突的一个聚焦点。</a:t>
            </a:r>
            <a:endParaRPr lang="zh-CN" altLang="zh-CN" sz="1050" kern="100" dirty="0">
              <a:effectLst/>
              <a:latin typeface="宋体"/>
              <a:cs typeface="Courier New"/>
            </a:endParaRPr>
          </a:p>
        </p:txBody>
      </p:sp>
      <p:sp>
        <p:nvSpPr>
          <p:cNvPr id="5" name="TextBox 4"/>
          <p:cNvSpPr txBox="1"/>
          <p:nvPr/>
        </p:nvSpPr>
        <p:spPr>
          <a:xfrm>
            <a:off x="5951165" y="34297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7071581" y="34297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609182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40368" y="981522"/>
            <a:ext cx="11615478" cy="25958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降低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扩散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动宾搭配不当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本领与素养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，动词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与其中一个宾语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素养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项两面对一面，应去掉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994574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99406"/>
            <a:ext cx="11478502" cy="6083692"/>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现代汉语的句子有一定的结构规律。主、谓、宾、定、状、补六种成分搭配要符合这一结构规律。搭配不当就是指句子的某些成分不符合这一结构规律；或者是搭配在一起不合事理，从道理上说不通；或者是不符合语言习惯，强行搭配</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识别搭配不当，应注意：</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要在阅读语句的基础上紧缩出句子的主干，检查主谓是否搭配得当。一般情况下，近距离的主谓结构容易看出是否搭配，但是复句中后面谓语部分的主语常常承前省略，此时远距离的主谓结构是否搭配需要仔细斟酌，必要时要把省略的主语部分补出，再通过阅读，仔细辨析是否存在问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714453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070" y="128474"/>
            <a:ext cx="11709220"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并列</a:t>
            </a:r>
            <a:r>
              <a:rPr lang="zh-CN" altLang="zh-CN" sz="2800" kern="100" dirty="0">
                <a:latin typeface="Times New Roman"/>
                <a:ea typeface="华文细黑"/>
                <a:cs typeface="Times New Roman"/>
              </a:rPr>
              <a:t>成分作主语或作谓语的语句，常常会有部分搭配得当，部分搭配不当的问题。</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在判断主谓搭配得当的情况下，还要留意动宾搭配是否得当。尤其是要关注并列成分作谓语或作宾语的语句。</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还要注意主宾</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字句</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、介宾搭配不当问题。</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除留心主干成分是否搭配外，还要仔细分析附加成分与中心语是否搭配，甚至是关联词语是否搭配。要重点检查修饰语和中心语的关系。</a:t>
            </a:r>
            <a:endParaRPr lang="en-US"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还要注意主宾</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字句</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、介宾搭配不当问题。</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除留心主干成分是否搭配外，还要仔细分析附加成分与中心语是否搭配，甚至是关联词语是否搭配。要重点检查修饰语和中心语的关系</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277294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7147"/>
            <a:ext cx="11478502" cy="456481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三、识别成分残缺或赘余</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kern="100" dirty="0">
                <a:latin typeface="Times New Roman"/>
                <a:ea typeface="华文细黑"/>
                <a:cs typeface="Times New Roman"/>
              </a:rPr>
              <a:t>成分残缺，指句子必须具备的语法成分残缺不全。成分残缺的现象主要有：主语残缺、宾语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中心语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残缺、谓语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动词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残缺、关联词或介词残缺等几种类型。</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成分赘余，指一个结构完整、句意明晰的句子，表达上使用了不必要的词语作句子组成部分。成分赘余现象主要是近义词造成重复、画蛇添足式重复或否定失当引起的，比如：特殊嗜好、悬殊很大、切忌不要等。</a:t>
            </a:r>
            <a:endParaRPr lang="zh-CN" altLang="zh-CN" sz="1050" kern="100" dirty="0">
              <a:effectLst/>
              <a:latin typeface="宋体"/>
              <a:cs typeface="Courier New"/>
            </a:endParaRPr>
          </a:p>
        </p:txBody>
      </p:sp>
    </p:spTree>
    <p:extLst>
      <p:ext uri="{BB962C8B-B14F-4D97-AF65-F5344CB8AC3E}">
        <p14:creationId xmlns:p14="http://schemas.microsoft.com/office/powerpoint/2010/main" val="3718023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31390"/>
            <a:ext cx="11478502" cy="391848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识别四种成分残缺和一种成分赘余</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主语残缺</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下面句子都存在主语残缺的问题，请作具体说明。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湖北</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日正式实施了《湖北省全民阅读促进办法》，是我国首部关于全民阅读的地方政府规章，普通人的阅读权益因此获得了法律保障。</a:t>
            </a:r>
            <a:endParaRPr lang="zh-CN" altLang="zh-CN" sz="1050" kern="100" dirty="0">
              <a:effectLst/>
              <a:latin typeface="宋体"/>
              <a:cs typeface="Courier New"/>
            </a:endParaRPr>
          </a:p>
        </p:txBody>
      </p:sp>
      <p:sp>
        <p:nvSpPr>
          <p:cNvPr id="3" name="TextBox 2"/>
          <p:cNvSpPr txBox="1"/>
          <p:nvPr/>
        </p:nvSpPr>
        <p:spPr>
          <a:xfrm>
            <a:off x="2638822" y="359286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558549" y="4346848"/>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缺少主语，应将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实施了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实施的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，还原主语即可。</a:t>
            </a:r>
            <a:endParaRPr lang="zh-CN" altLang="zh-CN" sz="1050" kern="100" dirty="0">
              <a:effectLst/>
              <a:latin typeface="宋体"/>
              <a:cs typeface="Courier New"/>
            </a:endParaRPr>
          </a:p>
        </p:txBody>
      </p:sp>
    </p:spTree>
    <p:extLst>
      <p:ext uri="{BB962C8B-B14F-4D97-AF65-F5344CB8AC3E}">
        <p14:creationId xmlns:p14="http://schemas.microsoft.com/office/powerpoint/2010/main" val="108293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4198"/>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由于自贸区致力于营造国际化、法治化、市场化的营商环境，使更多金融、物流和</a:t>
            </a:r>
            <a:r>
              <a:rPr lang="en-US" altLang="zh-CN" sz="2800" kern="100" dirty="0">
                <a:latin typeface="Times New Roman"/>
                <a:ea typeface="华文细黑"/>
                <a:cs typeface="Courier New"/>
              </a:rPr>
              <a:t>IT</a:t>
            </a:r>
            <a:r>
              <a:rPr lang="zh-CN" altLang="zh-CN" sz="2800" kern="100" dirty="0">
                <a:latin typeface="Times New Roman"/>
                <a:ea typeface="华文细黑"/>
                <a:cs typeface="Times New Roman"/>
              </a:rPr>
              <a:t>等专业人才有机会不出国门，就能拿到远超同行水平的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国际工资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4714392" y="193667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2637706"/>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因句首有介词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而使主语残缺。</a:t>
            </a:r>
            <a:endParaRPr lang="zh-CN" altLang="zh-CN" sz="1050" kern="100" dirty="0">
              <a:effectLst/>
              <a:latin typeface="宋体"/>
              <a:cs typeface="Courier New"/>
            </a:endParaRPr>
          </a:p>
        </p:txBody>
      </p:sp>
    </p:spTree>
    <p:extLst>
      <p:ext uri="{BB962C8B-B14F-4D97-AF65-F5344CB8AC3E}">
        <p14:creationId xmlns:p14="http://schemas.microsoft.com/office/powerpoint/2010/main" val="21079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9915"/>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宾语残缺</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下面句子都存在宾语残缺的问题，请作具体说明。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学校宿舍、教学楼等人群密集区，一旦发生火灾，后果不堪设想，因此学生掌握火灾中自救互救相当重要。</a:t>
            </a:r>
            <a:endParaRPr lang="zh-CN" altLang="zh-CN" sz="1050" kern="100" dirty="0">
              <a:effectLst/>
              <a:latin typeface="宋体"/>
              <a:cs typeface="Courier New"/>
            </a:endParaRPr>
          </a:p>
        </p:txBody>
      </p:sp>
      <p:sp>
        <p:nvSpPr>
          <p:cNvPr id="3" name="TextBox 2"/>
          <p:cNvSpPr txBox="1"/>
          <p:nvPr/>
        </p:nvSpPr>
        <p:spPr>
          <a:xfrm>
            <a:off x="8346504" y="241215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90920" y="3132237"/>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动词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掌握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的宾语中心语残缺，修改这个句子可以在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自救互救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后添加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的知识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08425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2457"/>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(2)(2016·</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这场专项整治行动是为规范互联网金融在迅速发展过程中的各种乱象，经过广泛征集意见，酝酿一年之久，形成最终方案。</a:t>
            </a:r>
            <a:endParaRPr lang="zh-CN" altLang="zh-CN" sz="1050" kern="100" dirty="0">
              <a:effectLst/>
              <a:latin typeface="宋体"/>
              <a:cs typeface="Courier New"/>
            </a:endParaRPr>
          </a:p>
        </p:txBody>
      </p:sp>
      <p:sp>
        <p:nvSpPr>
          <p:cNvPr id="3" name="TextBox 2"/>
          <p:cNvSpPr txBox="1"/>
          <p:nvPr/>
        </p:nvSpPr>
        <p:spPr>
          <a:xfrm>
            <a:off x="497632" y="199915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27381" y="2702681"/>
            <a:ext cx="11500473" cy="13031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宾语残缺，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这场专项整治行动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什么呢？因此可以在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最终方</a:t>
            </a:r>
            <a:r>
              <a:rPr lang="zh-CN" altLang="zh-CN" sz="2800" kern="100" spc="-50" dirty="0">
                <a:latin typeface="Times New Roman"/>
                <a:ea typeface="华文细黑"/>
                <a:cs typeface="Times New Roman"/>
              </a:rPr>
              <a:t>案</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之前添加结构助词</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的</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，这样这句话的主干就是</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行动是方案</a:t>
            </a:r>
            <a:r>
              <a:rPr lang="en-US" altLang="zh-CN" sz="2800" kern="100" spc="-50" dirty="0">
                <a:latin typeface="宋体"/>
                <a:ea typeface="华文细黑"/>
                <a:cs typeface="Times New Roman"/>
              </a:rPr>
              <a:t>”</a:t>
            </a:r>
            <a:r>
              <a:rPr lang="zh-CN" altLang="zh-CN" sz="2800" kern="100" spc="-50" dirty="0" smtClean="0">
                <a:latin typeface="Times New Roman"/>
                <a:ea typeface="华文细黑"/>
                <a:cs typeface="Times New Roman"/>
              </a:rPr>
              <a:t>。</a:t>
            </a:r>
            <a:endParaRPr lang="en-US" altLang="zh-CN" sz="2800" kern="100" spc="-50" dirty="0" smtClean="0">
              <a:latin typeface="Times New Roman"/>
              <a:ea typeface="华文细黑"/>
              <a:cs typeface="Times New Roman"/>
            </a:endParaRPr>
          </a:p>
        </p:txBody>
      </p:sp>
    </p:spTree>
    <p:extLst>
      <p:ext uri="{BB962C8B-B14F-4D97-AF65-F5344CB8AC3E}">
        <p14:creationId xmlns:p14="http://schemas.microsoft.com/office/powerpoint/2010/main" val="1227517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7907"/>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谓语残缺</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下面句子都存在谓语残缺的问题，请作具体说明。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除了驾驶员要有熟练的驾驶技术、丰富的驾驶经验之外，汽车本身的状况，也是保证行车安全的重要条件之一。</a:t>
            </a:r>
            <a:endParaRPr lang="zh-CN" altLang="zh-CN" sz="1050" kern="100" dirty="0">
              <a:effectLst/>
              <a:latin typeface="宋体"/>
              <a:cs typeface="Courier New"/>
            </a:endParaRPr>
          </a:p>
        </p:txBody>
      </p:sp>
      <p:sp>
        <p:nvSpPr>
          <p:cNvPr id="3" name="TextBox 2"/>
          <p:cNvSpPr txBox="1"/>
          <p:nvPr/>
        </p:nvSpPr>
        <p:spPr>
          <a:xfrm>
            <a:off x="9004101" y="23401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88107" y="2988221"/>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汽车本身的状况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前缺少谓语动词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39000" y="3752047"/>
            <a:ext cx="1147850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(2)(20126·</a:t>
            </a:r>
            <a:r>
              <a:rPr lang="zh-CN" altLang="zh-CN" sz="2800" kern="100" dirty="0">
                <a:latin typeface="Times New Roman"/>
                <a:ea typeface="华文细黑"/>
                <a:cs typeface="Times New Roman"/>
              </a:rPr>
              <a:t>安徽</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全国国民阅读调查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由中国新闻出版研究院组织开展的调查项目，到目前为止已经开展了</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次。</a:t>
            </a:r>
            <a:endParaRPr lang="zh-CN" altLang="zh-CN" sz="1050" kern="100" dirty="0">
              <a:effectLst/>
              <a:latin typeface="宋体"/>
              <a:cs typeface="Courier New"/>
            </a:endParaRPr>
          </a:p>
        </p:txBody>
      </p:sp>
      <p:sp>
        <p:nvSpPr>
          <p:cNvPr id="7" name="TextBox 6"/>
          <p:cNvSpPr txBox="1"/>
          <p:nvPr/>
        </p:nvSpPr>
        <p:spPr>
          <a:xfrm>
            <a:off x="7184851" y="457239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59532" y="5230745"/>
            <a:ext cx="11500473"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spc="-50" dirty="0">
                <a:latin typeface="Times New Roman"/>
                <a:ea typeface="华文细黑"/>
                <a:cs typeface="Times New Roman"/>
              </a:rPr>
              <a:t>可在</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由</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前面加</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是</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；也可理解为成分赘余，删除</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的调查项目</a:t>
            </a:r>
            <a:r>
              <a:rPr lang="en-US" altLang="zh-CN" sz="2800" kern="100" spc="-50" dirty="0">
                <a:latin typeface="宋体"/>
                <a:ea typeface="华文细黑"/>
                <a:cs typeface="Times New Roman"/>
              </a:rPr>
              <a:t>”</a:t>
            </a:r>
            <a:r>
              <a:rPr lang="zh-CN" altLang="zh-CN" sz="2800" kern="100" spc="-50" dirty="0" smtClean="0">
                <a:latin typeface="Times New Roman"/>
                <a:ea typeface="华文细黑"/>
                <a:cs typeface="Times New Roman"/>
              </a:rPr>
              <a:t>。</a:t>
            </a:r>
            <a:endParaRPr lang="en-US" altLang="zh-CN" sz="2800" kern="100" spc="-50" dirty="0" smtClean="0">
              <a:latin typeface="Times New Roman"/>
              <a:ea typeface="华文细黑"/>
              <a:cs typeface="Times New Roman"/>
            </a:endParaRPr>
          </a:p>
        </p:txBody>
      </p:sp>
    </p:spTree>
    <p:extLst>
      <p:ext uri="{BB962C8B-B14F-4D97-AF65-F5344CB8AC3E}">
        <p14:creationId xmlns:p14="http://schemas.microsoft.com/office/powerpoint/2010/main" val="817659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419716" y="1836093"/>
            <a:ext cx="9392430"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372895"/>
            <a:ext cx="11478502"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下列短语类型完全相同的一项是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我的老师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可爱</a:t>
            </a:r>
            <a:r>
              <a:rPr lang="zh-CN" altLang="zh-CN" sz="2800" kern="100" dirty="0">
                <a:latin typeface="Times New Roman"/>
                <a:ea typeface="华文细黑"/>
                <a:cs typeface="Times New Roman"/>
              </a:rPr>
              <a:t>的中国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蓝蓝</a:t>
            </a:r>
            <a:r>
              <a:rPr lang="zh-CN" altLang="zh-CN" sz="2800" kern="100" dirty="0">
                <a:latin typeface="Times New Roman"/>
                <a:ea typeface="华文细黑"/>
                <a:cs typeface="Times New Roman"/>
              </a:rPr>
              <a:t>的天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打球</a:t>
            </a:r>
            <a:r>
              <a:rPr lang="zh-CN" altLang="zh-CN" sz="2800" kern="100" dirty="0">
                <a:latin typeface="Times New Roman"/>
                <a:ea typeface="华文细黑"/>
                <a:cs typeface="Times New Roman"/>
              </a:rPr>
              <a:t>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聪明伶俐</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漂亮</a:t>
            </a:r>
            <a:r>
              <a:rPr lang="zh-CN" altLang="zh-CN" sz="2800" kern="100" dirty="0">
                <a:latin typeface="Times New Roman"/>
                <a:ea typeface="华文细黑"/>
                <a:cs typeface="Times New Roman"/>
              </a:rPr>
              <a:t>美观</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我</a:t>
            </a:r>
            <a:r>
              <a:rPr lang="zh-CN" altLang="zh-CN" sz="2800" kern="100" dirty="0">
                <a:latin typeface="Times New Roman"/>
                <a:ea typeface="华文细黑"/>
                <a:cs typeface="Times New Roman"/>
              </a:rPr>
              <a:t>或者你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勇敢</a:t>
            </a:r>
            <a:r>
              <a:rPr lang="zh-CN" altLang="zh-CN" sz="2800" kern="100" dirty="0">
                <a:latin typeface="Times New Roman"/>
                <a:ea typeface="华文细黑"/>
                <a:cs typeface="Times New Roman"/>
              </a:rPr>
              <a:t>而顽强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谈谈理想</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统筹</a:t>
            </a:r>
            <a:r>
              <a:rPr lang="zh-CN" altLang="zh-CN" sz="2800" kern="100" dirty="0">
                <a:latin typeface="Times New Roman"/>
                <a:ea typeface="华文细黑"/>
                <a:cs typeface="Times New Roman"/>
              </a:rPr>
              <a:t>方法</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练</a:t>
            </a:r>
            <a:r>
              <a:rPr lang="zh-CN" altLang="zh-CN" sz="2800" kern="100" dirty="0">
                <a:latin typeface="Times New Roman"/>
                <a:ea typeface="华文细黑"/>
                <a:cs typeface="Times New Roman"/>
              </a:rPr>
              <a:t>练字</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安贫乐道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打开文件</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主要</a:t>
            </a:r>
            <a:r>
              <a:rPr lang="zh-CN" altLang="zh-CN" sz="2800" kern="100" dirty="0">
                <a:latin typeface="Times New Roman"/>
                <a:ea typeface="华文细黑"/>
                <a:cs typeface="Times New Roman"/>
              </a:rPr>
              <a:t>原因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新闻记者</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北京</a:t>
            </a:r>
            <a:r>
              <a:rPr lang="zh-CN" altLang="zh-CN" sz="2800" kern="100" dirty="0">
                <a:latin typeface="Times New Roman"/>
                <a:ea typeface="华文细黑"/>
                <a:cs typeface="Times New Roman"/>
              </a:rPr>
              <a:t>王府井</a:t>
            </a:r>
            <a:endParaRPr lang="zh-CN" altLang="zh-CN" sz="1050" kern="100" dirty="0">
              <a:effectLst/>
              <a:latin typeface="宋体"/>
              <a:cs typeface="Courier New"/>
            </a:endParaRPr>
          </a:p>
        </p:txBody>
      </p:sp>
      <p:sp>
        <p:nvSpPr>
          <p:cNvPr id="4" name="TextBox 3"/>
          <p:cNvSpPr txBox="1"/>
          <p:nvPr/>
        </p:nvSpPr>
        <p:spPr>
          <a:xfrm>
            <a:off x="6136980" y="53460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p:cNvSpPr txBox="1"/>
          <p:nvPr/>
        </p:nvSpPr>
        <p:spPr>
          <a:xfrm>
            <a:off x="7257396" y="53460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93909" y="3727351"/>
            <a:ext cx="11615478" cy="26776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打球的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是助词短语，其余是偏正短语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项均是并列短语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spc="-50" dirty="0" smtClean="0">
                <a:latin typeface="Times New Roman"/>
                <a:ea typeface="华文细黑"/>
                <a:cs typeface="Courier New"/>
              </a:rPr>
              <a:t>C</a:t>
            </a:r>
            <a:r>
              <a:rPr lang="zh-CN" altLang="zh-CN" sz="2800" kern="100" spc="-50" dirty="0">
                <a:latin typeface="Times New Roman"/>
                <a:ea typeface="华文细黑"/>
                <a:cs typeface="Times New Roman"/>
              </a:rPr>
              <a:t>项</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统筹方法</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是偏正短语，</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安贫乐道</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是并列短语，其余是动宾短语</a:t>
            </a:r>
            <a:r>
              <a:rPr lang="zh-CN" altLang="zh-CN" sz="2800" kern="100" spc="-50" dirty="0" smtClean="0">
                <a:latin typeface="Times New Roman"/>
                <a:ea typeface="华文细黑"/>
                <a:cs typeface="Times New Roman"/>
              </a:rPr>
              <a:t>。</a:t>
            </a:r>
            <a:endParaRPr lang="en-US" altLang="zh-CN" sz="2800" kern="100" spc="-5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打开文件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是动宾短语，其余是偏正短语。</a:t>
            </a:r>
            <a:endParaRPr lang="zh-CN" altLang="zh-CN" sz="1050" kern="100" dirty="0">
              <a:effectLst/>
              <a:latin typeface="宋体"/>
              <a:cs typeface="Courier New"/>
            </a:endParaRPr>
          </a:p>
        </p:txBody>
      </p:sp>
    </p:spTree>
    <p:extLst>
      <p:ext uri="{BB962C8B-B14F-4D97-AF65-F5344CB8AC3E}">
        <p14:creationId xmlns:p14="http://schemas.microsoft.com/office/powerpoint/2010/main" val="25488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P spid="7" grpId="0" animBg="1"/>
      <p:bldP spid="7"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418"/>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虚词残缺</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下面句子都存在虚词残缺的问题，请作具体说明。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(1)(2011·</a:t>
            </a:r>
            <a:r>
              <a:rPr lang="zh-CN" altLang="zh-CN" sz="2800" kern="100" dirty="0">
                <a:latin typeface="Times New Roman"/>
                <a:ea typeface="华文细黑"/>
                <a:cs typeface="Times New Roman"/>
              </a:rPr>
              <a:t>湖南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新生代农民工除了关注工资待遇外，对工作环境和社会保障条件也越发重视，那些环境恶劣、保障缺失的企业，他们将说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459532" y="27432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59532" y="3357786"/>
            <a:ext cx="11500473"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成分残缺，应在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那些环境恶劣、保障缺失的企业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39000" y="4140349"/>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(2)(2011·</a:t>
            </a:r>
            <a:r>
              <a:rPr lang="zh-CN" altLang="zh-CN" sz="2800" kern="100" dirty="0">
                <a:latin typeface="Times New Roman"/>
                <a:ea typeface="华文细黑"/>
                <a:cs typeface="Times New Roman"/>
              </a:rPr>
              <a:t>浙江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在网络时代到来以后，争鸣性质的学术文章，更强调要得到作者本人认可的文本为学术争论的起点。</a:t>
            </a:r>
            <a:endParaRPr lang="zh-CN" altLang="zh-CN" sz="1050" kern="100" dirty="0">
              <a:effectLst/>
              <a:latin typeface="宋体"/>
              <a:cs typeface="Courier New"/>
            </a:endParaRPr>
          </a:p>
        </p:txBody>
      </p:sp>
      <p:sp>
        <p:nvSpPr>
          <p:cNvPr id="7" name="TextBox 6"/>
          <p:cNvSpPr txBox="1"/>
          <p:nvPr/>
        </p:nvSpPr>
        <p:spPr>
          <a:xfrm>
            <a:off x="7228284" y="497482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59532" y="5581260"/>
            <a:ext cx="11500473"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成分残缺，应在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515394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成分赘余</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下面句子都存在成分赘余的问题，请作具体说明。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浙江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据说当年徽州男人大多出外经商，家中皆是妇孺及孩童，为了安全，徽州的古村落老宅子大多为高墙深院、重门窄窗的建筑。</a:t>
            </a:r>
            <a:endParaRPr lang="zh-CN" altLang="zh-CN" sz="1050" kern="100" dirty="0">
              <a:effectLst/>
              <a:latin typeface="宋体"/>
              <a:cs typeface="Courier New"/>
            </a:endParaRPr>
          </a:p>
        </p:txBody>
      </p:sp>
      <p:sp>
        <p:nvSpPr>
          <p:cNvPr id="3" name="TextBox 2"/>
          <p:cNvSpPr txBox="1"/>
          <p:nvPr/>
        </p:nvSpPr>
        <p:spPr>
          <a:xfrm>
            <a:off x="10997472" y="220957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59532" y="2887265"/>
            <a:ext cx="11500473"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成分赘余，妇孺，即妇女和孩童，与后面的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孩童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重复。</a:t>
            </a:r>
            <a:endParaRPr lang="zh-CN" altLang="zh-CN" sz="1050" kern="100" dirty="0">
              <a:effectLst/>
              <a:latin typeface="宋体"/>
              <a:cs typeface="Courier New"/>
            </a:endParaRPr>
          </a:p>
        </p:txBody>
      </p:sp>
      <p:sp>
        <p:nvSpPr>
          <p:cNvPr id="6" name="矩形 5"/>
          <p:cNvSpPr/>
          <p:nvPr/>
        </p:nvSpPr>
        <p:spPr>
          <a:xfrm>
            <a:off x="339000" y="3570328"/>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(2)(20126·</a:t>
            </a:r>
            <a:r>
              <a:rPr lang="zh-CN" altLang="zh-CN" sz="2800" kern="100" dirty="0">
                <a:latin typeface="Times New Roman"/>
                <a:ea typeface="华文细黑"/>
                <a:cs typeface="Times New Roman"/>
              </a:rPr>
              <a:t>江西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虽然有国家资源作支撑，但面临重重困难，国有企业能取得现在这样的成绩，确实可说堪称不易。</a:t>
            </a:r>
            <a:endParaRPr lang="zh-CN" altLang="zh-CN" sz="1050" kern="100" dirty="0">
              <a:effectLst/>
              <a:latin typeface="宋体"/>
              <a:cs typeface="Courier New"/>
            </a:endParaRPr>
          </a:p>
        </p:txBody>
      </p:sp>
      <p:sp>
        <p:nvSpPr>
          <p:cNvPr id="7" name="TextBox 6"/>
          <p:cNvSpPr txBox="1"/>
          <p:nvPr/>
        </p:nvSpPr>
        <p:spPr>
          <a:xfrm>
            <a:off x="7256859" y="44379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59532" y="5085978"/>
            <a:ext cx="11500473"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堪称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堪称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可以称作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的意思，只保留其中一个即可。</a:t>
            </a:r>
            <a:endParaRPr lang="zh-CN" altLang="zh-CN" sz="1050" kern="100" dirty="0">
              <a:effectLst/>
              <a:latin typeface="宋体"/>
              <a:cs typeface="Courier New"/>
            </a:endParaRPr>
          </a:p>
        </p:txBody>
      </p:sp>
    </p:spTree>
    <p:extLst>
      <p:ext uri="{BB962C8B-B14F-4D97-AF65-F5344CB8AC3E}">
        <p14:creationId xmlns:p14="http://schemas.microsoft.com/office/powerpoint/2010/main" val="64132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0851"/>
            <a:ext cx="11478502" cy="4001071"/>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重点识别：主语残缺</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主语是句子的主要成分，不可或缺。残缺了，会使表意不明确。这一点，</a:t>
            </a:r>
            <a:r>
              <a:rPr lang="zh-CN" altLang="zh-CN" sz="2800" kern="100" spc="-50" dirty="0">
                <a:latin typeface="Times New Roman"/>
                <a:ea typeface="华文细黑"/>
                <a:cs typeface="Times New Roman"/>
              </a:rPr>
              <a:t>正是高考考查</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残缺</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的重点。主语残缺，主要是由以下两种情况引起的。</a:t>
            </a:r>
            <a:endParaRPr lang="zh-CN" altLang="zh-CN" sz="1050" kern="100" spc="-5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句首滥用介词而使主语残缺</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介词当头审主残。意思是遇到介词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经过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等放在句首时，一定要看看是否造成了主语残缺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719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4277"/>
            <a:ext cx="11478502" cy="6686935"/>
          </a:xfrm>
          <a:prstGeom prst="rect">
            <a:avLst/>
          </a:prstGeom>
        </p:spPr>
        <p:txBody>
          <a:bodyPr wrap="square" lIns="121898" tIns="60948" rIns="121898" bIns="60948">
            <a:spAutoFit/>
          </a:bodyPr>
          <a:lstStyle/>
          <a:p>
            <a:pPr lvl="0" algn="just">
              <a:lnSpc>
                <a:spcPct val="140000"/>
              </a:lnSpc>
            </a:pPr>
            <a:r>
              <a:rPr lang="zh-CN" altLang="zh-CN" sz="2800" b="1" kern="100" dirty="0">
                <a:solidFill>
                  <a:srgbClr val="C00000"/>
                </a:solidFill>
                <a:latin typeface="Times New Roman" pitchFamily="18" charset="0"/>
                <a:ea typeface="微软雅黑" pitchFamily="34" charset="-122"/>
                <a:cs typeface="Times New Roman"/>
              </a:rPr>
              <a:t>边练边悟</a:t>
            </a:r>
            <a:r>
              <a:rPr lang="en-US" altLang="zh-CN" sz="2800" b="1" kern="100" dirty="0">
                <a:solidFill>
                  <a:srgbClr val="C00000"/>
                </a:solidFill>
                <a:latin typeface="Times New Roman" pitchFamily="18" charset="0"/>
                <a:ea typeface="微软雅黑" pitchFamily="34" charset="-122"/>
                <a:cs typeface="Times New Roman"/>
              </a:rPr>
              <a:t>1</a:t>
            </a: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　下列句子中，有无主语残缺的现象</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在本月热播的几部以南京大屠杀为题材的影片中，还原出许多历史细节，让我们深切地感受到电影主创者直面人间惨剧的勇气。</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25</a:t>
            </a:r>
            <a:r>
              <a:rPr lang="zh-CN" altLang="zh-CN" sz="2800" kern="100" dirty="0">
                <a:latin typeface="Times New Roman"/>
                <a:ea typeface="华文细黑"/>
                <a:cs typeface="Times New Roman"/>
              </a:rPr>
              <a:t>年来，我国南极考察大都在南极大陆边缘地区展开，随着我国第一个南极内陆科考站昆仑站的建成，将实现从南极大陆边缘地区向南极大陆腹地的历史性跨越。</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泡利说，在他进一步探究的过程中发现，开普勒最早不是根据天文观测数据，而是根据哥白尼图像与荣格称为神像的原型的一致，认定了哥白尼体系的正确性。</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对这部小说的人物塑造，作者没有很好地深入生活、体验生活，凭主观想象加了一些不恰当的情节，结果大大减弱了作品的感染力</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84882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1344"/>
            <a:ext cx="11478502" cy="270841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在越来越多的国外艺术精品进入中国以后，促使我们加快树立自己的世界艺术品牌</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初始阶段，由于对滩海地区的地质条件整体认识存在误区，导致了勘探队多次与遇到的油层擦肩而过</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a:hlinkClick r:id="rId2" action="ppaction://hlinksldjump"/>
          </p:cNvPr>
          <p:cNvSpPr txBox="1"/>
          <p:nvPr/>
        </p:nvSpPr>
        <p:spPr>
          <a:xfrm>
            <a:off x="5837945" y="24936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986505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59532" y="549474"/>
            <a:ext cx="11500473" cy="461664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正确，其他句子均有主语残缺的现象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影片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作主语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随着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造成主语残缺，应删去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的主语应是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却在介宾短语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调至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精品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作主语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缺少主语，去掉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导致了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567963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26951"/>
            <a:ext cx="11478502" cy="6686935"/>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滥用省略或暗换主语而造成主语残缺</a:t>
            </a:r>
            <a:endParaRPr lang="zh-CN" altLang="zh-CN" sz="1050" b="1"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主语残缺与主语省略不同，它是主语省略后使句意不明。对此，可用找主语的办法来检查是否存在主语残缺的现象。</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C00000"/>
                </a:solidFill>
                <a:latin typeface="Times New Roman" pitchFamily="18" charset="0"/>
                <a:ea typeface="微软雅黑" pitchFamily="34" charset="-122"/>
                <a:cs typeface="Times New Roman"/>
              </a:rPr>
              <a:t>边练边悟</a:t>
            </a:r>
            <a:r>
              <a:rPr lang="en-US" altLang="zh-CN" sz="2800" b="1" kern="100" dirty="0">
                <a:solidFill>
                  <a:srgbClr val="C00000"/>
                </a:solidFill>
                <a:latin typeface="Times New Roman" pitchFamily="18" charset="0"/>
                <a:ea typeface="微软雅黑" pitchFamily="34" charset="-122"/>
                <a:cs typeface="Times New Roman"/>
              </a:rPr>
              <a:t>2</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下列句子中，有无主语残缺的现象</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达芬奇家具涉嫌虚假宣传被曝光，社会各界对此极为关注，央视记者采访该企业负责人时，正式向消费者道歉。</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前不久，在加拿大召开的有</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个国家、</a:t>
            </a:r>
            <a:r>
              <a:rPr lang="en-US" altLang="zh-CN" sz="2800" kern="100" dirty="0">
                <a:latin typeface="Times New Roman"/>
                <a:ea typeface="华文细黑"/>
                <a:cs typeface="Courier New"/>
              </a:rPr>
              <a:t>2600</a:t>
            </a:r>
            <a:r>
              <a:rPr lang="zh-CN" altLang="zh-CN" sz="2800" kern="100" dirty="0">
                <a:latin typeface="Times New Roman"/>
                <a:ea typeface="华文细黑"/>
                <a:cs typeface="Times New Roman"/>
              </a:rPr>
              <a:t>多位科学家参加的第八届激光学术会议上，这两篇论文受到高度重视，给予了颇高评价。</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我国</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日下午从酒泉卫星发射中心发射了一枚火箭，将一枚侦察卫星和另外两枚科学卫星送入预定轨道，可以在全球范围内提高军队进行监视的能力</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90218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9422"/>
            <a:ext cx="11478502"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日，国际货币基金组织批准人民币加入</a:t>
            </a:r>
            <a:r>
              <a:rPr lang="en-US" altLang="zh-CN" sz="2800" kern="100" dirty="0">
                <a:latin typeface="Times New Roman"/>
                <a:ea typeface="华文细黑"/>
                <a:cs typeface="Courier New"/>
              </a:rPr>
              <a:t>SDR</a:t>
            </a:r>
            <a:r>
              <a:rPr lang="zh-CN" altLang="zh-CN" sz="2800" kern="100" dirty="0">
                <a:latin typeface="Times New Roman"/>
                <a:ea typeface="华文细黑"/>
                <a:cs typeface="Times New Roman"/>
              </a:rPr>
              <a:t>货币篮子，</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日正式生效，人民币权重为</a:t>
            </a:r>
            <a:r>
              <a:rPr lang="en-US" altLang="zh-CN" sz="2800" kern="100" dirty="0">
                <a:latin typeface="Times New Roman"/>
                <a:ea typeface="华文细黑"/>
                <a:cs typeface="Courier New"/>
              </a:rPr>
              <a:t>10.92%</a:t>
            </a:r>
            <a:r>
              <a:rPr lang="zh-CN" altLang="zh-CN" sz="2800" kern="100" dirty="0">
                <a:latin typeface="Times New Roman"/>
                <a:ea typeface="华文细黑"/>
                <a:cs typeface="Times New Roman"/>
              </a:rPr>
              <a:t>，超日元和英镑。</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葛振华大学毕业后回农村当起了村支书，他积极寻找发展本村经济的切入点，考虑问题与众不同，给村里带来了一股清新的气息。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唐在西突厥地区先后建立安西都护府和北庭都护府，是唐朝在西域的最高统治机构。</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2926854" y="39042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501681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05849" y="333450"/>
            <a:ext cx="11051729" cy="590931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正确，全句同一个主语，后面可以省略；其他句子均有主语残缺的现象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①⑥</a:t>
            </a:r>
            <a:r>
              <a:rPr lang="zh-CN" altLang="zh-CN" sz="2800" kern="100" dirty="0">
                <a:latin typeface="Times New Roman"/>
                <a:ea typeface="华文细黑"/>
                <a:cs typeface="Times New Roman"/>
              </a:rPr>
              <a:t>属滥用承前省略造成主语残缺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道歉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的主语应是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负责人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记者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它们</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②③④</a:t>
            </a:r>
            <a:r>
              <a:rPr lang="zh-CN" altLang="zh-CN" sz="2800" kern="100" dirty="0">
                <a:latin typeface="Times New Roman"/>
                <a:ea typeface="华文细黑"/>
                <a:cs typeface="Times New Roman"/>
              </a:rPr>
              <a:t>均是暗换主语造成主语残缺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给予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侦察卫星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日正式生效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国际货币基金组织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，应在</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该决议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131445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68474" y="4328391"/>
            <a:ext cx="11484661" cy="189049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80629"/>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solidFill>
                  <a:srgbClr val="0000FF"/>
                </a:solidFill>
                <a:latin typeface="Times New Roman"/>
                <a:ea typeface="华文细黑"/>
                <a:cs typeface="Courier New"/>
              </a:rPr>
              <a:t>(</a:t>
            </a:r>
            <a:r>
              <a:rPr lang="zh-CN" altLang="zh-CN" sz="2800" b="1" kern="100" dirty="0" smtClean="0">
                <a:solidFill>
                  <a:srgbClr val="0000FF"/>
                </a:solidFill>
                <a:latin typeface="Times New Roman"/>
                <a:ea typeface="华文细黑"/>
                <a:cs typeface="Times New Roman"/>
              </a:rPr>
              <a:t>三</a:t>
            </a:r>
            <a:r>
              <a:rPr lang="en-US" altLang="zh-CN" sz="2800" b="1" kern="100" dirty="0" smtClean="0">
                <a:solidFill>
                  <a:srgbClr val="0000FF"/>
                </a:solidFill>
                <a:latin typeface="Times New Roman"/>
                <a:ea typeface="华文细黑"/>
                <a:cs typeface="Courier New"/>
              </a:rPr>
              <a:t>)</a:t>
            </a:r>
            <a:r>
              <a:rPr lang="zh-CN" altLang="zh-CN" sz="2800" b="1" kern="100" dirty="0" smtClean="0">
                <a:solidFill>
                  <a:srgbClr val="0000FF"/>
                </a:solidFill>
                <a:latin typeface="Times New Roman"/>
                <a:ea typeface="华文细黑"/>
                <a:cs typeface="Times New Roman"/>
              </a:rPr>
              <a:t>综合识别、判断</a:t>
            </a:r>
            <a:endParaRPr lang="zh-CN" altLang="zh-CN" sz="1050" b="1" kern="100" dirty="0" smtClean="0">
              <a:solidFill>
                <a:srgbClr val="0000FF"/>
              </a:solidFill>
              <a:latin typeface="宋体"/>
              <a:cs typeface="Courier New"/>
            </a:endParaRPr>
          </a:p>
          <a:p>
            <a:pPr algn="just">
              <a:lnSpc>
                <a:spcPct val="150000"/>
              </a:lnSpc>
              <a:spcAft>
                <a:spcPts val="0"/>
              </a:spcAft>
            </a:pPr>
            <a:r>
              <a:rPr lang="en-US" altLang="zh-CN" sz="2800" b="1" kern="100" dirty="0" smtClean="0">
                <a:latin typeface="Times New Roman"/>
                <a:ea typeface="华文细黑"/>
                <a:cs typeface="Courier New"/>
              </a:rPr>
              <a:t>1.</a:t>
            </a:r>
            <a:r>
              <a:rPr lang="zh-CN" altLang="zh-CN" sz="2800" b="1" kern="100" dirty="0" smtClean="0">
                <a:latin typeface="Times New Roman"/>
                <a:ea typeface="华文细黑"/>
                <a:cs typeface="Times New Roman"/>
              </a:rPr>
              <a:t>成分残缺</a:t>
            </a:r>
            <a:endParaRPr lang="zh-CN" altLang="zh-CN" sz="1050" b="1"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下列各句中，没有语病的一项是</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在朝美政府间高级别会谈中可以就包括缓解朝鲜半岛军事紧张状态、</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由停战机制转变为和平机制以及美国提出的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构建无核世界</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等双方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愿意进行广泛认真的协商。</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新成立的中国航空工程科技发展战略研究院将为我国航空的发展制定</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总体战略和阶段性规划，为国家航空领域重大工程项目提供战略咨询</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和决策依据。</a:t>
            </a:r>
            <a:endParaRPr lang="zh-CN" altLang="zh-CN" sz="1050" kern="100" dirty="0" smtClean="0">
              <a:latin typeface="宋体"/>
              <a:cs typeface="Courier New"/>
            </a:endParaRPr>
          </a:p>
        </p:txBody>
      </p:sp>
      <p:sp>
        <p:nvSpPr>
          <p:cNvPr id="5" name="TextBox 4"/>
          <p:cNvSpPr txBox="1"/>
          <p:nvPr/>
        </p:nvSpPr>
        <p:spPr>
          <a:xfrm>
            <a:off x="5663158" y="18402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12728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61442"/>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指出下列各句中画线的部分是什么短语，在句中充当什么成分。</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u="heavy" kern="100" dirty="0">
                <a:latin typeface="Times New Roman"/>
                <a:ea typeface="华文细黑"/>
                <a:cs typeface="Times New Roman"/>
              </a:rPr>
              <a:t>一阵凉风</a:t>
            </a:r>
            <a:r>
              <a:rPr lang="zh-CN" altLang="zh-CN" sz="2800" kern="100" dirty="0">
                <a:latin typeface="Times New Roman"/>
                <a:ea typeface="华文细黑"/>
                <a:cs typeface="Times New Roman"/>
              </a:rPr>
              <a:t>吹得他连打几个寒战。</a:t>
            </a:r>
            <a:endParaRPr lang="zh-CN" altLang="zh-CN" sz="1050" kern="100" dirty="0">
              <a:effectLst/>
              <a:latin typeface="宋体"/>
              <a:cs typeface="Courier New"/>
            </a:endParaRPr>
          </a:p>
        </p:txBody>
      </p:sp>
      <p:sp>
        <p:nvSpPr>
          <p:cNvPr id="3" name="矩形 2"/>
          <p:cNvSpPr/>
          <p:nvPr/>
        </p:nvSpPr>
        <p:spPr>
          <a:xfrm>
            <a:off x="435149" y="1738619"/>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smtClean="0">
                <a:latin typeface="Times New Roman"/>
                <a:ea typeface="华文细黑"/>
                <a:cs typeface="Times New Roman"/>
              </a:rPr>
              <a:t>名词</a:t>
            </a:r>
            <a:r>
              <a:rPr lang="zh-CN" altLang="zh-CN" sz="2800" kern="100" dirty="0">
                <a:latin typeface="Times New Roman"/>
                <a:ea typeface="华文细黑"/>
                <a:cs typeface="Times New Roman"/>
              </a:rPr>
              <a:t>性短语，主语</a:t>
            </a:r>
            <a:endParaRPr lang="zh-CN" altLang="zh-CN" sz="1050" kern="100" dirty="0">
              <a:effectLst/>
              <a:latin typeface="宋体"/>
              <a:cs typeface="Courier New"/>
            </a:endParaRPr>
          </a:p>
        </p:txBody>
      </p:sp>
      <p:sp>
        <p:nvSpPr>
          <p:cNvPr id="4" name="TextBox 3"/>
          <p:cNvSpPr txBox="1"/>
          <p:nvPr/>
        </p:nvSpPr>
        <p:spPr>
          <a:xfrm>
            <a:off x="5850607" y="11011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39000" y="2598948"/>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这声音</a:t>
            </a:r>
            <a:r>
              <a:rPr lang="zh-CN" altLang="zh-CN" sz="2800" u="heavy" kern="100" dirty="0">
                <a:latin typeface="Times New Roman"/>
                <a:ea typeface="华文细黑"/>
                <a:cs typeface="Times New Roman"/>
              </a:rPr>
              <a:t>那么微弱、低沉</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7" name="矩形 6"/>
          <p:cNvSpPr/>
          <p:nvPr/>
        </p:nvSpPr>
        <p:spPr>
          <a:xfrm>
            <a:off x="435149" y="3492277"/>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形容词性短语，谓语　</a:t>
            </a:r>
            <a:endParaRPr lang="zh-CN" altLang="zh-CN" sz="1050" kern="100" dirty="0">
              <a:effectLst/>
              <a:latin typeface="宋体"/>
              <a:cs typeface="Courier New"/>
            </a:endParaRPr>
          </a:p>
        </p:txBody>
      </p:sp>
      <p:sp>
        <p:nvSpPr>
          <p:cNvPr id="8" name="TextBox 7"/>
          <p:cNvSpPr txBox="1"/>
          <p:nvPr/>
        </p:nvSpPr>
        <p:spPr>
          <a:xfrm>
            <a:off x="4746104" y="281458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39000" y="4264657"/>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他</a:t>
            </a:r>
            <a:r>
              <a:rPr lang="zh-CN" altLang="zh-CN" sz="2800" u="heavy" kern="100" dirty="0">
                <a:latin typeface="Times New Roman"/>
                <a:ea typeface="华文细黑"/>
                <a:cs typeface="Times New Roman"/>
              </a:rPr>
              <a:t>高呼着口号倒下去</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0" name="矩形 9"/>
          <p:cNvSpPr/>
          <p:nvPr/>
        </p:nvSpPr>
        <p:spPr>
          <a:xfrm>
            <a:off x="435149" y="5157986"/>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动词性短语，谓语</a:t>
            </a:r>
            <a:endParaRPr lang="zh-CN" altLang="zh-CN" sz="1050" kern="100" dirty="0">
              <a:effectLst/>
              <a:latin typeface="宋体"/>
              <a:cs typeface="Courier New"/>
            </a:endParaRPr>
          </a:p>
        </p:txBody>
      </p:sp>
      <p:sp>
        <p:nvSpPr>
          <p:cNvPr id="11" name="TextBox 10"/>
          <p:cNvSpPr txBox="1"/>
          <p:nvPr/>
        </p:nvSpPr>
        <p:spPr>
          <a:xfrm>
            <a:off x="4746104" y="448029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72857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8"/>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24" restart="whenNotActive" fill="hold" evtFilter="cancelBubble" nodeType="interactiveSeq">
                <p:stCondLst>
                  <p:cond evt="onClick" delay="0">
                    <p:tgtEl>
                      <p:spTgt spid="11"/>
                    </p:tgtEl>
                  </p:cond>
                </p:stCondLst>
                <p:endSync evt="end" delay="0">
                  <p:rtn val="all"/>
                </p:endSync>
                <p:childTnLst>
                  <p:par>
                    <p:cTn id="25" fill="hold">
                      <p:stCondLst>
                        <p:cond delay="0"/>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animBg="1"/>
      <p:bldP spid="3" grpId="1" animBg="1"/>
      <p:bldP spid="7" grpId="0" animBg="1"/>
      <p:bldP spid="7" grpId="1" animBg="1"/>
      <p:bldP spid="10" grpId="0" animBg="1"/>
      <p:bldP spid="10" grpId="1"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303398"/>
            <a:ext cx="11478502" cy="4001071"/>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针对学生体质下降的不争事实，引起了全社会的关注和反思，</a:t>
            </a:r>
            <a:r>
              <a:rPr lang="zh-CN" altLang="zh-CN" sz="2800" kern="100" dirty="0" smtClean="0">
                <a:solidFill>
                  <a:prstClr val="black"/>
                </a:solidFill>
                <a:latin typeface="Times New Roman"/>
                <a:ea typeface="华文细黑"/>
                <a:cs typeface="Times New Roman"/>
              </a:rPr>
              <a:t>教育部</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拟</a:t>
            </a:r>
            <a:r>
              <a:rPr lang="zh-CN" altLang="zh-CN" sz="2800" kern="100" dirty="0">
                <a:solidFill>
                  <a:prstClr val="black"/>
                </a:solidFill>
                <a:latin typeface="Times New Roman"/>
                <a:ea typeface="华文细黑"/>
                <a:cs typeface="Times New Roman"/>
              </a:rPr>
              <a:t>对各省学生体质进行排名并予以公示，意图柔性迫使地方政府和</a:t>
            </a:r>
            <a:r>
              <a:rPr lang="zh-CN" altLang="zh-CN" sz="2800" kern="100" dirty="0" smtClean="0">
                <a:solidFill>
                  <a:prstClr val="black"/>
                </a:solidFill>
                <a:latin typeface="Times New Roman"/>
                <a:ea typeface="华文细黑"/>
                <a:cs typeface="Times New Roman"/>
              </a:rPr>
              <a:t>相</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关</a:t>
            </a:r>
            <a:r>
              <a:rPr lang="zh-CN" altLang="zh-CN" sz="2800" kern="100" dirty="0">
                <a:solidFill>
                  <a:prstClr val="black"/>
                </a:solidFill>
                <a:latin typeface="Times New Roman"/>
                <a:ea typeface="华文细黑"/>
                <a:cs typeface="Times New Roman"/>
              </a:rPr>
              <a:t>部门关心学生身体健康。</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中国拥有航母之后，更具大国气质和形象，特别是在当前和今后一</a:t>
            </a:r>
            <a:r>
              <a:rPr lang="zh-CN" altLang="zh-CN" sz="2800" kern="100" dirty="0" smtClean="0">
                <a:solidFill>
                  <a:prstClr val="black"/>
                </a:solidFill>
                <a:latin typeface="Times New Roman"/>
                <a:ea typeface="华文细黑"/>
                <a:cs typeface="Times New Roman"/>
              </a:rPr>
              <a:t>个</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时期</a:t>
            </a:r>
            <a:r>
              <a:rPr lang="zh-CN" altLang="zh-CN" sz="2800" kern="100" dirty="0">
                <a:solidFill>
                  <a:prstClr val="black"/>
                </a:solidFill>
                <a:latin typeface="Times New Roman"/>
                <a:ea typeface="华文细黑"/>
                <a:cs typeface="Times New Roman"/>
              </a:rPr>
              <a:t>内，中国与周边国家还存在海洋领土主权争端的问题，无疑</a:t>
            </a:r>
            <a:r>
              <a:rPr lang="zh-CN" altLang="zh-CN" sz="2800" kern="100" dirty="0" smtClean="0">
                <a:solidFill>
                  <a:prstClr val="black"/>
                </a:solidFill>
                <a:latin typeface="Times New Roman"/>
                <a:ea typeface="华文细黑"/>
                <a:cs typeface="Times New Roman"/>
              </a:rPr>
              <a:t>增大</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了</a:t>
            </a:r>
            <a:r>
              <a:rPr lang="zh-CN" altLang="zh-CN" sz="2800" kern="100" dirty="0">
                <a:solidFill>
                  <a:prstClr val="black"/>
                </a:solidFill>
                <a:latin typeface="Times New Roman"/>
                <a:ea typeface="华文细黑"/>
                <a:cs typeface="Times New Roman"/>
              </a:rPr>
              <a:t>中国有效解决问题的筹码和力度。</a:t>
            </a:r>
            <a:endParaRPr lang="zh-CN" altLang="zh-CN" sz="1050" kern="100" dirty="0">
              <a:solidFill>
                <a:prstClr val="black"/>
              </a:solidFill>
              <a:latin typeface="宋体"/>
              <a:cs typeface="Courier New"/>
            </a:endParaRPr>
          </a:p>
        </p:txBody>
      </p:sp>
      <p:sp>
        <p:nvSpPr>
          <p:cNvPr id="3" name="矩形 2"/>
          <p:cNvSpPr/>
          <p:nvPr/>
        </p:nvSpPr>
        <p:spPr>
          <a:xfrm>
            <a:off x="352610" y="4386218"/>
            <a:ext cx="11500473"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项缺少宾语中心语，应在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双方愿意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的各种问题</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项主语残缺，应删去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针对</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项主语残缺，应在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航母的投入和使用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p:cNvSpPr txBox="1"/>
          <p:nvPr/>
        </p:nvSpPr>
        <p:spPr>
          <a:xfrm>
            <a:off x="6419444" y="370766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407500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74107"/>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除无主句、独词句和省略句外，一般句子都要有主语。谓语是及物动词的，后面还必须有宾语。按现代汉语的结构规律，凡是应该有的成分没有，导致意思模糊不清，甚至不可理解的，就是句子成分残缺。</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辨析成分残缺，先用句子成分检查法：先找出句子的主干，查主、谓、宾是否残缺；再找附加成分，查定、状、补是否残缺。一般都是主语、宾语残缺</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再用特征辨析法，重点关注用在句首的介词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由于、经过、为了、在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；注意长句子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多项定语、状语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，结构较复杂的句子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尤其是宾语较复杂的句子</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226293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400268" y="5604892"/>
            <a:ext cx="11532919" cy="1121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8999" y="89135"/>
            <a:ext cx="11594187"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成分赘余</a:t>
            </a:r>
            <a:endParaRPr lang="zh-CN" altLang="zh-CN" sz="1050" b="1"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下列各句中，没有语病的一项是</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的遏制态度、刚性需求几乎消耗殆尽以及投资需求的</a:t>
            </a:r>
            <a:r>
              <a:rPr lang="zh-CN" altLang="zh-CN" sz="2800" kern="100" dirty="0" smtClean="0">
                <a:latin typeface="Times New Roman"/>
                <a:ea typeface="华文细黑"/>
                <a:cs typeface="Times New Roman"/>
              </a:rPr>
              <a:t>观望</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气氛</a:t>
            </a:r>
            <a:r>
              <a:rPr lang="zh-CN" altLang="zh-CN" sz="2800" kern="100" dirty="0">
                <a:latin typeface="Times New Roman"/>
                <a:ea typeface="华文细黑"/>
                <a:cs typeface="Times New Roman"/>
              </a:rPr>
              <a:t>等因素的影响下，高房价如何调整备受关注，楼市正面临着一</a:t>
            </a:r>
            <a:r>
              <a:rPr lang="zh-CN" altLang="zh-CN" sz="2800" kern="100" dirty="0" smtClean="0">
                <a:latin typeface="Times New Roman"/>
                <a:ea typeface="华文细黑"/>
                <a:cs typeface="Times New Roman"/>
              </a:rPr>
              <a:t>个</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新</a:t>
            </a:r>
            <a:r>
              <a:rPr lang="zh-CN" altLang="zh-CN" sz="2800" kern="100" dirty="0">
                <a:latin typeface="Times New Roman"/>
                <a:ea typeface="华文细黑"/>
                <a:cs typeface="Times New Roman"/>
              </a:rPr>
              <a:t>的拐点。</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时光的流逝不能让我淡忘对故乡浓浓的思念，反之，随着年龄的增长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对</a:t>
            </a:r>
            <a:r>
              <a:rPr lang="zh-CN" altLang="zh-CN" sz="2800" kern="100" dirty="0">
                <a:latin typeface="Times New Roman"/>
                <a:ea typeface="华文细黑"/>
                <a:cs typeface="Times New Roman"/>
              </a:rPr>
              <a:t>故乡的思念愈发日久弥坚。</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在学校开设的各种选修课中，同学们尤其更喜欢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生活中的法律</a:t>
            </a:r>
            <a:r>
              <a:rPr lang="en-US" altLang="zh-CN" sz="2800" kern="100" dirty="0" smtClean="0">
                <a:latin typeface="宋体"/>
                <a:ea typeface="华文细黑"/>
                <a:cs typeface="Times New Roman"/>
              </a:rPr>
              <a:t>”</a:t>
            </a:r>
          </a:p>
          <a:p>
            <a:pPr algn="just">
              <a:lnSpc>
                <a:spcPct val="140000"/>
              </a:lnSpc>
              <a:spcAft>
                <a:spcPts val="0"/>
              </a:spcAft>
            </a:pP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电脑音乐制作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等体验性强、新鲜有趣的课程。</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弥漫的阿谀奉承和赞美诗是一种话语腐败，消除这种舌尖上的腐败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spc="-50" dirty="0">
                <a:latin typeface="Times New Roman"/>
                <a:ea typeface="华文细黑"/>
                <a:cs typeface="Times New Roman"/>
              </a:rPr>
              <a:t> </a:t>
            </a:r>
            <a:r>
              <a:rPr lang="en-US" altLang="zh-CN" sz="2800" kern="100" spc="-50" dirty="0" smtClean="0">
                <a:latin typeface="Times New Roman"/>
                <a:ea typeface="华文细黑"/>
                <a:cs typeface="Times New Roman"/>
              </a:rPr>
              <a:t>   </a:t>
            </a:r>
            <a:r>
              <a:rPr lang="zh-CN" altLang="zh-CN" sz="2800" kern="100" spc="-100" dirty="0" smtClean="0">
                <a:latin typeface="Times New Roman"/>
                <a:ea typeface="华文细黑"/>
                <a:cs typeface="Times New Roman"/>
              </a:rPr>
              <a:t>需要</a:t>
            </a:r>
            <a:r>
              <a:rPr lang="zh-CN" altLang="zh-CN" sz="2800" kern="100" spc="-100" dirty="0">
                <a:latin typeface="Times New Roman"/>
                <a:ea typeface="华文细黑"/>
                <a:cs typeface="Times New Roman"/>
              </a:rPr>
              <a:t>敢说真话、敢于批评的下属，更需要听得进真话、听得进批评的领导。</a:t>
            </a:r>
            <a:endParaRPr lang="zh-CN" altLang="zh-CN" sz="1050" kern="100" spc="-100" dirty="0">
              <a:effectLst/>
              <a:latin typeface="宋体"/>
              <a:cs typeface="Courier New"/>
            </a:endParaRPr>
          </a:p>
        </p:txBody>
      </p:sp>
      <p:sp>
        <p:nvSpPr>
          <p:cNvPr id="5" name="TextBox 4"/>
          <p:cNvSpPr txBox="1"/>
          <p:nvPr/>
        </p:nvSpPr>
        <p:spPr>
          <a:xfrm>
            <a:off x="5560916" y="85655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6681332" y="85655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64669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59532" y="1053530"/>
            <a:ext cx="11500473" cy="19495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几乎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愈发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尤其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重复。</a:t>
            </a:r>
            <a:endParaRPr lang="zh-CN" altLang="zh-CN" sz="1050" kern="100" dirty="0">
              <a:effectLst/>
              <a:latin typeface="宋体"/>
              <a:cs typeface="Courier New"/>
            </a:endParaRPr>
          </a:p>
        </p:txBody>
      </p:sp>
    </p:spTree>
    <p:extLst>
      <p:ext uri="{BB962C8B-B14F-4D97-AF65-F5344CB8AC3E}">
        <p14:creationId xmlns:p14="http://schemas.microsoft.com/office/powerpoint/2010/main" val="19942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21225"/>
            <a:ext cx="11478502" cy="5657871"/>
          </a:xfrm>
          <a:prstGeom prst="rect">
            <a:avLst/>
          </a:prstGeom>
        </p:spPr>
        <p:txBody>
          <a:bodyPr wrap="square" lIns="121898" tIns="60948" rIns="121898" bIns="60948">
            <a:spAutoFit/>
          </a:bodyPr>
          <a:lstStyle/>
          <a:p>
            <a:pPr algn="just">
              <a:lnSpc>
                <a:spcPct val="140000"/>
              </a:lnSpc>
              <a:spcAft>
                <a:spcPts val="0"/>
              </a:spcAft>
            </a:pPr>
            <a:r>
              <a:rPr lang="zh-CN" altLang="zh-CN" sz="2600" kern="100" dirty="0">
                <a:latin typeface="Times New Roman"/>
                <a:ea typeface="华文细黑"/>
                <a:cs typeface="Times New Roman"/>
              </a:rPr>
              <a:t>成分赘余一般有两种情况：一是重复；二是句子里多了根本不该有的成分，造成意思不通，不好理解。主要有主语多余、谓语多余、宾语多余、附加成分多余等。成分赘余更多的是语义性赘余，有的甚至成了习惯，应特别加以注意。如涉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、可以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、付诸</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、实属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、并非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、凯旋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归来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非常</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悬殊、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您的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令爱、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再次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复发、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第一部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处女作、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独自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孑然一身、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更加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弥足珍贵、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人为地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蓄意破坏、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被人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贻笑大方、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各自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分道扬镳、破天荒</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第一次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年轻的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小伙子、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正</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方兴未艾等，括号里面的内容皆属于赘余成分</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成分赘余是个冷考点，而且较为隐蔽，不易被发现。对此，一方面要准确、细致地理解句子中每个词语的意思，另一方面在平时应注意积累一些习惯性赘余词语</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08503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9648"/>
            <a:ext cx="11478502"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pitchFamily="18" charset="0"/>
                <a:ea typeface="微软雅黑" pitchFamily="34" charset="-122"/>
                <a:cs typeface="Times New Roman"/>
              </a:rPr>
              <a:t>四、识别结构混乱</a:t>
            </a:r>
          </a:p>
          <a:p>
            <a:pPr algn="just">
              <a:lnSpc>
                <a:spcPct val="150000"/>
              </a:lnSpc>
              <a:spcAft>
                <a:spcPts val="0"/>
              </a:spcAft>
            </a:pPr>
            <a:r>
              <a:rPr lang="zh-CN" altLang="zh-CN" sz="2800" kern="100" dirty="0">
                <a:latin typeface="Times New Roman"/>
                <a:ea typeface="华文细黑"/>
                <a:cs typeface="Times New Roman"/>
              </a:rPr>
              <a:t>结构混乱主要包括句式杂糅、中途易辙、藕断丝连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前后牵连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三种类型。</a:t>
            </a:r>
            <a:endParaRPr lang="zh-CN" altLang="zh-CN" sz="1050" kern="100" dirty="0">
              <a:latin typeface="宋体"/>
              <a:cs typeface="Courier New"/>
            </a:endParaRPr>
          </a:p>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识别三种结构混乱类型</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句式杂糅</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下面句子都存在句式杂糅的问题，请作具体说明</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双创特区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以围绕聚集青年大学生、高校和科研院所科技人才、海外人才、企事业人员四类人才为重点，创新创业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10046121" y="425474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46369" y="4951487"/>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为重点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句式杂糅，可以将其改为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为重点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这个重点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229456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78201"/>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说到人才培养，人们往往想到要学好各门课程的基础理论，而对与这些理论密切相关的逻辑思维训练却常常被忽视。</a:t>
            </a:r>
            <a:endParaRPr lang="zh-CN" altLang="zh-CN" sz="1050" kern="100" dirty="0">
              <a:effectLst/>
              <a:latin typeface="宋体"/>
              <a:cs typeface="Courier New"/>
            </a:endParaRPr>
          </a:p>
        </p:txBody>
      </p:sp>
      <p:sp>
        <p:nvSpPr>
          <p:cNvPr id="3" name="TextBox 2"/>
          <p:cNvSpPr txBox="1"/>
          <p:nvPr/>
        </p:nvSpPr>
        <p:spPr>
          <a:xfrm>
            <a:off x="9470057" y="141683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46369" y="2055378"/>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主动句与被动句杂糅。第二句采用的是主动句式，末句加上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字，就形成了被动句。两个句式混在一起。可把被动句改为主动句。</a:t>
            </a:r>
            <a:endParaRPr lang="zh-CN" altLang="zh-CN" sz="1050" kern="100" dirty="0">
              <a:effectLst/>
              <a:latin typeface="宋体"/>
              <a:cs typeface="Courier New"/>
            </a:endParaRPr>
          </a:p>
        </p:txBody>
      </p:sp>
    </p:spTree>
    <p:extLst>
      <p:ext uri="{BB962C8B-B14F-4D97-AF65-F5344CB8AC3E}">
        <p14:creationId xmlns:p14="http://schemas.microsoft.com/office/powerpoint/2010/main" val="632533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9648"/>
            <a:ext cx="11478502"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中途易辙</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下面句子都存在中途易辙的问题，请作具体说明。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浙江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在线教师时薪过万的消息自从引发社会关注后，每一个教育工作者都应当意识到，如何与力量巨大的互联网相处正成为教育不得不直面的问题。</a:t>
            </a:r>
            <a:endParaRPr lang="zh-CN" altLang="zh-CN" sz="1050" kern="100" dirty="0">
              <a:effectLst/>
              <a:latin typeface="宋体"/>
              <a:cs typeface="Courier New"/>
            </a:endParaRPr>
          </a:p>
        </p:txBody>
      </p:sp>
      <p:sp>
        <p:nvSpPr>
          <p:cNvPr id="3" name="TextBox 2"/>
          <p:cNvSpPr txBox="1"/>
          <p:nvPr/>
        </p:nvSpPr>
        <p:spPr>
          <a:xfrm>
            <a:off x="2989337" y="30115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46369" y="3713303"/>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在线教师时薪过万的消息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自从引发社会关注后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怎么样了，缺少谓语陈述，后面的一句主语又转换成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每一个教育工作者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，修改这个句子可将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移至句首，这样这个句子就保持了主语的一致。</a:t>
            </a:r>
            <a:endParaRPr lang="zh-CN" altLang="zh-CN" sz="1050" kern="100" dirty="0">
              <a:effectLst/>
              <a:latin typeface="宋体"/>
              <a:cs typeface="Courier New"/>
            </a:endParaRPr>
          </a:p>
        </p:txBody>
      </p:sp>
    </p:spTree>
    <p:extLst>
      <p:ext uri="{BB962C8B-B14F-4D97-AF65-F5344CB8AC3E}">
        <p14:creationId xmlns:p14="http://schemas.microsoft.com/office/powerpoint/2010/main" val="351160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9974"/>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(2)(2016·</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京剧是中国独有的表演艺术，它的审美情趣和艺术品位，是中国文化的形象代言之一，是世界艺术之林的奇葩。</a:t>
            </a:r>
            <a:endParaRPr lang="zh-CN" altLang="zh-CN" sz="1050" kern="100" dirty="0">
              <a:effectLst/>
              <a:latin typeface="宋体"/>
              <a:cs typeface="Courier New"/>
            </a:endParaRPr>
          </a:p>
        </p:txBody>
      </p:sp>
      <p:sp>
        <p:nvSpPr>
          <p:cNvPr id="3" name="TextBox 2"/>
          <p:cNvSpPr txBox="1"/>
          <p:nvPr/>
        </p:nvSpPr>
        <p:spPr>
          <a:xfrm>
            <a:off x="8871806" y="12695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46369" y="1927151"/>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它的审美情趣和艺术品位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怎么样了，缺少谓语陈述，后面两个分句的主语却偷换成了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京剧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。修改这个句子可将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它的审美情趣和艺术品位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删掉。</a:t>
            </a:r>
            <a:endParaRPr lang="zh-CN" altLang="zh-CN" sz="1050" kern="100" dirty="0">
              <a:effectLst/>
              <a:latin typeface="宋体"/>
              <a:cs typeface="Courier New"/>
            </a:endParaRPr>
          </a:p>
        </p:txBody>
      </p:sp>
    </p:spTree>
    <p:extLst>
      <p:ext uri="{BB962C8B-B14F-4D97-AF65-F5344CB8AC3E}">
        <p14:creationId xmlns:p14="http://schemas.microsoft.com/office/powerpoint/2010/main" val="75391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9434"/>
            <a:ext cx="11478502"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藕断丝连</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前后牵连</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下面句子都存在藕断丝连的问题，请作具体说明。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浙江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英国皇家莎士比亚剧团艺术总监对昆曲《牡丹亭》华美的唱腔和演员娴熟的技巧惊叹不已，赞美昆曲精美绝伦的服装与简洁的舞台设计形成了奇妙的平衡。</a:t>
            </a:r>
            <a:endParaRPr lang="zh-CN" altLang="zh-CN" sz="1050" kern="100" dirty="0">
              <a:effectLst/>
              <a:latin typeface="宋体"/>
              <a:cs typeface="Courier New"/>
            </a:endParaRPr>
          </a:p>
        </p:txBody>
      </p:sp>
      <p:sp>
        <p:nvSpPr>
          <p:cNvPr id="3" name="TextBox 2"/>
          <p:cNvSpPr txBox="1"/>
          <p:nvPr/>
        </p:nvSpPr>
        <p:spPr>
          <a:xfrm>
            <a:off x="4751437" y="29384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7794" y="3573810"/>
            <a:ext cx="11386607"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赞美昆曲精美绝伦的服装与简洁的舞台设计形成了奇妙的平衡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前后牵连，结构混乱。也就是说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昆曲精美绝伦的服装与简洁的舞台设计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赞美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的宾语，又作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形成了奇妙的平衡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的主语。此处可以在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舞台设计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后面加上逗号，其后再加上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认为这二者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16792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38708"/>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u="heavy" kern="100" dirty="0">
                <a:latin typeface="Times New Roman"/>
                <a:ea typeface="华文细黑"/>
                <a:cs typeface="Times New Roman"/>
              </a:rPr>
              <a:t>检查督促秋收工作</a:t>
            </a:r>
            <a:r>
              <a:rPr lang="zh-CN" altLang="zh-CN" sz="2800" kern="100" dirty="0">
                <a:latin typeface="Times New Roman"/>
                <a:ea typeface="华文细黑"/>
                <a:cs typeface="Times New Roman"/>
              </a:rPr>
              <a:t>是老杨同志下乡的任务。</a:t>
            </a:r>
            <a:endParaRPr lang="zh-CN" altLang="zh-CN" sz="1050" kern="100" dirty="0">
              <a:effectLst/>
              <a:latin typeface="宋体"/>
              <a:cs typeface="Courier New"/>
            </a:endParaRPr>
          </a:p>
        </p:txBody>
      </p:sp>
      <p:sp>
        <p:nvSpPr>
          <p:cNvPr id="3" name="矩形 2"/>
          <p:cNvSpPr/>
          <p:nvPr/>
        </p:nvSpPr>
        <p:spPr>
          <a:xfrm>
            <a:off x="435150" y="1341562"/>
            <a:ext cx="8117854" cy="7386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动词性短语，主语　</a:t>
            </a:r>
            <a:endParaRPr lang="zh-CN" altLang="zh-CN" sz="1050" kern="100" dirty="0">
              <a:effectLst/>
              <a:latin typeface="宋体"/>
              <a:cs typeface="Courier New"/>
            </a:endParaRPr>
          </a:p>
        </p:txBody>
      </p:sp>
      <p:sp>
        <p:nvSpPr>
          <p:cNvPr id="4" name="TextBox 3"/>
          <p:cNvSpPr txBox="1"/>
          <p:nvPr/>
        </p:nvSpPr>
        <p:spPr>
          <a:xfrm>
            <a:off x="7575662" y="61195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39000" y="2207178"/>
            <a:ext cx="1147850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u="heavy" kern="100" dirty="0">
                <a:latin typeface="Times New Roman"/>
                <a:ea typeface="华文细黑"/>
                <a:cs typeface="Times New Roman"/>
              </a:rPr>
              <a:t>说明事物</a:t>
            </a:r>
            <a:r>
              <a:rPr lang="zh-CN" altLang="zh-CN" sz="2800" kern="100" dirty="0">
                <a:latin typeface="Times New Roman"/>
                <a:ea typeface="华文细黑"/>
                <a:cs typeface="Times New Roman"/>
              </a:rPr>
              <a:t>的方法很多。</a:t>
            </a:r>
            <a:endParaRPr lang="zh-CN" altLang="zh-CN" sz="1050" kern="100" dirty="0">
              <a:effectLst/>
              <a:latin typeface="宋体"/>
              <a:cs typeface="Courier New"/>
            </a:endParaRPr>
          </a:p>
        </p:txBody>
      </p:sp>
      <p:sp>
        <p:nvSpPr>
          <p:cNvPr id="7" name="矩形 6"/>
          <p:cNvSpPr/>
          <p:nvPr/>
        </p:nvSpPr>
        <p:spPr>
          <a:xfrm>
            <a:off x="435150" y="3061749"/>
            <a:ext cx="8117854" cy="7386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动词性短语，定语</a:t>
            </a:r>
            <a:endParaRPr lang="zh-CN" altLang="zh-CN" sz="1050" kern="100" dirty="0">
              <a:effectLst/>
              <a:latin typeface="宋体"/>
              <a:cs typeface="Courier New"/>
            </a:endParaRPr>
          </a:p>
        </p:txBody>
      </p:sp>
      <p:sp>
        <p:nvSpPr>
          <p:cNvPr id="8" name="TextBox 7"/>
          <p:cNvSpPr txBox="1"/>
          <p:nvPr/>
        </p:nvSpPr>
        <p:spPr>
          <a:xfrm>
            <a:off x="7575662" y="238042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848762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8"/>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animBg="1"/>
      <p:bldP spid="3" grpId="1" animBg="1"/>
      <p:bldP spid="7" grpId="0" animBg="1"/>
      <p:bldP spid="7" grpId="1"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2457"/>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湖北</a:t>
            </a:r>
            <a:r>
              <a:rPr lang="en-US" altLang="zh-CN" sz="2800" kern="100" dirty="0">
                <a:latin typeface="Times New Roman"/>
                <a:ea typeface="华文细黑"/>
                <a:cs typeface="Courier New"/>
              </a:rPr>
              <a:t>)20126</a:t>
            </a:r>
            <a:r>
              <a:rPr lang="zh-CN" altLang="zh-CN" sz="2800" kern="100" dirty="0">
                <a:latin typeface="Times New Roman"/>
                <a:ea typeface="华文细黑"/>
                <a:cs typeface="Times New Roman"/>
              </a:rPr>
              <a:t>年底，我国探月工程三期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再入返回飞行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试验获得成功，确保嫦娥五号任务顺利实施和探月工程持续推进奠定坚实基础。</a:t>
            </a:r>
            <a:endParaRPr lang="zh-CN" altLang="zh-CN" sz="1050" kern="100" dirty="0">
              <a:effectLst/>
              <a:latin typeface="宋体"/>
              <a:cs typeface="Courier New"/>
            </a:endParaRPr>
          </a:p>
        </p:txBody>
      </p:sp>
      <p:sp>
        <p:nvSpPr>
          <p:cNvPr id="3" name="TextBox 2"/>
          <p:cNvSpPr txBox="1"/>
          <p:nvPr/>
        </p:nvSpPr>
        <p:spPr>
          <a:xfrm>
            <a:off x="541065" y="195577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7794" y="2628181"/>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可把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确保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奠定坚实基础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082718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重点识别、判断：句式杂糅</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结构混乱是高考考查的热点之一，尤其是近年来，考查次数很多。考结构混乱，又把重点放在了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句式杂糅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对于句式杂糅这种病句类型，首先，要熟记常见的句式杂糅类型。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本着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为原则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本着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的原则，以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为原则</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问题上</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a:latin typeface="Times New Roman"/>
                <a:ea typeface="华文细黑"/>
                <a:cs typeface="Times New Roman"/>
              </a:rPr>
              <a:t>原因是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造成的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原因是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造成的</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借口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借口是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为名</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的原因</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516343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4458"/>
            <a:ext cx="11478502" cy="6687704"/>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靠的是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取得的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靠的是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取得的</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大多以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大多是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为主</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成分是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配制而成的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成分是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配制而成的</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是由于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的结果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的结果</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为中心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这一中心，以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为中心</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为带头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为首，由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带头</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即可</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14.</a:t>
            </a:r>
            <a:r>
              <a:rPr lang="zh-CN" altLang="zh-CN" sz="2800" kern="100" dirty="0">
                <a:latin typeface="Times New Roman"/>
                <a:ea typeface="华文细黑"/>
                <a:cs typeface="Times New Roman"/>
              </a:rPr>
              <a:t>经过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经过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组成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组成</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是出于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决定的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是出于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决定的</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括号内为正确形式</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517711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7680"/>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a:latin typeface="Times New Roman"/>
                <a:ea typeface="华文细黑"/>
                <a:cs typeface="Times New Roman"/>
              </a:rPr>
              <a:t>其次，最好关注一下句子的首尾，因为杂糅主要是前一种说法与后一种说法的杂糅，其实就是前一说法的头与后一说法的尾的杂糅，如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为中心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的结果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最后，要特别注意介词结构，如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，都是介词结构造成的杂糅。二者保留一个。</a:t>
            </a:r>
            <a:endParaRPr lang="zh-CN" altLang="zh-CN" sz="1050" kern="100" dirty="0">
              <a:effectLst/>
              <a:latin typeface="宋体"/>
              <a:cs typeface="Courier New"/>
            </a:endParaRPr>
          </a:p>
        </p:txBody>
      </p:sp>
    </p:spTree>
    <p:extLst>
      <p:ext uri="{BB962C8B-B14F-4D97-AF65-F5344CB8AC3E}">
        <p14:creationId xmlns:p14="http://schemas.microsoft.com/office/powerpoint/2010/main" val="1608802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09675"/>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Times New Roman" pitchFamily="18" charset="0"/>
                <a:ea typeface="微软雅黑" pitchFamily="34" charset="-122"/>
                <a:cs typeface="Times New Roman"/>
              </a:rPr>
              <a:t>边练边悟</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辨析并修改下列病句</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Times New Roman"/>
                <a:ea typeface="华文细黑"/>
                <a:cs typeface="Courier New"/>
              </a:rPr>
              <a:t>1.(2013·</a:t>
            </a:r>
            <a:r>
              <a:rPr lang="zh-CN" altLang="zh-CN" sz="2800" kern="100" dirty="0">
                <a:latin typeface="Times New Roman"/>
                <a:ea typeface="华文细黑"/>
                <a:cs typeface="Times New Roman"/>
              </a:rPr>
              <a:t>重庆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闪闪发光的银块，如果加工成极其细小、只有十分之几微米的银粉时，会变成黑色的，这是为什么呢？</a:t>
            </a:r>
            <a:endParaRPr lang="zh-CN" altLang="zh-CN" sz="1050" kern="100" dirty="0">
              <a:effectLst/>
              <a:latin typeface="宋体"/>
              <a:cs typeface="Courier New"/>
            </a:endParaRPr>
          </a:p>
        </p:txBody>
      </p:sp>
      <p:sp>
        <p:nvSpPr>
          <p:cNvPr id="3" name="TextBox 2"/>
          <p:cNvSpPr txBox="1"/>
          <p:nvPr/>
        </p:nvSpPr>
        <p:spPr>
          <a:xfrm>
            <a:off x="7566137" y="194748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7794" y="2633183"/>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句式杂糅，没有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这样的搭配，只有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如果加工成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银粉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，综合之，第二分句应改为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如果把它加工成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银粉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98822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1429"/>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2.(2013·</a:t>
            </a:r>
            <a:r>
              <a:rPr lang="zh-CN" altLang="zh-CN" sz="2800" kern="100" dirty="0">
                <a:latin typeface="Times New Roman"/>
                <a:ea typeface="华文细黑"/>
                <a:cs typeface="Times New Roman"/>
              </a:rPr>
              <a:t>四川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市防汛指挥部指出，今年防汛形势依然严峻，有关部门要对人民群众生命财产和城市发展高度负责的态度，扎扎实实地把防汛部署落到实处。</a:t>
            </a:r>
            <a:endParaRPr lang="zh-CN" altLang="zh-CN" sz="1050" kern="100" dirty="0">
              <a:effectLst/>
              <a:latin typeface="宋体"/>
              <a:cs typeface="Courier New"/>
            </a:endParaRPr>
          </a:p>
        </p:txBody>
      </p:sp>
      <p:sp>
        <p:nvSpPr>
          <p:cNvPr id="3" name="TextBox 2"/>
          <p:cNvSpPr txBox="1"/>
          <p:nvPr/>
        </p:nvSpPr>
        <p:spPr>
          <a:xfrm>
            <a:off x="2557289" y="165214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7794" y="2277666"/>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句式杂糅，应为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态度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负责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之后加介词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，也可删除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的态度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39000" y="3770784"/>
            <a:ext cx="11478502" cy="1333161"/>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3.(2013·</a:t>
            </a:r>
            <a:r>
              <a:rPr lang="zh-CN" altLang="zh-CN" sz="2800" kern="100" dirty="0">
                <a:solidFill>
                  <a:prstClr val="black"/>
                </a:solidFill>
                <a:latin typeface="Times New Roman"/>
                <a:ea typeface="华文细黑"/>
                <a:cs typeface="Times New Roman"/>
              </a:rPr>
              <a:t>大纲全国</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深陷债务危机的希腊和西班牙，失业率已经超过</a:t>
            </a:r>
            <a:r>
              <a:rPr lang="en-US" altLang="zh-CN" sz="2800" kern="100" dirty="0">
                <a:solidFill>
                  <a:prstClr val="black"/>
                </a:solidFill>
                <a:latin typeface="Times New Roman"/>
                <a:ea typeface="华文细黑"/>
                <a:cs typeface="Courier New"/>
              </a:rPr>
              <a:t>20%</a:t>
            </a:r>
            <a:r>
              <a:rPr lang="zh-CN" altLang="zh-CN" sz="2800" kern="100" dirty="0">
                <a:solidFill>
                  <a:prstClr val="black"/>
                </a:solidFill>
                <a:latin typeface="Times New Roman"/>
                <a:ea typeface="华文细黑"/>
                <a:cs typeface="Times New Roman"/>
              </a:rPr>
              <a:t>，</a:t>
            </a:r>
            <a:r>
              <a:rPr lang="zh-CN" altLang="zh-CN" sz="2800" kern="100" spc="-50" dirty="0">
                <a:solidFill>
                  <a:prstClr val="black"/>
                </a:solidFill>
                <a:latin typeface="Times New Roman"/>
                <a:ea typeface="华文细黑"/>
                <a:cs typeface="Times New Roman"/>
              </a:rPr>
              <a:t>主要是由于这两个国家经济衰退和实施大规模财政紧缩政策所导致的。</a:t>
            </a:r>
            <a:endParaRPr lang="zh-CN" altLang="zh-CN" sz="1050" kern="100" spc="-50" dirty="0">
              <a:solidFill>
                <a:prstClr val="black"/>
              </a:solidFill>
              <a:latin typeface="宋体"/>
              <a:cs typeface="Courier New"/>
            </a:endParaRPr>
          </a:p>
        </p:txBody>
      </p:sp>
      <p:sp>
        <p:nvSpPr>
          <p:cNvPr id="7" name="TextBox 6"/>
          <p:cNvSpPr txBox="1"/>
          <p:nvPr/>
        </p:nvSpPr>
        <p:spPr>
          <a:xfrm>
            <a:off x="490303" y="517703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17794" y="5798053"/>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句式杂糅，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主要是由于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所导致的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杂糅。</a:t>
            </a:r>
            <a:endParaRPr lang="zh-CN" altLang="zh-CN" sz="1050" kern="100" dirty="0">
              <a:effectLst/>
              <a:latin typeface="宋体"/>
              <a:cs typeface="Courier New"/>
            </a:endParaRPr>
          </a:p>
        </p:txBody>
      </p:sp>
    </p:spTree>
    <p:extLst>
      <p:ext uri="{BB962C8B-B14F-4D97-AF65-F5344CB8AC3E}">
        <p14:creationId xmlns:p14="http://schemas.microsoft.com/office/powerpoint/2010/main" val="3362947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78201"/>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latin typeface="Times New Roman"/>
                <a:ea typeface="华文细黑"/>
                <a:cs typeface="Courier New"/>
              </a:rPr>
              <a:t>4.(</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福建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亚马孙森林正在经历向生物物理紊乱状态过渡，农业生产的扩大和气候变化是造成亚马孙森林生态紊乱的主要原因。</a:t>
            </a:r>
            <a:endParaRPr lang="zh-CN" altLang="zh-CN" sz="1050" kern="100" dirty="0">
              <a:effectLst/>
              <a:latin typeface="宋体"/>
              <a:cs typeface="Courier New"/>
            </a:endParaRPr>
          </a:p>
        </p:txBody>
      </p:sp>
      <p:sp>
        <p:nvSpPr>
          <p:cNvPr id="3" name="TextBox 2"/>
          <p:cNvSpPr txBox="1"/>
          <p:nvPr/>
        </p:nvSpPr>
        <p:spPr>
          <a:xfrm>
            <a:off x="9623598" y="14073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7794" y="2199394"/>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句式杂糅，应为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，删除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经历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经历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的过程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的阶段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的过程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59423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99177" y="2580561"/>
            <a:ext cx="11484661" cy="1121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45702"/>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综合识别、判断</a:t>
            </a:r>
            <a:endParaRPr lang="zh-CN" altLang="zh-CN" sz="1050" b="1" kern="100" dirty="0">
              <a:solidFill>
                <a:srgbClr val="0000FF"/>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下列各句中，没有语病的一项是</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对于中央厉行勤俭节约反对铺张浪费的规定，一些人借口拉动内需</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名</a:t>
            </a:r>
            <a:r>
              <a:rPr lang="zh-CN" altLang="zh-CN" sz="2800" kern="100" dirty="0">
                <a:latin typeface="Times New Roman"/>
                <a:ea typeface="华文细黑"/>
                <a:cs typeface="Times New Roman"/>
              </a:rPr>
              <a:t>，认为适度的浪费有利于刺激经济的增长。</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一些干部有心干事，却又怕不小心出错而被揪住不放，或者担心</a:t>
            </a:r>
            <a:r>
              <a:rPr lang="zh-CN" altLang="zh-CN" sz="2800" kern="100" dirty="0" smtClean="0">
                <a:latin typeface="Times New Roman"/>
                <a:ea typeface="华文细黑"/>
                <a:cs typeface="Times New Roman"/>
              </a:rPr>
              <a:t>改革</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太猛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而被人告状，于是就索性奉行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无过即是功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的信条混日子。</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二孩政策全面放开，许多期盼已久的夫妇却放弃了要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的打算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主要原因不是观念的变化，也不是经济、精力等方面的压力太大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而是</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的坚决反对。</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和谐的家庭氛围、良好的教育背景、充满阳光的心态，都是促进林</a:t>
            </a:r>
            <a:r>
              <a:rPr lang="zh-CN" altLang="zh-CN" sz="2800" kern="100" dirty="0" smtClean="0">
                <a:latin typeface="Times New Roman"/>
                <a:ea typeface="华文细黑"/>
                <a:cs typeface="Times New Roman"/>
              </a:rPr>
              <a:t>书</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豪</a:t>
            </a:r>
            <a:r>
              <a:rPr lang="zh-CN" altLang="zh-CN" sz="2800" kern="100" dirty="0">
                <a:latin typeface="Times New Roman"/>
                <a:ea typeface="华文细黑"/>
                <a:cs typeface="Times New Roman"/>
              </a:rPr>
              <a:t>健康成长的积极因素，是优良环境与个人努力相协调的结果。</a:t>
            </a:r>
            <a:endParaRPr lang="zh-CN" altLang="zh-CN" sz="1050" kern="100" dirty="0">
              <a:effectLst/>
              <a:latin typeface="宋体"/>
              <a:cs typeface="Courier New"/>
            </a:endParaRPr>
          </a:p>
        </p:txBody>
      </p:sp>
      <p:sp>
        <p:nvSpPr>
          <p:cNvPr id="5" name="TextBox 4"/>
          <p:cNvSpPr txBox="1"/>
          <p:nvPr/>
        </p:nvSpPr>
        <p:spPr>
          <a:xfrm>
            <a:off x="5892381" y="8375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7012797" y="83750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083811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17794" y="1269554"/>
            <a:ext cx="11386607" cy="397031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项结构混乱，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两种句式杂糅，保留其一即可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项结构混乱，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其主要原因是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主要是因为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两种句式杂糅，应删去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项结构混乱，中途易辙，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是优良环境与个人努力相协调的结果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的主语应是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他的健康成长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04893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22927" y="3520361"/>
            <a:ext cx="11532919" cy="1209418"/>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89434"/>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下列各句中，没有语病的一项是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日本单方面制造的钓鱼岛事态升级，非常容易引发两国大面积军事</a:t>
            </a:r>
            <a:r>
              <a:rPr lang="zh-CN" altLang="zh-CN" sz="2800" kern="100" dirty="0" smtClean="0">
                <a:latin typeface="Times New Roman"/>
                <a:ea typeface="华文细黑"/>
                <a:cs typeface="Times New Roman"/>
              </a:rPr>
              <a:t>冲</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突</a:t>
            </a:r>
            <a:r>
              <a:rPr lang="zh-CN" altLang="zh-CN" sz="2800" kern="100" dirty="0">
                <a:latin typeface="Times New Roman"/>
                <a:ea typeface="华文细黑"/>
                <a:cs typeface="Times New Roman"/>
              </a:rPr>
              <a:t>的结果发生，中方对此保持了高度警惕。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许多水果都有药用功效，如柠檬中含有柠檬酸、柠檬多酚及维生素</a:t>
            </a:r>
            <a:r>
              <a:rPr lang="en-US" altLang="zh-CN" sz="2800" kern="100" dirty="0">
                <a:latin typeface="Times New Roman"/>
                <a:ea typeface="华文细黑"/>
                <a:cs typeface="Courier New"/>
              </a:rPr>
              <a:t>C</a:t>
            </a:r>
            <a:r>
              <a:rPr lang="zh-CN" altLang="zh-CN" sz="2800" kern="100" dirty="0" smtClean="0">
                <a:latin typeface="Times New Roman"/>
                <a:ea typeface="华文细黑"/>
                <a:cs typeface="Times New Roman"/>
              </a:rPr>
              <a:t>等</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成分</a:t>
            </a:r>
            <a:r>
              <a:rPr lang="zh-CN" altLang="zh-CN" sz="2800" kern="100" dirty="0">
                <a:latin typeface="Times New Roman"/>
                <a:ea typeface="华文细黑"/>
                <a:cs typeface="Times New Roman"/>
              </a:rPr>
              <a:t>具有很强的抑制血小板聚集的作用。</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欧洲银行已完成的压力测试结果显示，各国接受测试的</a:t>
            </a:r>
            <a:r>
              <a:rPr lang="en-US" altLang="zh-CN" sz="2800" kern="100" dirty="0">
                <a:latin typeface="Times New Roman"/>
                <a:ea typeface="华文细黑"/>
                <a:cs typeface="Courier New"/>
              </a:rPr>
              <a:t>91</a:t>
            </a:r>
            <a:r>
              <a:rPr lang="zh-CN" altLang="zh-CN" sz="2800" kern="100" dirty="0">
                <a:latin typeface="Times New Roman"/>
                <a:ea typeface="华文细黑"/>
                <a:cs typeface="Times New Roman"/>
              </a:rPr>
              <a:t>家大小</a:t>
            </a:r>
            <a:r>
              <a:rPr lang="zh-CN" altLang="zh-CN" sz="2800" kern="100" dirty="0" smtClean="0">
                <a:latin typeface="Times New Roman"/>
                <a:ea typeface="华文细黑"/>
                <a:cs typeface="Times New Roman"/>
              </a:rPr>
              <a:t>银行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家不符合规定的</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的一级资本比率。</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日前，某知名环保组织发布报告称，抽样调查发现，北上广深室内</a:t>
            </a:r>
            <a:r>
              <a:rPr lang="zh-CN" altLang="zh-CN" sz="2800" kern="100" dirty="0" smtClean="0">
                <a:latin typeface="Times New Roman"/>
                <a:ea typeface="华文细黑"/>
                <a:cs typeface="Times New Roman"/>
              </a:rPr>
              <a:t>灰</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尘</a:t>
            </a:r>
            <a:r>
              <a:rPr lang="zh-CN" altLang="zh-CN" sz="2800" kern="100" dirty="0">
                <a:latin typeface="Times New Roman"/>
                <a:ea typeface="华文细黑"/>
                <a:cs typeface="Times New Roman"/>
              </a:rPr>
              <a:t>样本中均含有邻苯二甲酸酯和溴化阻燃剂等四大类有毒有害物质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对</a:t>
            </a:r>
            <a:r>
              <a:rPr lang="zh-CN" altLang="zh-CN" sz="2800" kern="100" dirty="0">
                <a:latin typeface="Times New Roman"/>
                <a:ea typeface="华文细黑"/>
                <a:cs typeface="Times New Roman"/>
              </a:rPr>
              <a:t>人体危害很大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5" name="TextBox 4"/>
          <p:cNvSpPr txBox="1"/>
          <p:nvPr/>
        </p:nvSpPr>
        <p:spPr>
          <a:xfrm>
            <a:off x="5892381" y="40545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7012797" y="40545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084521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09897"/>
            <a:ext cx="11478502" cy="3354740"/>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句子</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后面专门介绍</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句群</a:t>
            </a:r>
            <a:endParaRPr lang="zh-CN" altLang="zh-CN" sz="1050" b="1" kern="100" dirty="0">
              <a:latin typeface="宋体"/>
              <a:cs typeface="Courier New"/>
            </a:endParaRPr>
          </a:p>
          <a:p>
            <a:pPr algn="just">
              <a:lnSpc>
                <a:spcPct val="150000"/>
              </a:lnSpc>
              <a:spcAft>
                <a:spcPts val="0"/>
              </a:spcAft>
            </a:pPr>
            <a:r>
              <a:rPr lang="zh-CN" altLang="zh-CN" sz="2800" kern="100" spc="-50" dirty="0">
                <a:latin typeface="Times New Roman"/>
                <a:ea typeface="华文细黑"/>
                <a:cs typeface="Times New Roman"/>
              </a:rPr>
              <a:t>句群也叫句组，它由前后连贯共同表示一个中心意思的几个句子组成</a:t>
            </a:r>
            <a:r>
              <a:rPr lang="zh-CN" altLang="zh-CN" sz="2800" kern="100" spc="-50" dirty="0" smtClean="0">
                <a:latin typeface="Times New Roman"/>
                <a:ea typeface="华文细黑"/>
                <a:cs typeface="Times New Roman"/>
              </a:rPr>
              <a:t>。如</a:t>
            </a:r>
            <a:r>
              <a:rPr lang="zh-CN" altLang="zh-CN" sz="2800" kern="100" spc="-50" dirty="0">
                <a:latin typeface="Times New Roman"/>
                <a:ea typeface="华文细黑"/>
                <a:cs typeface="Times New Roman"/>
              </a:rPr>
              <a:t>：</a:t>
            </a:r>
            <a:endParaRPr lang="zh-CN" altLang="zh-CN" sz="1050" kern="100" spc="-50" dirty="0">
              <a:latin typeface="宋体"/>
              <a:cs typeface="Courier New"/>
            </a:endParaRPr>
          </a:p>
          <a:p>
            <a:pPr indent="720725" algn="just">
              <a:lnSpc>
                <a:spcPct val="150000"/>
              </a:lnSpc>
              <a:spcAft>
                <a:spcPts val="0"/>
              </a:spcAft>
            </a:pPr>
            <a:r>
              <a:rPr lang="zh-CN" altLang="zh-CN" sz="2800" kern="100" dirty="0" smtClean="0">
                <a:latin typeface="Times New Roman"/>
                <a:ea typeface="华文细黑"/>
                <a:cs typeface="Times New Roman"/>
              </a:rPr>
              <a:t>历史</a:t>
            </a:r>
            <a:r>
              <a:rPr lang="zh-CN" altLang="zh-CN" sz="2800" kern="100" dirty="0">
                <a:latin typeface="Times New Roman"/>
                <a:ea typeface="华文细黑"/>
                <a:cs typeface="Times New Roman"/>
              </a:rPr>
              <a:t>是过去的事实。但我认为历史是过去与现在的无终止的对话。</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句群在语言表达运用中使用较多。</a:t>
            </a:r>
            <a:endParaRPr lang="zh-CN" altLang="zh-CN" sz="1050" kern="100" dirty="0">
              <a:effectLst/>
              <a:latin typeface="宋体"/>
              <a:cs typeface="Courier New"/>
            </a:endParaRPr>
          </a:p>
        </p:txBody>
      </p:sp>
    </p:spTree>
    <p:extLst>
      <p:ext uri="{BB962C8B-B14F-4D97-AF65-F5344CB8AC3E}">
        <p14:creationId xmlns:p14="http://schemas.microsoft.com/office/powerpoint/2010/main" val="32214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17794" y="909514"/>
            <a:ext cx="11386607" cy="3323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引发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结果发生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杂糅，可改为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引发两国大面积军事冲突的发生</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项句式杂糅，可改为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如柠檬中含有柠檬酸、柠檬多酚及维生素</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等成分，这些成分具有很强的抑制血小板聚集的作用</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项句式杂糅，可在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对人体危害很大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这些物质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16624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1228923"/>
            <a:ext cx="11478502"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结构混乱是近两年高考考查的热点之一。对此，应先熟悉它常见的几种类型，尤其要熟记常见的句式杂糅的类型，再考虑用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紧缩法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，即提取出句子主干。这样，结构混乱的问题一下子就能显现了</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如果凭语感能判定句子的不协调，那么，可用类比法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造句法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检查一下。类比法就是按照原文格式仿造一个或几个浅近的、容易把握的句子，与原句比较，从而找出原句病因</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844882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455" y="36806"/>
            <a:ext cx="11944575" cy="5481220"/>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pitchFamily="18" charset="0"/>
                <a:ea typeface="微软雅黑" pitchFamily="34" charset="-122"/>
                <a:cs typeface="Times New Roman"/>
              </a:rPr>
              <a:t>五、识别表意不明</a:t>
            </a:r>
          </a:p>
          <a:p>
            <a:pPr algn="just">
              <a:lnSpc>
                <a:spcPct val="140000"/>
              </a:lnSpc>
              <a:spcAft>
                <a:spcPts val="0"/>
              </a:spcAft>
            </a:pPr>
            <a:r>
              <a:rPr lang="zh-CN" altLang="zh-CN" sz="2800" kern="100" dirty="0">
                <a:latin typeface="Times New Roman"/>
                <a:ea typeface="华文细黑"/>
                <a:cs typeface="Times New Roman"/>
              </a:rPr>
              <a:t>表意不明是指句子表达的内容、意思等使人不易了解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费解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或不止一种解释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歧义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。表意不明的现象主要有：词的多义导致歧义、不同停顿产生歧义、指代不明、数量词两属等</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algn="just">
              <a:lnSpc>
                <a:spcPct val="14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识别两种表意不明类型</a:t>
            </a:r>
            <a:endParaRPr lang="zh-CN" altLang="zh-CN" sz="1050" b="1" kern="100" dirty="0">
              <a:solidFill>
                <a:srgbClr val="0000FF"/>
              </a:solidFill>
              <a:latin typeface="宋体"/>
              <a:cs typeface="Courier New"/>
            </a:endParaRPr>
          </a:p>
          <a:p>
            <a:pPr lvl="0" algn="just">
              <a:lnSpc>
                <a:spcPct val="140000"/>
              </a:lnSpc>
            </a:pPr>
            <a:r>
              <a:rPr lang="en-US" altLang="zh-CN" sz="2800" b="1" kern="100" dirty="0">
                <a:solidFill>
                  <a:prstClr val="black"/>
                </a:solidFill>
                <a:latin typeface="Times New Roman"/>
                <a:ea typeface="华文细黑"/>
                <a:cs typeface="Courier New"/>
              </a:rPr>
              <a:t>1.</a:t>
            </a:r>
            <a:r>
              <a:rPr lang="zh-CN" altLang="zh-CN" sz="2800" b="1" kern="100" dirty="0">
                <a:solidFill>
                  <a:prstClr val="black"/>
                </a:solidFill>
                <a:latin typeface="Times New Roman"/>
                <a:ea typeface="华文细黑"/>
                <a:cs typeface="Times New Roman"/>
              </a:rPr>
              <a:t>歧义</a:t>
            </a:r>
            <a:endParaRPr lang="zh-CN" altLang="zh-CN" sz="1050" b="1"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多音多义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造成歧义</a:t>
            </a:r>
            <a:endParaRPr lang="zh-CN" altLang="zh-CN" sz="1050" kern="100" dirty="0">
              <a:solidFill>
                <a:prstClr val="black"/>
              </a:solidFill>
              <a:latin typeface="宋体"/>
              <a:cs typeface="Courier New"/>
            </a:endParaRPr>
          </a:p>
          <a:p>
            <a:pPr lvl="0" algn="just">
              <a:lnSpc>
                <a:spcPct val="140000"/>
              </a:lnSpc>
            </a:pPr>
            <a:r>
              <a:rPr lang="zh-CN" altLang="zh-CN" sz="2800" kern="100" dirty="0">
                <a:solidFill>
                  <a:prstClr val="black"/>
                </a:solidFill>
                <a:latin typeface="Times New Roman"/>
                <a:ea typeface="华文细黑"/>
                <a:cs typeface="Times New Roman"/>
              </a:rPr>
              <a:t>下面句子都存在因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多音多义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造成歧义的问题，请作具体说明</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lvl="0" algn="just">
              <a:lnSpc>
                <a:spcPct val="140000"/>
              </a:lnSpc>
            </a:pPr>
            <a:r>
              <a:rPr lang="en-US" altLang="zh-CN" sz="2800" kern="100" dirty="0">
                <a:solidFill>
                  <a:prstClr val="black"/>
                </a:solidFill>
                <a:latin typeface="宋体"/>
                <a:ea typeface="华文细黑"/>
                <a:cs typeface="Times New Roman"/>
              </a:rPr>
              <a:t>①</a:t>
            </a:r>
            <a:r>
              <a:rPr lang="en-US" altLang="zh-CN" sz="2800" kern="100" dirty="0">
                <a:solidFill>
                  <a:prstClr val="black"/>
                </a:solidFill>
                <a:latin typeface="Times New Roman"/>
                <a:ea typeface="华文细黑"/>
                <a:cs typeface="Courier New"/>
              </a:rPr>
              <a:t>2010</a:t>
            </a:r>
            <a:r>
              <a:rPr lang="zh-CN" altLang="zh-CN" sz="2800" kern="100" dirty="0">
                <a:solidFill>
                  <a:prstClr val="black"/>
                </a:solidFill>
                <a:latin typeface="Times New Roman"/>
                <a:ea typeface="华文细黑"/>
                <a:cs typeface="Times New Roman"/>
              </a:rPr>
              <a:t>年底，小王还欠款一万元</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3" name="TextBox 2"/>
          <p:cNvSpPr txBox="1"/>
          <p:nvPr/>
        </p:nvSpPr>
        <p:spPr>
          <a:xfrm>
            <a:off x="5601310" y="49834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13358" y="5548506"/>
            <a:ext cx="11500473" cy="1227772"/>
          </a:xfrm>
          <a:prstGeom prst="rect">
            <a:avLst/>
          </a:prstGeom>
          <a:solidFill>
            <a:schemeClr val="accent1">
              <a:lumMod val="20000"/>
              <a:lumOff val="80000"/>
            </a:schemeClr>
          </a:solidFill>
        </p:spPr>
        <p:txBody>
          <a:bodyPr wrap="square">
            <a:spAutoFit/>
          </a:bodyPr>
          <a:lstStyle/>
          <a:p>
            <a:pPr algn="just">
              <a:lnSpc>
                <a:spcPct val="140000"/>
              </a:lnSpc>
              <a:spcAft>
                <a:spcPts val="0"/>
              </a:spcAft>
            </a:pPr>
            <a:r>
              <a:rPr lang="zh-CN" altLang="zh-CN" sz="2800" kern="100" dirty="0">
                <a:latin typeface="Times New Roman"/>
                <a:ea typeface="华文细黑"/>
                <a:cs typeface="Times New Roman"/>
              </a:rPr>
              <a:t>汉语中有些字因意义不同而读音不同，句中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hái</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huán</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，意思是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？词义不明。</a:t>
            </a:r>
            <a:endParaRPr lang="zh-CN" altLang="zh-CN" sz="1050" kern="100" dirty="0">
              <a:effectLst/>
              <a:latin typeface="宋体"/>
              <a:cs typeface="Courier New"/>
            </a:endParaRPr>
          </a:p>
        </p:txBody>
      </p:sp>
    </p:spTree>
    <p:extLst>
      <p:ext uri="{BB962C8B-B14F-4D97-AF65-F5344CB8AC3E}">
        <p14:creationId xmlns:p14="http://schemas.microsoft.com/office/powerpoint/2010/main" val="3488573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765498"/>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北京图书馆收藏着章太炎的书。</a:t>
            </a:r>
            <a:endParaRPr lang="zh-CN" altLang="zh-CN" sz="1050" kern="100" dirty="0">
              <a:effectLst/>
              <a:latin typeface="宋体"/>
              <a:cs typeface="Courier New"/>
            </a:endParaRPr>
          </a:p>
        </p:txBody>
      </p:sp>
      <p:sp>
        <p:nvSpPr>
          <p:cNvPr id="7" name="TextBox 6"/>
          <p:cNvSpPr txBox="1"/>
          <p:nvPr/>
        </p:nvSpPr>
        <p:spPr>
          <a:xfrm>
            <a:off x="5797649" y="96247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17794" y="1701602"/>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章太炎的书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词义不明，是章太炎的著作，还是章太炎曾收藏的书？不清楚。</a:t>
            </a:r>
            <a:endParaRPr lang="zh-CN" altLang="zh-CN" sz="1050" kern="100" dirty="0">
              <a:effectLst/>
              <a:latin typeface="宋体"/>
              <a:cs typeface="Courier New"/>
            </a:endParaRPr>
          </a:p>
        </p:txBody>
      </p:sp>
    </p:spTree>
    <p:extLst>
      <p:ext uri="{BB962C8B-B14F-4D97-AF65-F5344CB8AC3E}">
        <p14:creationId xmlns:p14="http://schemas.microsoft.com/office/powerpoint/2010/main" val="3843174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结构不定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造成歧义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结构不定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造成歧义的问题，请作具体说明。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这部影片讲述了一个身患重病的工人的女儿自强不息、与命运抗争的故事，对青少年观众很有教育意义。</a:t>
            </a:r>
            <a:endParaRPr lang="zh-CN" altLang="zh-CN" sz="1050" kern="100" dirty="0">
              <a:effectLst/>
              <a:latin typeface="宋体"/>
              <a:cs typeface="Courier New"/>
            </a:endParaRPr>
          </a:p>
        </p:txBody>
      </p:sp>
      <p:sp>
        <p:nvSpPr>
          <p:cNvPr id="3" name="TextBox 2"/>
          <p:cNvSpPr txBox="1"/>
          <p:nvPr/>
        </p:nvSpPr>
        <p:spPr>
          <a:xfrm>
            <a:off x="7863694" y="222438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7794" y="2927258"/>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身患重病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是修饰谁的？是工人还是工人的女儿？不明确。</a:t>
            </a:r>
            <a:endParaRPr lang="zh-CN" altLang="zh-CN" sz="1050" kern="100" dirty="0">
              <a:effectLst/>
              <a:latin typeface="宋体"/>
              <a:cs typeface="Courier New"/>
            </a:endParaRPr>
          </a:p>
        </p:txBody>
      </p:sp>
      <p:sp>
        <p:nvSpPr>
          <p:cNvPr id="6" name="矩形 5"/>
          <p:cNvSpPr/>
          <p:nvPr/>
        </p:nvSpPr>
        <p:spPr>
          <a:xfrm>
            <a:off x="339000" y="3750745"/>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警察反复观察了两个目击者提供的弹壳，并进行技术分析，确定它们和从案发现场得到的弹壳并不是出自同一支枪。</a:t>
            </a:r>
            <a:endParaRPr lang="zh-CN" altLang="zh-CN" sz="1050" kern="100" dirty="0">
              <a:effectLst/>
              <a:latin typeface="宋体"/>
              <a:cs typeface="Courier New"/>
            </a:endParaRPr>
          </a:p>
        </p:txBody>
      </p:sp>
      <p:sp>
        <p:nvSpPr>
          <p:cNvPr id="7" name="TextBox 6"/>
          <p:cNvSpPr txBox="1"/>
          <p:nvPr/>
        </p:nvSpPr>
        <p:spPr>
          <a:xfrm>
            <a:off x="9316516" y="45703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17794" y="5295738"/>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两个目击者提供的多个弹壳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一个目击者提供的两个弹壳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？表意不明。</a:t>
            </a:r>
            <a:endParaRPr lang="zh-CN" altLang="zh-CN" sz="1050" kern="100" dirty="0">
              <a:effectLst/>
              <a:latin typeface="宋体"/>
              <a:cs typeface="Courier New"/>
            </a:endParaRPr>
          </a:p>
        </p:txBody>
      </p:sp>
    </p:spTree>
    <p:extLst>
      <p:ext uri="{BB962C8B-B14F-4D97-AF65-F5344CB8AC3E}">
        <p14:creationId xmlns:p14="http://schemas.microsoft.com/office/powerpoint/2010/main" val="2667871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61442"/>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指代不明</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指代不明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造成歧义的问题，请作具体说明。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(1)(20126·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熟悉他的人都知道，生活中的他不像在银幕上那样，是个性格开朗外向、不拘小节的人。</a:t>
            </a:r>
            <a:endParaRPr lang="zh-CN" altLang="zh-CN" sz="1050" kern="100" dirty="0">
              <a:effectLst/>
              <a:latin typeface="宋体"/>
              <a:cs typeface="Courier New"/>
            </a:endParaRPr>
          </a:p>
        </p:txBody>
      </p:sp>
      <p:sp>
        <p:nvSpPr>
          <p:cNvPr id="3" name="TextBox 2"/>
          <p:cNvSpPr txBox="1"/>
          <p:nvPr/>
        </p:nvSpPr>
        <p:spPr>
          <a:xfrm>
            <a:off x="5735166" y="23832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7794" y="2988221"/>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是个性格开朗外向、不拘小节的人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可理解为他生活中的状态，也可理解为他银幕上的形象，可把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不像在银幕上那样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移至句末。</a:t>
            </a:r>
            <a:endParaRPr lang="zh-CN" altLang="zh-CN" sz="1050" kern="100" dirty="0">
              <a:effectLst/>
              <a:latin typeface="宋体"/>
              <a:cs typeface="Courier New"/>
            </a:endParaRPr>
          </a:p>
        </p:txBody>
      </p:sp>
      <p:sp>
        <p:nvSpPr>
          <p:cNvPr id="6" name="矩形 5"/>
          <p:cNvSpPr/>
          <p:nvPr/>
        </p:nvSpPr>
        <p:spPr>
          <a:xfrm>
            <a:off x="339000" y="4303415"/>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搜集史料不容易，鉴定和运用史料更不容易，过去中国大部分历史学家主要精力就用在这方面。</a:t>
            </a:r>
            <a:endParaRPr lang="zh-CN" altLang="zh-CN" sz="1050" kern="100" dirty="0">
              <a:effectLst/>
              <a:latin typeface="宋体"/>
              <a:cs typeface="Courier New"/>
            </a:endParaRPr>
          </a:p>
        </p:txBody>
      </p:sp>
      <p:sp>
        <p:nvSpPr>
          <p:cNvPr id="7" name="TextBox 6"/>
          <p:cNvSpPr txBox="1"/>
          <p:nvPr/>
        </p:nvSpPr>
        <p:spPr>
          <a:xfrm>
            <a:off x="4704867" y="515798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17794" y="5753100"/>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这方面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指代不明。</a:t>
            </a:r>
            <a:endParaRPr lang="zh-CN" altLang="zh-CN" sz="1050" kern="100" dirty="0">
              <a:effectLst/>
              <a:latin typeface="宋体"/>
              <a:cs typeface="Courier New"/>
            </a:endParaRPr>
          </a:p>
        </p:txBody>
      </p:sp>
    </p:spTree>
    <p:extLst>
      <p:ext uri="{BB962C8B-B14F-4D97-AF65-F5344CB8AC3E}">
        <p14:creationId xmlns:p14="http://schemas.microsoft.com/office/powerpoint/2010/main" val="2521835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重点识别：歧义</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表意不明这一类型的病句主要指歧义句。在一定的语言环境中，除了运用双关修辞格以外，如果同一句话有两种或两种以上的理解，那么这句话就是歧义句。歧义主要是由结构不定造成的。</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结构不定造成歧义的几种情况</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动词的施动方向不确定而产生歧义</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误例：</a:t>
            </a:r>
            <a:r>
              <a:rPr lang="zh-CN" altLang="zh-CN" sz="2800" kern="100" dirty="0">
                <a:latin typeface="Times New Roman"/>
                <a:ea typeface="华文细黑"/>
                <a:cs typeface="Times New Roman"/>
              </a:rPr>
              <a:t>他在某杂志生活栏目上发表的那篇关于饮食习惯与健康的文章，批评的人很多。</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解析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批评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的施动者和受动者不明确，是他在文章里批评别人多还是别人对他的文章批评多？可改为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文章中批评的人很多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17931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8888"/>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动词的支配范围不确定而产生歧义</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误例：</a:t>
            </a:r>
            <a:r>
              <a:rPr lang="zh-CN" altLang="zh-CN" sz="2800" kern="100" dirty="0">
                <a:latin typeface="Times New Roman"/>
                <a:ea typeface="华文细黑"/>
                <a:cs typeface="Times New Roman"/>
              </a:rPr>
              <a:t>发现了敌人的哨兵。</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解析　</a:t>
            </a:r>
            <a:r>
              <a:rPr lang="zh-CN" altLang="zh-CN" sz="2800" kern="100" dirty="0">
                <a:latin typeface="Times New Roman"/>
                <a:ea typeface="华文细黑"/>
                <a:cs typeface="Times New Roman"/>
              </a:rPr>
              <a:t>动词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的对象是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敌人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敌人的哨兵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？不明确。可据其中一种意思改为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哨兵发现了敌人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介词的管辖范围不确定而产生歧义</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误例：</a:t>
            </a:r>
            <a:r>
              <a:rPr lang="zh-CN" altLang="zh-CN" sz="2800" kern="100" dirty="0">
                <a:latin typeface="Times New Roman"/>
                <a:ea typeface="华文细黑"/>
                <a:cs typeface="Times New Roman"/>
              </a:rPr>
              <a:t>警方对报案人称围观者坐视不管表示愤慨。</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解析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的管辖范围不明确，是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报案人愤慨还是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围观者的行为愤慨？表意不明确。</a:t>
            </a:r>
            <a:endParaRPr lang="zh-CN" altLang="zh-CN" sz="1050" kern="100" dirty="0">
              <a:effectLst/>
              <a:latin typeface="宋体"/>
              <a:cs typeface="Courier New"/>
            </a:endParaRPr>
          </a:p>
        </p:txBody>
      </p:sp>
    </p:spTree>
    <p:extLst>
      <p:ext uri="{BB962C8B-B14F-4D97-AF65-F5344CB8AC3E}">
        <p14:creationId xmlns:p14="http://schemas.microsoft.com/office/powerpoint/2010/main" val="1148230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3518"/>
            <a:ext cx="11478502" cy="6686935"/>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latin typeface="Times New Roman"/>
                <a:ea typeface="华文细黑"/>
                <a:cs typeface="Courier New"/>
              </a:rPr>
              <a:t>(4)</a:t>
            </a:r>
            <a:r>
              <a:rPr lang="zh-CN" altLang="zh-CN" sz="2800" kern="100" dirty="0">
                <a:latin typeface="Times New Roman"/>
                <a:ea typeface="华文细黑"/>
                <a:cs typeface="Times New Roman"/>
              </a:rPr>
              <a:t>修饰两可而造成歧义</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ea typeface="华文细黑"/>
                <a:cs typeface="Times New Roman"/>
              </a:rPr>
              <a:t>误例：</a:t>
            </a:r>
            <a:r>
              <a:rPr lang="zh-CN" altLang="zh-CN" sz="2800" kern="100" dirty="0">
                <a:latin typeface="Times New Roman"/>
                <a:ea typeface="华文细黑"/>
                <a:cs typeface="Times New Roman"/>
              </a:rPr>
              <a:t>数百位战斗英雄的亲属出席了隆重的表彰会。</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ea typeface="华文细黑"/>
                <a:cs typeface="Times New Roman"/>
              </a:rPr>
              <a:t>解析</a:t>
            </a:r>
            <a:r>
              <a:rPr lang="zh-CN" altLang="zh-CN" sz="2800" kern="100" dirty="0">
                <a:latin typeface="Times New Roman"/>
                <a:ea typeface="华文细黑"/>
                <a:cs typeface="Times New Roman"/>
              </a:rPr>
              <a:t>　数量短语作为定语易出现歧义，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数百位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是修饰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英雄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还是修饰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亲属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数百位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调到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亲属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由停顿不同而造成歧义</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在同一句话里，由于标点符号的位置不同，或者在阅读过程中虽然没有标点符号，但因句子比较长而需要停顿，若停顿的位置不同，也会造成意思上的很大差异。</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ea typeface="华文细黑"/>
                <a:cs typeface="Times New Roman"/>
              </a:rPr>
              <a:t>误例：</a:t>
            </a:r>
            <a:r>
              <a:rPr lang="zh-CN" altLang="zh-CN" sz="2800" kern="100" dirty="0">
                <a:latin typeface="Times New Roman"/>
                <a:ea typeface="华文细黑"/>
                <a:cs typeface="Times New Roman"/>
              </a:rPr>
              <a:t>只要你单位同意，报销差旅费，安排住处，领取出席证的问题可由我们解决。</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ea typeface="华文细黑"/>
                <a:cs typeface="Times New Roman"/>
              </a:rPr>
              <a:t>解析</a:t>
            </a:r>
            <a:r>
              <a:rPr lang="zh-CN" altLang="zh-CN" sz="2800" kern="100" dirty="0">
                <a:latin typeface="Times New Roman"/>
                <a:ea typeface="华文细黑"/>
                <a:cs typeface="Times New Roman"/>
              </a:rPr>
              <a:t>　由于逗号停顿的位置不同，原句可有几种不同的意思。</a:t>
            </a:r>
            <a:endParaRPr lang="zh-CN" altLang="zh-CN" sz="1050" kern="100" dirty="0">
              <a:effectLst/>
              <a:latin typeface="宋体"/>
              <a:cs typeface="Courier New"/>
            </a:endParaRPr>
          </a:p>
        </p:txBody>
      </p:sp>
    </p:spTree>
    <p:extLst>
      <p:ext uri="{BB962C8B-B14F-4D97-AF65-F5344CB8AC3E}">
        <p14:creationId xmlns:p14="http://schemas.microsoft.com/office/powerpoint/2010/main" val="2327491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5663"/>
            <a:ext cx="11478502" cy="1333931"/>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Times New Roman" pitchFamily="18" charset="0"/>
                <a:ea typeface="微软雅黑" pitchFamily="34" charset="-122"/>
                <a:cs typeface="Times New Roman"/>
              </a:rPr>
              <a:t>边练边悟</a:t>
            </a:r>
            <a:r>
              <a:rPr lang="en-US" altLang="zh-CN" sz="2800" b="1" kern="100" dirty="0">
                <a:solidFill>
                  <a:srgbClr val="C00000"/>
                </a:solidFill>
                <a:latin typeface="Times New Roman" pitchFamily="18" charset="0"/>
                <a:ea typeface="微软雅黑" pitchFamily="34" charset="-122"/>
                <a:cs typeface="Courier New"/>
              </a:rPr>
              <a:t>1</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指出下列句子出现歧义的原因</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开学后不久，王虹同学借张晓丽同学一本《唐诗宋词选读》。</a:t>
            </a:r>
            <a:endParaRPr lang="zh-CN" altLang="zh-CN" sz="1050" kern="100" dirty="0">
              <a:effectLst/>
              <a:latin typeface="宋体"/>
              <a:cs typeface="Courier New"/>
            </a:endParaRPr>
          </a:p>
        </p:txBody>
      </p:sp>
      <p:sp>
        <p:nvSpPr>
          <p:cNvPr id="3" name="TextBox 2"/>
          <p:cNvSpPr txBox="1"/>
          <p:nvPr/>
        </p:nvSpPr>
        <p:spPr>
          <a:xfrm>
            <a:off x="10415686" y="10959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17794" y="1776871"/>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的方向性不明确，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两可。表意不明。可将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借张晓丽同学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借了张晓丽同学的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借给张晓丽同学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39000" y="3329524"/>
            <a:ext cx="1147850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松下公司这个</a:t>
            </a:r>
            <a:r>
              <a:rPr lang="en-US" altLang="zh-CN" sz="2800" kern="100" dirty="0">
                <a:latin typeface="Times New Roman"/>
                <a:ea typeface="华文细黑"/>
                <a:cs typeface="Courier New"/>
              </a:rPr>
              <a:t>126</a:t>
            </a:r>
            <a:r>
              <a:rPr lang="zh-CN" altLang="zh-CN" sz="2800" kern="100" dirty="0">
                <a:latin typeface="Times New Roman"/>
                <a:ea typeface="华文细黑"/>
                <a:cs typeface="Times New Roman"/>
              </a:rPr>
              <a:t>毫米厚度的新产品给人的视觉感受，并不像索尼公司的产品那样，有一种比实际厚度稍薄的错觉。</a:t>
            </a:r>
            <a:endParaRPr lang="zh-CN" altLang="zh-CN" sz="1050" kern="100" dirty="0">
              <a:effectLst/>
              <a:latin typeface="宋体"/>
              <a:cs typeface="Courier New"/>
            </a:endParaRPr>
          </a:p>
        </p:txBody>
      </p:sp>
      <p:sp>
        <p:nvSpPr>
          <p:cNvPr id="7" name="TextBox 6"/>
          <p:cNvSpPr txBox="1"/>
          <p:nvPr/>
        </p:nvSpPr>
        <p:spPr>
          <a:xfrm>
            <a:off x="7823398" y="417321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17794" y="4879479"/>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有一种比实际厚度稍薄的错觉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松下公司新产品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索尼公司的产品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？主语指向不明。</a:t>
            </a:r>
            <a:endParaRPr lang="zh-CN" altLang="zh-CN" sz="1050" kern="100" dirty="0">
              <a:effectLst/>
              <a:latin typeface="宋体"/>
              <a:cs typeface="Courier New"/>
            </a:endParaRPr>
          </a:p>
        </p:txBody>
      </p:sp>
    </p:spTree>
    <p:extLst>
      <p:ext uri="{BB962C8B-B14F-4D97-AF65-F5344CB8AC3E}">
        <p14:creationId xmlns:p14="http://schemas.microsoft.com/office/powerpoint/2010/main" val="1938143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26035"/>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二、掌握句子成分和复句类型</a:t>
            </a: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什么叫句子</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句子是具有一个句调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形式上带句号、问号、叹号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，能够表达一个相对完整的意思的语言单位。如：</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妙！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谁？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刮风了。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他身体很壮。</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句子成分</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句子成分是句子结构的组成成分，有主语、谓语、宾语、定语、状语、补语六种。其中，主、谓、宾是句子的主干，它表述句子的主要意义；定、状、补是句子的枝叶，它使句子表达的意义更具体形象</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9613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418"/>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这是名模孙燕摄于</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月的照片。</a:t>
            </a:r>
            <a:endParaRPr lang="zh-CN" altLang="zh-CN" sz="1050" kern="100" dirty="0">
              <a:effectLst/>
              <a:latin typeface="宋体"/>
              <a:cs typeface="Courier New"/>
            </a:endParaRPr>
          </a:p>
        </p:txBody>
      </p:sp>
      <p:sp>
        <p:nvSpPr>
          <p:cNvPr id="3" name="TextBox 2"/>
          <p:cNvSpPr txBox="1"/>
          <p:nvPr/>
        </p:nvSpPr>
        <p:spPr>
          <a:xfrm>
            <a:off x="6830752" y="19934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049" y="852364"/>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动词的施受不明，可以理解为孙燕自己拍摄的，也可以理解为别人替她拍摄的。</a:t>
            </a:r>
            <a:endParaRPr lang="zh-CN" altLang="zh-CN" sz="1050" kern="100" dirty="0">
              <a:effectLst/>
              <a:latin typeface="宋体"/>
              <a:cs typeface="Courier New"/>
            </a:endParaRPr>
          </a:p>
        </p:txBody>
      </p:sp>
      <p:sp>
        <p:nvSpPr>
          <p:cNvPr id="6" name="矩形 5"/>
          <p:cNvSpPr/>
          <p:nvPr/>
        </p:nvSpPr>
        <p:spPr>
          <a:xfrm>
            <a:off x="339000" y="2234233"/>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a:latin typeface="Times New Roman"/>
                <a:ea typeface="华文细黑"/>
                <a:cs typeface="Times New Roman"/>
              </a:rPr>
              <a:t>山上的水宝贵，我们把它留给晚上来的人喝。</a:t>
            </a:r>
            <a:endParaRPr lang="zh-CN" altLang="zh-CN" sz="1050" kern="100" dirty="0">
              <a:effectLst/>
              <a:latin typeface="宋体"/>
              <a:cs typeface="Courier New"/>
            </a:endParaRPr>
          </a:p>
        </p:txBody>
      </p:sp>
      <p:sp>
        <p:nvSpPr>
          <p:cNvPr id="7" name="TextBox 6"/>
          <p:cNvSpPr txBox="1"/>
          <p:nvPr/>
        </p:nvSpPr>
        <p:spPr>
          <a:xfrm>
            <a:off x="8039422" y="240721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97049" y="3050617"/>
            <a:ext cx="11273868" cy="2031325"/>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停顿不明，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晚上来的人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有两种停顿，两种切分：一是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把它留给晚</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上来的人喝</a:t>
            </a:r>
            <a:r>
              <a:rPr lang="en-US" altLang="zh-CN" sz="2800" kern="100" dirty="0">
                <a:latin typeface="宋体"/>
                <a:ea typeface="华文细黑"/>
                <a:cs typeface="Times New Roman"/>
              </a:rPr>
              <a:t>”</a:t>
            </a:r>
            <a:r>
              <a:rPr lang="zh-CN" altLang="zh-CN" sz="2800" kern="100" dirty="0">
                <a:latin typeface="IPAPANNEW"/>
                <a:ea typeface="华文细黑"/>
                <a:cs typeface="Times New Roman"/>
              </a:rPr>
              <a:t>，意谓</a:t>
            </a:r>
            <a:r>
              <a:rPr lang="en-US" altLang="zh-CN" sz="2800" kern="100" dirty="0">
                <a:latin typeface="宋体"/>
                <a:ea typeface="华文细黑"/>
                <a:cs typeface="Times New Roman"/>
              </a:rPr>
              <a:t>“</a:t>
            </a:r>
            <a:r>
              <a:rPr lang="zh-CN" altLang="zh-CN" sz="2800" kern="100" dirty="0">
                <a:latin typeface="IPAPANNEW"/>
                <a:ea typeface="华文细黑"/>
                <a:cs typeface="Times New Roman"/>
              </a:rPr>
              <a:t>迟到</a:t>
            </a:r>
            <a:r>
              <a:rPr lang="en-US" altLang="zh-CN" sz="2800" kern="100" dirty="0">
                <a:latin typeface="宋体"/>
                <a:ea typeface="华文细黑"/>
                <a:cs typeface="Times New Roman"/>
              </a:rPr>
              <a:t>”</a:t>
            </a:r>
            <a:r>
              <a:rPr lang="zh-CN" altLang="zh-CN" sz="2800" kern="100" dirty="0">
                <a:latin typeface="IPAPANNEW"/>
                <a:ea typeface="华文细黑"/>
                <a:cs typeface="Times New Roman"/>
              </a:rPr>
              <a:t>；一是</a:t>
            </a:r>
            <a:r>
              <a:rPr lang="en-US" altLang="zh-CN" sz="2800" kern="100" dirty="0">
                <a:latin typeface="宋体"/>
                <a:ea typeface="华文细黑"/>
                <a:cs typeface="Times New Roman"/>
              </a:rPr>
              <a:t>“</a:t>
            </a:r>
            <a:r>
              <a:rPr lang="zh-CN" altLang="zh-CN" sz="2800" kern="100" dirty="0">
                <a:latin typeface="IPAPANNEW"/>
                <a:ea typeface="华文细黑"/>
                <a:cs typeface="Times New Roman"/>
              </a:rPr>
              <a:t>把它留给晚上</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来的人喝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夜里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9" name="矩形 8"/>
          <p:cNvSpPr/>
          <p:nvPr/>
        </p:nvSpPr>
        <p:spPr>
          <a:xfrm>
            <a:off x="339000" y="5138936"/>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一个外商投资的木材加工厂今年年底将要建成投产。</a:t>
            </a:r>
            <a:endParaRPr lang="zh-CN" altLang="zh-CN" sz="1050" kern="100" dirty="0">
              <a:effectLst/>
              <a:latin typeface="宋体"/>
              <a:cs typeface="Courier New"/>
            </a:endParaRPr>
          </a:p>
        </p:txBody>
      </p:sp>
      <p:sp>
        <p:nvSpPr>
          <p:cNvPr id="10" name="TextBox 9"/>
          <p:cNvSpPr txBox="1"/>
          <p:nvPr/>
        </p:nvSpPr>
        <p:spPr>
          <a:xfrm>
            <a:off x="8997713" y="53458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矩形 10"/>
          <p:cNvSpPr/>
          <p:nvPr/>
        </p:nvSpPr>
        <p:spPr>
          <a:xfrm>
            <a:off x="397049" y="6023510"/>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修饰两可。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既可修饰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外商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，又可修饰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加工厂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98208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5" grpId="0" animBg="1"/>
      <p:bldP spid="5" grpId="1" animBg="1"/>
      <p:bldP spid="8" grpId="0" animBg="1"/>
      <p:bldP spid="8" grpId="1" animBg="1"/>
      <p:bldP spid="11" grpId="0" animBg="1"/>
      <p:bldP spid="11" grpId="1"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7907"/>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辨别真假歧义</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真歧义是指一句话既能这样理解，又能那样理解，使人无所适从。假歧义是指有的句子就局部看具备了歧义句的特征，但在具体的语言环境中不会让人产生不同的理解</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b="1" kern="100" dirty="0">
                <a:solidFill>
                  <a:srgbClr val="C00000"/>
                </a:solidFill>
                <a:latin typeface="Times New Roman" pitchFamily="18" charset="0"/>
                <a:ea typeface="微软雅黑" pitchFamily="34" charset="-122"/>
                <a:cs typeface="Times New Roman"/>
              </a:rPr>
              <a:t>边练边悟</a:t>
            </a:r>
            <a:r>
              <a:rPr lang="en-US" altLang="zh-CN" sz="2800" b="1" kern="100" dirty="0">
                <a:solidFill>
                  <a:srgbClr val="C00000"/>
                </a:solidFill>
                <a:latin typeface="Times New Roman" pitchFamily="18" charset="0"/>
                <a:ea typeface="微软雅黑" pitchFamily="34" charset="-122"/>
                <a:cs typeface="Courier New"/>
              </a:rPr>
              <a:t>2</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判断下面句子是否存在歧义问题，说明理由</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那天，张平去找李南，两个人恰恰在新建路相遇了。他说：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你来得正好呢！</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2422798" y="430667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049" y="4935698"/>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有歧义。第一句说了张、李两人，第二句的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不知指代谁。这里不宜用代词，是谁说的，就把谁的名字重说一遍。</a:t>
            </a:r>
            <a:endParaRPr lang="zh-CN" altLang="zh-CN" sz="1050" kern="100" dirty="0">
              <a:effectLst/>
              <a:latin typeface="宋体"/>
              <a:cs typeface="Courier New"/>
            </a:endParaRPr>
          </a:p>
        </p:txBody>
      </p:sp>
    </p:spTree>
    <p:extLst>
      <p:ext uri="{BB962C8B-B14F-4D97-AF65-F5344CB8AC3E}">
        <p14:creationId xmlns:p14="http://schemas.microsoft.com/office/powerpoint/2010/main" val="1017587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44505"/>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张大娘完全懂得小虎子的意思。她笑眯眯地说：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你们自己干吧，爷爷会支持你们的。</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3709417" y="179695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049" y="2561175"/>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无歧义。虽然前一句提到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张大娘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小虎子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两个人，但后用的代词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指代张大娘，不会引起误解，因为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是女的，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小虎子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是男的，一看就清楚。</a:t>
            </a:r>
            <a:endParaRPr lang="zh-CN" altLang="zh-CN" sz="1050" kern="100" dirty="0">
              <a:effectLst/>
              <a:latin typeface="宋体"/>
              <a:cs typeface="Courier New"/>
            </a:endParaRPr>
          </a:p>
        </p:txBody>
      </p:sp>
    </p:spTree>
    <p:extLst>
      <p:ext uri="{BB962C8B-B14F-4D97-AF65-F5344CB8AC3E}">
        <p14:creationId xmlns:p14="http://schemas.microsoft.com/office/powerpoint/2010/main" val="470935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7344" y="477466"/>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有几回，邻舍孩子听得笑声，也赶热闹，围住了孔乙己。他便给他们茴香豆吃，一人一颗。</a:t>
            </a:r>
            <a:endParaRPr lang="zh-CN" altLang="zh-CN" sz="1050" kern="100" dirty="0">
              <a:effectLst/>
              <a:latin typeface="宋体"/>
              <a:cs typeface="Courier New"/>
            </a:endParaRPr>
          </a:p>
        </p:txBody>
      </p:sp>
      <p:sp>
        <p:nvSpPr>
          <p:cNvPr id="5" name="TextBox 4"/>
          <p:cNvSpPr txBox="1"/>
          <p:nvPr/>
        </p:nvSpPr>
        <p:spPr>
          <a:xfrm>
            <a:off x="4107557" y="133203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397049" y="2052117"/>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无歧义。第一句说了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孩子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孔乙己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两个对象，从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可以看出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孩子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是复数，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孔乙己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是单数，所以第二句用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两个代词，不会使人误解。</a:t>
            </a:r>
            <a:endParaRPr lang="zh-CN" altLang="zh-CN" sz="1050" kern="100" dirty="0">
              <a:effectLst/>
              <a:latin typeface="宋体"/>
              <a:cs typeface="Courier New"/>
            </a:endParaRPr>
          </a:p>
        </p:txBody>
      </p:sp>
      <p:sp>
        <p:nvSpPr>
          <p:cNvPr id="7" name="矩形 6"/>
          <p:cNvSpPr/>
          <p:nvPr/>
        </p:nvSpPr>
        <p:spPr>
          <a:xfrm>
            <a:off x="357639" y="4110346"/>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他去了三年了。</a:t>
            </a:r>
            <a:endParaRPr lang="zh-CN" altLang="zh-CN" sz="1050" kern="100" dirty="0">
              <a:effectLst/>
              <a:latin typeface="宋体"/>
              <a:cs typeface="Courier New"/>
            </a:endParaRPr>
          </a:p>
        </p:txBody>
      </p:sp>
      <p:sp>
        <p:nvSpPr>
          <p:cNvPr id="8" name="TextBox 7"/>
          <p:cNvSpPr txBox="1"/>
          <p:nvPr/>
        </p:nvSpPr>
        <p:spPr>
          <a:xfrm>
            <a:off x="3324994" y="42938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77344" y="5004445"/>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有歧义。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三个意思。</a:t>
            </a:r>
            <a:endParaRPr lang="zh-CN" altLang="zh-CN" sz="1050" kern="100" dirty="0">
              <a:effectLst/>
              <a:latin typeface="宋体"/>
              <a:cs typeface="Courier New"/>
            </a:endParaRPr>
          </a:p>
        </p:txBody>
      </p:sp>
    </p:spTree>
    <p:extLst>
      <p:ext uri="{BB962C8B-B14F-4D97-AF65-F5344CB8AC3E}">
        <p14:creationId xmlns:p14="http://schemas.microsoft.com/office/powerpoint/2010/main" val="2607906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8"/>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6" grpId="0" animBg="1"/>
      <p:bldP spid="6" grpId="1" animBg="1"/>
      <p:bldP spid="9" grpId="0" animBg="1"/>
      <p:bldP spid="9" grpId="1"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25970"/>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这种办法叫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蘑菇战术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，将敌人磨得精疲力竭，然后消灭之。</a:t>
            </a:r>
            <a:endParaRPr lang="zh-CN" altLang="zh-CN" sz="1050" kern="100" dirty="0">
              <a:effectLst/>
              <a:latin typeface="宋体"/>
              <a:cs typeface="Courier New"/>
            </a:endParaRPr>
          </a:p>
        </p:txBody>
      </p:sp>
      <p:sp>
        <p:nvSpPr>
          <p:cNvPr id="5" name="TextBox 4"/>
          <p:cNvSpPr txBox="1"/>
          <p:nvPr/>
        </p:nvSpPr>
        <p:spPr>
          <a:xfrm>
            <a:off x="10744014" y="93285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397231" y="1701602"/>
            <a:ext cx="11386607" cy="26776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spc="-50" dirty="0">
                <a:latin typeface="Times New Roman"/>
                <a:ea typeface="华文细黑"/>
                <a:cs typeface="Times New Roman"/>
              </a:rPr>
              <a:t>无歧义。</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蘑菇</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的</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蘑</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同</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折磨</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的</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磨</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构成谐音双关。</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双关</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是有意使语句具有双重含义，言在此而意在彼。该句表面上是写</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蘑菇</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a:t>
            </a:r>
            <a:r>
              <a:rPr lang="zh-CN" altLang="zh-CN" sz="2800" kern="100" dirty="0">
                <a:latin typeface="Times New Roman"/>
                <a:ea typeface="华文细黑"/>
                <a:cs typeface="Times New Roman"/>
              </a:rPr>
              <a:t>实际意义却是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折磨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，这是作者要表达的修辞效果，它不会让人捉摸不定，无所适从</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9114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animBg="1"/>
      <p:bldP spid="6" grpId="1"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97049" y="1460979"/>
            <a:ext cx="11484661" cy="108233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83518"/>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综合识别、判断</a:t>
            </a:r>
            <a:endParaRPr lang="zh-CN" altLang="zh-CN" sz="1050" b="1" kern="100" dirty="0">
              <a:solidFill>
                <a:srgbClr val="0000FF"/>
              </a:solidFill>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下列各句中，没有语病的一项是</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如果冰箱具有多重存储空间，这样不同的食物就有自己适合的存储</a:t>
            </a:r>
            <a:r>
              <a:rPr lang="zh-CN" altLang="zh-CN" sz="2800" kern="100" dirty="0" smtClean="0">
                <a:latin typeface="Times New Roman"/>
                <a:ea typeface="华文细黑"/>
                <a:cs typeface="Times New Roman"/>
              </a:rPr>
              <a:t>空</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间</a:t>
            </a:r>
            <a:r>
              <a:rPr lang="zh-CN" altLang="zh-CN" sz="2800" kern="100" dirty="0">
                <a:latin typeface="Times New Roman"/>
                <a:ea typeface="华文细黑"/>
                <a:cs typeface="Times New Roman"/>
              </a:rPr>
              <a:t>和温度，健康和新鲜就有保障了。</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这次外出比赛，我一定说服老师和你一起去，这样你就不会太紧张了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发挥得更好。</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封龙山又名飞龙山，位于石家庄市区</a:t>
            </a:r>
            <a:r>
              <a:rPr lang="en-US" altLang="zh-CN" sz="2800" kern="100" dirty="0">
                <a:latin typeface="Times New Roman"/>
                <a:ea typeface="华文细黑"/>
                <a:cs typeface="Courier New"/>
              </a:rPr>
              <a:t>22</a:t>
            </a:r>
            <a:r>
              <a:rPr lang="zh-CN" altLang="zh-CN" sz="2800" kern="100" dirty="0">
                <a:latin typeface="Times New Roman"/>
                <a:ea typeface="华文细黑"/>
                <a:cs typeface="Times New Roman"/>
              </a:rPr>
              <a:t>公里处，早在战国时期就已</a:t>
            </a:r>
            <a:r>
              <a:rPr lang="zh-CN" altLang="zh-CN" sz="2800" kern="100" dirty="0" smtClean="0">
                <a:latin typeface="Times New Roman"/>
                <a:ea typeface="华文细黑"/>
                <a:cs typeface="Times New Roman"/>
              </a:rPr>
              <a:t>见</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诸</a:t>
            </a:r>
            <a:r>
              <a:rPr lang="zh-CN" altLang="zh-CN" sz="2800" kern="100" dirty="0">
                <a:latin typeface="Times New Roman"/>
                <a:ea typeface="华文细黑"/>
                <a:cs typeface="Times New Roman"/>
              </a:rPr>
              <a:t>史册，汉唐以来一直是河北名山。</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有些专家认为，肥胖的人由于不能容纳更多的脂肪细胞而使这些</a:t>
            </a:r>
            <a:r>
              <a:rPr lang="zh-CN" altLang="zh-CN" sz="2800" kern="100" dirty="0" smtClean="0">
                <a:latin typeface="Times New Roman"/>
                <a:ea typeface="华文细黑"/>
                <a:cs typeface="Times New Roman"/>
              </a:rPr>
              <a:t>细胞</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到肝脏储存引起胰岛素混乱，从而引发糖尿病；也有一些专家</a:t>
            </a:r>
            <a:r>
              <a:rPr lang="zh-CN" altLang="zh-CN" sz="2800" kern="100" dirty="0" smtClean="0">
                <a:latin typeface="Times New Roman"/>
                <a:ea typeface="华文细黑"/>
                <a:cs typeface="Times New Roman"/>
              </a:rPr>
              <a:t>对</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此</a:t>
            </a:r>
            <a:r>
              <a:rPr lang="zh-CN" altLang="zh-CN" sz="2800" kern="100" dirty="0">
                <a:latin typeface="Times New Roman"/>
                <a:ea typeface="华文细黑"/>
                <a:cs typeface="Times New Roman"/>
              </a:rPr>
              <a:t>有不同的看法。但最新的研究成果否定了这种认识。</a:t>
            </a:r>
            <a:endParaRPr lang="zh-CN" altLang="zh-CN" sz="1050" kern="100" dirty="0">
              <a:effectLst/>
              <a:latin typeface="宋体"/>
              <a:cs typeface="Courier New"/>
            </a:endParaRPr>
          </a:p>
        </p:txBody>
      </p:sp>
      <p:sp>
        <p:nvSpPr>
          <p:cNvPr id="5" name="TextBox 4"/>
          <p:cNvSpPr txBox="1"/>
          <p:nvPr/>
        </p:nvSpPr>
        <p:spPr>
          <a:xfrm>
            <a:off x="5653633" y="84701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6774049" y="84701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020949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1116013"/>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和你一起去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的人，可以是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，也可以是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老师</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位于石家庄市区</a:t>
            </a:r>
            <a:r>
              <a:rPr lang="en-US" altLang="zh-CN" sz="2800" kern="100" dirty="0">
                <a:latin typeface="Times New Roman"/>
                <a:ea typeface="华文细黑"/>
                <a:cs typeface="Courier New"/>
              </a:rPr>
              <a:t>22</a:t>
            </a:r>
            <a:r>
              <a:rPr lang="zh-CN" altLang="zh-CN" sz="2800" kern="100" dirty="0">
                <a:latin typeface="Times New Roman"/>
                <a:ea typeface="华文细黑"/>
                <a:cs typeface="Times New Roman"/>
              </a:rPr>
              <a:t>公里处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究竟在什么方位没有说清楚</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这种认识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指代不清。</a:t>
            </a:r>
            <a:endParaRPr lang="zh-CN" altLang="zh-CN" sz="1050" kern="100" dirty="0">
              <a:latin typeface="宋体"/>
              <a:cs typeface="Courier New"/>
            </a:endParaRPr>
          </a:p>
        </p:txBody>
      </p:sp>
    </p:spTree>
    <p:extLst>
      <p:ext uri="{BB962C8B-B14F-4D97-AF65-F5344CB8AC3E}">
        <p14:creationId xmlns:p14="http://schemas.microsoft.com/office/powerpoint/2010/main" val="28491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60995"/>
            <a:ext cx="11478502"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a:latin typeface="Times New Roman"/>
                <a:ea typeface="华文细黑"/>
                <a:cs typeface="Times New Roman"/>
              </a:rPr>
              <a:t>辨识表意不明，一看数量短语，数量短语与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同时出现，常会产生歧义。二看多音、多义词，它往往容易造成歧义。三看代词，代词如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等在句中易出现指代不明的情况。四看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既可作介词又可作连词，因为词义不同，在句中作用也不同，容易产生歧义。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另外，通过变换节奏、变换轻重音朗读也能检查出歧义来。</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87555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2086" y="813540"/>
            <a:ext cx="11252330" cy="3552358"/>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mj-ea"/>
                <a:ea typeface="+mj-ea"/>
                <a:cs typeface="Times New Roman"/>
              </a:rPr>
              <a:t>六、识别不合逻辑</a:t>
            </a:r>
          </a:p>
          <a:p>
            <a:pPr algn="just">
              <a:lnSpc>
                <a:spcPts val="5500"/>
              </a:lnSpc>
              <a:spcAft>
                <a:spcPts val="0"/>
              </a:spcAft>
            </a:pPr>
            <a:r>
              <a:rPr lang="zh-CN" altLang="zh-CN" sz="2800" kern="100" dirty="0">
                <a:latin typeface="Times New Roman"/>
                <a:ea typeface="华文细黑"/>
                <a:cs typeface="Times New Roman"/>
              </a:rPr>
              <a:t>不合逻辑是指句子表达的意思没有道理，不符合客观事实。这种语病有的是由于作者对客观事物认识错误而产生的，有的是由于语言表达不妥而产生的。不合逻辑的现象主要有：概念混乱、否定不当、主客颠倒、前后矛盾、不合事理等几种情况</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65794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07174" y="399785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7576" y="4717933"/>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历史资料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包括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历史图片、历史物品、历史人物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，不能并列。</a:t>
            </a:r>
            <a:endParaRPr lang="zh-CN" altLang="zh-CN" sz="1050" kern="100" dirty="0">
              <a:effectLst/>
              <a:latin typeface="宋体"/>
              <a:cs typeface="Courier New"/>
            </a:endParaRPr>
          </a:p>
        </p:txBody>
      </p:sp>
      <p:sp>
        <p:nvSpPr>
          <p:cNvPr id="9" name="矩形 8"/>
          <p:cNvSpPr/>
          <p:nvPr/>
        </p:nvSpPr>
        <p:spPr>
          <a:xfrm>
            <a:off x="364143" y="613477"/>
            <a:ext cx="11457851" cy="3970318"/>
          </a:xfrm>
          <a:prstGeom prst="rect">
            <a:avLst/>
          </a:prstGeom>
        </p:spPr>
        <p:txBody>
          <a:bodyPr>
            <a:spAutoFit/>
          </a:bodyPr>
          <a:lstStyle/>
          <a:p>
            <a:pPr lvl="0" algn="just">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识别六种不合逻辑类型</a:t>
            </a:r>
            <a:endParaRPr lang="zh-CN" altLang="zh-CN" sz="1050" b="1" kern="100" dirty="0">
              <a:solidFill>
                <a:srgbClr val="0000FF"/>
              </a:solidFill>
              <a:latin typeface="宋体"/>
              <a:cs typeface="Courier New"/>
            </a:endParaRPr>
          </a:p>
          <a:p>
            <a:pPr lvl="0" algn="just">
              <a:lnSpc>
                <a:spcPct val="150000"/>
              </a:lnSpc>
            </a:pPr>
            <a:r>
              <a:rPr lang="en-US" altLang="zh-CN" sz="2800" b="1" kern="100" dirty="0">
                <a:solidFill>
                  <a:prstClr val="black"/>
                </a:solidFill>
                <a:latin typeface="Times New Roman"/>
                <a:ea typeface="华文细黑"/>
                <a:cs typeface="Courier New"/>
              </a:rPr>
              <a:t>1.</a:t>
            </a:r>
            <a:r>
              <a:rPr lang="zh-CN" altLang="zh-CN" sz="2800" b="1" kern="100" dirty="0">
                <a:solidFill>
                  <a:prstClr val="black"/>
                </a:solidFill>
                <a:latin typeface="Times New Roman"/>
                <a:ea typeface="华文细黑"/>
                <a:cs typeface="Times New Roman"/>
              </a:rPr>
              <a:t>概念混乱</a:t>
            </a:r>
            <a:endParaRPr lang="zh-CN" altLang="zh-CN" sz="1050" b="1"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下面句子都存在概念混乱的问题，请作具体说明</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(1)(2015·</a:t>
            </a:r>
            <a:r>
              <a:rPr lang="zh-CN" altLang="zh-CN" sz="2800" kern="100" dirty="0">
                <a:solidFill>
                  <a:prstClr val="black"/>
                </a:solidFill>
                <a:latin typeface="Times New Roman"/>
                <a:ea typeface="华文细黑"/>
                <a:cs typeface="Times New Roman"/>
              </a:rPr>
              <a:t>天津</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五大道历史体验馆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项目以五大道历史为背景，以洋楼文化为主线，结合历史图片、历史资料、历史物品、历史人物，通过多媒体手段，展现当年的洋楼生活</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21542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68309"/>
            <a:ext cx="11478502" cy="594006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在一个完整、典型的句子中，句子各种成分之间的关系、顺序一般是：</a:t>
            </a:r>
            <a:endParaRPr lang="zh-CN" altLang="zh-CN" sz="1050" kern="100" dirty="0">
              <a:solidFill>
                <a:prstClr val="black"/>
              </a:solidFill>
              <a:latin typeface="宋体"/>
              <a:cs typeface="Courier New"/>
            </a:endParaRPr>
          </a:p>
          <a:p>
            <a:pPr lvl="0" algn="just">
              <a:lnSpc>
                <a:spcPct val="150000"/>
              </a:lnSpc>
            </a:pPr>
            <a:r>
              <a:rPr lang="zh-CN" altLang="zh-CN" sz="2800" kern="100" dirty="0" smtClean="0">
                <a:solidFill>
                  <a:prstClr val="black"/>
                </a:solidFill>
                <a:latin typeface="Times New Roman"/>
                <a:ea typeface="华文细黑"/>
                <a:cs typeface="Times New Roman"/>
              </a:rPr>
              <a:t>例句：</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全体</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　同学</a:t>
            </a:r>
            <a:r>
              <a:rPr lang="zh-CN" altLang="zh-CN" sz="2800" b="1" kern="100" dirty="0" smtClean="0">
                <a:solidFill>
                  <a:prstClr val="black"/>
                </a:solidFill>
                <a:latin typeface="宋体"/>
                <a:ea typeface="华文细黑"/>
                <a:cs typeface="Times New Roman"/>
              </a:rPr>
              <a:t>‖</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都</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　</a:t>
            </a:r>
            <a:r>
              <a:rPr lang="zh-CN" altLang="zh-CN" sz="2800" u="heavy" kern="100" dirty="0" smtClean="0">
                <a:solidFill>
                  <a:prstClr val="black"/>
                </a:solidFill>
                <a:latin typeface="Times New Roman"/>
                <a:ea typeface="华文细黑"/>
                <a:cs typeface="Times New Roman"/>
              </a:rPr>
              <a:t>做</a:t>
            </a:r>
            <a:r>
              <a:rPr lang="zh-CN" altLang="zh-CN" sz="2800" kern="100" dirty="0" smtClean="0">
                <a:solidFill>
                  <a:prstClr val="black"/>
                </a:solidFill>
                <a:latin typeface="Times New Roman"/>
                <a:ea typeface="华文细黑"/>
                <a:cs typeface="Times New Roman"/>
              </a:rPr>
              <a:t>〈完〉了</a:t>
            </a:r>
            <a:r>
              <a:rPr lang="en-US" altLang="zh-CN" sz="2800" kern="100" dirty="0" smtClean="0">
                <a:solidFill>
                  <a:prstClr val="black"/>
                </a:solidFill>
                <a:latin typeface="Symbol"/>
                <a:ea typeface="华文细黑"/>
                <a:cs typeface="Times New Roman"/>
              </a:rPr>
              <a:t>(</a:t>
            </a:r>
            <a:r>
              <a:rPr lang="zh-CN" altLang="zh-CN" sz="2800" kern="100" dirty="0" smtClean="0">
                <a:solidFill>
                  <a:prstClr val="black"/>
                </a:solidFill>
                <a:latin typeface="Times New Roman"/>
                <a:ea typeface="华文细黑"/>
                <a:cs typeface="Times New Roman"/>
              </a:rPr>
              <a:t>语文</a:t>
            </a:r>
            <a:r>
              <a:rPr lang="en-US" altLang="zh-CN" sz="2800" kern="100" dirty="0" smtClean="0">
                <a:solidFill>
                  <a:prstClr val="black"/>
                </a:solidFill>
                <a:latin typeface="Symbol"/>
                <a:ea typeface="华文细黑"/>
                <a:cs typeface="Times New Roman"/>
              </a:rPr>
              <a:t>)</a:t>
            </a:r>
            <a:r>
              <a:rPr lang="zh-CN" altLang="zh-CN" sz="2800" kern="100" dirty="0" smtClean="0">
                <a:solidFill>
                  <a:prstClr val="black"/>
                </a:solidFill>
                <a:latin typeface="Times New Roman"/>
                <a:ea typeface="华文细黑"/>
                <a:cs typeface="Times New Roman"/>
              </a:rPr>
              <a:t>作业。</a:t>
            </a:r>
            <a:endParaRPr lang="zh-CN" altLang="zh-CN" sz="1050" kern="100" dirty="0" smtClean="0">
              <a:solidFill>
                <a:prstClr val="black"/>
              </a:solidFill>
              <a:latin typeface="宋体"/>
              <a:cs typeface="Courier New"/>
            </a:endParaRPr>
          </a:p>
          <a:p>
            <a:pPr lvl="0" algn="just">
              <a:lnSpc>
                <a:spcPct val="150000"/>
              </a:lnSpc>
            </a:pPr>
            <a:r>
              <a:rPr lang="en-US" altLang="zh-CN" sz="2800" kern="100" dirty="0" smtClean="0">
                <a:solidFill>
                  <a:prstClr val="black"/>
                </a:solidFill>
                <a:latin typeface="Symbol"/>
                <a:ea typeface="华文细黑"/>
                <a:cs typeface="Times New Roman"/>
              </a:rPr>
              <a:t>            (</a:t>
            </a:r>
            <a:r>
              <a:rPr lang="zh-CN" altLang="zh-CN" sz="2800" kern="100" dirty="0">
                <a:solidFill>
                  <a:prstClr val="black"/>
                </a:solidFill>
                <a:latin typeface="Times New Roman"/>
                <a:ea typeface="华文细黑"/>
                <a:cs typeface="Times New Roman"/>
              </a:rPr>
              <a:t>定语</a:t>
            </a:r>
            <a:r>
              <a:rPr lang="en-US" altLang="zh-CN" sz="2800" kern="100" dirty="0" smtClean="0">
                <a:solidFill>
                  <a:prstClr val="black"/>
                </a:solidFill>
                <a:latin typeface="Symbol"/>
                <a:ea typeface="华文细黑"/>
                <a:cs typeface="Times New Roman"/>
              </a:rPr>
              <a:t>)   </a:t>
            </a:r>
            <a:r>
              <a:rPr lang="en-US" altLang="zh-CN" sz="2800" kern="100" dirty="0" smtClean="0">
                <a:solidFill>
                  <a:prstClr val="black"/>
                </a:solidFill>
                <a:latin typeface="Times New Roman"/>
                <a:ea typeface="华文细黑"/>
                <a:cs typeface="Courier New"/>
              </a:rPr>
              <a:t> </a:t>
            </a:r>
            <a:r>
              <a:rPr lang="en-US" altLang="zh-CN" sz="2800" kern="100" dirty="0">
                <a:solidFill>
                  <a:prstClr val="black"/>
                </a:solidFill>
                <a:latin typeface="Symbol"/>
                <a:ea typeface="华文细黑"/>
                <a:cs typeface="Times New Roman"/>
              </a:rPr>
              <a:t>(</a:t>
            </a:r>
            <a:r>
              <a:rPr lang="zh-CN" altLang="zh-CN" sz="2800" kern="100" dirty="0">
                <a:solidFill>
                  <a:prstClr val="black"/>
                </a:solidFill>
                <a:latin typeface="Times New Roman"/>
                <a:ea typeface="华文细黑"/>
                <a:cs typeface="Times New Roman"/>
              </a:rPr>
              <a:t>主语</a:t>
            </a:r>
            <a:r>
              <a:rPr lang="en-US" altLang="zh-CN" sz="2800" kern="100" dirty="0">
                <a:solidFill>
                  <a:prstClr val="black"/>
                </a:solidFill>
                <a:latin typeface="Symbol"/>
                <a:ea typeface="华文细黑"/>
                <a:cs typeface="Times New Roman"/>
              </a:rPr>
              <a:t>)(</a:t>
            </a:r>
            <a:r>
              <a:rPr lang="zh-CN" altLang="zh-CN" sz="2800" kern="100" dirty="0">
                <a:solidFill>
                  <a:prstClr val="black"/>
                </a:solidFill>
                <a:latin typeface="Times New Roman"/>
                <a:ea typeface="华文细黑"/>
                <a:cs typeface="Times New Roman"/>
              </a:rPr>
              <a:t>状语</a:t>
            </a:r>
            <a:r>
              <a:rPr lang="en-US" altLang="zh-CN" sz="2800" kern="100" dirty="0">
                <a:solidFill>
                  <a:prstClr val="black"/>
                </a:solidFill>
                <a:latin typeface="Symbol"/>
                <a:ea typeface="华文细黑"/>
                <a:cs typeface="Times New Roman"/>
              </a:rPr>
              <a:t>)(</a:t>
            </a:r>
            <a:r>
              <a:rPr lang="zh-CN" altLang="zh-CN" sz="2800" kern="100" dirty="0">
                <a:solidFill>
                  <a:prstClr val="black"/>
                </a:solidFill>
                <a:latin typeface="Times New Roman"/>
                <a:ea typeface="华文细黑"/>
                <a:cs typeface="Times New Roman"/>
              </a:rPr>
              <a:t>谓语</a:t>
            </a:r>
            <a:r>
              <a:rPr lang="en-US" altLang="zh-CN" sz="2800" kern="100" dirty="0">
                <a:solidFill>
                  <a:prstClr val="black"/>
                </a:solidFill>
                <a:latin typeface="Symbol"/>
                <a:ea typeface="华文细黑"/>
                <a:cs typeface="Times New Roman"/>
              </a:rPr>
              <a:t>)(</a:t>
            </a:r>
            <a:r>
              <a:rPr lang="zh-CN" altLang="zh-CN" sz="2800" kern="100" dirty="0">
                <a:solidFill>
                  <a:prstClr val="black"/>
                </a:solidFill>
                <a:latin typeface="Times New Roman"/>
                <a:ea typeface="华文细黑"/>
                <a:cs typeface="Times New Roman"/>
              </a:rPr>
              <a:t>补语</a:t>
            </a:r>
            <a:r>
              <a:rPr lang="en-US" altLang="zh-CN" sz="2800" kern="100" dirty="0">
                <a:solidFill>
                  <a:prstClr val="black"/>
                </a:solidFill>
                <a:latin typeface="Symbol"/>
                <a:ea typeface="华文细黑"/>
                <a:cs typeface="Times New Roman"/>
              </a:rPr>
              <a:t>)(</a:t>
            </a:r>
            <a:r>
              <a:rPr lang="zh-CN" altLang="zh-CN" sz="2800" kern="100" dirty="0">
                <a:solidFill>
                  <a:prstClr val="black"/>
                </a:solidFill>
                <a:latin typeface="Times New Roman"/>
                <a:ea typeface="华文细黑"/>
                <a:cs typeface="Times New Roman"/>
              </a:rPr>
              <a:t>定语</a:t>
            </a:r>
            <a:r>
              <a:rPr lang="en-US" altLang="zh-CN" sz="2800" kern="100" dirty="0">
                <a:solidFill>
                  <a:prstClr val="black"/>
                </a:solidFill>
                <a:latin typeface="Symbol"/>
                <a:ea typeface="华文细黑"/>
                <a:cs typeface="Times New Roman"/>
              </a:rPr>
              <a:t>)(</a:t>
            </a:r>
            <a:r>
              <a:rPr lang="zh-CN" altLang="zh-CN" sz="2800" kern="100" dirty="0">
                <a:solidFill>
                  <a:prstClr val="black"/>
                </a:solidFill>
                <a:latin typeface="Times New Roman"/>
                <a:ea typeface="华文细黑"/>
                <a:cs typeface="Times New Roman"/>
              </a:rPr>
              <a:t>宾语</a:t>
            </a:r>
            <a:r>
              <a:rPr lang="en-US" altLang="zh-CN" sz="2800" kern="100" dirty="0" smtClean="0">
                <a:solidFill>
                  <a:prstClr val="black"/>
                </a:solidFill>
                <a:latin typeface="Symbol"/>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学会划分句子成分是辨析、修改病句的基础。主语是句子的陈述对象，一般由名词或名词性短语充当；谓语是用来陈述主语的，一般由动词、形容词或动词性、形容词性短语充当；宾语是谓语动词支配、关涉的对象，一般也由名词、名词性短语充当；定语一般放在主语或宾语前，一般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作标志；状语一般放在主语后谓语动词前，一般用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作标志；补语放在谓语动词后宾语前，一般用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作标志</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cxnSp>
        <p:nvCxnSpPr>
          <p:cNvPr id="4" name="直接连接符 3"/>
          <p:cNvCxnSpPr/>
          <p:nvPr/>
        </p:nvCxnSpPr>
        <p:spPr>
          <a:xfrm>
            <a:off x="2841985" y="1693982"/>
            <a:ext cx="6970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841985" y="1765990"/>
            <a:ext cx="6970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7443634" y="1444050"/>
                <a:ext cx="896023" cy="461665"/>
              </a:xfrm>
              <a:prstGeom prst="rect">
                <a:avLst/>
              </a:prstGeom>
              <a:noFill/>
            </p:spPr>
            <p:txBody>
              <a:bodyPr wrap="none" rtlCol="0">
                <a:spAutoFit/>
              </a:bodyPr>
              <a:lstStyle/>
              <a:p>
                <a14:m>
                  <m:oMath xmlns:m="http://schemas.openxmlformats.org/officeDocument/2006/math">
                    <m:r>
                      <a:rPr lang="en-US" altLang="zh-CN" i="1" spc="-600" smtClean="0">
                        <a:latin typeface="Cambria Math"/>
                        <a:ea typeface="Cambria Math"/>
                      </a:rPr>
                      <m:t>~</m:t>
                    </m:r>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8" name="TextBox 7"/>
              <p:cNvSpPr txBox="1">
                <a:spLocks noRot="1" noChangeAspect="1" noMove="1" noResize="1" noEditPoints="1" noAdjustHandles="1" noChangeArrowheads="1" noChangeShapeType="1" noTextEdit="1"/>
              </p:cNvSpPr>
              <p:nvPr/>
            </p:nvSpPr>
            <p:spPr>
              <a:xfrm>
                <a:off x="7443634" y="1444050"/>
                <a:ext cx="896023" cy="461665"/>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934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053530"/>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(2)(2013·</a:t>
            </a:r>
            <a:r>
              <a:rPr lang="zh-CN" altLang="zh-CN" sz="2800" kern="100" dirty="0">
                <a:latin typeface="Times New Roman"/>
                <a:ea typeface="华文细黑"/>
                <a:cs typeface="Times New Roman"/>
              </a:rPr>
              <a:t>江西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教育主管部门要求，各级各类学校学生的生活用品以及床上用品都应由学生自主选购，不得统一配备。</a:t>
            </a:r>
            <a:endParaRPr lang="zh-CN" altLang="zh-CN" sz="1050" kern="100" dirty="0">
              <a:effectLst/>
              <a:latin typeface="宋体"/>
              <a:cs typeface="Courier New"/>
            </a:endParaRPr>
          </a:p>
        </p:txBody>
      </p:sp>
      <p:sp>
        <p:nvSpPr>
          <p:cNvPr id="7" name="TextBox 6"/>
          <p:cNvSpPr txBox="1"/>
          <p:nvPr/>
        </p:nvSpPr>
        <p:spPr>
          <a:xfrm>
            <a:off x="7405966" y="184561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20789" y="2584748"/>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种属并列而致不合逻辑，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床上用品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从属于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生活用品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以及床上用品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。若要强调大宗用品，可把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尤其是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74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否定不当</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下面句子都存在否定不当的问题，请作具体说明。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广东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今年五一节前夕，发改委发出紧急通知，禁止空调厂商和经销商不得以价格战的手段进行不正当竞争。</a:t>
            </a:r>
            <a:endParaRPr lang="zh-CN" altLang="zh-CN" sz="1050" kern="100" dirty="0">
              <a:effectLst/>
              <a:latin typeface="宋体"/>
              <a:cs typeface="Courier New"/>
            </a:endParaRPr>
          </a:p>
        </p:txBody>
      </p:sp>
      <p:sp>
        <p:nvSpPr>
          <p:cNvPr id="3" name="TextBox 2"/>
          <p:cNvSpPr txBox="1"/>
          <p:nvPr/>
        </p:nvSpPr>
        <p:spPr>
          <a:xfrm>
            <a:off x="7542162" y="22391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2887265"/>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禁止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双重否定，不当。</a:t>
            </a:r>
            <a:endParaRPr lang="zh-CN" altLang="zh-CN" sz="1050" kern="100" dirty="0">
              <a:effectLst/>
              <a:latin typeface="宋体"/>
              <a:cs typeface="Courier New"/>
            </a:endParaRPr>
          </a:p>
        </p:txBody>
      </p:sp>
      <p:sp>
        <p:nvSpPr>
          <p:cNvPr id="6" name="矩形 5"/>
          <p:cNvSpPr/>
          <p:nvPr/>
        </p:nvSpPr>
        <p:spPr>
          <a:xfrm>
            <a:off x="339000" y="3752817"/>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(2)(20126·</a:t>
            </a:r>
            <a:r>
              <a:rPr lang="zh-CN" altLang="zh-CN" sz="2800" kern="100" dirty="0">
                <a:latin typeface="Times New Roman"/>
                <a:ea typeface="华文细黑"/>
                <a:cs typeface="Times New Roman"/>
              </a:rPr>
              <a:t>浙江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一项好的政策照理会带来好的效果，但在现阶段，必须强化阳光操作、民主监督等制约措施，因为好经也要提防不被念歪。</a:t>
            </a:r>
            <a:endParaRPr lang="zh-CN" altLang="zh-CN" sz="1050" kern="100" dirty="0">
              <a:effectLst/>
              <a:latin typeface="宋体"/>
              <a:cs typeface="Courier New"/>
            </a:endParaRPr>
          </a:p>
        </p:txBody>
      </p:sp>
      <p:sp>
        <p:nvSpPr>
          <p:cNvPr id="7" name="TextBox 6"/>
          <p:cNvSpPr txBox="1"/>
          <p:nvPr/>
        </p:nvSpPr>
        <p:spPr>
          <a:xfrm>
            <a:off x="10806497" y="45827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97231" y="5273427"/>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表隐性否定，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表显性否定，前后连用表双重否定，应删去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79777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14640"/>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数量误用</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数目的减少可以用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了</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降低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了</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等词语，后面所跟的数词指原数量与减少后数量之间的差额，如从</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减少到</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，可以说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减少了十分之九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，而不能说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减少了九倍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，因为减少一倍就成了零；也可以用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降低到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下降到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等词语，后面所跟的数词指减少后的余数，如从</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减少到</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，可以说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减少到十分之一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。如果弄不清楚数量关系，表述上往往会出现不合逻辑的错误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22835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95059"/>
            <a:ext cx="11478502" cy="2062079"/>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下面句子都存在数量误用的问题，请作具体说明。</a:t>
            </a:r>
            <a:endParaRPr lang="zh-CN" altLang="zh-CN" sz="1050" kern="100" dirty="0">
              <a:solidFill>
                <a:prstClr val="black"/>
              </a:solidFill>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(1)(20126·</a:t>
            </a:r>
            <a:r>
              <a:rPr lang="zh-CN" altLang="zh-CN" sz="2800" kern="100" dirty="0" smtClean="0">
                <a:latin typeface="Times New Roman"/>
                <a:ea typeface="华文细黑"/>
                <a:cs typeface="Times New Roman"/>
              </a:rPr>
              <a:t>安徽</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报告中值得注意的是，约</a:t>
            </a:r>
            <a:r>
              <a:rPr lang="en-US" altLang="zh-CN" sz="2800" kern="100" dirty="0" smtClean="0">
                <a:latin typeface="Times New Roman"/>
                <a:ea typeface="华文细黑"/>
                <a:cs typeface="Courier New"/>
              </a:rPr>
              <a:t>90%</a:t>
            </a:r>
            <a:r>
              <a:rPr lang="zh-CN" altLang="zh-CN" sz="2800" kern="100" dirty="0" smtClean="0">
                <a:latin typeface="Times New Roman"/>
                <a:ea typeface="华文细黑"/>
                <a:cs typeface="Times New Roman"/>
              </a:rPr>
              <a:t>以上的人表示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看完电子书就不再买纸质书</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，这一比例较上一年有所上升。</a:t>
            </a:r>
            <a:endParaRPr lang="zh-CN" altLang="zh-CN" sz="1050" kern="100" dirty="0">
              <a:effectLst/>
              <a:latin typeface="宋体"/>
              <a:cs typeface="Courier New"/>
            </a:endParaRPr>
          </a:p>
        </p:txBody>
      </p:sp>
      <p:sp>
        <p:nvSpPr>
          <p:cNvPr id="3" name="TextBox 2"/>
          <p:cNvSpPr txBox="1"/>
          <p:nvPr/>
        </p:nvSpPr>
        <p:spPr>
          <a:xfrm>
            <a:off x="8202488" y="207725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2710465"/>
            <a:ext cx="11386607"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约</a:t>
            </a:r>
            <a:r>
              <a:rPr lang="en-US" altLang="zh-CN" sz="2800" kern="100" dirty="0">
                <a:latin typeface="Times New Roman"/>
                <a:ea typeface="华文细黑"/>
                <a:cs typeface="Courier New"/>
              </a:rPr>
              <a:t>90%</a:t>
            </a:r>
            <a:r>
              <a:rPr lang="zh-CN" altLang="zh-CN" sz="2800" kern="100" dirty="0">
                <a:latin typeface="Times New Roman"/>
                <a:ea typeface="华文细黑"/>
                <a:cs typeface="Times New Roman"/>
              </a:rPr>
              <a:t>以上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前后矛盾，二者不可连用，应删除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39000" y="3502553"/>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参加这项比赛的选手平均年龄</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岁，平均身高</a:t>
            </a:r>
            <a:r>
              <a:rPr lang="en-US" altLang="zh-CN" sz="2800" kern="100" dirty="0">
                <a:latin typeface="Times New Roman"/>
                <a:ea typeface="华文细黑"/>
                <a:cs typeface="Courier New"/>
              </a:rPr>
              <a:t>1.68</a:t>
            </a:r>
            <a:r>
              <a:rPr lang="zh-CN" altLang="zh-CN" sz="2800" kern="100" dirty="0">
                <a:latin typeface="Times New Roman"/>
                <a:ea typeface="华文细黑"/>
                <a:cs typeface="Times New Roman"/>
              </a:rPr>
              <a:t>米，平均文化程度大专以上。</a:t>
            </a:r>
            <a:endParaRPr lang="zh-CN" altLang="zh-CN" sz="1050" kern="100" dirty="0">
              <a:effectLst/>
              <a:latin typeface="宋体"/>
              <a:cs typeface="Courier New"/>
            </a:endParaRPr>
          </a:p>
        </p:txBody>
      </p:sp>
      <p:sp>
        <p:nvSpPr>
          <p:cNvPr id="7" name="TextBox 6"/>
          <p:cNvSpPr txBox="1"/>
          <p:nvPr/>
        </p:nvSpPr>
        <p:spPr>
          <a:xfrm>
            <a:off x="2263924" y="43126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97231" y="4972442"/>
            <a:ext cx="11386607"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平均文化程度大专以上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有误，平均不能是约数，不能说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90013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418"/>
            <a:ext cx="11478502"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latin typeface="Times New Roman"/>
                <a:ea typeface="华文细黑"/>
                <a:cs typeface="Courier New"/>
              </a:rPr>
              <a:t>4.</a:t>
            </a:r>
            <a:r>
              <a:rPr lang="zh-CN" altLang="zh-CN" sz="2800" b="1" kern="100" dirty="0" smtClean="0">
                <a:latin typeface="Times New Roman"/>
                <a:ea typeface="华文细黑"/>
                <a:cs typeface="Times New Roman"/>
              </a:rPr>
              <a:t>因果不当</a:t>
            </a:r>
            <a:endParaRPr lang="zh-CN" altLang="zh-CN" sz="1050" b="1"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下面</a:t>
            </a:r>
            <a:r>
              <a:rPr lang="zh-CN" altLang="zh-CN" sz="2800" kern="100" dirty="0">
                <a:latin typeface="Times New Roman"/>
                <a:ea typeface="华文细黑"/>
                <a:cs typeface="Times New Roman"/>
              </a:rPr>
              <a:t>句子都存在因果不当的问题，请作具体说明。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塞林格的《麦田里的守望者》不愧为美国当代文学中的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现代经典小说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之一，因为现在部分高等学校和大多数中学已把它列为必读的课外读物。</a:t>
            </a:r>
            <a:endParaRPr lang="zh-CN" altLang="zh-CN" sz="1050" kern="100" dirty="0">
              <a:effectLst/>
              <a:latin typeface="宋体"/>
              <a:cs typeface="Courier New"/>
            </a:endParaRPr>
          </a:p>
        </p:txBody>
      </p:sp>
      <p:sp>
        <p:nvSpPr>
          <p:cNvPr id="3" name="TextBox 2"/>
          <p:cNvSpPr txBox="1"/>
          <p:nvPr/>
        </p:nvSpPr>
        <p:spPr>
          <a:xfrm>
            <a:off x="1539652" y="279744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3524822"/>
            <a:ext cx="11386607"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列为课外读物不应该是成为经典的原因，因果关系倒置。</a:t>
            </a:r>
            <a:endParaRPr lang="zh-CN" altLang="zh-CN" sz="1050" kern="100" dirty="0">
              <a:effectLst/>
              <a:latin typeface="宋体"/>
              <a:cs typeface="Courier New"/>
            </a:endParaRPr>
          </a:p>
        </p:txBody>
      </p:sp>
      <p:sp>
        <p:nvSpPr>
          <p:cNvPr id="6" name="矩形 5"/>
          <p:cNvSpPr/>
          <p:nvPr/>
        </p:nvSpPr>
        <p:spPr>
          <a:xfrm>
            <a:off x="339000" y="4400889"/>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由于新近翻译的论文大多竭力宣传西方教育理念，因而问世不久的《现代教育》杂志能客观地与读者谈论西方教育观的两面性。</a:t>
            </a:r>
            <a:endParaRPr lang="zh-CN" altLang="zh-CN" sz="1050" kern="100" dirty="0">
              <a:effectLst/>
              <a:latin typeface="宋体"/>
              <a:cs typeface="Courier New"/>
            </a:endParaRPr>
          </a:p>
        </p:txBody>
      </p:sp>
      <p:sp>
        <p:nvSpPr>
          <p:cNvPr id="7" name="TextBox 6"/>
          <p:cNvSpPr txBox="1"/>
          <p:nvPr/>
        </p:nvSpPr>
        <p:spPr>
          <a:xfrm>
            <a:off x="10086417" y="522046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97231" y="5869292"/>
            <a:ext cx="11386607"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强加因果。</a:t>
            </a:r>
            <a:endParaRPr lang="zh-CN" altLang="zh-CN" sz="1050" kern="100" dirty="0">
              <a:effectLst/>
              <a:latin typeface="宋体"/>
              <a:cs typeface="Courier New"/>
            </a:endParaRPr>
          </a:p>
        </p:txBody>
      </p:sp>
    </p:spTree>
    <p:extLst>
      <p:ext uri="{BB962C8B-B14F-4D97-AF65-F5344CB8AC3E}">
        <p14:creationId xmlns:p14="http://schemas.microsoft.com/office/powerpoint/2010/main" val="2202777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3931"/>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主客颠倒</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下面句子都存在主客颠倒的问题，请作具体说明。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(1)(2013·</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跟随广播学习英语不失为一种有效的方法，不过大部分电台英语广播的语速较快，对于初学英语的人听起来确实感到困难。</a:t>
            </a:r>
            <a:endParaRPr lang="zh-CN" altLang="zh-CN" sz="1050" kern="100" dirty="0">
              <a:effectLst/>
              <a:latin typeface="宋体"/>
              <a:cs typeface="Courier New"/>
            </a:endParaRPr>
          </a:p>
        </p:txBody>
      </p:sp>
      <p:sp>
        <p:nvSpPr>
          <p:cNvPr id="3" name="TextBox 2"/>
          <p:cNvSpPr txBox="1"/>
          <p:nvPr/>
        </p:nvSpPr>
        <p:spPr>
          <a:xfrm>
            <a:off x="10744014" y="25656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3281255"/>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不合逻辑，后一分句主干是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语速较快感到困难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不通，宜采用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结构，可在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后面加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，也可删除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作后一分句的主语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6233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6433"/>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说起饺子，每一个中国人都不感到陌生，中国的饺子对外国人也充满了难以抗拒的诱惑。</a:t>
            </a:r>
            <a:endParaRPr lang="zh-CN" altLang="zh-CN" sz="1050" kern="100" dirty="0">
              <a:effectLst/>
              <a:latin typeface="宋体"/>
              <a:cs typeface="Courier New"/>
            </a:endParaRPr>
          </a:p>
        </p:txBody>
      </p:sp>
      <p:sp>
        <p:nvSpPr>
          <p:cNvPr id="3" name="TextBox 2"/>
          <p:cNvSpPr txBox="1"/>
          <p:nvPr/>
        </p:nvSpPr>
        <p:spPr>
          <a:xfrm>
            <a:off x="3737992" y="111601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1839354"/>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主客颠倒，可在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对外国人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。另外，主语不一致，前半句主语为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每一个中国人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，后半句为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中国的饺子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18138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9915"/>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6.</a:t>
            </a:r>
            <a:r>
              <a:rPr lang="zh-CN" altLang="zh-CN" sz="2800" b="1" kern="100" dirty="0">
                <a:latin typeface="Times New Roman"/>
                <a:ea typeface="华文细黑"/>
                <a:cs typeface="Times New Roman"/>
              </a:rPr>
              <a:t>有悖事理</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含自相矛盾</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下面句子都存在有悖事理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含自相矛盾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该型飞机在运营成本上是其他同级别机型的</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倍，优势明显；在商载、航程、航速等方面也极具竞争力。</a:t>
            </a:r>
            <a:endParaRPr lang="zh-CN" altLang="zh-CN" sz="1050" kern="100" dirty="0">
              <a:effectLst/>
              <a:latin typeface="宋体"/>
              <a:cs typeface="Courier New"/>
            </a:endParaRPr>
          </a:p>
        </p:txBody>
      </p:sp>
      <p:sp>
        <p:nvSpPr>
          <p:cNvPr id="3" name="TextBox 2"/>
          <p:cNvSpPr txBox="1"/>
          <p:nvPr/>
        </p:nvSpPr>
        <p:spPr>
          <a:xfrm>
            <a:off x="8596436" y="24312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3069754"/>
            <a:ext cx="11386607" cy="25958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不合逻辑。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在运营成本上是其他同级别机型的</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，运营成本如此之大，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优势明显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岂不是笑话？可以将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在运营成本上是其他同级别机型的</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在运营成本上是其他同级别机型的</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77%</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20460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8441"/>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(2)(2013·</a:t>
            </a:r>
            <a:r>
              <a:rPr lang="zh-CN" altLang="zh-CN" sz="2800" kern="100" dirty="0">
                <a:latin typeface="Times New Roman"/>
                <a:ea typeface="华文细黑"/>
                <a:cs typeface="Times New Roman"/>
              </a:rPr>
              <a:t>江西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当前某些引起轰动的影视作品，也许在两年以后，甚至五年以后就会被人遗忘得一干二净。</a:t>
            </a:r>
            <a:endParaRPr lang="zh-CN" altLang="zh-CN" sz="1050" kern="100" dirty="0">
              <a:effectLst/>
              <a:latin typeface="宋体"/>
              <a:cs typeface="Courier New"/>
            </a:endParaRPr>
          </a:p>
        </p:txBody>
      </p:sp>
      <p:sp>
        <p:nvSpPr>
          <p:cNvPr id="3" name="TextBox 2"/>
          <p:cNvSpPr txBox="1"/>
          <p:nvPr/>
        </p:nvSpPr>
        <p:spPr>
          <a:xfrm>
            <a:off x="5784987" y="120707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1913103"/>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不合逻辑，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甚至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表递进关系，因为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被人遗忘得一干二净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应该是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更加递进一层，所以应把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互换一下。</a:t>
            </a:r>
            <a:endParaRPr lang="zh-CN" altLang="zh-CN" sz="1050" kern="100" dirty="0">
              <a:effectLst/>
              <a:latin typeface="宋体"/>
              <a:cs typeface="Courier New"/>
            </a:endParaRPr>
          </a:p>
        </p:txBody>
      </p:sp>
    </p:spTree>
    <p:extLst>
      <p:ext uri="{BB962C8B-B14F-4D97-AF65-F5344CB8AC3E}">
        <p14:creationId xmlns:p14="http://schemas.microsoft.com/office/powerpoint/2010/main" val="3426209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88413"/>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重点识别：概念混乱和否定不当</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概念混乱的识别</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互相并列的概念，应该是按同一标准划分的种概念，如果标准混乱，就会造成属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概念并列的错误。</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概念并列不当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的问题，辨析时一定要注意顿号、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字等并列之处，检查有关大小概念是否并列得当；另外，对列举后加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字这种形式，须关注一下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列举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的事物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概念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后的中心词范围上是否一致。</a:t>
            </a:r>
            <a:endParaRPr lang="zh-CN" altLang="zh-CN" sz="1050" kern="100" dirty="0">
              <a:effectLst/>
              <a:latin typeface="宋体"/>
              <a:cs typeface="Courier New"/>
            </a:endParaRPr>
          </a:p>
        </p:txBody>
      </p:sp>
    </p:spTree>
    <p:extLst>
      <p:ext uri="{BB962C8B-B14F-4D97-AF65-F5344CB8AC3E}">
        <p14:creationId xmlns:p14="http://schemas.microsoft.com/office/powerpoint/2010/main" val="347406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81435" y="4116208"/>
            <a:ext cx="3906920"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18680" y="135448"/>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微软雅黑"/>
                <a:ea typeface="微软雅黑"/>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2</a:t>
            </a:r>
            <a:r>
              <a:rPr lang="en-US" altLang="zh-CN" sz="2800" b="1" kern="100" dirty="0">
                <a:solidFill>
                  <a:srgbClr val="C00000"/>
                </a:solidFill>
                <a:latin typeface="微软雅黑"/>
                <a:ea typeface="微软雅黑"/>
                <a:cs typeface="Times New Roman"/>
              </a:rPr>
              <a:t> </a:t>
            </a:r>
          </a:p>
          <a:p>
            <a:pPr algn="just">
              <a:lnSpc>
                <a:spcPct val="150000"/>
              </a:lnSpc>
              <a:spcAft>
                <a:spcPts val="0"/>
              </a:spcAft>
            </a:pPr>
            <a:r>
              <a:rPr lang="en-US" altLang="zh-CN" sz="2800" kern="100" dirty="0">
                <a:latin typeface="Symbol"/>
                <a:ea typeface="华文细黑"/>
                <a:cs typeface="Times New Roman"/>
              </a:rPr>
              <a:t>(</a:t>
            </a:r>
            <a:r>
              <a:rPr lang="en-US" altLang="zh-CN" sz="2800" kern="100" dirty="0">
                <a:latin typeface="Times New Roman"/>
                <a:ea typeface="华文细黑"/>
                <a:cs typeface="Courier New"/>
              </a:rPr>
              <a:t>1</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下列句子中对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幸福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一词充当的句子成分，判断正确的一</a:t>
            </a:r>
            <a:r>
              <a:rPr lang="zh-CN" altLang="zh-CN" sz="2800" kern="100" dirty="0" smtClean="0">
                <a:latin typeface="Times New Roman"/>
                <a:ea typeface="华文细黑"/>
                <a:cs typeface="Times New Roman"/>
              </a:rPr>
              <a:t>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我们的生活真幸福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我们生活得很幸福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smtClean="0">
                <a:latin typeface="Times New Roman"/>
                <a:ea typeface="华文细黑"/>
                <a:cs typeface="Times New Roman"/>
              </a:rPr>
              <a:t>幸福</a:t>
            </a:r>
            <a:r>
              <a:rPr lang="zh-CN" altLang="zh-CN" sz="2800" kern="100" dirty="0">
                <a:latin typeface="Times New Roman"/>
                <a:ea typeface="华文细黑"/>
                <a:cs typeface="Times New Roman"/>
              </a:rPr>
              <a:t>来之不易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幸福生活万年长。</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谓语</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补语</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主语</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定语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谓语</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宾语</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主语</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定语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补语</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谓语</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主语</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定语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谓语</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谓语</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状语</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主语</a:t>
            </a:r>
            <a:endParaRPr lang="zh-CN" altLang="zh-CN" sz="1050" kern="100" dirty="0">
              <a:effectLst/>
              <a:latin typeface="宋体"/>
              <a:cs typeface="Courier New"/>
            </a:endParaRPr>
          </a:p>
        </p:txBody>
      </p:sp>
      <p:sp>
        <p:nvSpPr>
          <p:cNvPr id="4" name="TextBox 3"/>
          <p:cNvSpPr txBox="1"/>
          <p:nvPr/>
        </p:nvSpPr>
        <p:spPr>
          <a:xfrm>
            <a:off x="10980955" y="99001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73978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8174"/>
            <a:ext cx="11478502" cy="2062079"/>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Times New Roman" pitchFamily="18" charset="0"/>
                <a:ea typeface="微软雅黑" pitchFamily="34" charset="-122"/>
                <a:cs typeface="Times New Roman"/>
              </a:rPr>
              <a:t>边练边悟</a:t>
            </a:r>
            <a:r>
              <a:rPr lang="en-US" altLang="zh-CN" sz="2800" b="1" kern="100" dirty="0">
                <a:solidFill>
                  <a:srgbClr val="C00000"/>
                </a:solidFill>
                <a:latin typeface="Times New Roman" pitchFamily="18" charset="0"/>
                <a:ea typeface="微软雅黑" pitchFamily="34" charset="-122"/>
                <a:cs typeface="Courier New"/>
              </a:rPr>
              <a:t>1</a:t>
            </a:r>
            <a:r>
              <a:rPr lang="en-US" altLang="zh-CN" sz="2800" kern="100" dirty="0">
                <a:solidFill>
                  <a:srgbClr val="C00000"/>
                </a:solidFill>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指出下列句子中概念混乱的问题</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工作压力、环境污染、睡眠不足、缺乏运动等因素都会影响到人的身心健康，不健康的生活习惯、饮食习惯同样不容忽视。</a:t>
            </a:r>
            <a:endParaRPr lang="zh-CN" altLang="zh-CN" sz="1050" kern="100" dirty="0">
              <a:effectLst/>
              <a:latin typeface="宋体"/>
              <a:cs typeface="Courier New"/>
            </a:endParaRPr>
          </a:p>
        </p:txBody>
      </p:sp>
      <p:sp>
        <p:nvSpPr>
          <p:cNvPr id="3" name="TextBox 2"/>
          <p:cNvSpPr txBox="1"/>
          <p:nvPr/>
        </p:nvSpPr>
        <p:spPr>
          <a:xfrm>
            <a:off x="8919431" y="179266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2557693"/>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生活习惯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包含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饮食习惯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饮食习惯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去掉。</a:t>
            </a:r>
            <a:endParaRPr lang="zh-CN" altLang="zh-CN" sz="1050" kern="100" dirty="0">
              <a:effectLst/>
              <a:latin typeface="宋体"/>
              <a:cs typeface="Courier New"/>
            </a:endParaRPr>
          </a:p>
        </p:txBody>
      </p:sp>
      <p:sp>
        <p:nvSpPr>
          <p:cNvPr id="6" name="矩形 5"/>
          <p:cNvSpPr/>
          <p:nvPr/>
        </p:nvSpPr>
        <p:spPr>
          <a:xfrm>
            <a:off x="339000" y="3421789"/>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贫困市民和下岗职工不再把干个体看作是丢脸的事，他们已经坦然地加入到个体户行列中来。</a:t>
            </a:r>
            <a:endParaRPr lang="zh-CN" altLang="zh-CN" sz="1050" kern="100" dirty="0">
              <a:effectLst/>
              <a:latin typeface="宋体"/>
              <a:cs typeface="Courier New"/>
            </a:endParaRPr>
          </a:p>
        </p:txBody>
      </p:sp>
      <p:sp>
        <p:nvSpPr>
          <p:cNvPr id="7" name="TextBox 6"/>
          <p:cNvSpPr txBox="1"/>
          <p:nvPr/>
        </p:nvSpPr>
        <p:spPr>
          <a:xfrm>
            <a:off x="4395589" y="424136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97231" y="5005965"/>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贫困市民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下岗职工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概念有交叉。</a:t>
            </a:r>
            <a:endParaRPr lang="zh-CN" altLang="zh-CN" sz="1050" kern="100" dirty="0">
              <a:effectLst/>
              <a:latin typeface="宋体"/>
              <a:cs typeface="Courier New"/>
            </a:endParaRPr>
          </a:p>
        </p:txBody>
      </p:sp>
    </p:spTree>
    <p:extLst>
      <p:ext uri="{BB962C8B-B14F-4D97-AF65-F5344CB8AC3E}">
        <p14:creationId xmlns:p14="http://schemas.microsoft.com/office/powerpoint/2010/main" val="3611833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8441"/>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在宣泰战斗中，我军歼灭国民党军两个团，生俘团长一名，缴获了大批枪支弹药和武器物资。</a:t>
            </a:r>
            <a:endParaRPr lang="zh-CN" altLang="zh-CN" sz="1050" kern="100" dirty="0">
              <a:effectLst/>
              <a:latin typeface="宋体"/>
              <a:cs typeface="Courier New"/>
            </a:endParaRPr>
          </a:p>
        </p:txBody>
      </p:sp>
      <p:sp>
        <p:nvSpPr>
          <p:cNvPr id="3" name="TextBox 2"/>
          <p:cNvSpPr txBox="1"/>
          <p:nvPr/>
        </p:nvSpPr>
        <p:spPr>
          <a:xfrm>
            <a:off x="4511030" y="123041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1917626"/>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武器物资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包含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枪支弹药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，并列不当。</a:t>
            </a:r>
            <a:endParaRPr lang="zh-CN" altLang="zh-CN" sz="1050" kern="100" dirty="0">
              <a:effectLst/>
              <a:latin typeface="宋体"/>
              <a:cs typeface="Courier New"/>
            </a:endParaRPr>
          </a:p>
        </p:txBody>
      </p:sp>
      <p:sp>
        <p:nvSpPr>
          <p:cNvPr id="6" name="矩形 5"/>
          <p:cNvSpPr/>
          <p:nvPr/>
        </p:nvSpPr>
        <p:spPr>
          <a:xfrm>
            <a:off x="339000" y="2746446"/>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长沙、株洲、湘潭城市群建设的启动，对道路、交通、媒体、通讯等行业提出了新的要求，与此相关，长沙商业圈无疑也将面对重新洗牌的机会。</a:t>
            </a:r>
            <a:endParaRPr lang="zh-CN" altLang="zh-CN" sz="1050" kern="100" dirty="0">
              <a:effectLst/>
              <a:latin typeface="宋体"/>
              <a:cs typeface="Courier New"/>
            </a:endParaRPr>
          </a:p>
        </p:txBody>
      </p:sp>
      <p:sp>
        <p:nvSpPr>
          <p:cNvPr id="7" name="TextBox 6"/>
          <p:cNvSpPr txBox="1"/>
          <p:nvPr/>
        </p:nvSpPr>
        <p:spPr>
          <a:xfrm>
            <a:off x="1661481" y="42218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97231" y="4935698"/>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道路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交通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是种属概念，不能并列。另外，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机会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不能搭配。</a:t>
            </a:r>
            <a:endParaRPr lang="zh-CN" altLang="zh-CN" sz="1050" kern="100" dirty="0">
              <a:effectLst/>
              <a:latin typeface="宋体"/>
              <a:cs typeface="Courier New"/>
            </a:endParaRPr>
          </a:p>
        </p:txBody>
      </p:sp>
    </p:spTree>
    <p:extLst>
      <p:ext uri="{BB962C8B-B14F-4D97-AF65-F5344CB8AC3E}">
        <p14:creationId xmlns:p14="http://schemas.microsoft.com/office/powerpoint/2010/main" val="33134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8888"/>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否定不当的辨析</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为了增强表达效果，多次运用否定，结果把本意弄反了。导致这类语病出现的原因有三个：一是误用了否定副词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等；二是把否定词与反问句结合起来用，用反了；三是一些词语本身含有否定、禁止意，如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避免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杜绝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，再用否定副词，用反了。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否定不当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这类病句，要关注两点：一是表否定的词语，如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防止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避免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等；二是反问句。关注这两点，再把握整句意思，不难辨析出来。</a:t>
            </a:r>
            <a:endParaRPr lang="zh-CN" altLang="zh-CN" sz="1050" kern="100" dirty="0">
              <a:effectLst/>
              <a:latin typeface="宋体"/>
              <a:cs typeface="Courier New"/>
            </a:endParaRPr>
          </a:p>
        </p:txBody>
      </p:sp>
    </p:spTree>
    <p:extLst>
      <p:ext uri="{BB962C8B-B14F-4D97-AF65-F5344CB8AC3E}">
        <p14:creationId xmlns:p14="http://schemas.microsoft.com/office/powerpoint/2010/main" val="1974958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33450"/>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Times New Roman" pitchFamily="18" charset="0"/>
                <a:ea typeface="微软雅黑" pitchFamily="34" charset="-122"/>
                <a:cs typeface="Times New Roman"/>
              </a:rPr>
              <a:t>边练边悟</a:t>
            </a:r>
            <a:r>
              <a:rPr lang="en-US" altLang="zh-CN" sz="2800" b="1" kern="100" dirty="0">
                <a:solidFill>
                  <a:srgbClr val="C00000"/>
                </a:solidFill>
                <a:latin typeface="Times New Roman" pitchFamily="18" charset="0"/>
                <a:ea typeface="微软雅黑" pitchFamily="34" charset="-122"/>
                <a:cs typeface="Courier New"/>
              </a:rPr>
              <a:t>2</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指出下列句子中否定不当的问题</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近视患者都应当接受专业医师的检查，选配合适的眼镜，切忌不要因为怕麻烦、爱漂亮而不戴眼镜。</a:t>
            </a:r>
            <a:endParaRPr lang="zh-CN" altLang="zh-CN" sz="1050" kern="100" dirty="0">
              <a:effectLst/>
              <a:latin typeface="宋体"/>
              <a:cs typeface="Courier New"/>
            </a:endParaRPr>
          </a:p>
        </p:txBody>
      </p:sp>
      <p:sp>
        <p:nvSpPr>
          <p:cNvPr id="3" name="TextBox 2"/>
          <p:cNvSpPr txBox="1"/>
          <p:nvPr/>
        </p:nvSpPr>
        <p:spPr>
          <a:xfrm>
            <a:off x="5352939" y="180888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2520961"/>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切忌不要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否定不当，应删去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切忌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39000" y="3428053"/>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国庆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长假中，很多人都利用这个时间出游，怎样才能避免合法权益不受侵害，有关部门对此作了相关批示。</a:t>
            </a:r>
            <a:endParaRPr lang="zh-CN" altLang="zh-CN" sz="1050" kern="100" dirty="0">
              <a:effectLst/>
              <a:latin typeface="宋体"/>
              <a:cs typeface="Courier New"/>
            </a:endParaRPr>
          </a:p>
        </p:txBody>
      </p:sp>
      <p:sp>
        <p:nvSpPr>
          <p:cNvPr id="7" name="TextBox 6"/>
          <p:cNvSpPr txBox="1"/>
          <p:nvPr/>
        </p:nvSpPr>
        <p:spPr>
          <a:xfrm>
            <a:off x="7143614" y="42476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97231" y="4970974"/>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避免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一词含有否定意，不能再用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字，可改为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避免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受到侵害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96927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0449"/>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雷锋精神当然要赋予它新的内涵，但谁又能否认现在就不需要学习雷锋精神了呢？</a:t>
            </a:r>
            <a:endParaRPr lang="zh-CN" altLang="zh-CN" sz="1050" kern="100" dirty="0">
              <a:effectLst/>
              <a:latin typeface="宋体"/>
              <a:cs typeface="Courier New"/>
            </a:endParaRPr>
          </a:p>
        </p:txBody>
      </p:sp>
      <p:sp>
        <p:nvSpPr>
          <p:cNvPr id="3" name="TextBox 2"/>
          <p:cNvSpPr txBox="1"/>
          <p:nvPr/>
        </p:nvSpPr>
        <p:spPr>
          <a:xfrm>
            <a:off x="2638822" y="131194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97231" y="1989634"/>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否定词有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，另有一个反问句，相当于否定词。句子含有三重否定，即等于一重否定，从而把意思表达反了。</a:t>
            </a:r>
            <a:endParaRPr lang="zh-CN" altLang="zh-CN" sz="1050" kern="100" dirty="0">
              <a:effectLst/>
              <a:latin typeface="宋体"/>
              <a:cs typeface="Courier New"/>
            </a:endParaRPr>
          </a:p>
        </p:txBody>
      </p:sp>
    </p:spTree>
    <p:extLst>
      <p:ext uri="{BB962C8B-B14F-4D97-AF65-F5344CB8AC3E}">
        <p14:creationId xmlns:p14="http://schemas.microsoft.com/office/powerpoint/2010/main" val="1513446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80710" y="5403976"/>
            <a:ext cx="11484661" cy="1190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07901"/>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综合识别、判断</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下列各句中，没有语病的一项是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导游详细地给我们介绍了阿坝州的风景名胜，羌、藏民族的历史变迁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民风</a:t>
            </a:r>
            <a:r>
              <a:rPr lang="zh-CN" altLang="zh-CN" sz="2800" kern="100" dirty="0">
                <a:latin typeface="Times New Roman"/>
                <a:ea typeface="华文细黑"/>
                <a:cs typeface="Times New Roman"/>
              </a:rPr>
              <a:t>民俗、饮食习惯和服饰特点等。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为了杜绝交通拥堵不再发生，相关部门建议增收拥堵费。对于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拥</a:t>
            </a:r>
            <a:r>
              <a:rPr lang="zh-CN" altLang="zh-CN" sz="2800" kern="100" dirty="0" smtClean="0">
                <a:latin typeface="Times New Roman"/>
                <a:ea typeface="华文细黑"/>
                <a:cs typeface="Times New Roman"/>
              </a:rPr>
              <a:t>堵</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费</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作用，不该一味否定，也不能过分夸大，更不能有依赖心理。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中央纪委监察部网站</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日正式上线并接受举报后，受到广泛关注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截至</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月底，网络举报量日均达到</a:t>
            </a:r>
            <a:r>
              <a:rPr lang="en-US" altLang="zh-CN" sz="2800" kern="100" dirty="0">
                <a:latin typeface="Times New Roman"/>
                <a:ea typeface="华文细黑"/>
                <a:cs typeface="Courier New"/>
              </a:rPr>
              <a:t>300</a:t>
            </a:r>
            <a:r>
              <a:rPr lang="zh-CN" altLang="zh-CN" sz="2800" kern="100" dirty="0">
                <a:latin typeface="Times New Roman"/>
                <a:ea typeface="华文细黑"/>
                <a:cs typeface="Times New Roman"/>
              </a:rPr>
              <a:t>件左右。</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在经济和文化快速发展的今天，越来越多的人意识到精神健康的</a:t>
            </a:r>
            <a:r>
              <a:rPr lang="zh-CN" altLang="zh-CN" sz="2800" kern="100" dirty="0" smtClean="0">
                <a:latin typeface="Times New Roman"/>
                <a:ea typeface="华文细黑"/>
                <a:cs typeface="Times New Roman"/>
              </a:rPr>
              <a:t>重要</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性</a:t>
            </a:r>
            <a:r>
              <a:rPr lang="zh-CN" altLang="zh-CN" sz="2800" kern="100" dirty="0">
                <a:latin typeface="Times New Roman"/>
                <a:ea typeface="华文细黑"/>
                <a:cs typeface="Times New Roman"/>
              </a:rPr>
              <a:t>，人人希望在拥有良好体魄的同时，也拥有健康的精神生活。</a:t>
            </a:r>
            <a:endParaRPr lang="zh-CN" altLang="zh-CN" sz="1050" kern="100" dirty="0">
              <a:effectLst/>
              <a:latin typeface="宋体"/>
              <a:cs typeface="Courier New"/>
            </a:endParaRPr>
          </a:p>
        </p:txBody>
      </p:sp>
      <p:sp>
        <p:nvSpPr>
          <p:cNvPr id="5" name="TextBox 4"/>
          <p:cNvSpPr txBox="1"/>
          <p:nvPr/>
        </p:nvSpPr>
        <p:spPr>
          <a:xfrm>
            <a:off x="5591150" y="9095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6711566" y="9095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851926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837506"/>
            <a:ext cx="11386607" cy="3323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项概念混乱，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民风民俗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饮食习惯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服饰特点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有包含关系，不能并列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项否定不当，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杜绝交通拥堵不再发生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把语意说反了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项数量误用，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表平均数，不能和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左右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连用，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达到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后都应跟一个确定的数，不能用约数。</a:t>
            </a:r>
            <a:endParaRPr lang="zh-CN" altLang="zh-CN" sz="1050" kern="100" dirty="0">
              <a:effectLst/>
              <a:latin typeface="宋体"/>
              <a:cs typeface="Courier New"/>
            </a:endParaRPr>
          </a:p>
        </p:txBody>
      </p:sp>
    </p:spTree>
    <p:extLst>
      <p:ext uri="{BB962C8B-B14F-4D97-AF65-F5344CB8AC3E}">
        <p14:creationId xmlns:p14="http://schemas.microsoft.com/office/powerpoint/2010/main" val="3638870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1592" y="847031"/>
            <a:ext cx="11709220"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有些病句从语法上找不到什么毛病，可以从事理、情理上分析。逻辑分析法主要从概念、判断、推理方面考虑，看句子表述的逻辑是否正确，句意关系是否合理等。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还可以从特征方面辨析：</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一看并列词语，辨析是否种属并列、种属异类或种类不一、不合事理逻辑顺序。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二看否定词，尤其是隐性否定词，如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防止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避免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切忌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禁止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难免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杜绝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等，以及反问句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难道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，辨别是否否定不当。</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三看数量词语，辨别表述是否前后矛盾，不合事理逻辑</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103483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7680"/>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四看介词，</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于</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，辨别是否主客颠倒。</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五看表范围、程度的副词，如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历来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等，辨别是否自相矛盾。</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六看表因果的连词，如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等，辨别是否强加因果等。</a:t>
            </a:r>
            <a:endParaRPr lang="zh-CN" altLang="zh-CN" sz="1050" kern="100" dirty="0">
              <a:solidFill>
                <a:prstClr val="black"/>
              </a:solidFill>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602392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44907" y="3076446"/>
            <a:ext cx="5700600" cy="707886"/>
          </a:xfrm>
          <a:prstGeom prst="rect">
            <a:avLst/>
          </a:prstGeom>
        </p:spPr>
        <p:txBody>
          <a:bodyPr wrap="none">
            <a:spAutoFit/>
          </a:bodyPr>
          <a:lstStyle/>
          <a:p>
            <a:pPr algn="ctr"/>
            <a:r>
              <a:rPr lang="zh-CN" altLang="en-US" sz="4000" b="1" dirty="0" smtClean="0">
                <a:solidFill>
                  <a:schemeClr val="bg1"/>
                </a:solidFill>
                <a:latin typeface="Times New Roman" pitchFamily="18" charset="0"/>
                <a:ea typeface="微软雅黑" pitchFamily="34" charset="-122"/>
                <a:cs typeface="Times New Roman" pitchFamily="18" charset="0"/>
              </a:rPr>
              <a:t> </a:t>
            </a:r>
            <a:r>
              <a:rPr lang="en-US" altLang="zh-CN" sz="4000" b="1" dirty="0" smtClean="0">
                <a:solidFill>
                  <a:schemeClr val="bg1"/>
                </a:solidFill>
                <a:latin typeface="Times New Roman" pitchFamily="18" charset="0"/>
                <a:ea typeface="微软雅黑" pitchFamily="34" charset="-122"/>
                <a:cs typeface="Times New Roman" pitchFamily="18" charset="0"/>
              </a:rPr>
              <a:t>Ⅳ  </a:t>
            </a:r>
            <a:r>
              <a:rPr lang="zh-CN" altLang="en-US" sz="4000" b="1" dirty="0" smtClean="0">
                <a:solidFill>
                  <a:schemeClr val="bg1"/>
                </a:solidFill>
                <a:latin typeface="Times New Roman" pitchFamily="18" charset="0"/>
                <a:ea typeface="微软雅黑" pitchFamily="34" charset="-122"/>
                <a:cs typeface="Times New Roman" pitchFamily="18" charset="0"/>
              </a:rPr>
              <a:t>抓住标志</a:t>
            </a:r>
            <a:r>
              <a:rPr lang="zh-CN" altLang="en-US" sz="4000" b="1" dirty="0">
                <a:solidFill>
                  <a:schemeClr val="bg1"/>
                </a:solidFill>
                <a:latin typeface="宋体" pitchFamily="2" charset="-122"/>
                <a:ea typeface="宋体" pitchFamily="2" charset="-122"/>
                <a:cs typeface="Times New Roman" pitchFamily="18" charset="0"/>
              </a:rPr>
              <a:t>，</a:t>
            </a:r>
            <a:r>
              <a:rPr lang="zh-CN" altLang="en-US" sz="4000" b="1" dirty="0" smtClean="0">
                <a:solidFill>
                  <a:schemeClr val="bg1"/>
                </a:solidFill>
                <a:latin typeface="Times New Roman" pitchFamily="18" charset="0"/>
                <a:ea typeface="微软雅黑" pitchFamily="34" charset="-122"/>
                <a:cs typeface="Times New Roman" pitchFamily="18" charset="0"/>
              </a:rPr>
              <a:t>快准辨析</a:t>
            </a:r>
            <a:endParaRPr lang="zh-CN" altLang="en-US"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04692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349377" y="2080806"/>
            <a:ext cx="52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258317" y="1557586"/>
            <a:ext cx="3412953"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a:solidFill>
                  <a:srgbClr val="3114AC"/>
                </a:solidFill>
                <a:latin typeface="Times New Roman" pitchFamily="18" charset="0"/>
                <a:ea typeface="微软雅黑" pitchFamily="34" charset="-122"/>
                <a:cs typeface="Times New Roman" pitchFamily="18" charset="0"/>
              </a:rPr>
              <a:t>懂</a:t>
            </a:r>
            <a:r>
              <a:rPr lang="zh-CN" altLang="en-US" sz="2800" b="1" dirty="0" smtClean="0">
                <a:solidFill>
                  <a:srgbClr val="3114AC"/>
                </a:solidFill>
                <a:latin typeface="Times New Roman" pitchFamily="18" charset="0"/>
                <a:ea typeface="微软雅黑" pitchFamily="34" charset="-122"/>
                <a:cs typeface="Times New Roman" pitchFamily="18" charset="0"/>
              </a:rPr>
              <a:t>一点语法</a:t>
            </a:r>
            <a:r>
              <a:rPr lang="zh-CN" altLang="en-US" sz="2800" b="1" dirty="0">
                <a:solidFill>
                  <a:srgbClr val="3114AC"/>
                </a:solidFill>
                <a:latin typeface="Times New Roman" pitchFamily="18" charset="0"/>
                <a:ea typeface="微软雅黑" pitchFamily="34" charset="-122"/>
                <a:cs typeface="Times New Roman" pitchFamily="18" charset="0"/>
              </a:rPr>
              <a:t>常识</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349377" y="3112883"/>
            <a:ext cx="522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258317" y="2589701"/>
            <a:ext cx="5357168"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精做课标真题</a:t>
            </a:r>
            <a:r>
              <a:rPr lang="zh-CN" altLang="en-US" sz="2800" b="1" dirty="0">
                <a:solidFill>
                  <a:srgbClr val="3114AC"/>
                </a:solidFill>
                <a:latin typeface="宋体" pitchFamily="2" charset="-122"/>
                <a:ea typeface="宋体" pitchFamily="2"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把握复习方向</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cxnSp>
        <p:nvCxnSpPr>
          <p:cNvPr id="8" name="直接连接符 7"/>
          <p:cNvCxnSpPr/>
          <p:nvPr/>
        </p:nvCxnSpPr>
        <p:spPr>
          <a:xfrm>
            <a:off x="3349377" y="4207100"/>
            <a:ext cx="522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hlinkClick r:id="rId5" action="ppaction://hlinksldjump"/>
          </p:cNvPr>
          <p:cNvSpPr txBox="1"/>
          <p:nvPr/>
        </p:nvSpPr>
        <p:spPr>
          <a:xfrm>
            <a:off x="3258317" y="3683918"/>
            <a:ext cx="5357168" cy="523220"/>
          </a:xfrm>
          <a:prstGeom prst="rect">
            <a:avLst/>
          </a:prstGeom>
          <a:noFill/>
        </p:spPr>
        <p:txBody>
          <a:bodyPr wrap="square" rtlCol="0">
            <a:spAutoFit/>
          </a:bodyPr>
          <a:lstStyle/>
          <a:p>
            <a:r>
              <a:rPr lang="en-US" altLang="zh-CN" sz="2800" b="1">
                <a:solidFill>
                  <a:srgbClr val="3114AC"/>
                </a:solidFill>
                <a:latin typeface="Times New Roman" pitchFamily="18" charset="0"/>
                <a:ea typeface="微软雅黑" pitchFamily="34" charset="-122"/>
                <a:cs typeface="Times New Roman" pitchFamily="18" charset="0"/>
              </a:rPr>
              <a:t>Ⅲ  </a:t>
            </a:r>
            <a:r>
              <a:rPr lang="en-US" altLang="zh-CN" sz="2800" b="1"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识别</a:t>
            </a:r>
            <a:r>
              <a:rPr lang="zh-CN" altLang="en-US" sz="2800" b="1" dirty="0">
                <a:solidFill>
                  <a:srgbClr val="3114AC"/>
                </a:solidFill>
                <a:latin typeface="Times New Roman" pitchFamily="18" charset="0"/>
                <a:ea typeface="微软雅黑" pitchFamily="34" charset="-122"/>
                <a:cs typeface="Times New Roman" pitchFamily="18" charset="0"/>
              </a:rPr>
              <a:t>六种病句类型</a:t>
            </a:r>
          </a:p>
        </p:txBody>
      </p:sp>
      <p:cxnSp>
        <p:nvCxnSpPr>
          <p:cNvPr id="12" name="直接连接符 11"/>
          <p:cNvCxnSpPr/>
          <p:nvPr/>
        </p:nvCxnSpPr>
        <p:spPr>
          <a:xfrm>
            <a:off x="3349377" y="5321128"/>
            <a:ext cx="522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hlinkClick r:id="rId6" action="ppaction://hlinksldjump"/>
          </p:cNvPr>
          <p:cNvSpPr txBox="1"/>
          <p:nvPr/>
        </p:nvSpPr>
        <p:spPr>
          <a:xfrm>
            <a:off x="3258317" y="4797946"/>
            <a:ext cx="5357168" cy="523220"/>
          </a:xfrm>
          <a:prstGeom prst="rect">
            <a:avLst/>
          </a:prstGeom>
          <a:noFill/>
        </p:spPr>
        <p:txBody>
          <a:bodyPr wrap="square" rtlCol="0">
            <a:spAutoFit/>
          </a:bodyPr>
          <a:lstStyle/>
          <a:p>
            <a:r>
              <a:rPr lang="zh-CN" altLang="en-US" sz="2800" b="1" dirty="0">
                <a:solidFill>
                  <a:srgbClr val="3114AC"/>
                </a:solidFill>
                <a:latin typeface="Times New Roman" pitchFamily="18" charset="0"/>
                <a:ea typeface="微软雅黑" pitchFamily="34" charset="-122"/>
                <a:cs typeface="Times New Roman" pitchFamily="18" charset="0"/>
              </a:rPr>
              <a:t> </a:t>
            </a:r>
            <a:r>
              <a:rPr lang="en-US" altLang="zh-CN" sz="2800" b="1" dirty="0">
                <a:solidFill>
                  <a:srgbClr val="3114AC"/>
                </a:solidFill>
                <a:latin typeface="Times New Roman" pitchFamily="18" charset="0"/>
                <a:ea typeface="微软雅黑" pitchFamily="34" charset="-122"/>
                <a:cs typeface="Times New Roman" pitchFamily="18" charset="0"/>
              </a:rPr>
              <a:t>Ⅳ  </a:t>
            </a:r>
            <a:r>
              <a:rPr lang="zh-CN" altLang="en-US" sz="2800" b="1" dirty="0">
                <a:solidFill>
                  <a:srgbClr val="3114AC"/>
                </a:solidFill>
                <a:latin typeface="Times New Roman" pitchFamily="18" charset="0"/>
                <a:ea typeface="微软雅黑" pitchFamily="34" charset="-122"/>
                <a:cs typeface="Times New Roman" pitchFamily="18" charset="0"/>
              </a:rPr>
              <a:t>抓住标志</a:t>
            </a:r>
            <a:r>
              <a:rPr lang="zh-CN" altLang="en-US" sz="2800" b="1" dirty="0">
                <a:solidFill>
                  <a:srgbClr val="3114AC"/>
                </a:solidFill>
                <a:latin typeface="宋体" pitchFamily="2" charset="-122"/>
                <a:ea typeface="宋体" pitchFamily="2" charset="-122"/>
                <a:cs typeface="Times New Roman" pitchFamily="18" charset="0"/>
              </a:rPr>
              <a:t>，</a:t>
            </a:r>
            <a:r>
              <a:rPr lang="zh-CN" altLang="en-US" sz="2800" b="1" dirty="0">
                <a:solidFill>
                  <a:srgbClr val="3114AC"/>
                </a:solidFill>
                <a:latin typeface="Times New Roman" pitchFamily="18" charset="0"/>
                <a:ea typeface="微软雅黑" pitchFamily="34" charset="-122"/>
                <a:cs typeface="Times New Roman" pitchFamily="18" charset="0"/>
              </a:rPr>
              <a:t>快准辨析</a:t>
            </a: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52218" y="4746544"/>
            <a:ext cx="5465368" cy="117878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117426"/>
            <a:ext cx="11478502"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Symbol"/>
                <a:ea typeface="华文细黑"/>
                <a:cs typeface="Times New Roman"/>
              </a:rPr>
              <a:t>(</a:t>
            </a:r>
            <a:r>
              <a:rPr lang="en-US" altLang="zh-CN" sz="2800" kern="100" dirty="0">
                <a:latin typeface="Times New Roman"/>
                <a:ea typeface="华文细黑"/>
                <a:cs typeface="Courier New"/>
              </a:rPr>
              <a:t>2</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下列句子中，对主干分析错误的一项是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过河的船很快又快速地驶回来了。</a:t>
            </a:r>
            <a:endParaRPr lang="zh-CN" altLang="zh-CN" sz="1050" kern="100" dirty="0">
              <a:latin typeface="宋体"/>
              <a:cs typeface="Courier New"/>
            </a:endParaRPr>
          </a:p>
          <a:p>
            <a:pPr indent="355600" algn="just">
              <a:lnSpc>
                <a:spcPct val="150000"/>
              </a:lnSpc>
              <a:spcAft>
                <a:spcPts val="0"/>
              </a:spcAft>
            </a:pPr>
            <a:r>
              <a:rPr lang="zh-CN" altLang="zh-CN" sz="2800" kern="100" dirty="0">
                <a:latin typeface="Times New Roman"/>
                <a:ea typeface="华文细黑"/>
                <a:cs typeface="Times New Roman"/>
              </a:rPr>
              <a:t>主干：船驶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村里男子们都有一种恶习。</a:t>
            </a:r>
            <a:endParaRPr lang="zh-CN" altLang="zh-CN" sz="1050" kern="100" dirty="0">
              <a:latin typeface="宋体"/>
              <a:cs typeface="Courier New"/>
            </a:endParaRPr>
          </a:p>
          <a:p>
            <a:pPr indent="355600" algn="just">
              <a:lnSpc>
                <a:spcPct val="150000"/>
              </a:lnSpc>
              <a:spcAft>
                <a:spcPts val="0"/>
              </a:spcAft>
            </a:pPr>
            <a:r>
              <a:rPr lang="zh-CN" altLang="zh-CN" sz="2800" kern="100" dirty="0">
                <a:latin typeface="Times New Roman"/>
                <a:ea typeface="华文细黑"/>
                <a:cs typeface="Times New Roman"/>
              </a:rPr>
              <a:t>主干：男子们有恶习</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人们征服沙漠的远大理想会更快地成为现实。</a:t>
            </a:r>
            <a:endParaRPr lang="zh-CN" altLang="zh-CN" sz="1050" kern="100" dirty="0">
              <a:latin typeface="宋体"/>
              <a:cs typeface="Courier New"/>
            </a:endParaRPr>
          </a:p>
          <a:p>
            <a:pPr indent="355600">
              <a:lnSpc>
                <a:spcPct val="150000"/>
              </a:lnSpc>
            </a:pPr>
            <a:r>
              <a:rPr lang="zh-CN" altLang="zh-CN" sz="2800" kern="100" dirty="0">
                <a:latin typeface="Times New Roman"/>
                <a:ea typeface="华文细黑"/>
                <a:cs typeface="Times New Roman"/>
              </a:rPr>
              <a:t>主干：理想成为现实</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当地政府根本不关心民生问题。</a:t>
            </a:r>
            <a:endParaRPr lang="zh-CN" altLang="zh-CN" sz="1050" kern="100" dirty="0">
              <a:latin typeface="宋体"/>
              <a:cs typeface="Courier New"/>
            </a:endParaRPr>
          </a:p>
          <a:p>
            <a:pPr indent="355600">
              <a:lnSpc>
                <a:spcPct val="150000"/>
              </a:lnSpc>
            </a:pPr>
            <a:r>
              <a:rPr lang="zh-CN" altLang="zh-CN" sz="2800" kern="100" dirty="0">
                <a:latin typeface="Times New Roman"/>
                <a:ea typeface="华文细黑"/>
                <a:cs typeface="Times New Roman"/>
              </a:rPr>
              <a:t>主干：政府关心问题</a:t>
            </a:r>
            <a:endParaRPr lang="zh-CN" altLang="zh-CN" sz="1050" kern="100" dirty="0">
              <a:effectLst/>
              <a:latin typeface="宋体"/>
              <a:cs typeface="Courier New"/>
            </a:endParaRPr>
          </a:p>
        </p:txBody>
      </p:sp>
      <p:sp>
        <p:nvSpPr>
          <p:cNvPr id="4" name="TextBox 3"/>
          <p:cNvSpPr txBox="1"/>
          <p:nvPr/>
        </p:nvSpPr>
        <p:spPr>
          <a:xfrm>
            <a:off x="7279046" y="37327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p:cNvSpPr txBox="1"/>
          <p:nvPr/>
        </p:nvSpPr>
        <p:spPr>
          <a:xfrm>
            <a:off x="8399462" y="37327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97049" y="6055990"/>
            <a:ext cx="11386607" cy="656077"/>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提取句子主干时要注意连同否定词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等一块儿提取。</a:t>
            </a:r>
            <a:endParaRPr lang="zh-CN" altLang="zh-CN" sz="1050" kern="100" dirty="0">
              <a:effectLst/>
              <a:latin typeface="宋体"/>
              <a:cs typeface="Courier New"/>
            </a:endParaRPr>
          </a:p>
        </p:txBody>
      </p:sp>
    </p:spTree>
    <p:extLst>
      <p:ext uri="{BB962C8B-B14F-4D97-AF65-F5344CB8AC3E}">
        <p14:creationId xmlns:p14="http://schemas.microsoft.com/office/powerpoint/2010/main" val="255970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P spid="7" grpId="0" animBg="1"/>
      <p:bldP spid="7" grpId="1"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28349"/>
            <a:ext cx="11478502"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病句内在的毛病，往往也有一些明显的语言标志，抓住这些语言标志词，可以帮助我们快速而准确地识别病句、辨清病因，为答题提供捷径。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出现了并列短语，可能是搭配不当、概念并列不当、语序不当。</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每逢节假日，他时常丢下工作和妹妹到公园玩耍。</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使用不当。该句可理解为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与妹妹两人去公园玩耍，也可理解为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丢下工作、妹妹，一个人去公园玩耍。将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字换成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字即可消除</a:t>
            </a:r>
            <a:r>
              <a:rPr lang="zh-CN" altLang="zh-CN" sz="2800" kern="100" dirty="0" smtClean="0">
                <a:latin typeface="Times New Roman"/>
                <a:ea typeface="华文细黑"/>
                <a:cs typeface="Times New Roman"/>
              </a:rPr>
              <a:t>歧义</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人生的价值，其实并不在于别人对自己如何膜拜、崇敬、羡慕。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语序不当，应为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羡慕、崇敬、膜拜</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871058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8385"/>
            <a:ext cx="11478502"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出现了介词，可能是搭配不当、结构混乱、主客颠倒、主语残缺。</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他们在遇到困难的时候，并没有消沉，而是在大家的信赖和关怀中得到了力量，树立了克服困难的信心。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搭配不当，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日，</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名委员因受贿丑闻被驱逐出国际奥委会。第二天，世界各大报纸关于这起震惊国际体坛的事件都作了详细报道。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介词使用不当，应将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换成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821893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8309"/>
            <a:ext cx="11478502" cy="529373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出现了关联词</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连词</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，可能是搭配不当、关联词</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连词</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残缺、语序不当。</a:t>
            </a:r>
            <a:endParaRPr lang="zh-CN" altLang="zh-CN" sz="1050" kern="100" dirty="0">
              <a:solidFill>
                <a:prstClr val="black"/>
              </a:solidFill>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只有从根本上解决了为什么人的问题，就能更好地为人民服务。</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关联词搭配不当，应为必要条件，用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只有</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才</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他虽然是个农民，平常喜爱学习，识不少字，编秧歌也在行。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关联词残缺，应在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由于技术水平太低，这些产品质量不是比沿海地区的同类产品低，就是成本比沿海的高。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关联词位置不当，主语不一致，关联词应在主语前，将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调至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质量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52847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0603"/>
            <a:ext cx="11478502" cy="335474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出现了代词，可能是语意不明、重复。</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这会儿你不能去找他，他正在考场考研究生。</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语意不明，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指代的是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监考老师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还是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考生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并不确定</a:t>
            </a:r>
            <a:r>
              <a:rPr lang="en-US" altLang="zh-CN" sz="2800" kern="100" dirty="0" smtClean="0">
                <a:solidFill>
                  <a:prstClr val="black"/>
                </a:solidFill>
                <a:latin typeface="Times New Roman"/>
                <a:ea typeface="华文细黑"/>
                <a:cs typeface="Courier New"/>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由于这次交通事故，淮海路宛平路地段的交通为此封闭了近三个小时。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语意重复，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由于这次交通事故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为此</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310812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8385"/>
            <a:ext cx="11478502"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出现了长宾语，可能是宾语中心语残缺、搭配不当。</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为了全面推广利用菜籽饼或棉籽饼喂猪，加速发展养猪事业，这个县举办了三期饲养员技术培训班。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宾语中心语残缺，应在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喂猪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的经验</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认识沙尘暴、了解沙尘暴，是为了从科学的角度达到对沙尘暴进行预防，减少沙尘暴造成的损失。</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达到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的宾语中心语残缺，应在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损失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的目的</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59593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4636"/>
            <a:ext cx="11478502"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出现了多个谓语，可能是搭配不当、偷换主语。</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这个文化站已成为教育和帮助后进青年，挽救和培养失足青年的场所，多次受到上级领导的表彰。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搭配不当，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培养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失足青年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不搭配</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这家工厂虽然规模不大，但曾两次荣获省科学大会奖，三次被授予省优质产品称号，产品远销全国各地和东南亚地区。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偷换主语，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工厂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被授予省优质产品称号</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793919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45369"/>
            <a:ext cx="11478502" cy="58582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出现了反问句、否定词，可能是肯否不当。</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我们已经创造了大量的物质财富，现代化取得了大的成就，但谁又能否认我们现在就不需要发扬勤俭节约、艰苦奋斗的精神了呢？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反问句再加双重否定，变成了三重否定，不合逻辑</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出现了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字句，可能是主宾搭配不当、句式杂糅。</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春天的西湖是一个美丽的季节。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西湖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与宾语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季节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如何才能让大家富起来呢？关键是知识在起决定性作用。</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关键是知识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知识起决定性作用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杂糅</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642208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6377"/>
            <a:ext cx="11478502"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出现了文言词语、书面语，可能是重复。</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在交通干线上设卡收费的方案必须经地方人大常委会讨论通过，并公诸于社会。</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与之重复</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北京奥运会开幕式精彩绝伦，可以堪称一流，受到世界舆论的普遍赞誉。</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重复</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听了他对事实真相的陈述，我在心里由衷地感谢他。</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在心里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在心里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重复</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27985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045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出现了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字短语，可能是语意不明、搭配不当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偷换主语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、语序不当。</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天渐渐地黑了下来，外面又刮起了风，街上的行人也渐渐稀少了，修伞的心里非常着急。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语意不明，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修伞的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可能是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修伞的顾客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也可能是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修伞的师傅</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2003</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日晚，在北京天坛举行了第</a:t>
            </a:r>
            <a:r>
              <a:rPr lang="en-US" altLang="zh-CN" sz="2800" kern="100" dirty="0">
                <a:latin typeface="Times New Roman"/>
                <a:ea typeface="华文细黑"/>
                <a:cs typeface="Courier New"/>
              </a:rPr>
              <a:t>29</a:t>
            </a:r>
            <a:r>
              <a:rPr lang="zh-CN" altLang="zh-CN" sz="2800" kern="100" dirty="0">
                <a:latin typeface="Times New Roman"/>
                <a:ea typeface="华文细黑"/>
                <a:cs typeface="Times New Roman"/>
              </a:rPr>
              <a:t>届奥运会会徽发布仪式，当晚祈年殿的灯火辉煌，更显得雄伟壮丽。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搭配不当，误用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字，偷换主语，造成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灯火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雄伟壮丽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不搭配，应删去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湖南省历史博物馆近日展出了数以万计的八千年前新出土的栽培稻。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语序不当，应将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新出土的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调至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八千年前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89426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4943"/>
            <a:ext cx="11478502" cy="65045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出现了两面性的词语，可能是前后肯否不一、不合逻辑。</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电子工业能否迅速发展，并广泛渗透到各行各业中去，关键在于要加速训练并造就一批专门技术人才。</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是两面性的词语，与后面不一致</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我怀着恐惧的心情，担心灾难会不会降临到姑妈头上。</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担心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，不合逻辑</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出现了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避免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防止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切忌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禁止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等词语，可能是不合逻辑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否定不当造成表意相反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为了防止这类交通事故不再发生，我们加强了交通安全的教育和管理。</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防止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不再发生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，不合逻辑，应删去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814543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86394"/>
          </a:xfrm>
          <a:prstGeom prst="rect">
            <a:avLst/>
          </a:prstGeom>
        </p:spPr>
        <p:txBody>
          <a:bodyPr wrap="square" lIns="121898" tIns="60948" rIns="121898" bIns="60948">
            <a:spAutoFit/>
          </a:bodyPr>
          <a:lstStyle/>
          <a:p>
            <a:pPr>
              <a:lnSpc>
                <a:spcPct val="150000"/>
              </a:lnSpc>
            </a:pPr>
            <a:r>
              <a:rPr lang="en-US" altLang="zh-CN" sz="2800" kern="100" dirty="0">
                <a:latin typeface="Symbol"/>
                <a:ea typeface="华文细黑"/>
                <a:cs typeface="Times New Roman"/>
              </a:rPr>
              <a:t>(</a:t>
            </a:r>
            <a:r>
              <a:rPr lang="en-US" altLang="zh-CN" sz="2800" kern="100" dirty="0">
                <a:latin typeface="Times New Roman"/>
                <a:ea typeface="华文细黑"/>
                <a:cs typeface="Courier New"/>
              </a:rPr>
              <a:t>3</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用符号法划分句子成分。</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用</a:t>
            </a:r>
            <a:r>
              <a:rPr lang="en-US" altLang="zh-CN" sz="2800" kern="100" dirty="0">
                <a:latin typeface="宋体"/>
                <a:ea typeface="华文细黑"/>
                <a:cs typeface="Times New Roman"/>
              </a:rPr>
              <a:t>“</a:t>
            </a:r>
            <a:r>
              <a:rPr lang="zh-CN" altLang="zh-CN" sz="2800" b="1" kern="100" dirty="0">
                <a:latin typeface="宋体"/>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分开主谓两部分，用</a:t>
            </a:r>
            <a:r>
              <a:rPr lang="en-US" altLang="zh-CN" sz="2800" kern="100" dirty="0" smtClean="0">
                <a:latin typeface="宋体"/>
                <a:ea typeface="华文细黑"/>
                <a:cs typeface="Times New Roman"/>
              </a:rPr>
              <a:t>“</a:t>
            </a:r>
            <a:r>
              <a:rPr lang="en-US" altLang="zh-CN" sz="2800" b="1"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画出主语，用</a:t>
            </a:r>
            <a:r>
              <a:rPr lang="en-US" altLang="zh-CN" sz="2800" kern="100" dirty="0">
                <a:latin typeface="宋体"/>
                <a:ea typeface="华文细黑"/>
                <a:cs typeface="Times New Roman"/>
              </a:rPr>
              <a:t>“</a:t>
            </a:r>
            <a:r>
              <a:rPr lang="en-US" altLang="zh-CN" sz="2800" b="1" kern="100" dirty="0">
                <a:latin typeface="Times New Roman"/>
                <a:ea typeface="华文细黑"/>
                <a:cs typeface="Courier New"/>
              </a:rPr>
              <a:t>__</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画出谓语，用</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画出宾语，用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画出定语，用</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　</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画出状语，用〈　〉画出补语。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良好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的习惯</a:t>
            </a:r>
            <a:r>
              <a:rPr lang="zh-CN" altLang="zh-CN" sz="2800" b="1"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往往</a:t>
            </a:r>
            <a:r>
              <a:rPr lang="en-US" altLang="zh-CN" sz="2800" kern="100" dirty="0">
                <a:latin typeface="Times New Roman"/>
                <a:ea typeface="华文细黑"/>
                <a:cs typeface="Courier New"/>
              </a:rPr>
              <a:t>]</a:t>
            </a:r>
            <a:r>
              <a:rPr lang="zh-CN" altLang="zh-CN" sz="2800" u="sng" kern="100" dirty="0">
                <a:latin typeface="Times New Roman"/>
                <a:ea typeface="华文细黑"/>
                <a:cs typeface="Times New Roman"/>
              </a:rPr>
              <a:t>改变</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人</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的命运。</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他</a:t>
            </a:r>
            <a:r>
              <a:rPr lang="zh-CN" altLang="zh-CN" sz="2800" b="1" kern="100" dirty="0">
                <a:latin typeface="宋体"/>
                <a:ea typeface="华文细黑"/>
                <a:cs typeface="Times New Roman"/>
              </a:rPr>
              <a:t>‖</a:t>
            </a:r>
            <a:r>
              <a:rPr lang="zh-CN" altLang="zh-CN" sz="2800" u="sng" kern="100" dirty="0">
                <a:latin typeface="Times New Roman"/>
                <a:ea typeface="华文细黑"/>
                <a:cs typeface="Times New Roman"/>
              </a:rPr>
              <a:t>读</a:t>
            </a:r>
            <a:r>
              <a:rPr lang="zh-CN" altLang="zh-CN" sz="2800" kern="100" dirty="0">
                <a:latin typeface="Times New Roman"/>
                <a:ea typeface="华文细黑"/>
                <a:cs typeface="Times New Roman"/>
              </a:rPr>
              <a:t>书。</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喜欢阅读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的他</a:t>
            </a:r>
            <a:r>
              <a:rPr lang="zh-CN" altLang="zh-CN" sz="2800" b="1"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十分认真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地</a:t>
            </a:r>
            <a:r>
              <a:rPr lang="zh-CN" altLang="zh-CN" sz="2800" u="heavy" kern="100" dirty="0">
                <a:latin typeface="Times New Roman"/>
                <a:ea typeface="华文细黑"/>
                <a:cs typeface="Times New Roman"/>
              </a:rPr>
              <a:t>读</a:t>
            </a:r>
            <a:r>
              <a:rPr lang="zh-CN" altLang="zh-CN" sz="2800" kern="100" dirty="0">
                <a:latin typeface="Times New Roman"/>
                <a:ea typeface="华文细黑"/>
                <a:cs typeface="Times New Roman"/>
              </a:rPr>
              <a:t>〈完〉了</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两本</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书。</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不喜欢运动却喜欢阅读</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的他</a:t>
            </a:r>
            <a:r>
              <a:rPr lang="zh-CN" altLang="zh-CN" sz="2800" b="1" kern="100" dirty="0">
                <a:latin typeface="宋体"/>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昨天下午</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十分认真地</a:t>
            </a:r>
            <a:r>
              <a:rPr lang="en-US" altLang="zh-CN" sz="2800" kern="100" dirty="0">
                <a:latin typeface="IPAPANNEW"/>
                <a:ea typeface="华文细黑"/>
                <a:cs typeface="Times New Roman"/>
              </a:rPr>
              <a:t>]</a:t>
            </a:r>
            <a:r>
              <a:rPr lang="zh-CN" altLang="zh-CN" sz="2800" u="sng" kern="100" dirty="0">
                <a:latin typeface="Times New Roman"/>
                <a:ea typeface="华文细黑"/>
                <a:cs typeface="Times New Roman"/>
              </a:rPr>
              <a:t>读</a:t>
            </a:r>
            <a:r>
              <a:rPr lang="zh-CN" altLang="zh-CN" sz="2800" kern="100" dirty="0">
                <a:latin typeface="Times New Roman"/>
                <a:ea typeface="华文细黑"/>
                <a:cs typeface="Times New Roman"/>
              </a:rPr>
              <a:t>〈完〉了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两本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十分有意义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历史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书</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我</a:t>
            </a:r>
            <a:r>
              <a:rPr lang="zh-CN" altLang="zh-CN" sz="2800" b="1"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把纸</a:t>
            </a:r>
            <a:r>
              <a:rPr lang="en-US" altLang="zh-CN" sz="2800" kern="100" dirty="0">
                <a:latin typeface="Times New Roman"/>
                <a:ea typeface="华文细黑"/>
                <a:cs typeface="Courier New"/>
              </a:rPr>
              <a:t>]</a:t>
            </a:r>
            <a:r>
              <a:rPr lang="zh-CN" altLang="zh-CN" sz="2800" u="sng" kern="100" dirty="0">
                <a:latin typeface="Times New Roman"/>
                <a:ea typeface="华文细黑"/>
                <a:cs typeface="Times New Roman"/>
              </a:rPr>
              <a:t>糊</a:t>
            </a:r>
            <a:r>
              <a:rPr lang="zh-CN" altLang="zh-CN" sz="2800" kern="100" dirty="0">
                <a:latin typeface="Times New Roman"/>
                <a:ea typeface="华文细黑"/>
                <a:cs typeface="Times New Roman"/>
              </a:rPr>
              <a:t>了</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两扇</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窗户。</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我所遇到的</a:t>
            </a:r>
            <a:r>
              <a:rPr lang="zh-CN" altLang="zh-CN" sz="2800" b="1" kern="100" dirty="0">
                <a:latin typeface="宋体"/>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毕竟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还</a:t>
            </a:r>
            <a:r>
              <a:rPr lang="en-US" altLang="zh-CN" sz="2800" kern="100" dirty="0">
                <a:latin typeface="IPAPANNEW"/>
                <a:ea typeface="华文细黑"/>
                <a:cs typeface="Times New Roman"/>
              </a:rPr>
              <a:t>]</a:t>
            </a:r>
            <a:r>
              <a:rPr lang="zh-CN" altLang="zh-CN" sz="2800" u="heavy" kern="100" dirty="0">
                <a:latin typeface="Times New Roman"/>
                <a:ea typeface="华文细黑"/>
                <a:cs typeface="Times New Roman"/>
              </a:rPr>
              <a:t>是</a:t>
            </a:r>
            <a:r>
              <a:rPr lang="zh-CN" altLang="zh-CN" sz="2800" kern="100" dirty="0">
                <a:latin typeface="Times New Roman"/>
                <a:ea typeface="华文细黑"/>
                <a:cs typeface="Times New Roman"/>
              </a:rPr>
              <a:t>好人多于坏人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cxnSp>
        <p:nvCxnSpPr>
          <p:cNvPr id="4" name="直接连接符 3"/>
          <p:cNvCxnSpPr/>
          <p:nvPr/>
        </p:nvCxnSpPr>
        <p:spPr>
          <a:xfrm>
            <a:off x="2822786" y="2728764"/>
            <a:ext cx="704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822786" y="2800772"/>
            <a:ext cx="704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75880" y="1739801"/>
                <a:ext cx="628698" cy="461665"/>
              </a:xfrm>
              <a:prstGeom prst="rect">
                <a:avLst/>
              </a:prstGeom>
              <a:noFill/>
            </p:spPr>
            <p:txBody>
              <a:bodyPr wrap="none" rtlCol="0">
                <a:spAutoFit/>
              </a:bodyPr>
              <a:lstStyle/>
              <a:p>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8" name="TextBox 7"/>
              <p:cNvSpPr txBox="1">
                <a:spLocks noRot="1" noChangeAspect="1" noMove="1" noResize="1" noEditPoints="1" noAdjustHandles="1" noChangeArrowheads="1" noChangeShapeType="1" noTextEdit="1"/>
              </p:cNvSpPr>
              <p:nvPr/>
            </p:nvSpPr>
            <p:spPr>
              <a:xfrm>
                <a:off x="675880" y="1739801"/>
                <a:ext cx="628698" cy="461665"/>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9" name="直接连接符 8"/>
          <p:cNvCxnSpPr/>
          <p:nvPr/>
        </p:nvCxnSpPr>
        <p:spPr>
          <a:xfrm>
            <a:off x="5428084" y="1356420"/>
            <a:ext cx="476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28084" y="1428428"/>
            <a:ext cx="476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354663" y="2507506"/>
                <a:ext cx="914033" cy="461665"/>
              </a:xfrm>
              <a:prstGeom prst="rect">
                <a:avLst/>
              </a:prstGeom>
              <a:noFill/>
            </p:spPr>
            <p:txBody>
              <a:bodyPr wrap="none" rtlCol="0">
                <a:spAutoFit/>
              </a:bodyPr>
              <a:lstStyle/>
              <a:p>
                <a14:m>
                  <m:oMath xmlns:m="http://schemas.openxmlformats.org/officeDocument/2006/math">
                    <m:r>
                      <a:rPr lang="en-US" altLang="zh-CN" i="1" spc="-600" smtClean="0">
                        <a:latin typeface="Cambria Math"/>
                        <a:ea typeface="Cambria Math"/>
                      </a:rPr>
                      <m:t>~</m:t>
                    </m:r>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354663" y="2507506"/>
                <a:ext cx="914033" cy="461665"/>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2" name="直接连接符 11"/>
          <p:cNvCxnSpPr/>
          <p:nvPr/>
        </p:nvCxnSpPr>
        <p:spPr>
          <a:xfrm>
            <a:off x="771054" y="3376836"/>
            <a:ext cx="437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1054" y="3448844"/>
            <a:ext cx="437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839601" y="4003973"/>
            <a:ext cx="437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839601" y="4075981"/>
            <a:ext cx="437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8229798" y="3754090"/>
                <a:ext cx="478016" cy="461665"/>
              </a:xfrm>
              <a:prstGeom prst="rect">
                <a:avLst/>
              </a:prstGeom>
              <a:noFill/>
            </p:spPr>
            <p:txBody>
              <a:bodyPr wrap="none" rtlCol="0">
                <a:spAutoFit/>
              </a:bodyPr>
              <a:lstStyle/>
              <a:p>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229798" y="3754090"/>
                <a:ext cx="478016" cy="461665"/>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177918" y="5065251"/>
                <a:ext cx="478016" cy="461665"/>
              </a:xfrm>
              <a:prstGeom prst="rect">
                <a:avLst/>
              </a:prstGeom>
              <a:noFill/>
            </p:spPr>
            <p:txBody>
              <a:bodyPr wrap="none" rtlCol="0">
                <a:spAutoFit/>
              </a:bodyPr>
              <a:lstStyle/>
              <a:p>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177918" y="5065251"/>
                <a:ext cx="478016" cy="461665"/>
              </a:xfrm>
              <a:prstGeom prst="rect">
                <a:avLst/>
              </a:prstGeom>
              <a:blipFill rotWithShape="1">
                <a:blip r:embed="rId8"/>
                <a:stretch>
                  <a:fillRect/>
                </a:stretch>
              </a:blipFill>
            </p:spPr>
            <p:txBody>
              <a:bodyPr/>
              <a:lstStyle/>
              <a:p>
                <a:r>
                  <a:rPr lang="zh-CN" altLang="en-US">
                    <a:noFill/>
                  </a:rPr>
                  <a:t> </a:t>
                </a:r>
              </a:p>
            </p:txBody>
          </p:sp>
        </mc:Fallback>
      </mc:AlternateContent>
      <p:cxnSp>
        <p:nvCxnSpPr>
          <p:cNvPr id="21" name="直接连接符 20"/>
          <p:cNvCxnSpPr/>
          <p:nvPr/>
        </p:nvCxnSpPr>
        <p:spPr>
          <a:xfrm>
            <a:off x="5024019" y="4625355"/>
            <a:ext cx="3612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024019" y="4697363"/>
            <a:ext cx="3612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71054" y="5878066"/>
            <a:ext cx="437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71054" y="5950074"/>
            <a:ext cx="437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3987924" y="5728766"/>
                <a:ext cx="906017" cy="461665"/>
              </a:xfrm>
              <a:prstGeom prst="rect">
                <a:avLst/>
              </a:prstGeom>
              <a:noFill/>
            </p:spPr>
            <p:txBody>
              <a:bodyPr wrap="none" rtlCol="0">
                <a:spAutoFit/>
              </a:bodyPr>
              <a:lstStyle/>
              <a:p>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25" name="TextBox 24"/>
              <p:cNvSpPr txBox="1">
                <a:spLocks noRot="1" noChangeAspect="1" noMove="1" noResize="1" noEditPoints="1" noAdjustHandles="1" noChangeArrowheads="1" noChangeShapeType="1" noTextEdit="1"/>
              </p:cNvSpPr>
              <p:nvPr/>
            </p:nvSpPr>
            <p:spPr>
              <a:xfrm>
                <a:off x="3987924" y="5728766"/>
                <a:ext cx="906017" cy="461665"/>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28" name="直接连接符 27"/>
          <p:cNvCxnSpPr/>
          <p:nvPr/>
        </p:nvCxnSpPr>
        <p:spPr>
          <a:xfrm>
            <a:off x="731276" y="6598146"/>
            <a:ext cx="18260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31276" y="6670154"/>
            <a:ext cx="18260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782996" y="6312106"/>
                <a:ext cx="219002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pc="-600">
                          <a:latin typeface="Cambria Math"/>
                          <a:ea typeface="Cambria Math"/>
                        </a:rPr>
                        <m:t>~~~~~~~~~~~~~~</m:t>
                      </m:r>
                    </m:oMath>
                  </m:oMathPara>
                </a14:m>
                <a:endParaRPr lang="zh-CN" altLang="en-US" spc="-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82996" y="6312106"/>
                <a:ext cx="2190023" cy="461665"/>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774726" y="3105363"/>
                <a:ext cx="478016" cy="461665"/>
              </a:xfrm>
              <a:prstGeom prst="rect">
                <a:avLst/>
              </a:prstGeom>
              <a:noFill/>
            </p:spPr>
            <p:txBody>
              <a:bodyPr wrap="none" rtlCol="0">
                <a:spAutoFit/>
              </a:bodyPr>
              <a:lstStyle/>
              <a:p>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774726" y="3105363"/>
                <a:ext cx="478016" cy="461665"/>
              </a:xfrm>
              <a:prstGeom prst="rect">
                <a:avLst/>
              </a:prstGeom>
              <a:blipFill rotWithShape="1">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52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6644"/>
            <a:ext cx="11478502"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出现了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保管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等多义词或多义短语，可能是语意不明。</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在喧天的锣鼓声中，这所有名的老校终于迎来了自己的新生。</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新同学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新生命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，语意不明</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此次选举村民委员会主任，他们谁也没有干涉王尔德的权利。</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兼有副词和动词的性质，造成语意不明</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901230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1154"/>
            <a:ext cx="11478502" cy="529373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(14)</a:t>
            </a:r>
            <a:r>
              <a:rPr lang="zh-CN" altLang="zh-CN" sz="2800" kern="100" dirty="0">
                <a:solidFill>
                  <a:prstClr val="black"/>
                </a:solidFill>
                <a:latin typeface="Times New Roman"/>
                <a:ea typeface="华文细黑"/>
                <a:cs typeface="Times New Roman"/>
              </a:rPr>
              <a:t>出现了数量短语时，可能有表意不明、语意矛盾、语序不当、用词不当等问题。</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三个学校的学生会干部在教导处开会，研究本学期第二课堂活动的开展问题。</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表意不明，是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三个学校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还是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三个学生会干部</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那辆新进口的小轿车，最高时速可达</a:t>
            </a:r>
            <a:r>
              <a:rPr lang="en-US" altLang="zh-CN" sz="2800" kern="100" dirty="0" smtClean="0">
                <a:latin typeface="Times New Roman"/>
                <a:ea typeface="华文细黑"/>
                <a:cs typeface="Courier New"/>
              </a:rPr>
              <a:t>180</a:t>
            </a:r>
            <a:r>
              <a:rPr lang="zh-CN" altLang="zh-CN" sz="2800" kern="100" dirty="0" smtClean="0">
                <a:latin typeface="Times New Roman"/>
                <a:ea typeface="华文细黑"/>
                <a:cs typeface="Times New Roman"/>
              </a:rPr>
              <a:t>公里以上。</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语意矛盾，最高时速必须是确数，应删去</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以上</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开展批评和自我批评是端正党风、增强党的凝聚力的行之有效的一种方法。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语序不当，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行之有效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之前</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009958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133" y="289336"/>
            <a:ext cx="11593287" cy="2708410"/>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Times New Roman" pitchFamily="18" charset="0"/>
                <a:ea typeface="微软雅黑" pitchFamily="34" charset="-122"/>
                <a:cs typeface="Times New Roman"/>
              </a:rPr>
              <a:t>边练边悟</a:t>
            </a:r>
            <a:r>
              <a:rPr lang="en-US" altLang="zh-CN" sz="2800" b="1" kern="100" dirty="0">
                <a:solidFill>
                  <a:srgbClr val="C00000"/>
                </a:solidFill>
                <a:latin typeface="Times New Roman" pitchFamily="18" charset="0"/>
                <a:ea typeface="微软雅黑" pitchFamily="34" charset="-122"/>
                <a:cs typeface="Courier New"/>
              </a:rPr>
              <a:t> </a:t>
            </a:r>
          </a:p>
          <a:p>
            <a:pPr algn="just">
              <a:lnSpc>
                <a:spcPct val="150000"/>
              </a:lnSpc>
              <a:spcAft>
                <a:spcPts val="0"/>
              </a:spcAft>
            </a:pPr>
            <a:r>
              <a:rPr lang="zh-CN" altLang="zh-CN" sz="2800" b="1" kern="100" dirty="0">
                <a:latin typeface="Times New Roman"/>
                <a:ea typeface="华文细黑"/>
                <a:cs typeface="Times New Roman"/>
              </a:rPr>
              <a:t>请运用</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标志判断法</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，快速找出下列句中的标志词，并判断正误。</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阿尔法狗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系统战胜世界顶级围棋选手李世石，引发人们对</a:t>
            </a:r>
            <a:r>
              <a:rPr lang="zh-CN" altLang="zh-CN" sz="2800" kern="100" dirty="0" smtClean="0">
                <a:latin typeface="Times New Roman"/>
                <a:ea typeface="华文细黑"/>
                <a:cs typeface="Times New Roman"/>
              </a:rPr>
              <a:t>人工智</a:t>
            </a:r>
            <a:r>
              <a:rPr lang="zh-CN" altLang="zh-CN" sz="2800" kern="100" spc="-50" dirty="0" smtClean="0">
                <a:latin typeface="Times New Roman"/>
                <a:ea typeface="华文细黑"/>
                <a:cs typeface="Times New Roman"/>
              </a:rPr>
              <a:t>能是否会战胜人脑并最终征服世界的猜想深沉反思、热切关注和激烈辩论。</a:t>
            </a:r>
            <a:endParaRPr lang="zh-CN" altLang="zh-CN" sz="1050" kern="100" spc="-50" dirty="0">
              <a:effectLst/>
              <a:latin typeface="宋体"/>
              <a:cs typeface="Courier New"/>
            </a:endParaRPr>
          </a:p>
        </p:txBody>
      </p:sp>
      <p:sp>
        <p:nvSpPr>
          <p:cNvPr id="3" name="TextBox 2"/>
          <p:cNvSpPr txBox="1"/>
          <p:nvPr/>
        </p:nvSpPr>
        <p:spPr>
          <a:xfrm>
            <a:off x="459532" y="301679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3713303"/>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抓句中并列词语，应先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辩论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深沉反思、热切关注和激烈辩论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热切关注、激烈辩论和深沉反思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190522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33450"/>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武力手段是不是解决南海问题的唯一合理手段？大规模动用武力是否会对国家安定大局造成不良影响？很多人对此持否定态度。</a:t>
            </a:r>
            <a:endParaRPr lang="zh-CN" altLang="zh-CN" sz="1050" kern="100" dirty="0">
              <a:effectLst/>
              <a:latin typeface="宋体"/>
              <a:cs typeface="Courier New"/>
            </a:endParaRPr>
          </a:p>
        </p:txBody>
      </p:sp>
      <p:sp>
        <p:nvSpPr>
          <p:cNvPr id="3" name="TextBox 2"/>
          <p:cNvSpPr txBox="1"/>
          <p:nvPr/>
        </p:nvSpPr>
        <p:spPr>
          <a:xfrm>
            <a:off x="9695606" y="116255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946638"/>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a:latin typeface="宋体"/>
                <a:ea typeface="华文细黑"/>
                <a:cs typeface="Times New Roman"/>
              </a:rPr>
              <a:t>“</a:t>
            </a:r>
            <a:r>
              <a:rPr lang="zh-CN" altLang="zh-CN" sz="2800" kern="100" dirty="0">
                <a:latin typeface="Times New Roman"/>
                <a:ea typeface="华文细黑"/>
                <a:cs typeface="Times New Roman"/>
              </a:rPr>
              <a:t>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指代不明。</a:t>
            </a:r>
            <a:endParaRPr lang="zh-CN" altLang="zh-CN" sz="1050" kern="100" dirty="0">
              <a:effectLst/>
              <a:latin typeface="宋体"/>
              <a:cs typeface="Courier New"/>
            </a:endParaRPr>
          </a:p>
        </p:txBody>
      </p:sp>
      <p:sp>
        <p:nvSpPr>
          <p:cNvPr id="6" name="矩形 5"/>
          <p:cNvSpPr/>
          <p:nvPr/>
        </p:nvSpPr>
        <p:spPr>
          <a:xfrm>
            <a:off x="339000" y="2799252"/>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孔子具有极其深邃广阔的眼光，他所提出和回答的问题，不仅超越了一朝一国、一姓一君的保国安邦的狭隘眼界，也超越了君民关系的思考，难道我们能否认这不是事实吗？</a:t>
            </a:r>
            <a:endParaRPr lang="zh-CN" altLang="zh-CN" sz="1050" kern="100" dirty="0">
              <a:effectLst/>
              <a:latin typeface="宋体"/>
              <a:cs typeface="Courier New"/>
            </a:endParaRPr>
          </a:p>
        </p:txBody>
      </p:sp>
      <p:sp>
        <p:nvSpPr>
          <p:cNvPr id="7" name="TextBox 6"/>
          <p:cNvSpPr txBox="1"/>
          <p:nvPr/>
        </p:nvSpPr>
        <p:spPr>
          <a:xfrm>
            <a:off x="5549913" y="432034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5060512"/>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句中否定词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，再加上反问句，把意思说反了。</a:t>
            </a:r>
            <a:endParaRPr lang="zh-CN" altLang="zh-CN" sz="1050" kern="100" dirty="0">
              <a:effectLst/>
              <a:latin typeface="宋体"/>
              <a:cs typeface="Courier New"/>
            </a:endParaRPr>
          </a:p>
        </p:txBody>
      </p:sp>
    </p:spTree>
    <p:extLst>
      <p:ext uri="{BB962C8B-B14F-4D97-AF65-F5344CB8AC3E}">
        <p14:creationId xmlns:p14="http://schemas.microsoft.com/office/powerpoint/2010/main" val="3551889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8441"/>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我们家乡美丽富饶，这里土地肥沃，特别适宜种果树、棉花、甘蔗，此外，还适宜种梨树和枣树。</a:t>
            </a:r>
            <a:endParaRPr lang="zh-CN" altLang="zh-CN" sz="1050" kern="100" dirty="0">
              <a:effectLst/>
              <a:latin typeface="宋体"/>
              <a:cs typeface="Courier New"/>
            </a:endParaRPr>
          </a:p>
        </p:txBody>
      </p:sp>
      <p:sp>
        <p:nvSpPr>
          <p:cNvPr id="3" name="TextBox 2"/>
          <p:cNvSpPr txBox="1"/>
          <p:nvPr/>
        </p:nvSpPr>
        <p:spPr>
          <a:xfrm>
            <a:off x="5101599" y="120707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908101"/>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句中有并列词语。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果树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包括了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梨树和枣树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39000" y="2754230"/>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依法明确中央财政和地方财政的支付项目，建立社保机构独立预算和全国统筹预算，是我国社保机构能力建设的创新战略。</a:t>
            </a:r>
            <a:endParaRPr lang="zh-CN" altLang="zh-CN" sz="1050" kern="100" dirty="0">
              <a:effectLst/>
              <a:latin typeface="宋体"/>
              <a:cs typeface="Courier New"/>
            </a:endParaRPr>
          </a:p>
        </p:txBody>
      </p:sp>
      <p:sp>
        <p:nvSpPr>
          <p:cNvPr id="7" name="TextBox 6"/>
          <p:cNvSpPr txBox="1"/>
          <p:nvPr/>
        </p:nvSpPr>
        <p:spPr>
          <a:xfrm>
            <a:off x="9078305" y="357381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4365898"/>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长宾语易残缺。应在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统筹预算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4507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0449"/>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学校能否形成良好的、有促进功能的校园文化，学习者能否真正适应并融入它，这对教学活动的有效开展起着重要作用。</a:t>
            </a:r>
            <a:endParaRPr lang="zh-CN" altLang="zh-CN" sz="1050" kern="100" dirty="0">
              <a:effectLst/>
              <a:latin typeface="宋体"/>
              <a:cs typeface="Courier New"/>
            </a:endParaRPr>
          </a:p>
        </p:txBody>
      </p:sp>
      <p:sp>
        <p:nvSpPr>
          <p:cNvPr id="3" name="TextBox 2"/>
          <p:cNvSpPr txBox="1"/>
          <p:nvPr/>
        </p:nvSpPr>
        <p:spPr>
          <a:xfrm>
            <a:off x="8759502" y="123608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949899"/>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表示事物的两个方面，而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有效开展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只表示了积极的方面，前后明显不照应。</a:t>
            </a:r>
            <a:endParaRPr lang="zh-CN" altLang="zh-CN" sz="1050" kern="100" dirty="0">
              <a:effectLst/>
              <a:latin typeface="宋体"/>
              <a:cs typeface="Courier New"/>
            </a:endParaRPr>
          </a:p>
        </p:txBody>
      </p:sp>
      <p:sp>
        <p:nvSpPr>
          <p:cNvPr id="6" name="矩形 5"/>
          <p:cNvSpPr/>
          <p:nvPr/>
        </p:nvSpPr>
        <p:spPr>
          <a:xfrm>
            <a:off x="339000" y="3328553"/>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今年，警民冲突事件时有发生，为了防止此类事件不再发生，我们加强了对民警的教育。</a:t>
            </a:r>
            <a:endParaRPr lang="zh-CN" altLang="zh-CN" sz="1050" kern="100" dirty="0">
              <a:effectLst/>
              <a:latin typeface="宋体"/>
              <a:cs typeface="Courier New"/>
            </a:endParaRPr>
          </a:p>
        </p:txBody>
      </p:sp>
      <p:sp>
        <p:nvSpPr>
          <p:cNvPr id="7" name="TextBox 6"/>
          <p:cNvSpPr txBox="1"/>
          <p:nvPr/>
        </p:nvSpPr>
        <p:spPr>
          <a:xfrm>
            <a:off x="3768763" y="416091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4861949"/>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防止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和否定词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，本句否定不当。</a:t>
            </a:r>
            <a:endParaRPr lang="zh-CN" altLang="zh-CN" sz="1050" kern="100" dirty="0">
              <a:effectLst/>
              <a:latin typeface="宋体"/>
              <a:cs typeface="Courier New"/>
            </a:endParaRPr>
          </a:p>
        </p:txBody>
      </p:sp>
    </p:spTree>
    <p:extLst>
      <p:ext uri="{BB962C8B-B14F-4D97-AF65-F5344CB8AC3E}">
        <p14:creationId xmlns:p14="http://schemas.microsoft.com/office/powerpoint/2010/main" val="1691958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5930"/>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大家对护林员揭发林业局带头偷运木料的问题，普遍感到非常气愤。</a:t>
            </a:r>
            <a:endParaRPr lang="zh-CN" altLang="zh-CN" sz="1050" kern="100" dirty="0">
              <a:effectLst/>
              <a:latin typeface="宋体"/>
              <a:cs typeface="Courier New"/>
            </a:endParaRPr>
          </a:p>
        </p:txBody>
      </p:sp>
      <p:sp>
        <p:nvSpPr>
          <p:cNvPr id="3" name="TextBox 2"/>
          <p:cNvSpPr txBox="1"/>
          <p:nvPr/>
        </p:nvSpPr>
        <p:spPr>
          <a:xfrm>
            <a:off x="469057" y="121240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909621"/>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抓介词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的管辖范围、对象不明确造成歧义。</a:t>
            </a:r>
            <a:endParaRPr lang="zh-CN" altLang="zh-CN" sz="1050" kern="100" dirty="0">
              <a:effectLst/>
              <a:latin typeface="宋体"/>
              <a:cs typeface="Courier New"/>
            </a:endParaRPr>
          </a:p>
        </p:txBody>
      </p:sp>
      <p:sp>
        <p:nvSpPr>
          <p:cNvPr id="6" name="矩形 5"/>
          <p:cNvSpPr/>
          <p:nvPr/>
        </p:nvSpPr>
        <p:spPr>
          <a:xfrm>
            <a:off x="339000" y="2894215"/>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专家说，亲子鉴定不仅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出了社会世相，还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出了血肉亲情。</a:t>
            </a:r>
            <a:endParaRPr lang="zh-CN" altLang="zh-CN" sz="1050" kern="100" dirty="0">
              <a:effectLst/>
              <a:latin typeface="宋体"/>
              <a:cs typeface="Courier New"/>
            </a:endParaRPr>
          </a:p>
        </p:txBody>
      </p:sp>
      <p:sp>
        <p:nvSpPr>
          <p:cNvPr id="7" name="TextBox 6"/>
          <p:cNvSpPr txBox="1"/>
          <p:nvPr/>
        </p:nvSpPr>
        <p:spPr>
          <a:xfrm>
            <a:off x="469057" y="374068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4437906"/>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抓关联词，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是表递进的关联词语，该句两个分句应调换过来，先说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血肉亲情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社会世相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222926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4425"/>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照片拍得好，诗歌写得有味，是由一个人的思想认识、艺术修养的高低所决定的。</a:t>
            </a:r>
            <a:endParaRPr lang="zh-CN" altLang="zh-CN" sz="1050" kern="100" dirty="0">
              <a:effectLst/>
              <a:latin typeface="宋体"/>
              <a:cs typeface="Courier New"/>
            </a:endParaRPr>
          </a:p>
        </p:txBody>
      </p:sp>
      <p:sp>
        <p:nvSpPr>
          <p:cNvPr id="3" name="TextBox 2"/>
          <p:cNvSpPr txBox="1"/>
          <p:nvPr/>
        </p:nvSpPr>
        <p:spPr>
          <a:xfrm>
            <a:off x="2970287" y="10673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760272"/>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抓两面词，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不照应，该句犯了一面对两面的错误。</a:t>
            </a:r>
            <a:endParaRPr lang="zh-CN" altLang="zh-CN" sz="1050" kern="100" dirty="0">
              <a:effectLst/>
              <a:latin typeface="宋体"/>
              <a:cs typeface="Courier New"/>
            </a:endParaRPr>
          </a:p>
        </p:txBody>
      </p:sp>
      <p:sp>
        <p:nvSpPr>
          <p:cNvPr id="6" name="矩形 5"/>
          <p:cNvSpPr/>
          <p:nvPr/>
        </p:nvSpPr>
        <p:spPr>
          <a:xfrm>
            <a:off x="339000" y="3246250"/>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这座楼的房间都没有锁。</a:t>
            </a:r>
            <a:endParaRPr lang="zh-CN" altLang="zh-CN" sz="1050" kern="100" dirty="0">
              <a:effectLst/>
              <a:latin typeface="宋体"/>
              <a:cs typeface="Courier New"/>
            </a:endParaRPr>
          </a:p>
        </p:txBody>
      </p:sp>
      <p:sp>
        <p:nvSpPr>
          <p:cNvPr id="7" name="TextBox 6"/>
          <p:cNvSpPr txBox="1"/>
          <p:nvPr/>
        </p:nvSpPr>
        <p:spPr>
          <a:xfrm>
            <a:off x="5011949" y="341636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4130824"/>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等多义词，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有歧义。</a:t>
            </a:r>
            <a:endParaRPr lang="zh-CN" altLang="zh-CN" sz="1050" kern="100" dirty="0">
              <a:effectLst/>
              <a:latin typeface="宋体"/>
              <a:cs typeface="Courier New"/>
            </a:endParaRPr>
          </a:p>
        </p:txBody>
      </p:sp>
    </p:spTree>
    <p:extLst>
      <p:ext uri="{BB962C8B-B14F-4D97-AF65-F5344CB8AC3E}">
        <p14:creationId xmlns:p14="http://schemas.microsoft.com/office/powerpoint/2010/main" val="1779833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37938"/>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如果人们连续看上四五个小时的电视节目，就会感到十分疲劳。</a:t>
            </a:r>
            <a:endParaRPr lang="zh-CN" altLang="zh-CN" sz="1050" kern="100" dirty="0">
              <a:effectLst/>
              <a:latin typeface="宋体"/>
              <a:cs typeface="Courier New"/>
            </a:endParaRPr>
          </a:p>
        </p:txBody>
      </p:sp>
      <p:sp>
        <p:nvSpPr>
          <p:cNvPr id="3" name="TextBox 2"/>
          <p:cNvSpPr txBox="1"/>
          <p:nvPr/>
        </p:nvSpPr>
        <p:spPr>
          <a:xfrm>
            <a:off x="10888030" y="6013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341562"/>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抓关联词，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位置不当。应为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人们如果连续看上四五个小时的电视节目，就会感到十分疲劳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39000" y="2834680"/>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继承传统技法不容易，发展和创新技法更不容易，中国过去的大部分音乐家主要就把聪明才智用在这方面。</a:t>
            </a:r>
            <a:endParaRPr lang="zh-CN" altLang="zh-CN" sz="1050" kern="100" dirty="0">
              <a:effectLst/>
              <a:latin typeface="宋体"/>
              <a:cs typeface="Courier New"/>
            </a:endParaRPr>
          </a:p>
        </p:txBody>
      </p:sp>
      <p:sp>
        <p:nvSpPr>
          <p:cNvPr id="7" name="TextBox 6"/>
          <p:cNvSpPr txBox="1"/>
          <p:nvPr/>
        </p:nvSpPr>
        <p:spPr>
          <a:xfrm>
            <a:off x="6834336" y="365855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4365898"/>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抓代词，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这方面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指代不明，可指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继承传统技法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发展和创新技法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3183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7671"/>
            <a:ext cx="1147850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华能集团三电厂今年对锅炉设备进行了改造，吨煤发电量增加了</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倍，煤消耗量减少了</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倍。</a:t>
            </a:r>
            <a:endParaRPr lang="zh-CN" altLang="zh-CN" sz="1050" kern="100" dirty="0">
              <a:effectLst/>
              <a:latin typeface="宋体"/>
              <a:cs typeface="Courier New"/>
            </a:endParaRPr>
          </a:p>
        </p:txBody>
      </p:sp>
      <p:sp>
        <p:nvSpPr>
          <p:cNvPr id="3" name="TextBox 2"/>
          <p:cNvSpPr txBox="1"/>
          <p:nvPr/>
        </p:nvSpPr>
        <p:spPr>
          <a:xfrm>
            <a:off x="4911366" y="121659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919146"/>
            <a:ext cx="11449272" cy="7386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抓数量词，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不可以用倍数。</a:t>
            </a:r>
            <a:endParaRPr lang="zh-CN" altLang="zh-CN" sz="1050" kern="100" dirty="0">
              <a:effectLst/>
              <a:latin typeface="宋体"/>
              <a:cs typeface="Courier New"/>
            </a:endParaRPr>
          </a:p>
        </p:txBody>
      </p:sp>
      <p:sp>
        <p:nvSpPr>
          <p:cNvPr id="6" name="矩形 5"/>
          <p:cNvSpPr/>
          <p:nvPr/>
        </p:nvSpPr>
        <p:spPr>
          <a:xfrm>
            <a:off x="339000" y="2814423"/>
            <a:ext cx="1147850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近几年，常有报纸对明星大肆吹捧，过分的溢美之词助长了某些明星的骄傲情绪。</a:t>
            </a:r>
            <a:endParaRPr lang="zh-CN" altLang="zh-CN" sz="1050" kern="100" dirty="0">
              <a:effectLst/>
              <a:latin typeface="宋体"/>
              <a:cs typeface="Courier New"/>
            </a:endParaRPr>
          </a:p>
        </p:txBody>
      </p:sp>
      <p:sp>
        <p:nvSpPr>
          <p:cNvPr id="7" name="TextBox 6"/>
          <p:cNvSpPr txBox="1"/>
          <p:nvPr/>
        </p:nvSpPr>
        <p:spPr>
          <a:xfrm>
            <a:off x="2936379" y="36581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4365898"/>
            <a:ext cx="11521280" cy="7386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spc="-100" dirty="0">
                <a:latin typeface="Times New Roman"/>
                <a:ea typeface="华文细黑"/>
                <a:cs typeface="Times New Roman"/>
              </a:rPr>
              <a:t>抓文言词，看赘余重复，</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溢</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已有</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过分</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的意思，应去掉</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过分的</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2562001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21163"/>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那个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a:t>
            </a:r>
            <a:r>
              <a:rPr lang="zh-CN" altLang="zh-CN" sz="2800" b="1"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把他</a:t>
            </a:r>
            <a:r>
              <a:rPr lang="en-US" altLang="zh-CN" sz="2800" kern="100" dirty="0">
                <a:latin typeface="Times New Roman"/>
                <a:ea typeface="华文细黑"/>
                <a:cs typeface="Courier New"/>
              </a:rPr>
              <a:t>]</a:t>
            </a:r>
            <a:r>
              <a:rPr lang="zh-CN" altLang="zh-CN" sz="2800" u="heavy" kern="100" dirty="0">
                <a:latin typeface="Times New Roman"/>
                <a:ea typeface="华文细黑"/>
                <a:cs typeface="Times New Roman"/>
              </a:rPr>
              <a:t>逼</a:t>
            </a:r>
            <a:r>
              <a:rPr lang="zh-CN" altLang="zh-CN" sz="2800" kern="100" dirty="0">
                <a:latin typeface="Times New Roman"/>
                <a:ea typeface="华文细黑"/>
                <a:cs typeface="Times New Roman"/>
              </a:rPr>
              <a:t>得〈无路可走〉。</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他</a:t>
            </a:r>
            <a:r>
              <a:rPr lang="zh-CN" altLang="zh-CN" sz="2800" b="1" kern="100" dirty="0">
                <a:latin typeface="宋体"/>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被亲人</a:t>
            </a:r>
            <a:r>
              <a:rPr lang="en-US" altLang="zh-CN" sz="2800" kern="100" dirty="0">
                <a:latin typeface="IPAPANNEW"/>
                <a:ea typeface="华文细黑"/>
                <a:cs typeface="Times New Roman"/>
              </a:rPr>
              <a:t>]</a:t>
            </a:r>
            <a:r>
              <a:rPr lang="zh-CN" altLang="zh-CN" sz="2800" u="heavy" kern="100" dirty="0">
                <a:latin typeface="Times New Roman"/>
                <a:ea typeface="华文细黑"/>
                <a:cs typeface="Times New Roman"/>
              </a:rPr>
              <a:t>送</a:t>
            </a:r>
            <a:r>
              <a:rPr lang="zh-CN" altLang="zh-CN" sz="2800" kern="100" dirty="0">
                <a:latin typeface="Times New Roman"/>
                <a:ea typeface="华文细黑"/>
                <a:cs typeface="Times New Roman"/>
              </a:rPr>
              <a:t>〈到医院〉</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把伤</a:t>
            </a:r>
            <a:r>
              <a:rPr lang="en-US" altLang="zh-CN" sz="2800" kern="100" dirty="0">
                <a:latin typeface="IPAPANNEW"/>
                <a:ea typeface="华文细黑"/>
                <a:cs typeface="Times New Roman"/>
              </a:rPr>
              <a:t>]</a:t>
            </a:r>
            <a:r>
              <a:rPr lang="zh-CN" altLang="zh-CN" sz="2800" u="sng" kern="100" dirty="0">
                <a:latin typeface="Times New Roman"/>
                <a:ea typeface="华文细黑"/>
                <a:cs typeface="Times New Roman"/>
              </a:rPr>
              <a:t>治</a:t>
            </a:r>
            <a:r>
              <a:rPr lang="zh-CN" altLang="zh-CN" sz="2800" kern="100" dirty="0">
                <a:latin typeface="Times New Roman"/>
                <a:ea typeface="华文细黑"/>
                <a:cs typeface="Times New Roman"/>
              </a:rPr>
              <a:t>〈好〉了。</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青藏铁路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的通车</a:t>
            </a:r>
            <a:r>
              <a:rPr lang="zh-CN" altLang="zh-CN" sz="2800" b="1"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把幸福和繁荣</a:t>
            </a:r>
            <a:r>
              <a:rPr lang="en-US" altLang="zh-CN" sz="2800" kern="100" dirty="0">
                <a:latin typeface="Times New Roman"/>
                <a:ea typeface="华文细黑"/>
                <a:cs typeface="Courier New"/>
              </a:rPr>
              <a:t>]</a:t>
            </a:r>
            <a:r>
              <a:rPr lang="zh-CN" altLang="zh-CN" sz="2800" u="sng" kern="100" dirty="0">
                <a:latin typeface="Times New Roman"/>
                <a:ea typeface="华文细黑"/>
                <a:cs typeface="Times New Roman"/>
              </a:rPr>
              <a:t>带给</a:t>
            </a:r>
            <a:r>
              <a:rPr lang="zh-CN" altLang="zh-CN" sz="2800" kern="100" dirty="0">
                <a:latin typeface="Times New Roman"/>
                <a:ea typeface="华文细黑"/>
                <a:cs typeface="Times New Roman"/>
              </a:rPr>
              <a:t>了</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住在那里</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的人们。</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⑨</a:t>
            </a:r>
            <a:r>
              <a:rPr lang="zh-CN" altLang="zh-CN" sz="2800" kern="100" dirty="0">
                <a:latin typeface="Times New Roman"/>
                <a:ea typeface="华文细黑"/>
                <a:cs typeface="Times New Roman"/>
              </a:rPr>
              <a:t>张怡宁</a:t>
            </a:r>
            <a:r>
              <a:rPr lang="zh-CN" altLang="zh-CN" sz="2800" b="1" kern="100" dirty="0">
                <a:latin typeface="宋体"/>
                <a:ea typeface="华文细黑"/>
                <a:cs typeface="Times New Roman"/>
              </a:rPr>
              <a:t>‖</a:t>
            </a:r>
            <a:r>
              <a:rPr lang="zh-CN" altLang="zh-CN" sz="2800" u="sng" kern="100" dirty="0">
                <a:latin typeface="Times New Roman"/>
                <a:ea typeface="华文细黑"/>
                <a:cs typeface="Times New Roman"/>
              </a:rPr>
              <a:t>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国家队里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有十几年国际大赛经验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最优秀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乒乓球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运动员。</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⑩</a:t>
            </a:r>
            <a:r>
              <a:rPr lang="zh-CN" altLang="zh-CN" sz="2800" kern="100" dirty="0">
                <a:latin typeface="Times New Roman"/>
                <a:ea typeface="华文细黑"/>
                <a:cs typeface="Times New Roman"/>
              </a:rPr>
              <a:t>康熙皇帝</a:t>
            </a:r>
            <a:r>
              <a:rPr lang="zh-CN" altLang="zh-CN" sz="2800" b="1" kern="100" dirty="0">
                <a:latin typeface="宋体"/>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对当时西方传教士所带来的一切欧洲学术</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几乎</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都</a:t>
            </a:r>
            <a:r>
              <a:rPr lang="en-US" altLang="zh-CN" sz="2800" kern="100" dirty="0">
                <a:latin typeface="IPAPANNEW"/>
                <a:ea typeface="华文细黑"/>
                <a:cs typeface="Times New Roman"/>
              </a:rPr>
              <a:t>]</a:t>
            </a:r>
            <a:r>
              <a:rPr lang="zh-CN" altLang="zh-CN" sz="2800" u="sng" kern="100" dirty="0">
                <a:latin typeface="Times New Roman"/>
                <a:ea typeface="华文细黑"/>
                <a:cs typeface="Times New Roman"/>
              </a:rPr>
              <a:t>发生</a:t>
            </a:r>
            <a:r>
              <a:rPr lang="zh-CN" altLang="zh-CN" sz="2800" kern="100" dirty="0">
                <a:latin typeface="Times New Roman"/>
                <a:ea typeface="华文细黑"/>
                <a:cs typeface="Times New Roman"/>
              </a:rPr>
              <a:t>了兴趣。</a:t>
            </a:r>
            <a:endParaRPr lang="zh-CN" altLang="zh-CN" sz="1050" kern="100" dirty="0">
              <a:effectLst/>
              <a:latin typeface="宋体"/>
              <a:cs typeface="Courier New"/>
            </a:endParaRPr>
          </a:p>
        </p:txBody>
      </p:sp>
      <p:cxnSp>
        <p:nvCxnSpPr>
          <p:cNvPr id="7" name="直接连接符 6"/>
          <p:cNvCxnSpPr/>
          <p:nvPr/>
        </p:nvCxnSpPr>
        <p:spPr>
          <a:xfrm>
            <a:off x="1735399" y="1180084"/>
            <a:ext cx="3612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735399" y="1252092"/>
            <a:ext cx="3612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38622" y="1845618"/>
            <a:ext cx="3612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38622" y="1917626"/>
            <a:ext cx="3612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9841" y="3122712"/>
            <a:ext cx="12471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9841" y="3194720"/>
            <a:ext cx="12471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3872" y="4390281"/>
            <a:ext cx="15091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73872" y="4462289"/>
            <a:ext cx="15091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873558" y="2484165"/>
            <a:ext cx="5818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873558" y="2556173"/>
            <a:ext cx="5818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143925" y="2224708"/>
                <a:ext cx="914033" cy="461665"/>
              </a:xfrm>
              <a:prstGeom prst="rect">
                <a:avLst/>
              </a:prstGeom>
              <a:noFill/>
            </p:spPr>
            <p:txBody>
              <a:bodyPr wrap="none" rtlCol="0">
                <a:spAutoFit/>
              </a:bodyPr>
              <a:lstStyle/>
              <a:p>
                <a14:m>
                  <m:oMath xmlns:m="http://schemas.openxmlformats.org/officeDocument/2006/math">
                    <m:r>
                      <a:rPr lang="en-US" altLang="zh-CN" i="1" spc="-600" smtClean="0">
                        <a:latin typeface="Cambria Math"/>
                        <a:ea typeface="Cambria Math"/>
                      </a:rPr>
                      <m:t>~</m:t>
                    </m:r>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9143925" y="2224708"/>
                <a:ext cx="914033" cy="46166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731293" y="3520852"/>
                <a:ext cx="1199367" cy="461665"/>
              </a:xfrm>
              <a:prstGeom prst="rect">
                <a:avLst/>
              </a:prstGeom>
              <a:noFill/>
            </p:spPr>
            <p:txBody>
              <a:bodyPr wrap="none" rtlCol="0">
                <a:spAutoFit/>
              </a:bodyPr>
              <a:lstStyle/>
              <a:p>
                <a14:m>
                  <m:oMath xmlns:m="http://schemas.openxmlformats.org/officeDocument/2006/math">
                    <m:r>
                      <a:rPr lang="en-US" altLang="zh-CN" i="1" spc="-600" smtClean="0">
                        <a:latin typeface="Cambria Math"/>
                        <a:ea typeface="Cambria Math"/>
                      </a:rPr>
                      <m:t>~</m:t>
                    </m:r>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731293" y="3520852"/>
                <a:ext cx="1199367" cy="46166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023278" y="4807471"/>
                <a:ext cx="914033" cy="461665"/>
              </a:xfrm>
              <a:prstGeom prst="rect">
                <a:avLst/>
              </a:prstGeom>
              <a:noFill/>
            </p:spPr>
            <p:txBody>
              <a:bodyPr wrap="none" rtlCol="0">
                <a:spAutoFit/>
              </a:bodyPr>
              <a:lstStyle/>
              <a:p>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r>
                  <a:rPr lang="en-US" altLang="zh-CN" spc="-600" dirty="0">
                    <a:ea typeface="Cambria Math"/>
                  </a:rPr>
                  <a:t> </a:t>
                </a:r>
                <a14:m>
                  <m:oMath xmlns:m="http://schemas.openxmlformats.org/officeDocument/2006/math">
                    <m:r>
                      <a:rPr lang="en-US" altLang="zh-CN" i="1" spc="-600">
                        <a:latin typeface="Cambria Math"/>
                        <a:ea typeface="Cambria Math"/>
                      </a:rPr>
                      <m:t>~</m:t>
                    </m:r>
                  </m:oMath>
                </a14:m>
                <a:endParaRPr lang="zh-CN" altLang="en-US" spc="-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023278" y="4807471"/>
                <a:ext cx="914033" cy="461665"/>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202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7671"/>
            <a:ext cx="1147850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中国第一个计算机集成制造系统工程研究中心建成后，国内外同行对其先进的功能大加赞赏，先后有二万三千多人次前来参观。</a:t>
            </a:r>
            <a:endParaRPr lang="zh-CN" altLang="zh-CN" sz="1050" kern="100" dirty="0">
              <a:effectLst/>
              <a:latin typeface="宋体"/>
              <a:cs typeface="Courier New"/>
            </a:endParaRPr>
          </a:p>
        </p:txBody>
      </p:sp>
      <p:sp>
        <p:nvSpPr>
          <p:cNvPr id="3" name="TextBox 2"/>
          <p:cNvSpPr txBox="1"/>
          <p:nvPr/>
        </p:nvSpPr>
        <p:spPr>
          <a:xfrm>
            <a:off x="10046121" y="11975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919146"/>
            <a:ext cx="11449272"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抓数量词，看用词当否，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是复量词，不能作主语。</a:t>
            </a:r>
            <a:endParaRPr lang="zh-CN" altLang="zh-CN" sz="1050" kern="100" dirty="0">
              <a:effectLst/>
              <a:latin typeface="宋体"/>
              <a:cs typeface="Courier New"/>
            </a:endParaRPr>
          </a:p>
        </p:txBody>
      </p:sp>
      <p:sp>
        <p:nvSpPr>
          <p:cNvPr id="6" name="矩形 5"/>
          <p:cNvSpPr/>
          <p:nvPr/>
        </p:nvSpPr>
        <p:spPr>
          <a:xfrm>
            <a:off x="339000" y="2814423"/>
            <a:ext cx="1147850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她从《羊城晚报》上看到了南方医院采用新技术为小儿麻痹后遗症、两腿长度不一的患者施行肌骨一次延长手术。</a:t>
            </a:r>
            <a:endParaRPr lang="zh-CN" altLang="zh-CN" sz="1050" kern="100" dirty="0">
              <a:effectLst/>
              <a:latin typeface="宋体"/>
              <a:cs typeface="Courier New"/>
            </a:endParaRPr>
          </a:p>
        </p:txBody>
      </p:sp>
      <p:sp>
        <p:nvSpPr>
          <p:cNvPr id="7" name="TextBox 6"/>
          <p:cNvSpPr txBox="1"/>
          <p:nvPr/>
        </p:nvSpPr>
        <p:spPr>
          <a:xfrm>
            <a:off x="7503654" y="365534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4365898"/>
            <a:ext cx="11521280"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抓长宾语，宾语过长，导致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后的中心语缺失，应在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手术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的消息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53438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4361" y="367671"/>
            <a:ext cx="11593287"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修建青藏铁路是加快西部大开发的重要举措，是民族团结的重要纽带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TextBox 2"/>
          <p:cNvSpPr txBox="1"/>
          <p:nvPr/>
        </p:nvSpPr>
        <p:spPr>
          <a:xfrm>
            <a:off x="346924" y="123993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34566" y="1918377"/>
            <a:ext cx="11563765" cy="65684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smtClean="0">
                <a:latin typeface="Times New Roman"/>
                <a:ea typeface="华文细黑"/>
                <a:cs typeface="Times New Roman"/>
              </a:rPr>
              <a:t>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字句，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修建青藏铁路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纽带</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不属同一事物，构不成判断。</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027625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600513"/>
            <a:ext cx="11478502" cy="456558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高考病句题所选的四个句子，常常是三句错误一句正确，而三个病句常常考三个不同的病因，因为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考点是不会重复的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。在实际做题中，考生往往能找出两个病句，最后在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二选一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的时候把题目做错了。结合这两种情况，可以这样做：</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先给已经找出的病句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比如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定性，明确是哪两个病因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比如是搭配不当、成分残缺或赘余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，然后用余下四个病因逐个考察</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两项，先看</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项有无语序不当的毛病，如果没有，再看</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项有无语序不当的毛病</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675815" y="295146"/>
            <a:ext cx="2838783" cy="937668"/>
          </a:xfrm>
          <a:prstGeom prst="rect">
            <a:avLst/>
          </a:prstGeom>
        </p:spPr>
        <p:txBody>
          <a:bodyPr wrap="square" lIns="121898" tIns="60948" rIns="121898" bIns="60948">
            <a:spAutoFit/>
          </a:bodyPr>
          <a:lstStyle/>
          <a:p>
            <a:pPr algn="just">
              <a:lnSpc>
                <a:spcPct val="150000"/>
              </a:lnSpc>
            </a:pPr>
            <a:r>
              <a:rPr lang="zh-CN" altLang="zh-CN" sz="4000" b="1" kern="100" dirty="0">
                <a:solidFill>
                  <a:srgbClr val="C00000"/>
                </a:solidFill>
                <a:latin typeface="+mj-ea"/>
                <a:ea typeface="+mj-ea"/>
                <a:cs typeface="Times New Roman"/>
              </a:rPr>
              <a:t>逐项排查法</a:t>
            </a:r>
          </a:p>
        </p:txBody>
      </p:sp>
      <p:sp>
        <p:nvSpPr>
          <p:cNvPr id="5" name="矩形 4"/>
          <p:cNvSpPr>
            <a:spLocks noChangeAspect="1"/>
          </p:cNvSpPr>
          <p:nvPr/>
        </p:nvSpPr>
        <p:spPr>
          <a:xfrm>
            <a:off x="1" y="261442"/>
            <a:ext cx="1198661" cy="11448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考场</a:t>
            </a:r>
            <a:endParaRPr lang="en-US" altLang="zh-CN" sz="2600" b="1" dirty="0" smtClean="0">
              <a:solidFill>
                <a:schemeClr val="bg1"/>
              </a:solidFill>
              <a:latin typeface="+mj-ea"/>
              <a:ea typeface="+mj-ea"/>
              <a:cs typeface="Times New Roman" pitchFamily="18" charset="0"/>
            </a:endParaRPr>
          </a:p>
          <a:p>
            <a:pPr algn="ctr"/>
            <a:r>
              <a:rPr lang="zh-CN" altLang="en-US" sz="2600" b="1" dirty="0" smtClean="0">
                <a:solidFill>
                  <a:schemeClr val="bg1"/>
                </a:solidFill>
                <a:latin typeface="+mj-ea"/>
                <a:ea typeface="+mj-ea"/>
                <a:cs typeface="Times New Roman" pitchFamily="18" charset="0"/>
              </a:rPr>
              <a:t>妙招</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75066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79462"/>
            <a:ext cx="11478502" cy="391848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如果还没有，再看</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项有无结构混乱的毛病，如果还是没有，再看</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项有无结构混乱的毛病；如果还是没有，再看</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项有无表意不明的毛病</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这样做，看起来有些麻烦，其实很简单，只要考生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六大病因烂熟于心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，逐个排查起来还是非常快的。这种操作的科学性在于，当单纯从一个角度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如表意不明这个角度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来考查一个句子的时候，往往更容易发现问题。</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549563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87524" y="1616121"/>
            <a:ext cx="11484661" cy="1190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70384"/>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mj-ea"/>
                <a:ea typeface="+mj-ea"/>
                <a:cs typeface="Times New Roman"/>
              </a:rPr>
              <a:t>不妨一试</a:t>
            </a:r>
            <a:r>
              <a:rPr lang="en-US" altLang="zh-CN" sz="2800" b="1" kern="100" dirty="0">
                <a:solidFill>
                  <a:srgbClr val="C00000"/>
                </a:solidFill>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下列各句中，没有语病的一项是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教育部郑重提醒广大学生尤其是大学新生，无论是哪个单位或者</a:t>
            </a:r>
            <a:r>
              <a:rPr lang="zh-CN" altLang="zh-CN" sz="2800" kern="100" dirty="0" smtClean="0">
                <a:latin typeface="Times New Roman"/>
                <a:ea typeface="华文细黑"/>
                <a:cs typeface="Times New Roman"/>
              </a:rPr>
              <a:t>个人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提供</a:t>
            </a:r>
            <a:r>
              <a:rPr lang="zh-CN" altLang="zh-CN" sz="2800" kern="100" dirty="0">
                <a:latin typeface="Times New Roman"/>
                <a:ea typeface="华文细黑"/>
                <a:cs typeface="Times New Roman"/>
              </a:rPr>
              <a:t>资助，都不应要求学生到</a:t>
            </a:r>
            <a:r>
              <a:rPr lang="en-US" altLang="zh-CN" sz="2800" kern="100" dirty="0">
                <a:latin typeface="Times New Roman"/>
                <a:ea typeface="华文细黑"/>
                <a:cs typeface="Courier New"/>
              </a:rPr>
              <a:t>ATM</a:t>
            </a:r>
            <a:r>
              <a:rPr lang="zh-CN" altLang="zh-CN" sz="2800" kern="100" dirty="0">
                <a:latin typeface="Times New Roman"/>
                <a:ea typeface="华文细黑"/>
                <a:cs typeface="Times New Roman"/>
              </a:rPr>
              <a:t>机或网上进行双向互动操作。</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二号空间实验室已经开启太空之旅，这不仅让人类对无垠</a:t>
            </a:r>
            <a:r>
              <a:rPr lang="zh-CN" altLang="zh-CN" sz="2800" kern="100" dirty="0" smtClean="0">
                <a:latin typeface="Times New Roman"/>
                <a:ea typeface="华文细黑"/>
                <a:cs typeface="Times New Roman"/>
              </a:rPr>
              <a:t>太</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spc="-50" dirty="0" smtClean="0">
                <a:latin typeface="Times New Roman"/>
                <a:ea typeface="华文细黑"/>
                <a:cs typeface="Times New Roman"/>
              </a:rPr>
              <a:t> </a:t>
            </a:r>
            <a:r>
              <a:rPr lang="zh-CN" altLang="zh-CN" sz="2800" kern="100" spc="-50" dirty="0" smtClean="0">
                <a:latin typeface="Times New Roman"/>
                <a:ea typeface="华文细黑"/>
                <a:cs typeface="Times New Roman"/>
              </a:rPr>
              <a:t>空有了更深刻的认识，也为我国空间站的建造和运行奠定了坚实的基础。</a:t>
            </a:r>
            <a:endParaRPr lang="zh-CN" altLang="zh-CN" sz="1050" kern="100" spc="-5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《子夜》的情节，是被镶嵌在真实的历史时空里的。小说中描写的一</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些情景，如公债交易、蒋冯阎大战等，都是有据可查的真实的史实。</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中国女排在世界排坛从未有过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统治地位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，几乎每一次夺冠的原因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都是</a:t>
            </a:r>
            <a:r>
              <a:rPr lang="zh-CN" altLang="zh-CN" sz="2800" kern="100" dirty="0">
                <a:latin typeface="Times New Roman"/>
                <a:ea typeface="华文细黑"/>
                <a:cs typeface="Times New Roman"/>
              </a:rPr>
              <a:t>靠姑娘们艰难的拼搏、顽强的精神取得的。</a:t>
            </a:r>
            <a:endParaRPr lang="zh-CN" altLang="zh-CN" sz="1050" kern="100" dirty="0">
              <a:effectLst/>
              <a:latin typeface="宋体"/>
              <a:cs typeface="Courier New"/>
            </a:endParaRPr>
          </a:p>
        </p:txBody>
      </p:sp>
      <p:sp>
        <p:nvSpPr>
          <p:cNvPr id="5" name="TextBox 4"/>
          <p:cNvSpPr txBox="1"/>
          <p:nvPr/>
        </p:nvSpPr>
        <p:spPr>
          <a:xfrm>
            <a:off x="5848948" y="106723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6969364" y="106723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3092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1053530"/>
            <a:ext cx="11563765"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项语序不当，应将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后面的内容互换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项成分赘余，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史实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意思有重复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项句式杂糅，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原因是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取得的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任选一种句式。</a:t>
            </a:r>
            <a:endParaRPr lang="zh-CN" altLang="zh-CN" sz="1050" kern="100" dirty="0">
              <a:effectLst/>
              <a:latin typeface="宋体"/>
              <a:cs typeface="Courier New"/>
            </a:endParaRPr>
          </a:p>
        </p:txBody>
      </p:sp>
    </p:spTree>
    <p:extLst>
      <p:ext uri="{BB962C8B-B14F-4D97-AF65-F5344CB8AC3E}">
        <p14:creationId xmlns:p14="http://schemas.microsoft.com/office/powerpoint/2010/main" val="146746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70931" y="3355365"/>
            <a:ext cx="11599508" cy="1642091"/>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208484"/>
            <a:ext cx="11478502" cy="6124729"/>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下列各句中，没有语病的一项是</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据国家旅游局日前发布的国庆假日旅游市场情况调查报告显示，今年国庆</a:t>
            </a:r>
            <a:r>
              <a:rPr lang="zh-CN" altLang="zh-CN" sz="2600" kern="100" dirty="0" smtClean="0">
                <a:latin typeface="Times New Roman"/>
                <a:ea typeface="华文细黑"/>
                <a:cs typeface="Times New Roman"/>
              </a:rPr>
              <a:t>假</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日</a:t>
            </a:r>
            <a:r>
              <a:rPr lang="zh-CN" altLang="zh-CN" sz="2600" kern="100" dirty="0">
                <a:latin typeface="Times New Roman"/>
                <a:ea typeface="华文细黑"/>
                <a:cs typeface="Times New Roman"/>
              </a:rPr>
              <a:t>旅游市场需求空前旺盛，全国共接待游客</a:t>
            </a:r>
            <a:r>
              <a:rPr lang="en-US" altLang="zh-CN" sz="2600" kern="100" dirty="0">
                <a:latin typeface="Times New Roman"/>
                <a:ea typeface="华文细黑"/>
                <a:cs typeface="Courier New"/>
              </a:rPr>
              <a:t>5.93</a:t>
            </a:r>
            <a:r>
              <a:rPr lang="zh-CN" altLang="zh-CN" sz="2600" kern="100" dirty="0">
                <a:latin typeface="Times New Roman"/>
                <a:ea typeface="华文细黑"/>
                <a:cs typeface="Times New Roman"/>
              </a:rPr>
              <a:t>亿人次，同比增长</a:t>
            </a:r>
            <a:r>
              <a:rPr lang="en-US" altLang="zh-CN" sz="2600" kern="100" dirty="0">
                <a:latin typeface="Times New Roman"/>
                <a:ea typeface="华文细黑"/>
                <a:cs typeface="Courier New"/>
              </a:rPr>
              <a:t>12.8%</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B.G20</a:t>
            </a:r>
            <a:r>
              <a:rPr lang="zh-CN" altLang="zh-CN" sz="2600" kern="100" dirty="0">
                <a:latin typeface="Times New Roman"/>
                <a:ea typeface="华文细黑"/>
                <a:cs typeface="Times New Roman"/>
              </a:rPr>
              <a:t>杭州峰会展现了中国作为东道主的好客与包容，不仅向世界经济发展</a:t>
            </a:r>
            <a:r>
              <a:rPr lang="zh-CN" altLang="zh-CN" sz="2600" kern="100" dirty="0" smtClean="0">
                <a:latin typeface="Times New Roman"/>
                <a:ea typeface="华文细黑"/>
                <a:cs typeface="Times New Roman"/>
              </a:rPr>
              <a:t>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全球</a:t>
            </a:r>
            <a:r>
              <a:rPr lang="zh-CN" altLang="zh-CN" sz="2600" kern="100" dirty="0">
                <a:latin typeface="Times New Roman"/>
                <a:ea typeface="华文细黑"/>
                <a:cs typeface="Times New Roman"/>
              </a:rPr>
              <a:t>治理贡献了中国智慧，而且也向世界展示了中国的博大文化与发展成就。</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美国当选总统唐纳德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特朗普</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日宣布两项关键人事决定，分别任命</a:t>
            </a:r>
            <a:r>
              <a:rPr lang="zh-CN" altLang="zh-CN" sz="2600" kern="100" dirty="0" smtClean="0">
                <a:latin typeface="Times New Roman"/>
                <a:ea typeface="华文细黑"/>
                <a:cs typeface="Times New Roman"/>
              </a:rPr>
              <a:t>共</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党全国委员会主席赖因斯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普里伯斯为白宫办公厅主任，保守派媒体布</a:t>
            </a:r>
            <a:r>
              <a:rPr lang="zh-CN" altLang="zh-CN" sz="2600" kern="100" dirty="0" smtClean="0">
                <a:latin typeface="Times New Roman"/>
                <a:ea typeface="华文细黑"/>
                <a:cs typeface="Times New Roman"/>
              </a:rPr>
              <a:t>赖</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特巴特</a:t>
            </a:r>
            <a:r>
              <a:rPr lang="zh-CN" altLang="zh-CN" sz="2600" kern="100" dirty="0">
                <a:latin typeface="Times New Roman"/>
                <a:ea typeface="华文细黑"/>
                <a:cs typeface="Times New Roman"/>
              </a:rPr>
              <a:t>新闻网前首席执行官斯蒂芬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班农为首席策略师和高级顾问。</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在消费升级以及互联网融合发展的趋势下，旅游业正拉动经济增长、带动</a:t>
            </a:r>
            <a:r>
              <a:rPr lang="zh-CN" altLang="zh-CN" sz="2600" kern="100" dirty="0" smtClean="0">
                <a:latin typeface="Times New Roman"/>
                <a:ea typeface="华文细黑"/>
                <a:cs typeface="Times New Roman"/>
              </a:rPr>
              <a:t>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业</a:t>
            </a:r>
            <a:r>
              <a:rPr lang="zh-CN" altLang="zh-CN" sz="2600" kern="100" dirty="0">
                <a:latin typeface="Times New Roman"/>
                <a:ea typeface="华文细黑"/>
                <a:cs typeface="Times New Roman"/>
              </a:rPr>
              <a:t>转型升级、实现创业创新的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强劲引擎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，相关股票有望持续获得关注。</a:t>
            </a:r>
            <a:endParaRPr lang="zh-CN" altLang="zh-CN" sz="2600" kern="100" dirty="0">
              <a:effectLst/>
              <a:latin typeface="宋体"/>
              <a:cs typeface="Courier New"/>
            </a:endParaRPr>
          </a:p>
        </p:txBody>
      </p:sp>
      <p:sp>
        <p:nvSpPr>
          <p:cNvPr id="5" name="TextBox 4"/>
          <p:cNvSpPr txBox="1"/>
          <p:nvPr/>
        </p:nvSpPr>
        <p:spPr>
          <a:xfrm>
            <a:off x="5551391" y="40011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6671807" y="40011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pic>
        <p:nvPicPr>
          <p:cNvPr id="7" name="图片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663660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1053530"/>
            <a:ext cx="11563765" cy="26776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项句式杂糅，应删去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显示</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项语序不当，应改为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向世界展示了中国的博大文化与发展成就，也向世界经济发展和全球治理贡献了中国智慧</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项成分残缺，应在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拉动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5" name="图片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474664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12398452_153559029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1449" b="10275"/>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用划分句子成分的方法指出下列句子的病因。</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通过这次锻炼，使我长了见识。</a:t>
            </a:r>
            <a:endParaRPr lang="zh-CN" altLang="zh-CN" sz="1050" kern="100" dirty="0">
              <a:solidFill>
                <a:prstClr val="black"/>
              </a:solidFill>
              <a:latin typeface="宋体"/>
              <a:cs typeface="Courier New"/>
            </a:endParaRPr>
          </a:p>
        </p:txBody>
      </p:sp>
      <p:sp>
        <p:nvSpPr>
          <p:cNvPr id="3" name="矩形 2"/>
          <p:cNvSpPr/>
          <p:nvPr/>
        </p:nvSpPr>
        <p:spPr>
          <a:xfrm>
            <a:off x="339000" y="2565698"/>
            <a:ext cx="1147850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今年麦子的收成是几年来最好的一年。</a:t>
            </a:r>
            <a:endParaRPr lang="zh-CN" altLang="zh-CN" sz="1050" kern="100" dirty="0">
              <a:solidFill>
                <a:prstClr val="black"/>
              </a:solidFill>
              <a:latin typeface="宋体"/>
              <a:cs typeface="Courier New"/>
            </a:endParaRPr>
          </a:p>
        </p:txBody>
      </p:sp>
      <p:sp>
        <p:nvSpPr>
          <p:cNvPr id="4" name="矩形 3"/>
          <p:cNvSpPr/>
          <p:nvPr/>
        </p:nvSpPr>
        <p:spPr>
          <a:xfrm>
            <a:off x="339000" y="4284365"/>
            <a:ext cx="1147850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校长、副校长和其他校领导出席了这次迎新会。</a:t>
            </a:r>
            <a:endParaRPr lang="zh-CN" altLang="zh-CN" sz="1050" kern="100" dirty="0">
              <a:solidFill>
                <a:prstClr val="black"/>
              </a:solidFill>
              <a:latin typeface="宋体"/>
              <a:cs typeface="Courier New"/>
            </a:endParaRPr>
          </a:p>
        </p:txBody>
      </p:sp>
      <p:sp>
        <p:nvSpPr>
          <p:cNvPr id="5" name="矩形 4"/>
          <p:cNvSpPr/>
          <p:nvPr/>
        </p:nvSpPr>
        <p:spPr>
          <a:xfrm>
            <a:off x="435150" y="1658606"/>
            <a:ext cx="8909942" cy="7386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主语残缺</a:t>
            </a:r>
            <a:endParaRPr lang="zh-CN" altLang="zh-CN" sz="1050" kern="100" dirty="0">
              <a:effectLst/>
              <a:latin typeface="宋体"/>
              <a:cs typeface="Courier New"/>
            </a:endParaRPr>
          </a:p>
        </p:txBody>
      </p:sp>
      <p:sp>
        <p:nvSpPr>
          <p:cNvPr id="7" name="TextBox 6"/>
          <p:cNvSpPr txBox="1"/>
          <p:nvPr/>
        </p:nvSpPr>
        <p:spPr>
          <a:xfrm>
            <a:off x="5807174" y="102153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35150" y="3429794"/>
            <a:ext cx="8909942" cy="7386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主语与宾语搭配不当　</a:t>
            </a:r>
            <a:endParaRPr lang="zh-CN" altLang="zh-CN" sz="1050" kern="100" dirty="0">
              <a:effectLst/>
              <a:latin typeface="宋体"/>
              <a:cs typeface="Courier New"/>
            </a:endParaRPr>
          </a:p>
        </p:txBody>
      </p:sp>
      <p:sp>
        <p:nvSpPr>
          <p:cNvPr id="9" name="TextBox 8"/>
          <p:cNvSpPr txBox="1"/>
          <p:nvPr/>
        </p:nvSpPr>
        <p:spPr>
          <a:xfrm>
            <a:off x="6908540" y="275314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35150" y="5302002"/>
            <a:ext cx="8909942" cy="7386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其他校领导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有歧义</a:t>
            </a:r>
            <a:endParaRPr lang="zh-CN" altLang="zh-CN" sz="1050" kern="100" dirty="0">
              <a:effectLst/>
              <a:latin typeface="宋体"/>
              <a:cs typeface="Courier New"/>
            </a:endParaRPr>
          </a:p>
        </p:txBody>
      </p:sp>
      <p:sp>
        <p:nvSpPr>
          <p:cNvPr id="11" name="TextBox 10"/>
          <p:cNvSpPr txBox="1"/>
          <p:nvPr/>
        </p:nvSpPr>
        <p:spPr>
          <a:xfrm>
            <a:off x="8367750" y="444743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305705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3" restart="whenNotActive" fill="hold" evtFilter="cancelBubble" nodeType="interactiveSeq">
                <p:stCondLst>
                  <p:cond evt="onClick" delay="0">
                    <p:tgtEl>
                      <p:spTgt spid="9"/>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4" restart="whenNotActive" fill="hold" evtFilter="cancelBubble" nodeType="interactiveSeq">
                <p:stCondLst>
                  <p:cond evt="onClick" delay="0">
                    <p:tgtEl>
                      <p:spTgt spid="11"/>
                    </p:tgtEl>
                  </p:cond>
                </p:stCondLst>
                <p:endSync evt="end" delay="0">
                  <p:rtn val="all"/>
                </p:endSync>
                <p:childTnLst>
                  <p:par>
                    <p:cTn id="25" fill="hold">
                      <p:stCondLst>
                        <p:cond delay="0"/>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animBg="1"/>
      <p:bldP spid="5" grpId="1" animBg="1"/>
      <p:bldP spid="8" grpId="0" animBg="1"/>
      <p:bldP spid="8"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66700"/>
            <a:ext cx="1147850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他呕心沥血，终于写出了一台深受广大读者喜爱的剧本。</a:t>
            </a:r>
            <a:endParaRPr lang="zh-CN" altLang="zh-CN" sz="1050" kern="100" dirty="0">
              <a:effectLst/>
              <a:latin typeface="宋体"/>
              <a:cs typeface="Courier New"/>
            </a:endParaRPr>
          </a:p>
        </p:txBody>
      </p:sp>
      <p:sp>
        <p:nvSpPr>
          <p:cNvPr id="3" name="矩形 2"/>
          <p:cNvSpPr/>
          <p:nvPr/>
        </p:nvSpPr>
        <p:spPr>
          <a:xfrm>
            <a:off x="339000" y="1989634"/>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有关部门对瓮安事件中极少数不明真相的群众冲击市委市政府的事件，及时进行了批评教育和严肃处理。</a:t>
            </a:r>
            <a:endParaRPr lang="zh-CN" altLang="zh-CN" sz="1050" kern="100" dirty="0">
              <a:solidFill>
                <a:prstClr val="black"/>
              </a:solidFill>
              <a:latin typeface="宋体"/>
              <a:cs typeface="Courier New"/>
            </a:endParaRPr>
          </a:p>
        </p:txBody>
      </p:sp>
      <p:sp>
        <p:nvSpPr>
          <p:cNvPr id="4" name="矩形 3"/>
          <p:cNvSpPr/>
          <p:nvPr/>
        </p:nvSpPr>
        <p:spPr>
          <a:xfrm>
            <a:off x="339000" y="4399148"/>
            <a:ext cx="1147850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考场设在一间古色古香的大厅里举行。</a:t>
            </a:r>
            <a:endParaRPr lang="zh-CN" altLang="zh-CN" sz="1050" kern="100" dirty="0">
              <a:solidFill>
                <a:prstClr val="black"/>
              </a:solidFill>
              <a:latin typeface="宋体"/>
              <a:cs typeface="Courier New"/>
            </a:endParaRPr>
          </a:p>
        </p:txBody>
      </p:sp>
      <p:sp>
        <p:nvSpPr>
          <p:cNvPr id="5" name="矩形 4"/>
          <p:cNvSpPr/>
          <p:nvPr/>
        </p:nvSpPr>
        <p:spPr>
          <a:xfrm>
            <a:off x="435149" y="1197546"/>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剧本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　</a:t>
            </a:r>
            <a:endParaRPr lang="zh-CN" altLang="zh-CN" sz="1050" kern="100" dirty="0">
              <a:effectLst/>
              <a:latin typeface="宋体"/>
              <a:cs typeface="Courier New"/>
            </a:endParaRPr>
          </a:p>
        </p:txBody>
      </p:sp>
      <p:sp>
        <p:nvSpPr>
          <p:cNvPr id="7" name="TextBox 6"/>
          <p:cNvSpPr txBox="1"/>
          <p:nvPr/>
        </p:nvSpPr>
        <p:spPr>
          <a:xfrm>
            <a:off x="9673419" y="5408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35149" y="3503322"/>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批评教育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　</a:t>
            </a:r>
            <a:endParaRPr lang="zh-CN" altLang="zh-CN" sz="1050" kern="100" dirty="0">
              <a:effectLst/>
              <a:latin typeface="宋体"/>
              <a:cs typeface="Courier New"/>
            </a:endParaRPr>
          </a:p>
        </p:txBody>
      </p:sp>
      <p:sp>
        <p:nvSpPr>
          <p:cNvPr id="9" name="TextBox 8"/>
          <p:cNvSpPr txBox="1"/>
          <p:nvPr/>
        </p:nvSpPr>
        <p:spPr>
          <a:xfrm>
            <a:off x="5797649" y="281458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35149" y="5229994"/>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主语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考场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与谓语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举行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a:t>
            </a:r>
            <a:endParaRPr lang="zh-CN" altLang="zh-CN" sz="1050" kern="100" dirty="0">
              <a:effectLst/>
              <a:latin typeface="宋体"/>
              <a:cs typeface="Courier New"/>
            </a:endParaRPr>
          </a:p>
        </p:txBody>
      </p:sp>
      <p:sp>
        <p:nvSpPr>
          <p:cNvPr id="11" name="TextBox 10"/>
          <p:cNvSpPr txBox="1"/>
          <p:nvPr/>
        </p:nvSpPr>
        <p:spPr>
          <a:xfrm>
            <a:off x="6798926" y="460526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040314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3" restart="whenNotActive" fill="hold" evtFilter="cancelBubble" nodeType="interactiveSeq">
                <p:stCondLst>
                  <p:cond evt="onClick" delay="0">
                    <p:tgtEl>
                      <p:spTgt spid="9"/>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4" restart="whenNotActive" fill="hold" evtFilter="cancelBubble" nodeType="interactiveSeq">
                <p:stCondLst>
                  <p:cond evt="onClick" delay="0">
                    <p:tgtEl>
                      <p:spTgt spid="11"/>
                    </p:tgtEl>
                  </p:cond>
                </p:stCondLst>
                <p:endSync evt="end" delay="0">
                  <p:rtn val="all"/>
                </p:endSync>
                <p:childTnLst>
                  <p:par>
                    <p:cTn id="25" fill="hold">
                      <p:stCondLst>
                        <p:cond delay="0"/>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animBg="1"/>
      <p:bldP spid="5" grpId="1" animBg="1"/>
      <p:bldP spid="8" grpId="0" animBg="1"/>
      <p:bldP spid="8" grpId="1" animBg="1"/>
      <p:bldP spid="10" grpId="0"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45207"/>
            <a:ext cx="1147850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在他走到教室门口时，发现老师已经讲课了。</a:t>
            </a:r>
            <a:endParaRPr lang="zh-CN" altLang="zh-CN" sz="1050" kern="100" dirty="0">
              <a:effectLst/>
              <a:latin typeface="宋体"/>
              <a:cs typeface="Courier New"/>
            </a:endParaRPr>
          </a:p>
        </p:txBody>
      </p:sp>
      <p:sp>
        <p:nvSpPr>
          <p:cNvPr id="3" name="矩形 2"/>
          <p:cNvSpPr/>
          <p:nvPr/>
        </p:nvSpPr>
        <p:spPr>
          <a:xfrm>
            <a:off x="339000" y="2268141"/>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树立和落实科学发展观，发展和重视农业产后经济，应当成为我国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问题的重要组成部分。</a:t>
            </a:r>
            <a:endParaRPr lang="zh-CN" altLang="zh-CN" sz="1050" kern="100" dirty="0">
              <a:solidFill>
                <a:prstClr val="black"/>
              </a:solidFill>
              <a:latin typeface="宋体"/>
              <a:cs typeface="Courier New"/>
            </a:endParaRPr>
          </a:p>
        </p:txBody>
      </p:sp>
      <p:sp>
        <p:nvSpPr>
          <p:cNvPr id="5" name="矩形 4"/>
          <p:cNvSpPr/>
          <p:nvPr/>
        </p:nvSpPr>
        <p:spPr>
          <a:xfrm>
            <a:off x="435149" y="1476053"/>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因介词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位置不当造成主语残缺</a:t>
            </a:r>
            <a:endParaRPr lang="zh-CN" altLang="zh-CN" sz="1050" kern="100" dirty="0">
              <a:effectLst/>
              <a:latin typeface="宋体"/>
              <a:cs typeface="Courier New"/>
            </a:endParaRPr>
          </a:p>
        </p:txBody>
      </p:sp>
      <p:sp>
        <p:nvSpPr>
          <p:cNvPr id="7" name="TextBox 6"/>
          <p:cNvSpPr txBox="1"/>
          <p:nvPr/>
        </p:nvSpPr>
        <p:spPr>
          <a:xfrm>
            <a:off x="7947094" y="83964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35149" y="3781829"/>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语序不当，应对调</a:t>
            </a:r>
            <a:endParaRPr lang="zh-CN" altLang="zh-CN" sz="1050" kern="100" dirty="0">
              <a:effectLst/>
              <a:latin typeface="宋体"/>
              <a:cs typeface="Courier New"/>
            </a:endParaRPr>
          </a:p>
        </p:txBody>
      </p:sp>
      <p:sp>
        <p:nvSpPr>
          <p:cNvPr id="9" name="TextBox 8"/>
          <p:cNvSpPr txBox="1"/>
          <p:nvPr/>
        </p:nvSpPr>
        <p:spPr>
          <a:xfrm>
            <a:off x="5405897" y="309309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96281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3" restart="whenNotActive" fill="hold" evtFilter="cancelBubble" nodeType="interactiveSeq">
                <p:stCondLst>
                  <p:cond evt="onClick" delay="0">
                    <p:tgtEl>
                      <p:spTgt spid="9"/>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5" grpId="0" animBg="1"/>
      <p:bldP spid="5" grpId="1" animBg="1"/>
      <p:bldP spid="8" grpId="0" animBg="1"/>
      <p:bldP spid="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26035"/>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latin typeface="Times New Roman"/>
                <a:ea typeface="华文细黑"/>
                <a:cs typeface="Courier New"/>
              </a:rPr>
              <a:t>3.</a:t>
            </a:r>
            <a:r>
              <a:rPr lang="zh-CN" altLang="zh-CN" sz="2800" b="1" kern="100" dirty="0" smtClean="0">
                <a:latin typeface="Times New Roman"/>
                <a:ea typeface="华文细黑"/>
                <a:cs typeface="Times New Roman"/>
              </a:rPr>
              <a:t>复句</a:t>
            </a:r>
            <a:endParaRPr lang="zh-CN" altLang="zh-CN" sz="1050" b="1"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什么叫复句</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复句由两个或两个以上意义上相关、结构上互不包含的分句组成。分句是结构上类似单句而没有完整句调的语言单位；所谓结构上互不包含，是说互不作句子成分。复句中的各分句之间一般有停顿，书面上用逗号或分号、冒号表示；复句句末有较大的停顿，书面上用句号或问号、叹号表示。例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单句：我有一个朋友。</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复句：我有一个朋友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，他在物价局上班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00034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29648"/>
            <a:ext cx="11478502" cy="327215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复句可以共有一个主语，如：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他一放学，就回家休息了。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可以有各自的主语，如：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我喜欢红色，他也喜欢红色。</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复句虽说不是学习的重点，但是，在辨析句子中，所选的句子绝大部分是复句，因为当句子结构复杂、细密起来，最容易出现语病，所以，在复句上花点功夫是大有好处的。</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08020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0380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复句类型</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并列关系：分句间的关系或者是并列的，或者是对举的。常用的关联词语有：既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，同样，另外，而是，不是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顺承关系：前后分句按时间、空间或逻辑事理上的顺序说出连续的动作或相关的情况，分句之间有先后相承的关系。常用的关联词语有：首先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然后，刚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，便，才，于是，后来，终于。</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选择关系：分句间是选择关系。常用的关联词语有：或者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，宁可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也不</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9595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3327"/>
            <a:ext cx="11478502" cy="6686935"/>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解说关系：分句间有解释或说明、总分的关系。解说关系一般不用关联词语表示。</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递进关系：后面分句的意思比前面分句的意思更进一层，一般由少到多，由轻到重，由小到大，由浅入深，由易到难，反之亦可。递进关系必须用关联词语。常用的关联词语有：不但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，尚且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，况且，反而。</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转折关系：前后分句的意思相反或相对。常用的关联词语有：虽然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，可是，只是。</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条件关系：偏句提出条件，正句表示在满足条件的情况下所产生的结果。常用的关联词语有：只要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否则，无论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932287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21988" y="3076446"/>
            <a:ext cx="4546437"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懂一点语法常识</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47414"/>
            <a:ext cx="11478502"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假设关系：偏句提出假设，正句表示假设实现后所产生的结果。常用的关联词语有：如果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⑨</a:t>
            </a:r>
            <a:r>
              <a:rPr lang="zh-CN" altLang="zh-CN" sz="2800" kern="100" dirty="0">
                <a:latin typeface="Times New Roman"/>
                <a:ea typeface="华文细黑"/>
                <a:cs typeface="Times New Roman"/>
              </a:rPr>
              <a:t>因果关系：偏句说出原因，正句表示结果。常用的关联词语有：因为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，因此，以致。</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⑩</a:t>
            </a:r>
            <a:r>
              <a:rPr lang="zh-CN" altLang="zh-CN" sz="2800" kern="100" dirty="0">
                <a:latin typeface="Times New Roman"/>
                <a:ea typeface="华文细黑"/>
                <a:cs typeface="Times New Roman"/>
              </a:rPr>
              <a:t>目的关系：偏句表示行为，正句表示行为的目的。关联词语都单用。常用的关联词语有：以，以便，为的是，以免，免得。</a:t>
            </a:r>
            <a:endParaRPr lang="zh-CN" altLang="zh-CN" sz="1050" kern="100" dirty="0">
              <a:effectLst/>
              <a:latin typeface="宋体"/>
              <a:cs typeface="Courier New"/>
            </a:endParaRPr>
          </a:p>
        </p:txBody>
      </p:sp>
    </p:spTree>
    <p:extLst>
      <p:ext uri="{BB962C8B-B14F-4D97-AF65-F5344CB8AC3E}">
        <p14:creationId xmlns:p14="http://schemas.microsoft.com/office/powerpoint/2010/main" val="4001874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55768"/>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微软雅黑"/>
                <a:ea typeface="微软雅黑"/>
                <a:cs typeface="Times New Roman"/>
              </a:rPr>
              <a:t>边练边悟</a:t>
            </a:r>
            <a:r>
              <a:rPr lang="en-US" altLang="zh-CN" sz="2800" b="1" kern="100" dirty="0" smtClean="0">
                <a:solidFill>
                  <a:srgbClr val="C00000"/>
                </a:solidFill>
                <a:latin typeface="Times New Roman" pitchFamily="18" charset="0"/>
                <a:ea typeface="Times New Roman" pitchFamily="18" charset="0"/>
                <a:cs typeface="Times New Roman" pitchFamily="18" charset="0"/>
              </a:rPr>
              <a:t>3</a:t>
            </a:r>
            <a:r>
              <a:rPr lang="en-US" altLang="zh-CN" sz="2800" b="1" kern="100" dirty="0">
                <a:solidFill>
                  <a:srgbClr val="C00000"/>
                </a:solidFill>
                <a:latin typeface="Times New Roman" pitchFamily="18" charset="0"/>
                <a:ea typeface="Times New Roman" pitchFamily="18" charset="0"/>
                <a:cs typeface="Times New Roman" pitchFamily="18" charset="0"/>
              </a:rPr>
              <a:t> </a:t>
            </a:r>
            <a:r>
              <a:rPr lang="en-US" altLang="zh-CN" sz="2800" b="1" kern="100" dirty="0" smtClean="0">
                <a:solidFill>
                  <a:srgbClr val="C00000"/>
                </a:solidFill>
                <a:latin typeface="Times New Roman" pitchFamily="18" charset="0"/>
                <a:ea typeface="Times New Roman" pitchFamily="18" charset="0"/>
                <a:cs typeface="Times New Roman" pitchFamily="18" charset="0"/>
              </a:rPr>
              <a:t>       </a:t>
            </a: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指出下列复句的关系类型。</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老哥哥为人非常和善，孩子们都喜欢他。</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天气暖和起来了，蜘蛛又出来在檐前做网。</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外面太阳很好，也没有风。</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只要你能上班，就应当上班。</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宝石哪怕混在垃圾堆里，也仍然晶莹夺目。</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他是应该来的，只是没有时间。</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对自己，学而不厌，对别人，诲人不倦，我们应取这种态度。</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你这样做太慢了，还不如他那样做来得快。</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⑨</a:t>
            </a:r>
            <a:r>
              <a:rPr lang="zh-CN" altLang="zh-CN" sz="2800" kern="100" dirty="0">
                <a:latin typeface="Times New Roman"/>
                <a:ea typeface="华文细黑"/>
                <a:cs typeface="Times New Roman"/>
              </a:rPr>
              <a:t>你这样做不但不能解决问题，反而使局面更糟糕。</a:t>
            </a:r>
            <a:endParaRPr lang="zh-CN" altLang="zh-CN" sz="2800" kern="100" dirty="0">
              <a:effectLst/>
              <a:latin typeface="宋体"/>
              <a:cs typeface="Courier New"/>
            </a:endParaRPr>
          </a:p>
        </p:txBody>
      </p:sp>
      <p:sp>
        <p:nvSpPr>
          <p:cNvPr id="5" name="矩形 4"/>
          <p:cNvSpPr/>
          <p:nvPr/>
        </p:nvSpPr>
        <p:spPr>
          <a:xfrm>
            <a:off x="7810573" y="2536284"/>
            <a:ext cx="4126806" cy="2097542"/>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因果　</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因果　</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并列　</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条件　</a:t>
            </a: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假设　</a:t>
            </a: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转折　</a:t>
            </a:r>
            <a:r>
              <a:rPr lang="en-US" altLang="zh-CN" sz="2800" kern="100" dirty="0">
                <a:solidFill>
                  <a:prstClr val="black"/>
                </a:solidFill>
                <a:latin typeface="宋体"/>
                <a:ea typeface="华文细黑"/>
                <a:cs typeface="Times New Roman"/>
              </a:rPr>
              <a:t>⑦</a:t>
            </a:r>
            <a:r>
              <a:rPr lang="zh-CN" altLang="zh-CN" sz="2800" kern="100" dirty="0">
                <a:solidFill>
                  <a:prstClr val="black"/>
                </a:solidFill>
                <a:latin typeface="Times New Roman"/>
                <a:ea typeface="华文细黑"/>
                <a:cs typeface="Times New Roman"/>
              </a:rPr>
              <a:t>解说　</a:t>
            </a:r>
            <a:r>
              <a:rPr lang="en-US" altLang="zh-CN" sz="2800" kern="100" dirty="0">
                <a:solidFill>
                  <a:prstClr val="black"/>
                </a:solidFill>
                <a:latin typeface="宋体"/>
                <a:ea typeface="华文细黑"/>
                <a:cs typeface="Times New Roman"/>
              </a:rPr>
              <a:t>⑧</a:t>
            </a:r>
            <a:r>
              <a:rPr lang="zh-CN" altLang="zh-CN" sz="2800" kern="100" dirty="0">
                <a:solidFill>
                  <a:prstClr val="black"/>
                </a:solidFill>
                <a:latin typeface="Times New Roman"/>
                <a:ea typeface="华文细黑"/>
                <a:cs typeface="Times New Roman"/>
              </a:rPr>
              <a:t>选择　</a:t>
            </a:r>
            <a:r>
              <a:rPr lang="en-US" altLang="zh-CN" sz="2800" kern="100" dirty="0">
                <a:solidFill>
                  <a:prstClr val="black"/>
                </a:solidFill>
                <a:latin typeface="宋体"/>
                <a:ea typeface="华文细黑"/>
                <a:cs typeface="Times New Roman"/>
              </a:rPr>
              <a:t>⑨</a:t>
            </a:r>
            <a:r>
              <a:rPr lang="zh-CN" altLang="zh-CN" sz="2800" kern="100" dirty="0">
                <a:solidFill>
                  <a:prstClr val="black"/>
                </a:solidFill>
                <a:latin typeface="Times New Roman"/>
                <a:ea typeface="华文细黑"/>
                <a:cs typeface="Times New Roman"/>
              </a:rPr>
              <a:t>递进</a:t>
            </a:r>
            <a:endParaRPr lang="zh-CN" altLang="zh-CN" sz="2800" kern="100" dirty="0">
              <a:solidFill>
                <a:prstClr val="black"/>
              </a:solidFill>
              <a:latin typeface="宋体"/>
              <a:cs typeface="Courier New"/>
            </a:endParaRPr>
          </a:p>
        </p:txBody>
      </p:sp>
      <p:sp>
        <p:nvSpPr>
          <p:cNvPr id="7" name="TextBox 6"/>
          <p:cNvSpPr txBox="1"/>
          <p:nvPr/>
        </p:nvSpPr>
        <p:spPr>
          <a:xfrm>
            <a:off x="7422121" y="2932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333874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复句在使用过程中常见的错误有：分句间语序不当，关联词语语序不当、搭配不当，强加因果。</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试分析下列句子在复句运用方面的错误。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有些炎症，西药中药都能治。不但中药能与一般抗菌素媲美，而且副作用小，成本低。</a:t>
            </a:r>
            <a:endParaRPr lang="zh-CN" altLang="zh-CN" sz="1050" kern="100" dirty="0">
              <a:effectLst/>
              <a:latin typeface="宋体"/>
              <a:cs typeface="Courier New"/>
            </a:endParaRPr>
          </a:p>
        </p:txBody>
      </p:sp>
      <p:sp>
        <p:nvSpPr>
          <p:cNvPr id="3" name="TextBox 2"/>
          <p:cNvSpPr txBox="1"/>
          <p:nvPr/>
        </p:nvSpPr>
        <p:spPr>
          <a:xfrm>
            <a:off x="3349377" y="287599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372986" y="3533596"/>
            <a:ext cx="11612355"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语序不当，应放在第二个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之后，这样分句主语才一致。</a:t>
            </a:r>
            <a:endParaRPr lang="zh-CN" altLang="zh-CN" sz="1050" kern="100" dirty="0">
              <a:effectLst/>
              <a:latin typeface="宋体"/>
              <a:cs typeface="Courier New"/>
            </a:endParaRPr>
          </a:p>
        </p:txBody>
      </p:sp>
      <p:sp>
        <p:nvSpPr>
          <p:cNvPr id="5" name="矩形 4"/>
          <p:cNvSpPr/>
          <p:nvPr/>
        </p:nvSpPr>
        <p:spPr>
          <a:xfrm>
            <a:off x="339000" y="4293890"/>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经过几年试行证明，颁发《考试说明》有利于考生复习备考，也有利于实现考试的科学化、标准化，减轻学生负担。</a:t>
            </a:r>
            <a:endParaRPr lang="zh-CN" altLang="zh-CN" sz="1050" kern="100" dirty="0">
              <a:effectLst/>
              <a:latin typeface="宋体"/>
              <a:cs typeface="Courier New"/>
            </a:endParaRPr>
          </a:p>
        </p:txBody>
      </p:sp>
      <p:sp>
        <p:nvSpPr>
          <p:cNvPr id="7" name="TextBox 6"/>
          <p:cNvSpPr txBox="1"/>
          <p:nvPr/>
        </p:nvSpPr>
        <p:spPr>
          <a:xfrm>
            <a:off x="7923981" y="51134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72986" y="5753100"/>
            <a:ext cx="11612355"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减轻学生负担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分句语序不当，应放在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颁发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句后。</a:t>
            </a:r>
            <a:endParaRPr lang="zh-CN" altLang="zh-CN" sz="1050" kern="100" dirty="0">
              <a:effectLst/>
              <a:latin typeface="宋体"/>
              <a:cs typeface="Courier New"/>
            </a:endParaRPr>
          </a:p>
        </p:txBody>
      </p:sp>
    </p:spTree>
    <p:extLst>
      <p:ext uri="{BB962C8B-B14F-4D97-AF65-F5344CB8AC3E}">
        <p14:creationId xmlns:p14="http://schemas.microsoft.com/office/powerpoint/2010/main" val="910026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P spid="8" grpId="0" animBg="1"/>
      <p:bldP spid="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61442"/>
            <a:ext cx="1147850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这本书已经出版好几年了，所以作者最近作了较大的修改。</a:t>
            </a:r>
            <a:endParaRPr lang="zh-CN" altLang="zh-CN" sz="1050" kern="100" dirty="0">
              <a:effectLst/>
              <a:latin typeface="宋体"/>
              <a:cs typeface="Courier New"/>
            </a:endParaRPr>
          </a:p>
        </p:txBody>
      </p:sp>
      <p:sp>
        <p:nvSpPr>
          <p:cNvPr id="3" name="TextBox 2"/>
          <p:cNvSpPr txBox="1"/>
          <p:nvPr/>
        </p:nvSpPr>
        <p:spPr>
          <a:xfrm>
            <a:off x="10118129" y="45374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372986" y="1156291"/>
            <a:ext cx="11612355"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应删去，前后分句间没有因果关系，强加因果。</a:t>
            </a:r>
            <a:endParaRPr lang="zh-CN" altLang="zh-CN" sz="1050" kern="100" dirty="0">
              <a:effectLst/>
              <a:latin typeface="宋体"/>
              <a:cs typeface="Courier New"/>
            </a:endParaRPr>
          </a:p>
        </p:txBody>
      </p:sp>
      <p:sp>
        <p:nvSpPr>
          <p:cNvPr id="5" name="矩形 4"/>
          <p:cNvSpPr/>
          <p:nvPr/>
        </p:nvSpPr>
        <p:spPr>
          <a:xfrm>
            <a:off x="339000" y="1925631"/>
            <a:ext cx="1147850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这个问题只有得到大家的认同，就会产生巨大的力量。</a:t>
            </a:r>
            <a:endParaRPr lang="zh-CN" altLang="zh-CN" sz="1050" kern="100" dirty="0">
              <a:effectLst/>
              <a:latin typeface="宋体"/>
              <a:cs typeface="Courier New"/>
            </a:endParaRPr>
          </a:p>
        </p:txBody>
      </p:sp>
      <p:sp>
        <p:nvSpPr>
          <p:cNvPr id="7" name="TextBox 6"/>
          <p:cNvSpPr txBox="1"/>
          <p:nvPr/>
        </p:nvSpPr>
        <p:spPr>
          <a:xfrm>
            <a:off x="9407574" y="211793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72986" y="2820480"/>
            <a:ext cx="11612355"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搭配，应把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9" name="矩形 8"/>
          <p:cNvSpPr/>
          <p:nvPr/>
        </p:nvSpPr>
        <p:spPr>
          <a:xfrm>
            <a:off x="339000" y="3612568"/>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李玉刚的男女声同歌演唱的独特技巧和极具中国古典韵味的扮相，不仅在澳洲悉尼歌剧院引起轰动，蜚声海外，而且还引起央视《艺术人生》栏目的关注，对他进行了独家专访。</a:t>
            </a:r>
            <a:endParaRPr lang="zh-CN" altLang="zh-CN" sz="1050" kern="100" dirty="0">
              <a:effectLst/>
              <a:latin typeface="宋体"/>
              <a:cs typeface="Courier New"/>
            </a:endParaRPr>
          </a:p>
        </p:txBody>
      </p:sp>
      <p:sp>
        <p:nvSpPr>
          <p:cNvPr id="10" name="TextBox 9"/>
          <p:cNvSpPr txBox="1"/>
          <p:nvPr/>
        </p:nvSpPr>
        <p:spPr>
          <a:xfrm>
            <a:off x="6095206" y="513039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矩形 10"/>
          <p:cNvSpPr/>
          <p:nvPr/>
        </p:nvSpPr>
        <p:spPr>
          <a:xfrm>
            <a:off x="372986" y="5764803"/>
            <a:ext cx="11612355"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后的内容前后应调换，递进关系先说国内再说国外。</a:t>
            </a:r>
            <a:endParaRPr lang="zh-CN" altLang="zh-CN" sz="1050" kern="100" dirty="0">
              <a:effectLst/>
              <a:latin typeface="宋体"/>
              <a:cs typeface="Courier New"/>
            </a:endParaRPr>
          </a:p>
        </p:txBody>
      </p:sp>
    </p:spTree>
    <p:extLst>
      <p:ext uri="{BB962C8B-B14F-4D97-AF65-F5344CB8AC3E}">
        <p14:creationId xmlns:p14="http://schemas.microsoft.com/office/powerpoint/2010/main" val="10443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animBg="1"/>
      <p:bldP spid="4" grpId="1" animBg="1"/>
      <p:bldP spid="8" grpId="0" animBg="1"/>
      <p:bldP spid="8" grpId="1" animBg="1"/>
      <p:bldP spid="11" grpId="0" animBg="1"/>
      <p:bldP spid="1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68441"/>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由于经济落后且国家政局不稳，海地许多建筑物并未按照严格的安全标准建造，所以，不少水泥砖房都建造在斜坡上。</a:t>
            </a:r>
            <a:endParaRPr lang="zh-CN" altLang="zh-CN" sz="1050" kern="100" dirty="0">
              <a:effectLst/>
              <a:latin typeface="宋体"/>
              <a:cs typeface="Courier New"/>
            </a:endParaRPr>
          </a:p>
        </p:txBody>
      </p:sp>
      <p:sp>
        <p:nvSpPr>
          <p:cNvPr id="3" name="TextBox 2"/>
          <p:cNvSpPr txBox="1"/>
          <p:nvPr/>
        </p:nvSpPr>
        <p:spPr>
          <a:xfrm>
            <a:off x="8358225" y="118697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372987" y="1909621"/>
            <a:ext cx="11338844" cy="738664"/>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前后分句间没有因果关系，强加因果。</a:t>
            </a:r>
            <a:endParaRPr lang="zh-CN" altLang="zh-CN" sz="1050" kern="100" dirty="0">
              <a:effectLst/>
              <a:latin typeface="宋体"/>
              <a:cs typeface="Courier New"/>
            </a:endParaRPr>
          </a:p>
        </p:txBody>
      </p:sp>
      <p:pic>
        <p:nvPicPr>
          <p:cNvPr id="5" name="图片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991747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animBg="1"/>
      <p:bldP spid="4"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83105" y="3076446"/>
            <a:ext cx="7624203"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精做课标真题</a:t>
            </a:r>
            <a:r>
              <a:rPr lang="zh-CN" altLang="en-US" sz="4000" b="1" dirty="0">
                <a:solidFill>
                  <a:schemeClr val="bg1"/>
                </a:solidFill>
                <a:latin typeface="宋体" pitchFamily="2" charset="-122"/>
                <a:ea typeface="宋体" pitchFamily="2"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把握复习方向</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75979"/>
            <a:ext cx="11478502" cy="2708410"/>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kern="100" dirty="0">
                <a:latin typeface="Times New Roman"/>
                <a:ea typeface="华文细黑"/>
                <a:cs typeface="Times New Roman"/>
              </a:rPr>
              <a:t>　表达应用</a:t>
            </a:r>
            <a:r>
              <a:rPr lang="en-US" altLang="zh-CN" sz="2800" kern="100" dirty="0">
                <a:latin typeface="Times New Roman"/>
                <a:ea typeface="华文细黑"/>
                <a:cs typeface="Courier New"/>
              </a:rPr>
              <a:t>E</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辨析并修改病句</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病句类型如：语序不当、搭配不当、成分残缺或赘余、结构混乱、表意不明、不合逻辑。</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98608" y="3674629"/>
            <a:ext cx="11599508" cy="1144114"/>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1.(2012·</a:t>
            </a:r>
            <a:r>
              <a:rPr lang="zh-CN" altLang="zh-CN" sz="2800" kern="100" spc="-100" dirty="0">
                <a:latin typeface="Times New Roman"/>
                <a:ea typeface="华文细黑"/>
                <a:cs typeface="Times New Roman"/>
              </a:rPr>
              <a:t>新课标全国</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下列各句中，没有语病的一句是</a:t>
            </a:r>
            <a:endParaRPr lang="zh-CN" altLang="zh-CN" sz="1050" kern="100" spc="-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凡事若不问青红皂白，把自己心中的愤怒发泄到臆想对象身上，很</a:t>
            </a:r>
            <a:r>
              <a:rPr lang="zh-CN" altLang="zh-CN" sz="2800" kern="100" dirty="0" smtClean="0">
                <a:latin typeface="Times New Roman"/>
                <a:ea typeface="华文细黑"/>
                <a:cs typeface="Times New Roman"/>
              </a:rPr>
              <a:t>可</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造成对毫不知情的或有恩于己的善良的人遭到伤害。</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她的创新设计投入生产仅三个月，就为公司带来了丰厚的利润，为</a:t>
            </a:r>
            <a:r>
              <a:rPr lang="zh-CN" altLang="zh-CN" sz="2800" kern="100" dirty="0" smtClean="0">
                <a:latin typeface="Times New Roman"/>
                <a:ea typeface="华文细黑"/>
                <a:cs typeface="Times New Roman"/>
              </a:rPr>
              <a:t>这</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项</a:t>
            </a:r>
            <a:r>
              <a:rPr lang="zh-CN" altLang="zh-CN" sz="2800" kern="100" dirty="0">
                <a:latin typeface="Times New Roman"/>
                <a:ea typeface="华文细黑"/>
                <a:cs typeface="Times New Roman"/>
              </a:rPr>
              <a:t>设计付出的所有努力和取得的成绩终于得到了回报。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哈佛燕京图书馆每年都有一次卖旧书的盛会，每次我都能在一堆堆</a:t>
            </a:r>
            <a:r>
              <a:rPr lang="zh-CN" altLang="zh-CN" sz="2800" kern="100" dirty="0" smtClean="0">
                <a:latin typeface="Times New Roman"/>
                <a:ea typeface="华文细黑"/>
                <a:cs typeface="Times New Roman"/>
              </a:rPr>
              <a:t>五</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花</a:t>
            </a:r>
            <a:r>
              <a:rPr lang="zh-CN" altLang="zh-CN" sz="2800" kern="100" dirty="0">
                <a:latin typeface="Times New Roman"/>
                <a:ea typeface="华文细黑"/>
                <a:cs typeface="Times New Roman"/>
              </a:rPr>
              <a:t>八门的书里淘到如金子般珍贵的书，并因此而兴奋。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欧债危机爆发之后，欧洲现在面临的最大困境是如何解决失业问题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严峻</a:t>
            </a:r>
            <a:r>
              <a:rPr lang="zh-CN" altLang="zh-CN" sz="2800" kern="100" dirty="0">
                <a:latin typeface="Times New Roman"/>
                <a:ea typeface="华文细黑"/>
                <a:cs typeface="Times New Roman"/>
              </a:rPr>
              <a:t>的形势将巨大的挑战带给了欧洲各国的经济复苏。</a:t>
            </a:r>
            <a:endParaRPr lang="zh-CN" altLang="zh-CN" sz="1050" kern="100" dirty="0">
              <a:effectLst/>
              <a:latin typeface="宋体"/>
              <a:cs typeface="Courier New"/>
            </a:endParaRPr>
          </a:p>
        </p:txBody>
      </p:sp>
      <p:sp>
        <p:nvSpPr>
          <p:cNvPr id="5" name="TextBox 4"/>
          <p:cNvSpPr txBox="1"/>
          <p:nvPr/>
        </p:nvSpPr>
        <p:spPr>
          <a:xfrm>
            <a:off x="8290204" y="49116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369980" y="49116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TextBox 6">
            <a:hlinkClick r:id="rId3" action="ppaction://hlinksldjump"/>
          </p:cNvPr>
          <p:cNvSpPr txBox="1"/>
          <p:nvPr/>
        </p:nvSpPr>
        <p:spPr>
          <a:xfrm>
            <a:off x="10467343" y="491168"/>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72986" y="693490"/>
            <a:ext cx="11612355" cy="4534062"/>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项句式杂糅，应为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很可能造成对毫不知情的或有恩于己的善良的人的伤害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很可能使毫不知情的或有恩于己的善良的人遭到伤害</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项不合逻辑，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取得的成绩终于得到了回报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不合事理，应删去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和取得的成绩</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项搭配不当，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困境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如何解决失业问题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不能搭配，应将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困境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困难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带给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的宾语应是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欧洲各国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带给了经济复苏的欧洲各国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322141"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62558" y="1197546"/>
            <a:ext cx="11449272" cy="3354740"/>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en-US" altLang="zh-CN" sz="2800" kern="100" dirty="0" err="1" smtClean="0">
                <a:latin typeface="华文细黑"/>
                <a:ea typeface="华文细黑"/>
                <a:cs typeface="Times New Roman"/>
              </a:rPr>
              <a:t>该题三个错误项中</a:t>
            </a:r>
            <a:r>
              <a:rPr lang="en-US" altLang="zh-CN" sz="2800" kern="100" dirty="0" err="1">
                <a:latin typeface="华文细黑"/>
                <a:ea typeface="华文细黑"/>
                <a:cs typeface="Times New Roman"/>
              </a:rPr>
              <a:t>，</a:t>
            </a:r>
            <a:r>
              <a:rPr lang="en-US" altLang="zh-CN" sz="2800" kern="100" dirty="0" err="1">
                <a:latin typeface="Times New Roman"/>
                <a:ea typeface="华文细黑"/>
                <a:cs typeface="Courier New"/>
              </a:rPr>
              <a:t>A</a:t>
            </a:r>
            <a:r>
              <a:rPr lang="en-US" altLang="zh-CN" sz="2800" kern="100" dirty="0" err="1">
                <a:latin typeface="华文细黑"/>
                <a:ea typeface="华文细黑"/>
                <a:cs typeface="Times New Roman"/>
              </a:rPr>
              <a:t>项是句式杂糅，需细读才能辨出</a:t>
            </a:r>
            <a:r>
              <a:rPr lang="en-US" altLang="zh-CN" sz="2800" kern="100" dirty="0" smtClean="0">
                <a:latin typeface="华文细黑"/>
                <a:ea typeface="华文细黑"/>
                <a:cs typeface="Times New Roman"/>
              </a:rPr>
              <a:t>。</a:t>
            </a:r>
          </a:p>
          <a:p>
            <a:pPr algn="just">
              <a:lnSpc>
                <a:spcPct val="150000"/>
              </a:lnSpc>
              <a:spcAft>
                <a:spcPts val="0"/>
              </a:spcAft>
            </a:pPr>
            <a:r>
              <a:rPr lang="en-US" altLang="zh-CN" sz="2800" kern="100" dirty="0" err="1" smtClean="0">
                <a:latin typeface="Times New Roman"/>
                <a:ea typeface="华文细黑"/>
                <a:cs typeface="Courier New"/>
              </a:rPr>
              <a:t>B</a:t>
            </a:r>
            <a:r>
              <a:rPr lang="en-US" altLang="zh-CN" sz="2800" kern="100" dirty="0" err="1">
                <a:latin typeface="华文细黑"/>
                <a:ea typeface="华文细黑"/>
                <a:cs typeface="Times New Roman"/>
              </a:rPr>
              <a:t>项</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取得的成绩</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与</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得到了回报</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表述不合逻辑</a:t>
            </a:r>
            <a:r>
              <a:rPr lang="en-US" altLang="zh-CN" sz="2800" kern="100" dirty="0" smtClean="0">
                <a:latin typeface="华文细黑"/>
                <a:ea typeface="华文细黑"/>
                <a:cs typeface="Times New Roman"/>
              </a:rPr>
              <a:t>。</a:t>
            </a:r>
          </a:p>
          <a:p>
            <a:pPr algn="just">
              <a:lnSpc>
                <a:spcPct val="150000"/>
              </a:lnSpc>
              <a:spcAft>
                <a:spcPts val="0"/>
              </a:spcAft>
            </a:pPr>
            <a:r>
              <a:rPr lang="en-US" altLang="zh-CN" sz="2800" kern="100" dirty="0" smtClean="0">
                <a:latin typeface="Times New Roman"/>
                <a:ea typeface="华文细黑"/>
                <a:cs typeface="Courier New"/>
              </a:rPr>
              <a:t>D</a:t>
            </a:r>
            <a:r>
              <a:rPr lang="en-US" altLang="zh-CN" sz="2800" kern="100" dirty="0">
                <a:latin typeface="华文细黑"/>
                <a:ea typeface="华文细黑"/>
                <a:cs typeface="Times New Roman"/>
              </a:rPr>
              <a:t>项的错误有两处：一是</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是</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字句主宾搭配不当，二是</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的经济复苏</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导致表意不明且结构混乱。该题难度较大，有一两个看似很别扭的句子让你很难凭语感就能辨析出。</a:t>
            </a:r>
            <a:endParaRPr lang="en-US" altLang="zh-CN" sz="2800" kern="100" dirty="0">
              <a:latin typeface="Times New Roman"/>
              <a:ea typeface="华文细黑"/>
              <a:cs typeface="Courier New"/>
            </a:endParaRPr>
          </a:p>
        </p:txBody>
      </p:sp>
      <p:sp>
        <p:nvSpPr>
          <p:cNvPr id="3" name="TextBox 2">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09195"/>
            <a:ext cx="11478502" cy="4564815"/>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温馨寄语</a:t>
            </a:r>
            <a:r>
              <a:rPr lang="en-US" altLang="zh-CN" sz="2800" b="1" kern="100" dirty="0">
                <a:solidFill>
                  <a:srgbClr val="0000FF"/>
                </a:solidFill>
                <a:latin typeface="IPAPANNEW"/>
                <a:ea typeface="华文细黑"/>
                <a:cs typeface="Times New Roman"/>
              </a:rPr>
              <a:t>]</a:t>
            </a:r>
            <a:r>
              <a:rPr lang="zh-CN" altLang="zh-CN" sz="2800" kern="100" dirty="0">
                <a:latin typeface="Times New Roman"/>
                <a:ea typeface="华文细黑"/>
                <a:cs typeface="Times New Roman"/>
              </a:rPr>
              <a:t>　语法知识，初中不教，高中不学，高考不考。可是，在辨析和修改病句时，我们又无法回避它，甚至连高考命题都无法绕开它。由此可见，语法知识确有学习的必要。事实上，各地不少有经验的老师在学习辨析和修改病句前总要给学生补充一些必要的语法知识。因此，我们特地编写了本节内容，目的是给同学们提供一点应知应会的语法常识，重点是句子常识，而且仅限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常识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范围之内，其余的不作展开，不作深究。希望同学们能理解我们这点用心。</a:t>
            </a:r>
            <a:endParaRPr lang="zh-CN" altLang="zh-CN" sz="1050" kern="100" dirty="0">
              <a:effectLst/>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334566" y="1119613"/>
            <a:ext cx="11484661" cy="1190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2.(2013·</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对于传说中这类拥有异常可怕力量的动物，尚武的古代欧洲人的</a:t>
            </a:r>
            <a:r>
              <a:rPr lang="zh-CN" altLang="zh-CN" sz="2800" kern="100" dirty="0" smtClean="0">
                <a:latin typeface="Times New Roman"/>
                <a:ea typeface="华文细黑"/>
                <a:cs typeface="Times New Roman"/>
              </a:rPr>
              <a:t>真实</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心态</a:t>
            </a:r>
            <a:r>
              <a:rPr lang="zh-CN" altLang="zh-CN" sz="2800" kern="100" dirty="0">
                <a:latin typeface="Times New Roman"/>
                <a:ea typeface="华文细黑"/>
                <a:cs typeface="Times New Roman"/>
              </a:rPr>
              <a:t>恐怕还是敬畏多于憎恶的。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杜绝过度治疗，除了加强宣传教育外，还要靠制度保障医疗机构</a:t>
            </a:r>
            <a:r>
              <a:rPr lang="zh-CN" altLang="zh-CN" sz="2800" kern="100" dirty="0" smtClean="0">
                <a:latin typeface="Times New Roman"/>
                <a:ea typeface="华文细黑"/>
                <a:cs typeface="Times New Roman"/>
              </a:rPr>
              <a:t>正常</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运转</a:t>
            </a:r>
            <a:r>
              <a:rPr lang="zh-CN" altLang="zh-CN" sz="2800" kern="100" dirty="0">
                <a:latin typeface="Times New Roman"/>
                <a:ea typeface="华文细黑"/>
                <a:cs typeface="Times New Roman"/>
              </a:rPr>
              <a:t>，调控盲目扩张的逐利行为。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作者观察细致，一泓清潭、汩汩流水、朗朗歌声，都能激发他的灵感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都</a:t>
            </a:r>
            <a:r>
              <a:rPr lang="zh-CN" altLang="zh-CN" sz="2800" kern="100" dirty="0">
                <a:latin typeface="Times New Roman"/>
                <a:ea typeface="华文细黑"/>
                <a:cs typeface="Times New Roman"/>
              </a:rPr>
              <a:t>能从中找到抒情叙事的切入点。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过于重视教育功能，文学作品会出现理性捆绑感性，思想大于形象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甚至</a:t>
            </a:r>
            <a:r>
              <a:rPr lang="zh-CN" altLang="zh-CN" sz="2800" kern="100" dirty="0">
                <a:latin typeface="Times New Roman"/>
                <a:ea typeface="华文细黑"/>
                <a:cs typeface="Times New Roman"/>
              </a:rPr>
              <a:t>全无艺术性，变成干巴巴的说教。</a:t>
            </a:r>
            <a:endParaRPr lang="zh-CN" altLang="zh-CN" sz="1050" kern="100" dirty="0">
              <a:effectLst/>
              <a:latin typeface="宋体"/>
              <a:cs typeface="Courier New"/>
            </a:endParaRPr>
          </a:p>
        </p:txBody>
      </p:sp>
      <p:sp>
        <p:nvSpPr>
          <p:cNvPr id="3" name="TextBox 2"/>
          <p:cNvSpPr txBox="1"/>
          <p:nvPr/>
        </p:nvSpPr>
        <p:spPr>
          <a:xfrm>
            <a:off x="8010113" y="57044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9090233" y="57044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TextBox 5">
            <a:hlinkClick r:id="rId3" action="ppaction://hlinksldjump"/>
          </p:cNvPr>
          <p:cNvSpPr txBox="1"/>
          <p:nvPr/>
        </p:nvSpPr>
        <p:spPr>
          <a:xfrm>
            <a:off x="10173624" y="570443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904222"/>
            <a:ext cx="11383546" cy="19495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项搭配不当，应将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调控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严惩</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项暗换主语，第二个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使他</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项宾语残缺，在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的问题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322141"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197546"/>
            <a:ext cx="11449272" cy="1338099"/>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en-US" altLang="zh-CN" sz="2800" kern="100" smtClean="0">
                <a:latin typeface="华文细黑"/>
                <a:ea typeface="华文细黑"/>
                <a:cs typeface="Times New Roman"/>
              </a:rPr>
              <a:t>该题</a:t>
            </a:r>
            <a:r>
              <a:rPr lang="en-US" altLang="zh-CN" sz="2800" kern="100" dirty="0">
                <a:latin typeface="Times New Roman"/>
                <a:ea typeface="华文细黑"/>
                <a:cs typeface="Courier New"/>
              </a:rPr>
              <a:t>B</a:t>
            </a:r>
            <a:r>
              <a:rPr lang="en-US" altLang="zh-CN" sz="2800" kern="100" dirty="0">
                <a:latin typeface="华文细黑"/>
                <a:ea typeface="华文细黑"/>
                <a:cs typeface="Times New Roman"/>
              </a:rPr>
              <a:t>、</a:t>
            </a:r>
            <a:r>
              <a:rPr lang="en-US" altLang="zh-CN" sz="2800" kern="100" dirty="0">
                <a:latin typeface="Times New Roman"/>
                <a:ea typeface="华文细黑"/>
                <a:cs typeface="Courier New"/>
              </a:rPr>
              <a:t>C</a:t>
            </a:r>
            <a:r>
              <a:rPr lang="en-US" altLang="zh-CN" sz="2800" kern="100" dirty="0">
                <a:latin typeface="华文细黑"/>
                <a:ea typeface="华文细黑"/>
                <a:cs typeface="Times New Roman"/>
              </a:rPr>
              <a:t>、</a:t>
            </a:r>
            <a:r>
              <a:rPr lang="en-US" altLang="zh-CN" sz="2800" kern="100" dirty="0">
                <a:latin typeface="Times New Roman"/>
                <a:ea typeface="华文细黑"/>
                <a:cs typeface="Courier New"/>
              </a:rPr>
              <a:t>D</a:t>
            </a:r>
            <a:r>
              <a:rPr lang="en-US" altLang="zh-CN" sz="2800" kern="100" dirty="0">
                <a:latin typeface="华文细黑"/>
                <a:ea typeface="华文细黑"/>
                <a:cs typeface="Times New Roman"/>
              </a:rPr>
              <a:t>三个错误选项中，</a:t>
            </a:r>
            <a:r>
              <a:rPr lang="en-US" altLang="zh-CN" sz="2800" kern="100" dirty="0">
                <a:latin typeface="Times New Roman"/>
                <a:ea typeface="华文细黑"/>
                <a:cs typeface="Courier New"/>
              </a:rPr>
              <a:t>B</a:t>
            </a:r>
            <a:r>
              <a:rPr lang="en-US" altLang="zh-CN" sz="2800" kern="100" dirty="0">
                <a:latin typeface="华文细黑"/>
                <a:ea typeface="华文细黑"/>
                <a:cs typeface="Times New Roman"/>
              </a:rPr>
              <a:t>项是搭配不当，</a:t>
            </a:r>
            <a:r>
              <a:rPr lang="en-US" altLang="zh-CN" sz="2800" kern="100" dirty="0">
                <a:latin typeface="Times New Roman"/>
                <a:ea typeface="华文细黑"/>
                <a:cs typeface="Courier New"/>
              </a:rPr>
              <a:t>C</a:t>
            </a:r>
            <a:r>
              <a:rPr lang="en-US" altLang="zh-CN" sz="2800" kern="100" dirty="0">
                <a:latin typeface="华文细黑"/>
                <a:ea typeface="华文细黑"/>
                <a:cs typeface="Times New Roman"/>
              </a:rPr>
              <a:t>项是暗换主语，</a:t>
            </a:r>
            <a:r>
              <a:rPr lang="en-US" altLang="zh-CN" sz="2800" kern="100" dirty="0">
                <a:latin typeface="Times New Roman"/>
                <a:ea typeface="华文细黑"/>
                <a:cs typeface="Courier New"/>
              </a:rPr>
              <a:t>D</a:t>
            </a:r>
            <a:r>
              <a:rPr lang="en-US" altLang="zh-CN" sz="2800" kern="100" dirty="0">
                <a:latin typeface="华文细黑"/>
                <a:ea typeface="华文细黑"/>
                <a:cs typeface="Times New Roman"/>
              </a:rPr>
              <a:t>项是宾语残缺。该题难度小于</a:t>
            </a:r>
            <a:r>
              <a:rPr lang="en-US" altLang="zh-CN" sz="2800" kern="100" dirty="0">
                <a:latin typeface="Times New Roman"/>
                <a:ea typeface="华文细黑"/>
                <a:cs typeface="Courier New"/>
              </a:rPr>
              <a:t>2012</a:t>
            </a:r>
            <a:r>
              <a:rPr lang="en-US" altLang="zh-CN" sz="2800" kern="100" dirty="0">
                <a:latin typeface="华文细黑"/>
                <a:ea typeface="华文细黑"/>
                <a:cs typeface="Times New Roman"/>
              </a:rPr>
              <a:t>年新课标全国卷病句题。</a:t>
            </a:r>
            <a:endParaRPr lang="en-US" altLang="zh-CN" sz="2800" kern="100" dirty="0">
              <a:effectLst/>
              <a:latin typeface="Times New Roman"/>
              <a:ea typeface="华文细黑"/>
              <a:cs typeface="Courier New"/>
            </a:endParaRPr>
          </a:p>
        </p:txBody>
      </p:sp>
      <p:sp>
        <p:nvSpPr>
          <p:cNvPr id="4" name="TextBox 3">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380710" y="1195193"/>
            <a:ext cx="11484661" cy="120247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80629"/>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3.(2013·</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很多企业都认识到，为了应对消费需求和竞争格局的变化，必须把</a:t>
            </a:r>
            <a:r>
              <a:rPr lang="zh-CN" altLang="zh-CN" sz="2800" kern="100" dirty="0" smtClean="0">
                <a:latin typeface="Times New Roman"/>
                <a:ea typeface="华文细黑"/>
                <a:cs typeface="Times New Roman"/>
              </a:rPr>
              <a:t>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进</a:t>
            </a:r>
            <a:r>
              <a:rPr lang="zh-CN" altLang="zh-CN" sz="2800" kern="100" dirty="0">
                <a:latin typeface="Times New Roman"/>
                <a:ea typeface="华文细黑"/>
                <a:cs typeface="Times New Roman"/>
              </a:rPr>
              <a:t>服务提到与研发新产品同等重要的位置上。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一般人常常忽略的生活小事，作者却能够慧眼独具，将之</a:t>
            </a:r>
            <a:r>
              <a:rPr lang="zh-CN" altLang="zh-CN" sz="2800" kern="100" dirty="0" smtClean="0">
                <a:latin typeface="Times New Roman"/>
                <a:ea typeface="华文细黑"/>
                <a:cs typeface="Times New Roman"/>
              </a:rPr>
              <a:t>信手拈来，</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寻找</a:t>
            </a:r>
            <a:r>
              <a:rPr lang="zh-CN" altLang="zh-CN" sz="2800" kern="100" dirty="0">
                <a:latin typeface="Times New Roman"/>
                <a:ea typeface="华文细黑"/>
                <a:cs typeface="Times New Roman"/>
              </a:rPr>
              <a:t>其叙述的价值，成为小说的有机组成部分。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90</a:t>
            </a:r>
            <a:r>
              <a:rPr lang="zh-CN" altLang="zh-CN" sz="2800" kern="100" dirty="0">
                <a:latin typeface="Times New Roman"/>
                <a:ea typeface="华文细黑"/>
                <a:cs typeface="Times New Roman"/>
              </a:rPr>
              <a:t>后的青少年中，科幻迷越来越多，这显示了科幻文化正在崛起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对长久以来孩子们缺失的想象力的呼唤。</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数字化时代，文字记录方式发生了重大变化，致使很多人提笔忘字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长此以往</a:t>
            </a:r>
            <a:r>
              <a:rPr lang="zh-CN" altLang="zh-CN" sz="2800" kern="100" dirty="0">
                <a:latin typeface="Times New Roman"/>
                <a:ea typeface="华文细黑"/>
                <a:cs typeface="Times New Roman"/>
              </a:rPr>
              <a:t>，将影响到汉字文化能否很好地传承。</a:t>
            </a:r>
            <a:endParaRPr lang="zh-CN" altLang="zh-CN" sz="1050" kern="100" dirty="0">
              <a:effectLst/>
              <a:latin typeface="宋体"/>
              <a:cs typeface="Courier New"/>
            </a:endParaRPr>
          </a:p>
        </p:txBody>
      </p:sp>
      <p:sp>
        <p:nvSpPr>
          <p:cNvPr id="3" name="TextBox 2"/>
          <p:cNvSpPr txBox="1"/>
          <p:nvPr/>
        </p:nvSpPr>
        <p:spPr>
          <a:xfrm>
            <a:off x="8101143" y="57044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9181263" y="57044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TextBox 5">
            <a:hlinkClick r:id="rId3" action="ppaction://hlinksldjump"/>
          </p:cNvPr>
          <p:cNvSpPr txBox="1"/>
          <p:nvPr/>
        </p:nvSpPr>
        <p:spPr>
          <a:xfrm>
            <a:off x="10264654" y="570443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834725"/>
            <a:ext cx="11159246"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项暗换主语，应在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使之</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项成分残缺，应为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显示了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的趋势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；最后一个分句无主语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项一面与两面搭配不当，最后一个分句应改为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将影响到汉字文化的传承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9974628"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125538"/>
            <a:ext cx="11449272" cy="2625823"/>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三个错误选项中，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项属暗换主语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项的错误有两处：一是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显示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的宾语残缺，二是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前缺少主语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项是一面与两面搭配不当。从试题难度上看，大于</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年新课标全国</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病句题。</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334566" y="2416677"/>
            <a:ext cx="11484661" cy="125655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80629"/>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作为古希腊哲学家，他在本体论问题的论述中充满着辩证法，因此</a:t>
            </a:r>
            <a:r>
              <a:rPr lang="zh-CN" altLang="zh-CN" sz="2800" kern="100" dirty="0" smtClean="0">
                <a:latin typeface="Times New Roman"/>
                <a:ea typeface="华文细黑"/>
                <a:cs typeface="Times New Roman"/>
              </a:rPr>
              <a:t>被</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誉为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古代世界的黑格尔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古代神话虽然玄幻瑰奇，但仍然来源于生活现实，曲折地反映了</a:t>
            </a:r>
            <a:r>
              <a:rPr lang="zh-CN" altLang="zh-CN" sz="2800" kern="100" dirty="0" smtClean="0">
                <a:latin typeface="Times New Roman"/>
                <a:ea typeface="华文细黑"/>
                <a:cs typeface="Times New Roman"/>
              </a:rPr>
              <a:t>先民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们</a:t>
            </a:r>
            <a:r>
              <a:rPr lang="zh-CN" altLang="zh-CN" sz="2800" kern="100" dirty="0">
                <a:latin typeface="Times New Roman"/>
                <a:ea typeface="华文细黑"/>
                <a:cs typeface="Times New Roman"/>
              </a:rPr>
              <a:t>征服自然、追求美好生活的愿望。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本书首次将各民族文学广泛载入中国文学通史，但就其章节设置、</a:t>
            </a:r>
            <a:r>
              <a:rPr lang="zh-CN" altLang="zh-CN" sz="2800" kern="100" dirty="0" smtClean="0">
                <a:latin typeface="Times New Roman"/>
                <a:ea typeface="华文细黑"/>
                <a:cs typeface="Times New Roman"/>
              </a:rPr>
              <a:t>阐</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释</a:t>
            </a:r>
            <a:r>
              <a:rPr lang="zh-CN" altLang="zh-CN" sz="2800" kern="100" dirty="0">
                <a:latin typeface="Times New Roman"/>
                <a:ea typeface="华文细黑"/>
                <a:cs typeface="Times New Roman"/>
              </a:rPr>
              <a:t>深度等方面依然有很大的改进空间。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由此可见，当时的设计者们不仅希望该过程中艺术活动是富有</a:t>
            </a:r>
            <a:r>
              <a:rPr lang="zh-CN" altLang="zh-CN" sz="2800" kern="100" dirty="0" smtClean="0">
                <a:latin typeface="Times New Roman"/>
                <a:ea typeface="华文细黑"/>
                <a:cs typeface="Times New Roman"/>
              </a:rPr>
              <a:t>创造性</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，而且技术活动也是富有创造性的。</a:t>
            </a:r>
            <a:endParaRPr lang="zh-CN" altLang="zh-CN" sz="1050" kern="100" dirty="0">
              <a:effectLst/>
              <a:latin typeface="宋体"/>
              <a:cs typeface="Courier New"/>
            </a:endParaRPr>
          </a:p>
        </p:txBody>
      </p:sp>
      <p:sp>
        <p:nvSpPr>
          <p:cNvPr id="3" name="TextBox 2"/>
          <p:cNvSpPr txBox="1"/>
          <p:nvPr/>
        </p:nvSpPr>
        <p:spPr>
          <a:xfrm>
            <a:off x="7856629" y="630271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8936749" y="630271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TextBox 5">
            <a:hlinkClick r:id="rId3" action="ppaction://hlinksldjump"/>
          </p:cNvPr>
          <p:cNvSpPr txBox="1"/>
          <p:nvPr/>
        </p:nvSpPr>
        <p:spPr>
          <a:xfrm>
            <a:off x="10020140" y="6302717"/>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909514"/>
            <a:ext cx="11159246"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项不合逻辑，强加因果，应去掉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因此</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项成分赘余，应去掉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项语序不当，应改为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希望该过程中不仅技术活动是富有创造性的，而且艺术活动也是富有创造性的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9974628"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304545"/>
            <a:ext cx="11449272" cy="1333161"/>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该题分别考查了不合逻辑、成分赘余、语序不当三种类型，与前几年的思路、模式相比没有大的变化，体现了很好的稳定性。</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314035" y="3686898"/>
            <a:ext cx="11484661" cy="120247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5.(2014·</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他在新作《世界史》的前言中系统地阐述了世界是个不可分割的</a:t>
            </a:r>
            <a:r>
              <a:rPr lang="zh-CN" altLang="zh-CN" sz="2800" kern="100" dirty="0" smtClean="0">
                <a:latin typeface="Times New Roman"/>
                <a:ea typeface="华文细黑"/>
                <a:cs typeface="Times New Roman"/>
              </a:rPr>
              <a:t>整体</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观念，并将相关理论在该书的编撰中得到实施。</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作为一名语文老师，他非常喜欢茅盾的小说，对茅盾的《子夜》曾</a:t>
            </a:r>
            <a:r>
              <a:rPr lang="zh-CN" altLang="zh-CN" sz="2800" kern="100" dirty="0" smtClean="0">
                <a:latin typeface="Times New Roman"/>
                <a:ea typeface="华文细黑"/>
                <a:cs typeface="Times New Roman"/>
              </a:rPr>
              <a:t>反</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复</a:t>
            </a:r>
            <a:r>
              <a:rPr lang="zh-CN" altLang="zh-CN" sz="2800" kern="100" dirty="0">
                <a:latin typeface="Times New Roman"/>
                <a:ea typeface="华文细黑"/>
                <a:cs typeface="Times New Roman"/>
              </a:rPr>
              <a:t>阅读，一直被翻得破烂不堪，只好重新装订。</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《舌尖上的中国》这部风靡海内外的纪录片，用镜头展示烹饪技术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用</a:t>
            </a:r>
            <a:r>
              <a:rPr lang="zh-CN" altLang="zh-CN" sz="2800" kern="100" dirty="0">
                <a:latin typeface="Times New Roman"/>
                <a:ea typeface="华文细黑"/>
                <a:cs typeface="Times New Roman"/>
              </a:rPr>
              <a:t>美味包裹乡愁，给观众带来了心灵的震撼。</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如果我们能够看准时机，把握机会，那么今天所投资百万元带来的</a:t>
            </a:r>
            <a:r>
              <a:rPr lang="zh-CN" altLang="zh-CN" sz="2800" kern="100" dirty="0" smtClean="0">
                <a:latin typeface="Times New Roman"/>
                <a:ea typeface="华文细黑"/>
                <a:cs typeface="Times New Roman"/>
              </a:rPr>
              <a:t>效</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益</a:t>
            </a:r>
            <a:r>
              <a:rPr lang="zh-CN" altLang="zh-CN" sz="2800" kern="100" dirty="0">
                <a:latin typeface="Times New Roman"/>
                <a:ea typeface="华文细黑"/>
                <a:cs typeface="Times New Roman"/>
              </a:rPr>
              <a:t>，恐怕是五年后投资千万元也比不上的。</a:t>
            </a:r>
            <a:endParaRPr lang="zh-CN" altLang="zh-CN" sz="1050" kern="100" dirty="0">
              <a:effectLst/>
              <a:latin typeface="宋体"/>
              <a:cs typeface="Courier New"/>
            </a:endParaRPr>
          </a:p>
        </p:txBody>
      </p:sp>
      <p:sp>
        <p:nvSpPr>
          <p:cNvPr id="3" name="TextBox 2"/>
          <p:cNvSpPr txBox="1"/>
          <p:nvPr/>
        </p:nvSpPr>
        <p:spPr>
          <a:xfrm>
            <a:off x="7892135" y="620848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8972255" y="620848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TextBox 5">
            <a:hlinkClick r:id="rId3" action="ppaction://hlinksldjump"/>
          </p:cNvPr>
          <p:cNvSpPr txBox="1"/>
          <p:nvPr/>
        </p:nvSpPr>
        <p:spPr>
          <a:xfrm>
            <a:off x="10055646" y="6208489"/>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226035"/>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一、了解一下语法单位</a:t>
            </a:r>
          </a:p>
          <a:p>
            <a:pPr algn="just">
              <a:lnSpc>
                <a:spcPct val="150000"/>
              </a:lnSpc>
              <a:spcAft>
                <a:spcPts val="0"/>
              </a:spcAft>
            </a:pPr>
            <a:r>
              <a:rPr lang="zh-CN" altLang="zh-CN" sz="2800" kern="100" dirty="0">
                <a:latin typeface="Times New Roman"/>
                <a:ea typeface="华文细黑"/>
                <a:cs typeface="Times New Roman"/>
              </a:rPr>
              <a:t>语法单位按照由小到大的顺序分为语素、词、短语、句子、句群。其中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不作了解，学习的重点是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。下面分别说明。</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词</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词是最小的能够独立运用的语言单位，是构成短语和句子的备用单位。一部分词加上句调可以单独成句，如：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根据词的意义和语法功能，词可分为实词、虚词两大类。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实词有名词、动词、形容词、数词、量词、代词等。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虚词有副词、介词、连词、助词、拟声词、叹词等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765430"/>
            <a:ext cx="11159246" cy="38885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项句式杂糅，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并将相关理论在该书的编撰中实施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相关理论在该书的编撰中得到实施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杂糅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项暗换主语，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一直被翻得破烂不堪，只好重新装订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《子夜》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一直到这本书被翻得破烂不堪，只好重新装订</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项语序不当，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带来的效益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前面。</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9974628"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448561"/>
            <a:ext cx="11449272" cy="1333161"/>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该题分别考查了句式杂糅、主语残缺、语序不当三种类型，仍以结构性语病为主。</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319708" y="2381042"/>
            <a:ext cx="11484661" cy="1121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为纪念抗日战争暨世界反法西斯战争胜利</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周年，从现在起到年底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国家</a:t>
            </a:r>
            <a:r>
              <a:rPr lang="zh-CN" altLang="zh-CN" sz="2800" kern="100" dirty="0">
                <a:latin typeface="Times New Roman"/>
                <a:ea typeface="华文细黑"/>
                <a:cs typeface="Times New Roman"/>
              </a:rPr>
              <a:t>大剧院宣布将承办</a:t>
            </a:r>
            <a:r>
              <a:rPr lang="en-US" altLang="zh-CN" sz="2800" kern="100" dirty="0">
                <a:latin typeface="Times New Roman"/>
                <a:ea typeface="华文细黑"/>
                <a:cs typeface="Courier New"/>
              </a:rPr>
              <a:t>31</a:t>
            </a:r>
            <a:r>
              <a:rPr lang="zh-CN" altLang="zh-CN" sz="2800" kern="100" dirty="0">
                <a:latin typeface="Times New Roman"/>
                <a:ea typeface="华文细黑"/>
                <a:cs typeface="Times New Roman"/>
              </a:rPr>
              <a:t>场精心策划的演出。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根据国家统计局发布的数据，</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月份我国居民消费价格指数出现自</a:t>
            </a:r>
            <a:r>
              <a:rPr lang="zh-CN" altLang="zh-CN" sz="2800" kern="100" dirty="0" smtClean="0">
                <a:latin typeface="Times New Roman"/>
                <a:ea typeface="华文细黑"/>
                <a:cs typeface="Times New Roman"/>
              </a:rPr>
              <a:t>去年</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12</a:t>
            </a:r>
            <a:r>
              <a:rPr lang="zh-CN" altLang="zh-CN" sz="2800" kern="100" dirty="0">
                <a:latin typeface="Times New Roman"/>
                <a:ea typeface="华文细黑"/>
                <a:cs typeface="Times New Roman"/>
              </a:rPr>
              <a:t>月以来的最大涨幅，但仍低于相关机构的预测。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这部小说中的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边缘人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是一个玩世不恭、富有破坏性却真实坦白</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群体</a:t>
            </a:r>
            <a:r>
              <a:rPr lang="zh-CN" altLang="zh-CN" sz="2800" kern="100" dirty="0">
                <a:latin typeface="Times New Roman"/>
                <a:ea typeface="华文细黑"/>
                <a:cs typeface="Times New Roman"/>
              </a:rPr>
              <a:t>，人们面对这类形象时会引起深深的思索。</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为进一步保障百姓餐桌安全，国家对施行已超过</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年的</a:t>
            </a:r>
            <a:r>
              <a:rPr lang="zh-CN" altLang="zh-CN" sz="2800" kern="100" dirty="0" smtClean="0">
                <a:latin typeface="Times New Roman"/>
                <a:ea typeface="华文细黑"/>
                <a:cs typeface="Times New Roman"/>
              </a:rPr>
              <a:t>《食品安全法》</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作</a:t>
            </a:r>
            <a:r>
              <a:rPr lang="zh-CN" altLang="zh-CN" sz="2800" kern="100" dirty="0">
                <a:latin typeface="Times New Roman"/>
                <a:ea typeface="华文细黑"/>
                <a:cs typeface="Times New Roman"/>
              </a:rPr>
              <a:t>了修订，因加大了惩处力度而被冠以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史上最严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的称号。</a:t>
            </a:r>
            <a:endParaRPr lang="zh-CN" altLang="zh-CN" sz="1050" kern="100" dirty="0">
              <a:effectLst/>
              <a:latin typeface="宋体"/>
              <a:cs typeface="Courier New"/>
            </a:endParaRPr>
          </a:p>
        </p:txBody>
      </p:sp>
      <p:sp>
        <p:nvSpPr>
          <p:cNvPr id="3" name="TextBox 2"/>
          <p:cNvSpPr txBox="1"/>
          <p:nvPr/>
        </p:nvSpPr>
        <p:spPr>
          <a:xfrm>
            <a:off x="8108159" y="47746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9188279" y="47746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TextBox 5">
            <a:hlinkClick r:id="rId3" action="ppaction://hlinksldjump"/>
          </p:cNvPr>
          <p:cNvSpPr txBox="1"/>
          <p:nvPr/>
        </p:nvSpPr>
        <p:spPr>
          <a:xfrm>
            <a:off x="10271670" y="477466"/>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405458"/>
            <a:ext cx="11159246" cy="461664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项语序不当，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从现在起到年底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应该放到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国家大剧院宣布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之后，修饰限定承办演出的时间段</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项结构混乱，句子前两分句的主语是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边缘人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这类形象，而最后一个分句把主语偷换成了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，造成句子结构混乱，可以把最后一个分句修改为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这类形象会引起人们深深的思索</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项成分残缺，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被冠以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史上最严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的称号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前缺主语，可在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因加大了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新《食品安全法》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9974628"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520569"/>
            <a:ext cx="11449272" cy="1333161"/>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该题考查辨析语病能力，考查病因仍以结构性语病为主，虽说病因类型较典型，但因句子结构复杂，有的选项并不是一下子就能判断出来的。</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355251" y="2273474"/>
            <a:ext cx="11484661" cy="12337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236613"/>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地坛书市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曾经是北京市民非常喜爱的一个文化品牌，去年更名</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北京书市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并落户朝阳公园后，依旧热情不减。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丝绸之路经济带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横跨亚、非、欧三大洲，其形成与繁荣必将</a:t>
            </a:r>
            <a:r>
              <a:rPr lang="zh-CN" altLang="zh-CN" sz="2800" kern="100" dirty="0" smtClean="0">
                <a:latin typeface="Times New Roman"/>
                <a:ea typeface="华文细黑"/>
                <a:cs typeface="Times New Roman"/>
              </a:rPr>
              <a:t>深刻</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影响</a:t>
            </a:r>
            <a:r>
              <a:rPr lang="zh-CN" altLang="zh-CN" sz="2800" kern="100" dirty="0">
                <a:latin typeface="Times New Roman"/>
                <a:ea typeface="华文细黑"/>
                <a:cs typeface="Times New Roman"/>
              </a:rPr>
              <a:t>世界政治、经济格局，促进全球的和平与发展。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在那个民族独立和民族解放斗争风起云涌的时代，能激发人们的</a:t>
            </a:r>
            <a:r>
              <a:rPr lang="zh-CN" altLang="zh-CN" sz="2800" kern="100" dirty="0" smtClean="0">
                <a:latin typeface="Times New Roman"/>
                <a:ea typeface="华文细黑"/>
                <a:cs typeface="Times New Roman"/>
              </a:rPr>
              <a:t>爱国</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热情</a:t>
            </a:r>
            <a:r>
              <a:rPr lang="zh-CN" altLang="zh-CN" sz="2800" kern="100" dirty="0">
                <a:latin typeface="Times New Roman"/>
                <a:ea typeface="华文细黑"/>
                <a:cs typeface="Times New Roman"/>
              </a:rPr>
              <a:t>是评判一部文学作品好坏的非常重要的标准。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父亲住院期间，梅兰每天晚上都陪伴在他身旁，听他讲述一生中</a:t>
            </a:r>
            <a:r>
              <a:rPr lang="zh-CN" altLang="zh-CN" sz="2800" kern="100" dirty="0" smtClean="0">
                <a:latin typeface="Times New Roman"/>
                <a:ea typeface="华文细黑"/>
                <a:cs typeface="Times New Roman"/>
              </a:rPr>
              <a:t>经历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种种苦难和幸福，她就算再忙再累，也不例外。</a:t>
            </a:r>
            <a:endParaRPr lang="zh-CN" altLang="zh-CN" sz="1050" kern="100" dirty="0">
              <a:effectLst/>
              <a:latin typeface="宋体"/>
              <a:cs typeface="Courier New"/>
            </a:endParaRPr>
          </a:p>
        </p:txBody>
      </p:sp>
      <p:sp>
        <p:nvSpPr>
          <p:cNvPr id="3" name="TextBox 2"/>
          <p:cNvSpPr txBox="1"/>
          <p:nvPr/>
        </p:nvSpPr>
        <p:spPr>
          <a:xfrm>
            <a:off x="8108159" y="44539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9188279" y="44539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TextBox 5">
            <a:hlinkClick r:id="rId3" action="ppaction://hlinksldjump"/>
          </p:cNvPr>
          <p:cNvSpPr txBox="1"/>
          <p:nvPr/>
        </p:nvSpPr>
        <p:spPr>
          <a:xfrm>
            <a:off x="10271670" y="445395"/>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978741"/>
            <a:ext cx="11159246"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项偷换主语，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依旧热情不减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北京市民</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项一面对两面，把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能否</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项语序不当，应将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她就算再忙再累，也不例外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移至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听他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听他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听父亲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9974628"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485578"/>
            <a:ext cx="11449272" cy="2625823"/>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该题考查辨析语病能力，命题与前几年保持一致。其中</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项病因典型，考生能一眼判断出，而</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项与</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项病因稍微隐蔽，不过，只要凭语感，或者小声朗读一遍，再回忆一下，还是能觉得有问题，尽管一时不知病因为何。</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56839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397049" y="4126566"/>
            <a:ext cx="11484661" cy="12337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3647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8.(2016·</a:t>
            </a:r>
            <a:r>
              <a:rPr lang="zh-CN" altLang="zh-CN" sz="2800" kern="100" dirty="0">
                <a:latin typeface="Times New Roman"/>
                <a:ea typeface="华文细黑"/>
                <a:cs typeface="Times New Roman"/>
              </a:rPr>
              <a:t>全国甲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自从我国第一颗人造地球卫星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东方红一号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成功发射，成为世界</a:t>
            </a:r>
            <a:r>
              <a:rPr lang="zh-CN" altLang="zh-CN" sz="2800" kern="100" dirty="0" smtClean="0">
                <a:latin typeface="Times New Roman"/>
                <a:ea typeface="华文细黑"/>
                <a:cs typeface="Times New Roman"/>
              </a:rPr>
              <a:t>上</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第五</a:t>
            </a:r>
            <a:r>
              <a:rPr lang="zh-CN" altLang="zh-CN" sz="2800" kern="100" dirty="0">
                <a:latin typeface="Times New Roman"/>
                <a:ea typeface="华文细黑"/>
                <a:cs typeface="Times New Roman"/>
              </a:rPr>
              <a:t>个把卫星送上天的国家以来，我国的航天事业取得了巨大的突破。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国务院近日发布盐业体制改革方案，提出不再核准新增食盐定点</a:t>
            </a:r>
            <a:r>
              <a:rPr lang="zh-CN" altLang="zh-CN" sz="2800" kern="100" dirty="0" smtClean="0">
                <a:latin typeface="Times New Roman"/>
                <a:ea typeface="华文细黑"/>
                <a:cs typeface="Times New Roman"/>
              </a:rPr>
              <a:t>生产</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批发</a:t>
            </a:r>
            <a:r>
              <a:rPr lang="zh-CN" altLang="zh-CN" sz="2800" kern="100" dirty="0">
                <a:latin typeface="Times New Roman"/>
                <a:ea typeface="华文细黑"/>
                <a:cs typeface="Times New Roman"/>
              </a:rPr>
              <a:t>企业，取消食盐批发企业只能在指定范围内销售，允许它们</a:t>
            </a:r>
            <a:r>
              <a:rPr lang="zh-CN" altLang="zh-CN" sz="2800" kern="100" dirty="0" smtClean="0">
                <a:latin typeface="Times New Roman"/>
                <a:ea typeface="华文细黑"/>
                <a:cs typeface="Times New Roman"/>
              </a:rPr>
              <a:t>开展</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跨</a:t>
            </a:r>
            <a:r>
              <a:rPr lang="zh-CN" altLang="zh-CN" sz="2800" kern="100" dirty="0">
                <a:latin typeface="Times New Roman"/>
                <a:ea typeface="华文细黑"/>
                <a:cs typeface="Times New Roman"/>
              </a:rPr>
              <a:t>区域经营。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职业教育的意义不仅在于传授技能，更在于育人，因此有意识地把</a:t>
            </a:r>
            <a:r>
              <a:rPr lang="zh-CN" altLang="zh-CN" sz="2800" kern="100" dirty="0" smtClean="0">
                <a:latin typeface="Times New Roman"/>
                <a:ea typeface="华文细黑"/>
                <a:cs typeface="Times New Roman"/>
              </a:rPr>
              <a:t>工</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匠</a:t>
            </a:r>
            <a:r>
              <a:rPr lang="zh-CN" altLang="zh-CN" sz="2800" kern="100" dirty="0">
                <a:latin typeface="Times New Roman"/>
                <a:ea typeface="华文细黑"/>
                <a:cs typeface="Times New Roman"/>
              </a:rPr>
              <a:t>精神渗透进日常的技能教学中是职业教育改革的重要课题。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面对突然发生的灾难，一个地方抗灾能力的强弱既取决于当地经济</a:t>
            </a:r>
            <a:r>
              <a:rPr lang="zh-CN" altLang="zh-CN" sz="2800" kern="100" dirty="0" smtClean="0">
                <a:latin typeface="Times New Roman"/>
                <a:ea typeface="华文细黑"/>
                <a:cs typeface="Times New Roman"/>
              </a:rPr>
              <a:t>实</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力</a:t>
            </a:r>
            <a:r>
              <a:rPr lang="zh-CN" altLang="zh-CN" sz="2800" kern="100" dirty="0">
                <a:latin typeface="Times New Roman"/>
                <a:ea typeface="华文细黑"/>
                <a:cs typeface="Times New Roman"/>
              </a:rPr>
              <a:t>的雄厚，更取决于政府的应急机制和领导人的智慧。</a:t>
            </a:r>
            <a:endParaRPr lang="zh-CN" altLang="zh-CN" sz="1050" kern="100" dirty="0">
              <a:effectLst/>
              <a:latin typeface="宋体"/>
              <a:cs typeface="Courier New"/>
            </a:endParaRPr>
          </a:p>
        </p:txBody>
      </p:sp>
      <p:sp>
        <p:nvSpPr>
          <p:cNvPr id="3" name="TextBox 2"/>
          <p:cNvSpPr txBox="1"/>
          <p:nvPr/>
        </p:nvSpPr>
        <p:spPr>
          <a:xfrm>
            <a:off x="8029897" y="35679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9110017" y="35679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TextBox 5">
            <a:hlinkClick r:id="rId3" action="ppaction://hlinksldjump"/>
          </p:cNvPr>
          <p:cNvSpPr txBox="1"/>
          <p:nvPr/>
        </p:nvSpPr>
        <p:spPr>
          <a:xfrm>
            <a:off x="10193408" y="356791"/>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65580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978741"/>
            <a:ext cx="11270838"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项结构混乱，应将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成功发射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自从我国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项成分残缺，应在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提出不再核准新增食盐定点生产批发企业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取消食盐批发企业只能在指定范围内销售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的规定</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项结构混乱，一面对两面，应将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的雄厚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去掉，并在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当地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后加</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086220"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95758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658639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说明：现代汉语中的实虚词种类不同于古代汉语的实虚词。古代汉语中实词主要有名词、动词、形容词、数词等，虚词主要有代词、副词、介词、连词、助词等。</a:t>
            </a:r>
            <a:r>
              <a:rPr lang="en-US" altLang="zh-CN" sz="2800" kern="100" dirty="0" smtClean="0">
                <a:solidFill>
                  <a:prstClr val="black"/>
                </a:solidFill>
                <a:latin typeface="Times New Roman"/>
                <a:ea typeface="华文细黑"/>
                <a:cs typeface="Courier New"/>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短语</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短语是词的组合，是意义和语法上能搭配而没有句调的一组词，故又称词组。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短语按其在句中充当句子成分的功能分为：</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名词性短语：以名词为主体构成，具有名词的特征和语法功能，一般在句中作主语、宾语。如：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三贤故里　历史人物　</a:t>
            </a:r>
            <a:r>
              <a:rPr lang="zh-CN" altLang="zh-CN" sz="2800" kern="100" dirty="0" smtClean="0">
                <a:latin typeface="Times New Roman"/>
                <a:ea typeface="华文细黑"/>
                <a:cs typeface="Times New Roman"/>
              </a:rPr>
              <a:t>负责人</a:t>
            </a:r>
            <a:endParaRPr lang="zh-CN" altLang="zh-CN" sz="1050" kern="100" dirty="0">
              <a:latin typeface="宋体"/>
              <a:cs typeface="Courier New"/>
            </a:endParaRPr>
          </a:p>
        </p:txBody>
      </p:sp>
    </p:spTree>
    <p:extLst>
      <p:ext uri="{BB962C8B-B14F-4D97-AF65-F5344CB8AC3E}">
        <p14:creationId xmlns:p14="http://schemas.microsoft.com/office/powerpoint/2010/main" val="55750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262558" y="1664585"/>
            <a:ext cx="11449272" cy="1333161"/>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该题近五年来题型稳定连续，难度适中。三个病句共有两种错误类型，分别为结构混乱、成分残缺。</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853727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87524" y="2354941"/>
            <a:ext cx="11484661" cy="12337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9.(2016·</a:t>
            </a:r>
            <a:r>
              <a:rPr lang="zh-CN" altLang="zh-CN" sz="2800" kern="100" dirty="0">
                <a:latin typeface="Times New Roman"/>
                <a:ea typeface="华文细黑"/>
                <a:cs typeface="Times New Roman"/>
              </a:rPr>
              <a:t>全国乙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近日刚刚建成的西红门创业大街和青年创新创业大赛同步启动，</a:t>
            </a:r>
            <a:r>
              <a:rPr lang="zh-CN" altLang="zh-CN" sz="2800" kern="100" dirty="0" smtClean="0">
                <a:latin typeface="Times New Roman"/>
                <a:ea typeface="华文细黑"/>
                <a:cs typeface="Times New Roman"/>
              </a:rPr>
              <a:t>绿色</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设计</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互联网＋农业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设计是本次赛事的两大主题。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最近几年，从中央到地方各级政府出台了一系列新能源汽车扶持政策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节能</a:t>
            </a:r>
            <a:r>
              <a:rPr lang="zh-CN" altLang="zh-CN" sz="2800" kern="100" dirty="0">
                <a:latin typeface="Times New Roman"/>
                <a:ea typeface="华文细黑"/>
                <a:cs typeface="Times New Roman"/>
              </a:rPr>
              <a:t>环保、经济实惠的新能源汽车逐渐进入老百姓的生活。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实时性是以互联网为载体的新媒体的重要特点，是通过图片、声音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文字</a:t>
            </a:r>
            <a:r>
              <a:rPr lang="zh-CN" altLang="zh-CN" sz="2800" kern="100" dirty="0">
                <a:latin typeface="Times New Roman"/>
                <a:ea typeface="华文细黑"/>
                <a:cs typeface="Times New Roman"/>
              </a:rPr>
              <a:t>对新近发生和正在发生的事件进行传播的。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广西传统文化既具有典型的本土特色，又兼有受中原文化、客家文化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湘</a:t>
            </a:r>
            <a:r>
              <a:rPr lang="zh-CN" altLang="zh-CN" sz="2800" kern="100" dirty="0">
                <a:latin typeface="Times New Roman"/>
                <a:ea typeface="华文细黑"/>
                <a:cs typeface="Times New Roman"/>
              </a:rPr>
              <a:t>楚文化共同影响下形成的其他特点。</a:t>
            </a:r>
            <a:endParaRPr lang="zh-CN" altLang="zh-CN" sz="1050" kern="100" dirty="0">
              <a:effectLst/>
              <a:latin typeface="宋体"/>
              <a:cs typeface="Courier New"/>
            </a:endParaRPr>
          </a:p>
        </p:txBody>
      </p:sp>
      <p:sp>
        <p:nvSpPr>
          <p:cNvPr id="5" name="TextBox 4"/>
          <p:cNvSpPr txBox="1"/>
          <p:nvPr/>
        </p:nvSpPr>
        <p:spPr>
          <a:xfrm>
            <a:off x="8029897" y="54309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6" name="TextBox 5">
            <a:hlinkClick r:id="rId2" action="ppaction://hlinksldjump"/>
          </p:cNvPr>
          <p:cNvSpPr txBox="1"/>
          <p:nvPr/>
        </p:nvSpPr>
        <p:spPr>
          <a:xfrm>
            <a:off x="9110017" y="54309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TextBox 6">
            <a:hlinkClick r:id="rId3" action="ppaction://hlinksldjump"/>
          </p:cNvPr>
          <p:cNvSpPr txBox="1"/>
          <p:nvPr/>
        </p:nvSpPr>
        <p:spPr>
          <a:xfrm>
            <a:off x="10193408" y="543099"/>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35140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695932"/>
            <a:ext cx="11270838" cy="4534062"/>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项搭配不当，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启动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主谓不搭配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项成分残缺，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是通过图片、声音、文字对新近发生和正在发生的事件进行传播的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主语不能是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实时性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前面添加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新媒体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项句式杂糅，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兼有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影响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杂糅，应为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又兼有中原文化、客家文化、湘楚文化共同影响下形成的其他特点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又受中原文化、客家文化、湘楚文化共同影响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086220"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83929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664585"/>
            <a:ext cx="11449272" cy="1979492"/>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该道病句题一如既往，而且似乎难度有所降低。只要抓住标志词语，如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影响下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，辅以语感，就可以确定答案了。</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219755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368474" y="3636227"/>
            <a:ext cx="11484661" cy="12337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10.(2016·</a:t>
            </a:r>
            <a:r>
              <a:rPr lang="zh-CN" altLang="zh-CN" sz="2800" kern="100" dirty="0">
                <a:latin typeface="Times New Roman"/>
                <a:ea typeface="华文细黑"/>
                <a:cs typeface="Times New Roman"/>
              </a:rPr>
              <a:t>全国丙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下列各句中，没有语病的一句是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随着技术的进步和经验的积累，再加上政策的扶持，使得我国自主</a:t>
            </a:r>
            <a:r>
              <a:rPr lang="zh-CN" altLang="zh-CN" sz="2800" kern="100" dirty="0" smtClean="0">
                <a:latin typeface="Times New Roman"/>
                <a:ea typeface="华文细黑"/>
                <a:cs typeface="Times New Roman"/>
              </a:rPr>
              <a:t>品</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牌</a:t>
            </a:r>
            <a:r>
              <a:rPr lang="zh-CN" altLang="zh-CN" sz="2800" kern="100" dirty="0">
                <a:latin typeface="Times New Roman"/>
                <a:ea typeface="华文细黑"/>
                <a:cs typeface="Times New Roman"/>
              </a:rPr>
              <a:t>汽车进入快速发展时期，各种创新产品层出不穷。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如果有一天科技发展到人们乘宇宙飞船就像今天乘飞机一样方便</a:t>
            </a:r>
            <a:r>
              <a:rPr lang="zh-CN" altLang="zh-CN" sz="2800" kern="100" dirty="0" smtClean="0">
                <a:latin typeface="Times New Roman"/>
                <a:ea typeface="华文细黑"/>
                <a:cs typeface="Times New Roman"/>
              </a:rPr>
              <a:t>的时</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候</a:t>
            </a:r>
            <a:r>
              <a:rPr lang="zh-CN" altLang="zh-CN" sz="2800" kern="100" dirty="0">
                <a:latin typeface="Times New Roman"/>
                <a:ea typeface="华文细黑"/>
                <a:cs typeface="Times New Roman"/>
              </a:rPr>
              <a:t>，银河就不再遥远，宇宙也就不再那么神秘了。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首届跨境电商论坛近日在北京举行，来自各知名电商的数十名代表</a:t>
            </a:r>
            <a:r>
              <a:rPr lang="zh-CN" altLang="zh-CN" sz="2800" kern="100" dirty="0" smtClean="0">
                <a:latin typeface="Times New Roman"/>
                <a:ea typeface="华文细黑"/>
                <a:cs typeface="Times New Roman"/>
              </a:rPr>
              <a:t>齐</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聚</a:t>
            </a:r>
            <a:r>
              <a:rPr lang="zh-CN" altLang="zh-CN" sz="2800" kern="100" dirty="0">
                <a:latin typeface="Times New Roman"/>
                <a:ea typeface="华文细黑"/>
                <a:cs typeface="Times New Roman"/>
              </a:rPr>
              <a:t>一堂，分析了电商企业面临的机遇和挑战。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在第</a:t>
            </a:r>
            <a:r>
              <a:rPr lang="en-US" altLang="zh-CN" sz="2800" kern="100" dirty="0">
                <a:latin typeface="Times New Roman"/>
                <a:ea typeface="华文细黑"/>
                <a:cs typeface="Courier New"/>
              </a:rPr>
              <a:t>40</a:t>
            </a:r>
            <a:r>
              <a:rPr lang="zh-CN" altLang="zh-CN" sz="2800" kern="100" dirty="0">
                <a:latin typeface="Times New Roman"/>
                <a:ea typeface="华文细黑"/>
                <a:cs typeface="Times New Roman"/>
              </a:rPr>
              <a:t>个国际博物馆日到来之际，本市历时三年开展的第一次全国</a:t>
            </a:r>
            <a:r>
              <a:rPr lang="zh-CN" altLang="zh-CN" sz="2800" kern="100" dirty="0" smtClean="0">
                <a:latin typeface="Times New Roman"/>
                <a:ea typeface="华文细黑"/>
                <a:cs typeface="Times New Roman"/>
              </a:rPr>
              <a:t>可</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移动</a:t>
            </a:r>
            <a:r>
              <a:rPr lang="zh-CN" altLang="zh-CN" sz="2800" kern="100" dirty="0">
                <a:latin typeface="Times New Roman"/>
                <a:ea typeface="华文细黑"/>
                <a:cs typeface="Times New Roman"/>
              </a:rPr>
              <a:t>文物普査工作，昨日交出了首份答卷。</a:t>
            </a:r>
            <a:endParaRPr lang="zh-CN" altLang="zh-CN" sz="1050" kern="100" dirty="0">
              <a:effectLst/>
              <a:latin typeface="宋体"/>
              <a:cs typeface="Courier New"/>
            </a:endParaRPr>
          </a:p>
        </p:txBody>
      </p:sp>
      <p:sp>
        <p:nvSpPr>
          <p:cNvPr id="3" name="TextBox 2"/>
          <p:cNvSpPr txBox="1"/>
          <p:nvPr/>
        </p:nvSpPr>
        <p:spPr>
          <a:xfrm>
            <a:off x="8127209" y="53994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9207329" y="53994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TextBox 5">
            <a:hlinkClick r:id="rId3" action="ppaction://hlinksldjump"/>
          </p:cNvPr>
          <p:cNvSpPr txBox="1"/>
          <p:nvPr/>
        </p:nvSpPr>
        <p:spPr>
          <a:xfrm>
            <a:off x="10290720" y="539949"/>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40522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65311" y="1112178"/>
            <a:ext cx="11497381" cy="26776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项成分残缺，乱加介词导致主语缺失，应去掉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随着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使得</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项成分赘余，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如果有一天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的时候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重复，应去掉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的时候</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项语序不当，应将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历时三年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放到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开展的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之后，同时在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历时三年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之后加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TextBox 4">
            <a:hlinkClick r:id="rId2" action="ppaction://hlinksldjump"/>
          </p:cNvPr>
          <p:cNvSpPr txBox="1"/>
          <p:nvPr/>
        </p:nvSpPr>
        <p:spPr>
          <a:xfrm>
            <a:off x="10086220"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97095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664585"/>
            <a:ext cx="11449272" cy="1333161"/>
          </a:xfrm>
          <a:prstGeom prst="rect">
            <a:avLst/>
          </a:prstGeom>
          <a:solidFill>
            <a:schemeClr val="accent6">
              <a:lumMod val="40000"/>
              <a:lumOff val="60000"/>
            </a:schemeClr>
          </a:solidFill>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该</a:t>
            </a:r>
            <a:r>
              <a:rPr lang="zh-CN" altLang="zh-CN" sz="2800" kern="100" dirty="0">
                <a:solidFill>
                  <a:prstClr val="black"/>
                </a:solidFill>
                <a:latin typeface="Times New Roman"/>
                <a:ea typeface="华文细黑"/>
                <a:cs typeface="Times New Roman"/>
              </a:rPr>
              <a:t>题同前面的甲、乙卷一样，题型稳定，难度适中，三个病句有三种错误类型，分别为成分残缺、成分赘余、语序不当。</a:t>
            </a:r>
            <a:endParaRPr lang="zh-CN" altLang="zh-CN" sz="1050" kern="100" dirty="0">
              <a:solidFill>
                <a:prstClr val="black"/>
              </a:solidFill>
              <a:latin typeface="宋体"/>
              <a:cs typeface="Courier New"/>
            </a:endParaRPr>
          </a:p>
        </p:txBody>
      </p:sp>
      <p:sp>
        <p:nvSpPr>
          <p:cNvPr id="4" name="TextBox 3">
            <a:hlinkClick r:id="rId2" action="ppaction://hlinksldjump"/>
          </p:cNvPr>
          <p:cNvSpPr txBox="1"/>
          <p:nvPr/>
        </p:nvSpPr>
        <p:spPr>
          <a:xfrm>
            <a:off x="10786177" y="63922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909584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7344" y="1374042"/>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纵观课标卷近几年的病句题，你能发现其命题特点吗？</a:t>
            </a:r>
            <a:endParaRPr lang="zh-CN" altLang="zh-CN" sz="1050" kern="100" dirty="0">
              <a:effectLst/>
              <a:latin typeface="宋体"/>
              <a:cs typeface="Courier New"/>
            </a:endParaRPr>
          </a:p>
        </p:txBody>
      </p:sp>
      <p:grpSp>
        <p:nvGrpSpPr>
          <p:cNvPr id="3" name="Group 19"/>
          <p:cNvGrpSpPr>
            <a:grpSpLocks/>
          </p:cNvGrpSpPr>
          <p:nvPr/>
        </p:nvGrpSpPr>
        <p:grpSpPr bwMode="auto">
          <a:xfrm rot="1947776">
            <a:off x="512162" y="401708"/>
            <a:ext cx="1575646" cy="852136"/>
            <a:chOff x="-19367" y="0"/>
            <a:chExt cx="427964" cy="504056"/>
          </a:xfrm>
        </p:grpSpPr>
        <p:grpSp>
          <p:nvGrpSpPr>
            <p:cNvPr id="5" name="Group 20"/>
            <p:cNvGrpSpPr>
              <a:grpSpLocks/>
            </p:cNvGrpSpPr>
            <p:nvPr/>
          </p:nvGrpSpPr>
          <p:grpSpPr bwMode="auto">
            <a:xfrm rot="19665152">
              <a:off x="0" y="0"/>
              <a:ext cx="408597" cy="504056"/>
              <a:chOff x="0" y="0"/>
              <a:chExt cx="423990" cy="504056"/>
            </a:xfrm>
          </p:grpSpPr>
          <p:sp>
            <p:nvSpPr>
              <p:cNvPr id="7"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6"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
        <p:nvSpPr>
          <p:cNvPr id="9" name="TextBox 8">
            <a:hlinkClick r:id="rId2" action="ppaction://hlinksldjump"/>
          </p:cNvPr>
          <p:cNvSpPr txBox="1"/>
          <p:nvPr/>
        </p:nvSpPr>
        <p:spPr>
          <a:xfrm>
            <a:off x="9388524" y="15671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109755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02738" y="615087"/>
            <a:ext cx="11273868" cy="52629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题材鲜活，富有时代性，贴近现代生活，多取材自当前报刊和新闻广播中的政治、经济、文化、外交、科技等方面的社会热点题材。</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突出结构性语病。所谓结构性语病，主要指语序不当、搭配不当、成分残缺或赘余、结构混乱，尤以结构混乱为重点。不大考如表意不明、不合逻辑语意性语病。</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实中寓活。大多数语病选项错得比较典型、常见、实在，辨析语病往往看语言标志即能判断。但近年来高考病句题实中寓活，不能仅看语言标志就妄下结论。</a:t>
            </a:r>
            <a:endParaRPr lang="zh-CN" altLang="zh-CN" sz="1050" kern="100" dirty="0" smtClean="0">
              <a:latin typeface="宋体"/>
              <a:cs typeface="Courier New"/>
            </a:endParaRPr>
          </a:p>
        </p:txBody>
      </p:sp>
    </p:spTree>
    <p:extLst>
      <p:ext uri="{BB962C8B-B14F-4D97-AF65-F5344CB8AC3E}">
        <p14:creationId xmlns:p14="http://schemas.microsoft.com/office/powerpoint/2010/main" val="1818602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02738" y="615087"/>
            <a:ext cx="11273868" cy="3887731"/>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粗中有细。大部分语病选项着眼于大的方面，在显眼处设置错误，但是也有考得很细的。似乎走入了命题</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细微化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道路，往往以多一个字、少一个字、换一个字或者在一个短语中出现语病的方式来设题，粗略一看难以发现问题。</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注意辨析性。均是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三误一正</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式的客观选择题型，重点考查对句子正误的判断能力。</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82703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70051"/>
            <a:ext cx="11478502" cy="594006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动词性短语：以动词为主体构成，具有动词的特征和语法功能，一般在句中作谓语。如：</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走与停　吃得香　大力发扬　记念刘和珍</a:t>
            </a:r>
            <a:r>
              <a:rPr lang="zh-CN" altLang="zh-CN" sz="2800" kern="100" dirty="0" smtClean="0">
                <a:solidFill>
                  <a:prstClr val="black"/>
                </a:solidFill>
                <a:latin typeface="Times New Roman"/>
                <a:ea typeface="华文细黑"/>
                <a:cs typeface="Times New Roman"/>
              </a:rPr>
              <a:t>君</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形容词性短语：以形容词为主体构成，具有形容词的特征和语法功能，一般在句中作谓语，也可作主语、定语。如：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真与假　不土不洋　格外</a:t>
            </a:r>
            <a:r>
              <a:rPr lang="zh-CN" altLang="zh-CN" sz="2800" kern="100" dirty="0" smtClean="0">
                <a:latin typeface="Times New Roman"/>
                <a:ea typeface="华文细黑"/>
                <a:cs typeface="Times New Roman"/>
              </a:rPr>
              <a:t>高兴</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短语按其内部结构关系分为：</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主谓短语：由主语和谓语组成，主语在前，谓语在后。如：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阳光灿烂　今天星期六　春风</a:t>
            </a:r>
            <a:r>
              <a:rPr lang="zh-CN" altLang="zh-CN" sz="2800" kern="100" dirty="0" smtClean="0">
                <a:latin typeface="Times New Roman"/>
                <a:ea typeface="华文细黑"/>
                <a:cs typeface="Times New Roman"/>
              </a:rPr>
              <a:t>和煦</a:t>
            </a:r>
            <a:endParaRPr lang="zh-CN" altLang="zh-CN" sz="1050" kern="100" dirty="0">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41994"/>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课标卷病句题命题特点对于病句复习来说有何启示？</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8894817" y="116792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pic>
        <p:nvPicPr>
          <p:cNvPr id="5" name="图片 4">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594004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02738" y="117426"/>
            <a:ext cx="11273868" cy="655564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从近三年高考病句题中精选典型例句，对六种病因类型及其小类分门别类地进行归纳整理，以便对《考试说明》规定的六种病句类型有一个全面、清楚的认识。</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抓住关键，有的放矢。从六种病因类型看，搭配不当是关键；从每种类型看，各类型都有各自的关键点。要把精力放在这些重点、关键上。</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要科学训练。病句是一个必考点，又是一个有一定规律可寻，可以通过反复练习逐步提高解题能力的考点。因此，要有一定的练习量，达不到一定的量，就无法培养准确判断病句的能力。但是这个考点不能毕其功于一役，需要长期练习，不断总结。基础薄弱的同学完全可以坚定信心，从熟悉类型、抓住典型、不断训练、整理错题入手，攻克这个难关</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2911974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02738" y="826304"/>
            <a:ext cx="11273868" cy="1307346"/>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在写作中应守住句子规范，努力杜绝病句的出现；多从报纸杂志中学，既要学习它们的规范，又要学习纠正其中的病句。</a:t>
            </a:r>
            <a:endParaRPr lang="en-US" altLang="zh-CN" sz="2800" kern="100" dirty="0">
              <a:solidFill>
                <a:prstClr val="black"/>
              </a:solidFill>
              <a:latin typeface="Times New Roman"/>
              <a:ea typeface="华文细黑"/>
              <a:cs typeface="Times New Roman"/>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65565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65507" y="3076446"/>
            <a:ext cx="5059398"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Ⅲ  </a:t>
            </a:r>
            <a:r>
              <a:rPr lang="zh-CN" altLang="en-US" sz="4000" b="1" dirty="0" smtClean="0">
                <a:solidFill>
                  <a:schemeClr val="bg1"/>
                </a:solidFill>
                <a:latin typeface="Times New Roman" pitchFamily="18" charset="0"/>
                <a:ea typeface="微软雅黑" pitchFamily="34" charset="-122"/>
                <a:cs typeface="Times New Roman" pitchFamily="18" charset="0"/>
              </a:rPr>
              <a:t>识别六种病句类型</a:t>
            </a:r>
            <a:endParaRPr lang="zh-CN" altLang="en-US"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80324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40891"/>
            <a:ext cx="11478502" cy="400107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一、识别语序不当</a:t>
            </a:r>
          </a:p>
          <a:p>
            <a:pPr algn="just">
              <a:lnSpc>
                <a:spcPct val="150000"/>
              </a:lnSpc>
              <a:spcAft>
                <a:spcPts val="0"/>
              </a:spcAft>
            </a:pPr>
            <a:r>
              <a:rPr lang="zh-CN" altLang="zh-CN" sz="2800" kern="100" dirty="0">
                <a:latin typeface="Times New Roman"/>
                <a:ea typeface="华文细黑"/>
                <a:cs typeface="Times New Roman"/>
              </a:rPr>
              <a:t>语序不当是指句子中词语的顺序不合理，或句子的顺序不合逻辑、语法及习惯。常见的语序不当的现象有：多项定语语序不当、多层状语语序不当、状语或定语位置不当、关联词位置不当、递进或递减关系语序不当、并列词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动词、名词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或分句排列顺序不当、句子内部的对应错位等几种类型</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43170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2558" y="7367"/>
            <a:ext cx="11639246" cy="3323987"/>
          </a:xfrm>
          <a:prstGeom prst="rect">
            <a:avLst/>
          </a:prstGeom>
        </p:spPr>
        <p:txBody>
          <a:bodyPr>
            <a:spAutoFit/>
          </a:bodyPr>
          <a:lstStyle/>
          <a:p>
            <a:pPr lvl="0" algn="just">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识别四种语序不当类型</a:t>
            </a:r>
            <a:endParaRPr lang="zh-CN" altLang="zh-CN" sz="1050" b="1" kern="100" dirty="0">
              <a:solidFill>
                <a:srgbClr val="0000FF"/>
              </a:solidFill>
              <a:latin typeface="宋体"/>
              <a:cs typeface="Courier New"/>
            </a:endParaRPr>
          </a:p>
          <a:p>
            <a:pPr lvl="0" algn="just">
              <a:lnSpc>
                <a:spcPct val="150000"/>
              </a:lnSpc>
            </a:pPr>
            <a:r>
              <a:rPr lang="en-US" altLang="zh-CN" sz="2800" b="1" kern="100" dirty="0">
                <a:solidFill>
                  <a:prstClr val="black"/>
                </a:solidFill>
                <a:latin typeface="Times New Roman"/>
                <a:ea typeface="华文细黑"/>
                <a:cs typeface="Courier New"/>
              </a:rPr>
              <a:t>1.</a:t>
            </a:r>
            <a:r>
              <a:rPr lang="zh-CN" altLang="zh-CN" sz="2800" b="1" kern="100" dirty="0">
                <a:solidFill>
                  <a:prstClr val="black"/>
                </a:solidFill>
                <a:latin typeface="Times New Roman"/>
                <a:ea typeface="华文细黑"/>
                <a:cs typeface="Times New Roman"/>
              </a:rPr>
              <a:t>多项定语语序不当</a:t>
            </a:r>
            <a:endParaRPr lang="zh-CN" altLang="zh-CN" sz="1050" b="1"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下面句子都存在多项定语语序不当的问题，请作具体说明</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(1)(2014·</a:t>
            </a:r>
            <a:r>
              <a:rPr lang="zh-CN" altLang="zh-CN" sz="2800" kern="100" dirty="0">
                <a:solidFill>
                  <a:prstClr val="black"/>
                </a:solidFill>
                <a:latin typeface="Times New Roman"/>
                <a:ea typeface="华文细黑"/>
                <a:cs typeface="Times New Roman"/>
              </a:rPr>
              <a:t>湖南</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家风是最为宝贵的一个家族的精神财富，也是一个有影响力有美誉度的家族必备的要素</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3" name="TextBox 2"/>
          <p:cNvSpPr txBox="1"/>
          <p:nvPr/>
        </p:nvSpPr>
        <p:spPr>
          <a:xfrm>
            <a:off x="4892278" y="270389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334566" y="3340055"/>
            <a:ext cx="11273868" cy="523220"/>
          </a:xfrm>
          <a:prstGeom prst="rect">
            <a:avLst/>
          </a:prstGeom>
          <a:solidFill>
            <a:schemeClr val="accent1">
              <a:lumMod val="20000"/>
              <a:lumOff val="80000"/>
            </a:schemeClr>
          </a:solidFill>
        </p:spPr>
        <p:txBody>
          <a:bodyPr wrap="square">
            <a:spAutoFit/>
          </a:bodyPr>
          <a:lstStyle/>
          <a:p>
            <a:pPr algn="just">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最为宝贵的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应放在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精神财富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前面。</a:t>
            </a:r>
            <a:endParaRPr lang="zh-CN" altLang="zh-CN" sz="1050" kern="100" dirty="0">
              <a:effectLst/>
              <a:latin typeface="宋体"/>
              <a:cs typeface="Courier New"/>
            </a:endParaRPr>
          </a:p>
        </p:txBody>
      </p:sp>
      <p:sp>
        <p:nvSpPr>
          <p:cNvPr id="6" name="矩形 5"/>
          <p:cNvSpPr/>
          <p:nvPr/>
        </p:nvSpPr>
        <p:spPr>
          <a:xfrm>
            <a:off x="262558" y="3904206"/>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四川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全国规模最大的两栖爬行动物标本馆，已经收藏了</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万多号标本，这些标本几乎覆盖了所有中国的两栖爬行动物种类。</a:t>
            </a:r>
            <a:endParaRPr lang="zh-CN" altLang="zh-CN" sz="1050" kern="100" dirty="0">
              <a:effectLst/>
              <a:latin typeface="宋体"/>
              <a:cs typeface="Courier New"/>
            </a:endParaRPr>
          </a:p>
        </p:txBody>
      </p:sp>
      <p:sp>
        <p:nvSpPr>
          <p:cNvPr id="7" name="TextBox 6"/>
          <p:cNvSpPr txBox="1"/>
          <p:nvPr/>
        </p:nvSpPr>
        <p:spPr>
          <a:xfrm>
            <a:off x="10012504" y="47333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334566" y="5281682"/>
            <a:ext cx="11273868" cy="13849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所有</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应修饰</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两栖爬行动物种类</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，而不是修饰</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中国</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所有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应放在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的两栖爬行动物种类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前面。</a:t>
            </a:r>
            <a:endParaRPr lang="zh-CN" altLang="zh-CN" sz="1050" kern="100" dirty="0">
              <a:effectLst/>
              <a:latin typeface="宋体"/>
              <a:cs typeface="Courier New"/>
            </a:endParaRPr>
          </a:p>
        </p:txBody>
      </p:sp>
    </p:spTree>
    <p:extLst>
      <p:ext uri="{BB962C8B-B14F-4D97-AF65-F5344CB8AC3E}">
        <p14:creationId xmlns:p14="http://schemas.microsoft.com/office/powerpoint/2010/main" val="339076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95486"/>
            <a:ext cx="11478502"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a:latin typeface="Times New Roman"/>
                <a:ea typeface="华文细黑"/>
                <a:cs typeface="Times New Roman"/>
              </a:rPr>
              <a:t>多项定语语序不当是语序不当的类型之一。正常的多项定语排列次序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按照距中心词由远及近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表领属性的或时间、处所的短语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称代或数量短语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动词或动词短语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形容词或形容词短语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名词或名词短语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可以记一个典型例句：她是国家队的一位有</a:t>
            </a:r>
            <a:r>
              <a:rPr lang="en-US" altLang="zh-CN" sz="2800" kern="100" dirty="0">
                <a:latin typeface="Times New Roman"/>
                <a:ea typeface="华文细黑"/>
                <a:cs typeface="Courier New"/>
              </a:rPr>
              <a:t> 20</a:t>
            </a:r>
            <a:r>
              <a:rPr lang="zh-CN" altLang="zh-CN" sz="2800" kern="100" dirty="0">
                <a:latin typeface="Times New Roman"/>
                <a:ea typeface="华文细黑"/>
                <a:cs typeface="Times New Roman"/>
              </a:rPr>
              <a:t>多年教学经验的优秀的篮球女教练。</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6320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多项</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层</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状语语序不当</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下面句子都存在多项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状语语序不当的问题，请作具体说明。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(1)(2011·</a:t>
            </a:r>
            <a:r>
              <a:rPr lang="zh-CN" altLang="zh-CN" sz="2800" kern="100" dirty="0">
                <a:latin typeface="Times New Roman"/>
                <a:ea typeface="华文细黑"/>
                <a:cs typeface="Times New Roman"/>
              </a:rPr>
              <a:t>北京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崇安髭蟾是武夷山区特有的两栖类珍稀动物，生活在海拔一千米左右的高山溪水中，最初因五十年前在崇安发现而得名。</a:t>
            </a:r>
            <a:endParaRPr lang="zh-CN" altLang="zh-CN" sz="1050" kern="100" dirty="0">
              <a:effectLst/>
              <a:latin typeface="宋体"/>
              <a:cs typeface="Courier New"/>
            </a:endParaRPr>
          </a:p>
        </p:txBody>
      </p:sp>
      <p:sp>
        <p:nvSpPr>
          <p:cNvPr id="3" name="TextBox 2"/>
          <p:cNvSpPr txBox="1"/>
          <p:nvPr/>
        </p:nvSpPr>
        <p:spPr>
          <a:xfrm>
            <a:off x="10374449" y="22391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69057" y="2903643"/>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移至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五十年前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a:t>
            </a:r>
            <a:endParaRPr lang="zh-CN" altLang="zh-CN" sz="1050" kern="100" dirty="0">
              <a:effectLst/>
              <a:latin typeface="宋体"/>
              <a:cs typeface="Courier New"/>
            </a:endParaRPr>
          </a:p>
        </p:txBody>
      </p:sp>
      <p:sp>
        <p:nvSpPr>
          <p:cNvPr id="6" name="矩形 5"/>
          <p:cNvSpPr/>
          <p:nvPr/>
        </p:nvSpPr>
        <p:spPr>
          <a:xfrm>
            <a:off x="339000" y="3716085"/>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(2)(2011·</a:t>
            </a:r>
            <a:r>
              <a:rPr lang="zh-CN" altLang="zh-CN" sz="2800" kern="100" dirty="0">
                <a:latin typeface="Times New Roman"/>
                <a:ea typeface="华文细黑"/>
                <a:cs typeface="Times New Roman"/>
              </a:rPr>
              <a:t>四川</a:t>
            </a:r>
            <a:r>
              <a:rPr lang="en-US" altLang="zh-CN" sz="2800" kern="100" dirty="0">
                <a:latin typeface="Times New Roman"/>
                <a:ea typeface="华文细黑"/>
                <a:cs typeface="Courier New"/>
              </a:rPr>
              <a:t>)2010</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日，第</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颗北斗导航卫星的发射进入倒计时，西昌卫星发射中心各个岗位的操作人员对火箭起飞前进行了最后的检查，满怀信心等待着发射时刻的到来。</a:t>
            </a:r>
            <a:endParaRPr lang="zh-CN" altLang="zh-CN" sz="1050" kern="100" dirty="0">
              <a:effectLst/>
              <a:latin typeface="宋体"/>
              <a:cs typeface="Courier New"/>
            </a:endParaRPr>
          </a:p>
        </p:txBody>
      </p:sp>
      <p:sp>
        <p:nvSpPr>
          <p:cNvPr id="7" name="TextBox 6"/>
          <p:cNvSpPr txBox="1"/>
          <p:nvPr/>
        </p:nvSpPr>
        <p:spPr>
          <a:xfrm>
            <a:off x="5807174" y="51915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69057" y="5825108"/>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起飞前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移至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进行了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的后面。</a:t>
            </a:r>
            <a:endParaRPr lang="zh-CN" altLang="zh-CN" sz="1050" kern="100" dirty="0">
              <a:effectLst/>
              <a:latin typeface="宋体"/>
              <a:cs typeface="Courier New"/>
            </a:endParaRPr>
          </a:p>
        </p:txBody>
      </p:sp>
    </p:spTree>
    <p:extLst>
      <p:ext uri="{BB962C8B-B14F-4D97-AF65-F5344CB8AC3E}">
        <p14:creationId xmlns:p14="http://schemas.microsoft.com/office/powerpoint/2010/main" val="317754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97546"/>
            <a:ext cx="11478502" cy="39192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多项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状语语序不当也是语序不当的类型之一。正常的多项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状语排列次序：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目的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＋时间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＋处所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＋范围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也可以记一个典型例句：许多老师昨天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时间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在休息室里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处所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范围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热情地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同他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交谈。</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6376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26951"/>
            <a:ext cx="11478502"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关联词语语序不当</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下面句子都存在关联词语语序不当的问题，请作具体说明。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(1)(2014·</a:t>
            </a:r>
            <a:r>
              <a:rPr lang="zh-CN" altLang="zh-CN" sz="2800" kern="100" dirty="0">
                <a:latin typeface="Times New Roman"/>
                <a:ea typeface="华文细黑"/>
                <a:cs typeface="Times New Roman"/>
              </a:rPr>
              <a:t>湖北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随着国家信用体系的建设，公民不仅将拥有统一的社会信用代码，到</a:t>
            </a:r>
            <a:r>
              <a:rPr lang="en-US" altLang="zh-CN" sz="2800" kern="100" dirty="0">
                <a:latin typeface="Times New Roman"/>
                <a:ea typeface="华文细黑"/>
                <a:cs typeface="Courier New"/>
              </a:rPr>
              <a:t>2017</a:t>
            </a:r>
            <a:r>
              <a:rPr lang="zh-CN" altLang="zh-CN" sz="2800" kern="100" dirty="0">
                <a:latin typeface="Times New Roman"/>
                <a:ea typeface="华文细黑"/>
                <a:cs typeface="Times New Roman"/>
              </a:rPr>
              <a:t>年，还会有一个集合金融、工商登记、税收缴纳、交通违章等的统一平台建成，实现信息资源共享。</a:t>
            </a:r>
            <a:endParaRPr lang="zh-CN" altLang="zh-CN" sz="1050" kern="100" dirty="0">
              <a:effectLst/>
              <a:latin typeface="宋体"/>
              <a:cs typeface="Courier New"/>
            </a:endParaRPr>
          </a:p>
        </p:txBody>
      </p:sp>
      <p:sp>
        <p:nvSpPr>
          <p:cNvPr id="3" name="TextBox 2"/>
          <p:cNvSpPr txBox="1"/>
          <p:nvPr/>
        </p:nvSpPr>
        <p:spPr>
          <a:xfrm>
            <a:off x="7607374" y="287495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59532" y="3501802"/>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应放在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公民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的前面。</a:t>
            </a:r>
            <a:endParaRPr lang="zh-CN" altLang="zh-CN" sz="1050" kern="100" dirty="0">
              <a:effectLst/>
              <a:latin typeface="宋体"/>
              <a:cs typeface="Courier New"/>
            </a:endParaRPr>
          </a:p>
        </p:txBody>
      </p:sp>
      <p:sp>
        <p:nvSpPr>
          <p:cNvPr id="6" name="矩形 5"/>
          <p:cNvSpPr/>
          <p:nvPr/>
        </p:nvSpPr>
        <p:spPr>
          <a:xfrm>
            <a:off x="339000" y="4293890"/>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(2)(2013·</a:t>
            </a:r>
            <a:r>
              <a:rPr lang="zh-CN" altLang="zh-CN" sz="2800" kern="100" dirty="0">
                <a:latin typeface="Times New Roman"/>
                <a:ea typeface="华文细黑"/>
                <a:cs typeface="Times New Roman"/>
              </a:rPr>
              <a:t>辽宁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作为一个全新的、相对成熟的行业，不仅电子商务在一定程度上改变了人类的生活方式，也冲击了历史悠久的传统商业模式。</a:t>
            </a:r>
            <a:endParaRPr lang="zh-CN" altLang="zh-CN" sz="1050" kern="100" dirty="0">
              <a:effectLst/>
              <a:latin typeface="宋体"/>
              <a:cs typeface="Courier New"/>
            </a:endParaRPr>
          </a:p>
        </p:txBody>
      </p:sp>
      <p:sp>
        <p:nvSpPr>
          <p:cNvPr id="7" name="TextBox 6"/>
          <p:cNvSpPr txBox="1"/>
          <p:nvPr/>
        </p:nvSpPr>
        <p:spPr>
          <a:xfrm>
            <a:off x="11104532" y="51294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59532" y="5787008"/>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应放在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电子商务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的后面。</a:t>
            </a:r>
            <a:endParaRPr lang="zh-CN" altLang="zh-CN" sz="1050" kern="100" dirty="0">
              <a:effectLst/>
              <a:latin typeface="宋体"/>
              <a:cs typeface="Courier New"/>
            </a:endParaRPr>
          </a:p>
        </p:txBody>
      </p:sp>
    </p:spTree>
    <p:extLst>
      <p:ext uri="{BB962C8B-B14F-4D97-AF65-F5344CB8AC3E}">
        <p14:creationId xmlns:p14="http://schemas.microsoft.com/office/powerpoint/2010/main" val="4289201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36476"/>
            <a:ext cx="11478502" cy="6586394"/>
          </a:xfrm>
          <a:prstGeom prst="rect">
            <a:avLst/>
          </a:prstGeom>
        </p:spPr>
        <p:txBody>
          <a:bodyPr wrap="square" lIns="121898" tIns="60948" rIns="121898" bIns="60948">
            <a:spAutoFit/>
          </a:bodyPr>
          <a:lstStyle/>
          <a:p>
            <a:pPr algn="just">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动宾短语：由动词和宾语组成，动词在前，宾语在后。如：</a:t>
            </a:r>
            <a:endParaRPr lang="zh-CN" altLang="zh-CN" sz="105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想</a:t>
            </a:r>
            <a:r>
              <a:rPr lang="zh-CN" altLang="zh-CN" sz="2800" kern="100" dirty="0">
                <a:latin typeface="Times New Roman"/>
                <a:ea typeface="华文细黑"/>
                <a:cs typeface="Times New Roman"/>
              </a:rPr>
              <a:t>妈妈　喜欢清静　接受祝福</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偏正短语：由修饰语和中心语组成，修饰语在前，描写或限制后面的中心语，其间关系是修饰关系。又分为两类：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一类是定中短语，修饰语为定语，中心语一般为名词，有的中间加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字。如：</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南京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手机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的学生</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一类是状中短语，修饰语为状语，中心语是动词或形容词，有的中间加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字。如：</a:t>
            </a:r>
            <a:endParaRPr lang="zh-CN" altLang="zh-CN" sz="1050" kern="100" dirty="0">
              <a:latin typeface="宋体"/>
              <a:cs typeface="Courier New"/>
            </a:endParaRPr>
          </a:p>
          <a:p>
            <a:pPr algn="just">
              <a:lnSpc>
                <a:spcPct val="15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为人民</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服务　</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非常</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高兴　</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非常高兴</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地</a:t>
            </a:r>
            <a:r>
              <a:rPr lang="zh-CN" altLang="zh-CN" sz="2800" kern="100" dirty="0" smtClean="0">
                <a:latin typeface="Times New Roman"/>
                <a:ea typeface="华文细黑"/>
                <a:cs typeface="Times New Roman"/>
              </a:rPr>
              <a:t>谈论</a:t>
            </a:r>
            <a:endParaRPr lang="zh-CN" altLang="zh-CN" sz="1050" kern="100" dirty="0">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76553"/>
            <a:ext cx="11478502"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复句中关联词语语序分两种情况排列：前后两个分句主语一致，关联词语放在主语后；主语不一致，关联词语放在主语前。</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910644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9434"/>
            <a:ext cx="11478502"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并列词语、分句间语序不当</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下面句子都存在并列词语或分句间语序不当的问题，请作具体说明。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(1)(2014·</a:t>
            </a:r>
            <a:r>
              <a:rPr lang="zh-CN" altLang="zh-CN" sz="2800" kern="100" dirty="0">
                <a:latin typeface="Times New Roman"/>
                <a:ea typeface="华文细黑"/>
                <a:cs typeface="Times New Roman"/>
              </a:rPr>
              <a:t>广东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马尔克斯的一生充满传奇色彩，他不仅是魔幻现实主义文学的集大成者以及拉美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文学爆炸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的先驱，还是记者、作家以及电影工作者。</a:t>
            </a:r>
            <a:endParaRPr lang="zh-CN" altLang="zh-CN" sz="1050" kern="100" dirty="0">
              <a:effectLst/>
              <a:latin typeface="宋体"/>
              <a:cs typeface="Courier New"/>
            </a:endParaRPr>
          </a:p>
        </p:txBody>
      </p:sp>
      <p:sp>
        <p:nvSpPr>
          <p:cNvPr id="3" name="TextBox 2"/>
          <p:cNvSpPr txBox="1"/>
          <p:nvPr/>
        </p:nvSpPr>
        <p:spPr>
          <a:xfrm>
            <a:off x="1928267" y="291517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502738" y="3722828"/>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分句递进关系不当，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表递进关系，前后分句内容，应是由小及大、由浅入深、由初级到高级的，前后分句的内容应调换一下。</a:t>
            </a:r>
            <a:endParaRPr lang="zh-CN" altLang="zh-CN" sz="1050" kern="100" dirty="0">
              <a:effectLst/>
              <a:latin typeface="宋体"/>
              <a:cs typeface="Courier New"/>
            </a:endParaRPr>
          </a:p>
        </p:txBody>
      </p:sp>
    </p:spTree>
    <p:extLst>
      <p:ext uri="{BB962C8B-B14F-4D97-AF65-F5344CB8AC3E}">
        <p14:creationId xmlns:p14="http://schemas.microsoft.com/office/powerpoint/2010/main" val="256853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6433"/>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(2)(2012·</a:t>
            </a:r>
            <a:r>
              <a:rPr lang="zh-CN" altLang="zh-CN" sz="2800" kern="100" dirty="0">
                <a:latin typeface="Times New Roman"/>
                <a:ea typeface="华文细黑"/>
                <a:cs typeface="Times New Roman"/>
              </a:rPr>
              <a:t>湖北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现代文明不仅带来了理性化、工业化、市场化、都市化、民主化和法制化这些美好的社会制度，而且创造了前所未有的物质财富。</a:t>
            </a:r>
            <a:endParaRPr lang="zh-CN" altLang="zh-CN" sz="1050" kern="100" dirty="0">
              <a:effectLst/>
              <a:latin typeface="宋体"/>
              <a:cs typeface="Courier New"/>
            </a:endParaRPr>
          </a:p>
        </p:txBody>
      </p:sp>
      <p:sp>
        <p:nvSpPr>
          <p:cNvPr id="3" name="TextBox 2"/>
          <p:cNvSpPr txBox="1"/>
          <p:nvPr/>
        </p:nvSpPr>
        <p:spPr>
          <a:xfrm>
            <a:off x="522185" y="177256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502738" y="2493690"/>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分句递进关系不当，应该是先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创造了前所未有的物质财富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，然后带来了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理性化、工业化、市场化、都市化、民主化和法制化这些美好的社会制度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2419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666326"/>
            <a:ext cx="11478502"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在一个句子中并列词语或短语之间，往往有先后、轻重、大小之别；在一个复句或句群中，分句与分句间也有先后、轻重、大小、因果之分。如果违反其中的规律，就会造成语序不当。</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47999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重点识别：并列词语和递进分句两种语序不当</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如何发现并列词语语序不当</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细心、留心：这类语病很细很小，稍不注意，就可能错过。因此，对句中并列之处应格外留心，细心发现。这并列之处多是用顿号的。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认真分析并列词语之间的时间先后、空间距离、范围大小、程度轻重、情感流程、时局变化、数目常规、成绩名次、法定位置、对应承接等逻辑关系，看是否违反逻辑关系</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倒序检查：对句中并列词语问题如一时无法判断，可将语序前后调换一下，如通顺，则说明原顺序有问题；反之，则无问题。因为并列词语组织时要符合一定的逻辑关系和语言习惯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71232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4067"/>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微软雅黑"/>
                <a:ea typeface="微软雅黑"/>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1</a:t>
            </a:r>
            <a:r>
              <a:rPr lang="en-US" altLang="zh-CN" sz="2800" b="1" kern="100" dirty="0">
                <a:solidFill>
                  <a:srgbClr val="C00000"/>
                </a:solidFill>
                <a:latin typeface="微软雅黑"/>
                <a:ea typeface="微软雅黑"/>
                <a:cs typeface="Times New Roman"/>
              </a:rPr>
              <a:t> </a:t>
            </a:r>
            <a:r>
              <a:rPr lang="en-US" altLang="zh-CN" sz="2800" kern="100" dirty="0" err="1" smtClean="0">
                <a:latin typeface="华文细黑"/>
                <a:ea typeface="华文细黑"/>
                <a:cs typeface="Times New Roman"/>
              </a:rPr>
              <a:t>下列句子中有无并列不当的现象</a:t>
            </a:r>
            <a:r>
              <a:rPr lang="en-US" altLang="zh-CN" sz="2800" kern="100" dirty="0" err="1">
                <a:latin typeface="华文细黑"/>
                <a:ea typeface="华文细黑"/>
                <a:cs typeface="Times New Roman"/>
              </a:rPr>
              <a:t>？请指出，并思考如何发现这类病因</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当城镇化率过半、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乡土中国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开始转向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城市中国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时，我们也迎来了城市大发展大建设的阶段，如何建设、规划、管理好城市家园，也摆在了各级管理者的面前。</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互联网在中国民众的政治、经济和社会生活中扮演着日益重要的角色，成为中国公民行使表达权、监督权、知情权和参与权的重要渠道。</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国际民航组织处提议设立一个信息共享平台，以便民航客机及时回避并了解在飞越交战地区时可能遇到的危险</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81173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4293"/>
            <a:ext cx="11478502" cy="529373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建设新农村是一项长期的历史任务，必须以发展农村经济为中心，确保农民持续增收，促进农业稳定发展，进一步解放和发展农村生产力</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今年广东天气形势复杂，西江、北江可能出现五年一遇的洪水；省政府要求各地要立足防大汛、抢大险、抗大旱，做到排查在前、排险在前、预警在前，确保群众的生命财产安全。</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我国首座自主建造、设计、开发的第六代深水半潜式钻井平台，在我国南海海域正式开钻，标志着我国海洋石油工业深水战略迈出了实质性步伐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a:hlinkClick r:id="rId2" action="ppaction://hlinksldjump"/>
          </p:cNvPr>
          <p:cNvSpPr txBox="1"/>
          <p:nvPr/>
        </p:nvSpPr>
        <p:spPr>
          <a:xfrm>
            <a:off x="1680531" y="49028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092997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89436" y="621482"/>
            <a:ext cx="11500473" cy="461664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①②③④⑤⑥</a:t>
            </a:r>
            <a:r>
              <a:rPr lang="zh-CN" altLang="zh-CN" sz="2800" kern="100" dirty="0">
                <a:latin typeface="Times New Roman"/>
                <a:ea typeface="华文细黑"/>
                <a:cs typeface="Times New Roman"/>
              </a:rPr>
              <a:t>都存在问题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规划、建设</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知情权、表达权、监督权</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语序不当，应先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回避</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进一步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生产力，促进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，确保</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spc="-100" dirty="0" smtClean="0">
                <a:latin typeface="宋体"/>
                <a:ea typeface="华文细黑"/>
                <a:cs typeface="Times New Roman"/>
              </a:rPr>
              <a:t>⑤</a:t>
            </a:r>
            <a:r>
              <a:rPr lang="zh-CN" altLang="zh-CN" sz="2800" kern="100" spc="-100" dirty="0">
                <a:latin typeface="Times New Roman"/>
                <a:ea typeface="华文细黑"/>
                <a:cs typeface="Times New Roman"/>
              </a:rPr>
              <a:t>应为</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防大汛、抗大旱、抢大险</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排查在前，预警在前，排险在前</a:t>
            </a:r>
            <a:r>
              <a:rPr lang="en-US" altLang="zh-CN" sz="2800" kern="100" spc="-100" dirty="0">
                <a:latin typeface="宋体"/>
                <a:ea typeface="华文细黑"/>
                <a:cs typeface="Times New Roman"/>
              </a:rPr>
              <a:t>”</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开发、设计、建造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81440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9915"/>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如何发现表递进关系的分句语序不当</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如果在句子中出现了如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等表递进关系的关联词语，那么要考虑它们是否构成了真正的递进关系，是不是在事理上逐层深入，范围上由小到大。当然，也可以用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倒序法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检验。</a:t>
            </a:r>
            <a:endParaRPr lang="zh-CN" altLang="zh-CN" sz="1050" kern="100" dirty="0">
              <a:effectLst/>
              <a:latin typeface="宋体"/>
              <a:cs typeface="Courier New"/>
            </a:endParaRPr>
          </a:p>
        </p:txBody>
      </p:sp>
    </p:spTree>
    <p:extLst>
      <p:ext uri="{BB962C8B-B14F-4D97-AF65-F5344CB8AC3E}">
        <p14:creationId xmlns:p14="http://schemas.microsoft.com/office/powerpoint/2010/main" val="8184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33450"/>
            <a:ext cx="11478502" cy="6155507"/>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C00000"/>
                </a:solidFill>
                <a:latin typeface="微软雅黑"/>
                <a:ea typeface="微软雅黑"/>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2</a:t>
            </a:r>
            <a:r>
              <a:rPr lang="en-US" altLang="zh-CN" sz="2800" b="1" kern="100" dirty="0">
                <a:solidFill>
                  <a:srgbClr val="C00000"/>
                </a:solidFill>
                <a:latin typeface="微软雅黑"/>
                <a:ea typeface="微软雅黑"/>
                <a:cs typeface="Times New Roman"/>
              </a:rPr>
              <a:t> </a:t>
            </a:r>
            <a:r>
              <a:rPr lang="en-US" altLang="zh-CN" sz="2800" kern="100" dirty="0" err="1" smtClean="0">
                <a:latin typeface="华文细黑"/>
                <a:ea typeface="华文细黑"/>
                <a:cs typeface="Times New Roman"/>
              </a:rPr>
              <a:t>下列句子中有无表递进关系的分句语序不当的现象</a:t>
            </a:r>
            <a:r>
              <a:rPr lang="en-US" altLang="zh-CN" sz="2800" kern="100" dirty="0" err="1">
                <a:latin typeface="华文细黑"/>
                <a:ea typeface="华文细黑"/>
                <a:cs typeface="Times New Roman"/>
              </a:rPr>
              <a:t>？请指出，并思考如何发现这类病因</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近年来，我国各地日渐增多的雾霾天气引起了社会的广泛关注，雾霾天气不仅影响了人们的正常生活，而且给人体健康带来巨大威胁。</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经过这一段时间的培训，他不但在各个方面都有了长足的进步，而且口语比以前好了。</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中国的发展不仅为世界经济发展和人类文明进步做出了重大贡献，而且使中国人民走上了富裕安康的道路。</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紫禁城是人类建筑史上最伟大的艺术奇葩，是世界历史文化遗产中的一颗璀璨的明珠，更是中华民族文化的标记。</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4757825" y="10821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27460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608" y="189434"/>
            <a:ext cx="11593287" cy="658639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动补短语：由中心语和补语两部分组成，补语附加在中心语后面，其间是补充关系，有的中间加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得</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字。如：</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打〈死〉　学得〈好〉　看了〈一眼〉　高兴〈极〉</a:t>
            </a:r>
            <a:r>
              <a:rPr lang="zh-CN" altLang="zh-CN" sz="2800" kern="100" dirty="0" smtClean="0">
                <a:solidFill>
                  <a:prstClr val="black"/>
                </a:solidFill>
                <a:latin typeface="Times New Roman"/>
                <a:ea typeface="华文细黑"/>
                <a:cs typeface="Times New Roman"/>
              </a:rPr>
              <a:t>了</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spc="-100" dirty="0">
                <a:latin typeface="宋体"/>
                <a:ea typeface="华文细黑"/>
                <a:cs typeface="Times New Roman"/>
              </a:rPr>
              <a:t>⑤</a:t>
            </a:r>
            <a:r>
              <a:rPr lang="zh-CN" altLang="zh-CN" sz="2800" kern="100" spc="-100" dirty="0">
                <a:latin typeface="Times New Roman"/>
                <a:ea typeface="华文细黑"/>
                <a:cs typeface="Times New Roman"/>
              </a:rPr>
              <a:t>并列短语：由语法地位平等的两个或几个部分组成，其间是并列关系</a:t>
            </a:r>
            <a:r>
              <a:rPr lang="zh-CN" altLang="zh-CN" sz="2800" kern="100" spc="-100" dirty="0" smtClean="0">
                <a:latin typeface="Times New Roman"/>
                <a:ea typeface="华文细黑"/>
                <a:cs typeface="Times New Roman"/>
              </a:rPr>
              <a:t>。如</a:t>
            </a:r>
            <a:r>
              <a:rPr lang="zh-CN" altLang="zh-CN" sz="2800" kern="100" spc="-100" dirty="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今天和明天　一个或两个　又大又圆　伟大而质朴</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另有几种特殊短语：</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数量短语：由数词加量词组成。如：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两位　三岁　一次　一大堆</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介宾短语：由介词附着在名词等词语前面组成。如：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比前几年　为了生存　对这个</a:t>
            </a:r>
            <a:r>
              <a:rPr lang="zh-CN" altLang="zh-CN" sz="2800" kern="100" dirty="0" smtClean="0">
                <a:latin typeface="Times New Roman"/>
                <a:ea typeface="华文细黑"/>
                <a:cs typeface="Times New Roman"/>
              </a:rPr>
              <a:t>问题</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84384" y="904991"/>
            <a:ext cx="1161547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①④</a:t>
            </a:r>
            <a:r>
              <a:rPr lang="zh-CN" altLang="zh-CN" sz="2800" kern="100" dirty="0">
                <a:latin typeface="Times New Roman"/>
                <a:ea typeface="华文细黑"/>
                <a:cs typeface="Times New Roman"/>
              </a:rPr>
              <a:t>正确，</a:t>
            </a:r>
            <a:r>
              <a:rPr lang="en-US" altLang="zh-CN" sz="2800" kern="100" dirty="0">
                <a:latin typeface="宋体"/>
                <a:ea typeface="华文细黑"/>
                <a:cs typeface="Times New Roman"/>
              </a:rPr>
              <a:t>②③</a:t>
            </a:r>
            <a:r>
              <a:rPr lang="zh-CN" altLang="zh-CN" sz="2800" kern="100" dirty="0">
                <a:latin typeface="Times New Roman"/>
                <a:ea typeface="华文细黑"/>
                <a:cs typeface="Times New Roman"/>
              </a:rPr>
              <a:t>存在问题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他不但口语比以前好了，而且在各个方面都有了长足的进步</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不仅使中国人民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而且为世界经济发展和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贡献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09580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6239" y="1149921"/>
            <a:ext cx="11715503" cy="149281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236096" y="16843"/>
            <a:ext cx="11593287" cy="6884937"/>
          </a:xfrm>
          <a:prstGeom prst="rect">
            <a:avLst/>
          </a:prstGeom>
        </p:spPr>
        <p:txBody>
          <a:bodyPr wrap="square" lIns="121898" tIns="60948" rIns="121898" bIns="60948">
            <a:spAutoFit/>
          </a:bodyPr>
          <a:lstStyle/>
          <a:p>
            <a:pPr algn="just">
              <a:lnSpc>
                <a:spcPct val="130000"/>
              </a:lnSpc>
              <a:spcAft>
                <a:spcPts val="0"/>
              </a:spcAft>
            </a:pPr>
            <a:r>
              <a:rPr lang="en-US" altLang="zh-CN" sz="2600" b="1" kern="100" dirty="0">
                <a:solidFill>
                  <a:srgbClr val="0000FF"/>
                </a:solidFill>
                <a:latin typeface="Times New Roman"/>
                <a:ea typeface="华文细黑"/>
                <a:cs typeface="Courier New"/>
              </a:rPr>
              <a:t>(</a:t>
            </a:r>
            <a:r>
              <a:rPr lang="zh-CN" altLang="zh-CN" sz="2600" b="1" kern="100" dirty="0">
                <a:solidFill>
                  <a:srgbClr val="0000FF"/>
                </a:solidFill>
                <a:latin typeface="Times New Roman"/>
                <a:ea typeface="华文细黑"/>
                <a:cs typeface="Times New Roman"/>
              </a:rPr>
              <a:t>三</a:t>
            </a:r>
            <a:r>
              <a:rPr lang="en-US" altLang="zh-CN" sz="2600" b="1" kern="100" dirty="0">
                <a:solidFill>
                  <a:srgbClr val="0000FF"/>
                </a:solidFill>
                <a:latin typeface="Times New Roman"/>
                <a:ea typeface="华文细黑"/>
                <a:cs typeface="Courier New"/>
              </a:rPr>
              <a:t>)</a:t>
            </a:r>
            <a:r>
              <a:rPr lang="zh-CN" altLang="zh-CN" sz="2600" b="1" kern="100" dirty="0">
                <a:solidFill>
                  <a:srgbClr val="0000FF"/>
                </a:solidFill>
                <a:latin typeface="Times New Roman"/>
                <a:ea typeface="华文细黑"/>
                <a:cs typeface="Times New Roman"/>
              </a:rPr>
              <a:t>综合识别、判断</a:t>
            </a:r>
            <a:endParaRPr lang="zh-CN" altLang="zh-CN" sz="2600" b="1" kern="100" dirty="0">
              <a:solidFill>
                <a:srgbClr val="0000FF"/>
              </a:solidFill>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下列各句中，没有语病的一项是</a:t>
            </a:r>
            <a:endParaRPr lang="zh-CN" altLang="zh-CN" sz="260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社会转型时期，新情况、新课题层出不穷，老问题、老矛盾亦有新变化，</a:t>
            </a:r>
            <a:r>
              <a:rPr lang="zh-CN" altLang="zh-CN" sz="2600" kern="100" dirty="0" smtClean="0">
                <a:latin typeface="Times New Roman"/>
                <a:ea typeface="华文细黑"/>
                <a:cs typeface="Times New Roman"/>
              </a:rPr>
              <a:t>这</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些</a:t>
            </a:r>
            <a:r>
              <a:rPr lang="zh-CN" altLang="zh-CN" sz="2600" kern="100" dirty="0">
                <a:latin typeface="Times New Roman"/>
                <a:ea typeface="华文细黑"/>
                <a:cs typeface="Times New Roman"/>
              </a:rPr>
              <a:t>必须依靠深入调研才能发掘、梳理、归纳、提炼、升华，最终产生滋养</a:t>
            </a:r>
            <a:r>
              <a:rPr lang="zh-CN" altLang="zh-CN" sz="2600" kern="100" dirty="0" smtClean="0">
                <a:latin typeface="Times New Roman"/>
                <a:ea typeface="华文细黑"/>
                <a:cs typeface="Times New Roman"/>
              </a:rPr>
              <a:t>前</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行</a:t>
            </a:r>
            <a:r>
              <a:rPr lang="zh-CN" altLang="zh-CN" sz="2600" kern="100" dirty="0">
                <a:latin typeface="Times New Roman"/>
                <a:ea typeface="华文细黑"/>
                <a:cs typeface="Times New Roman"/>
              </a:rPr>
              <a:t>的智慧与力量。</a:t>
            </a:r>
            <a:endParaRPr lang="zh-CN" altLang="zh-CN" sz="260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手机贴膜使得心爱的手机美观耐用，所以很多人买了新手机后第一件事</a:t>
            </a:r>
            <a:r>
              <a:rPr lang="zh-CN" altLang="zh-CN" sz="2600" kern="100" dirty="0" smtClean="0">
                <a:latin typeface="Times New Roman"/>
                <a:ea typeface="华文细黑"/>
                <a:cs typeface="Times New Roman"/>
              </a:rPr>
              <a:t>就是</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给</a:t>
            </a:r>
            <a:r>
              <a:rPr lang="zh-CN" altLang="zh-CN" sz="2600" kern="100" dirty="0">
                <a:latin typeface="Times New Roman"/>
                <a:ea typeface="华文细黑"/>
                <a:cs typeface="Times New Roman"/>
              </a:rPr>
              <a:t>手机贴膜。但是，虽然贴膜保护了手机，却会给主人带来头晕、眼花、</a:t>
            </a:r>
            <a:r>
              <a:rPr lang="zh-CN" altLang="zh-CN" sz="2600" kern="100" dirty="0" smtClean="0">
                <a:latin typeface="Times New Roman"/>
                <a:ea typeface="华文细黑"/>
                <a:cs typeface="Times New Roman"/>
              </a:rPr>
              <a:t>视</a:t>
            </a:r>
            <a:r>
              <a:rPr lang="en-US" altLang="zh-CN" sz="2600" kern="100" dirty="0" smtClean="0">
                <a:latin typeface="Times New Roman"/>
                <a:ea typeface="华文细黑"/>
                <a:cs typeface="Times New Roman"/>
              </a:rPr>
              <a:t>  </a:t>
            </a:r>
          </a:p>
          <a:p>
            <a:pPr algn="just">
              <a:lnSpc>
                <a:spcPct val="13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力</a:t>
            </a:r>
            <a:r>
              <a:rPr lang="zh-CN" altLang="zh-CN" sz="2600" kern="100" dirty="0">
                <a:latin typeface="Times New Roman"/>
                <a:ea typeface="华文细黑"/>
                <a:cs typeface="Times New Roman"/>
              </a:rPr>
              <a:t>模糊等困扰</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endParaRPr lang="en-US" altLang="zh-CN" sz="2600" kern="100" dirty="0" smtClean="0">
              <a:latin typeface="宋体"/>
              <a:cs typeface="Courier New"/>
            </a:endParaRPr>
          </a:p>
          <a:p>
            <a:pPr lvl="0" algn="just">
              <a:lnSpc>
                <a:spcPct val="130000"/>
              </a:lnSpc>
            </a:pPr>
            <a:r>
              <a:rPr lang="en-US" altLang="zh-CN" sz="2600" kern="100" dirty="0" smtClean="0">
                <a:solidFill>
                  <a:prstClr val="black"/>
                </a:solidFill>
                <a:latin typeface="Times New Roman"/>
                <a:ea typeface="华文细黑"/>
                <a:cs typeface="Courier New"/>
              </a:rPr>
              <a:t>C</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从无到有，中国航母出现在东方的海平面上。从试航、改装到正式入</a:t>
            </a:r>
            <a:r>
              <a:rPr lang="zh-CN" altLang="zh-CN" sz="2600" kern="100" spc="-50" dirty="0">
                <a:solidFill>
                  <a:prstClr val="black"/>
                </a:solidFill>
                <a:latin typeface="Times New Roman"/>
                <a:ea typeface="华文细黑"/>
                <a:cs typeface="Times New Roman"/>
              </a:rPr>
              <a:t>列</a:t>
            </a:r>
            <a:r>
              <a:rPr lang="zh-CN" altLang="zh-CN" sz="2600" kern="100" spc="-50" dirty="0" smtClean="0">
                <a:solidFill>
                  <a:prstClr val="black"/>
                </a:solidFill>
                <a:latin typeface="Times New Roman"/>
                <a:ea typeface="华文细黑"/>
                <a:cs typeface="Times New Roman"/>
              </a:rPr>
              <a:t>，</a:t>
            </a:r>
            <a:endParaRPr lang="en-US" altLang="zh-CN" sz="2600" kern="100" spc="-50" dirty="0" smtClean="0">
              <a:solidFill>
                <a:prstClr val="black"/>
              </a:solidFill>
              <a:latin typeface="Times New Roman"/>
              <a:ea typeface="华文细黑"/>
              <a:cs typeface="Times New Roman"/>
            </a:endParaRPr>
          </a:p>
          <a:p>
            <a:pPr lvl="0" algn="just">
              <a:lnSpc>
                <a:spcPct val="130000"/>
              </a:lnSpc>
            </a:pPr>
            <a:r>
              <a:rPr lang="en-US" altLang="zh-CN" sz="2600" kern="100" spc="-50" dirty="0">
                <a:solidFill>
                  <a:prstClr val="black"/>
                </a:solidFill>
                <a:latin typeface="Times New Roman"/>
                <a:ea typeface="华文细黑"/>
                <a:cs typeface="Times New Roman"/>
              </a:rPr>
              <a:t> </a:t>
            </a:r>
            <a:r>
              <a:rPr lang="en-US" altLang="zh-CN" sz="2600" kern="100" spc="-50" dirty="0" smtClean="0">
                <a:solidFill>
                  <a:prstClr val="black"/>
                </a:solidFill>
                <a:latin typeface="Times New Roman"/>
                <a:ea typeface="华文细黑"/>
                <a:cs typeface="Times New Roman"/>
              </a:rPr>
              <a:t>  </a:t>
            </a:r>
            <a:r>
              <a:rPr lang="en-US" altLang="zh-CN" sz="2600" kern="100" spc="-50" dirty="0" smtClean="0">
                <a:solidFill>
                  <a:prstClr val="black"/>
                </a:solidFill>
                <a:latin typeface="宋体"/>
                <a:ea typeface="华文细黑"/>
                <a:cs typeface="Times New Roman"/>
              </a:rPr>
              <a:t>“</a:t>
            </a:r>
            <a:r>
              <a:rPr lang="zh-CN" altLang="zh-CN" sz="2600" kern="100" spc="-50" dirty="0">
                <a:solidFill>
                  <a:prstClr val="black"/>
                </a:solidFill>
                <a:latin typeface="Times New Roman"/>
                <a:ea typeface="华文细黑"/>
                <a:cs typeface="Times New Roman"/>
              </a:rPr>
              <a:t>辽宁舰</a:t>
            </a:r>
            <a:r>
              <a:rPr lang="en-US" altLang="zh-CN" sz="2600" kern="100" spc="-50" dirty="0">
                <a:solidFill>
                  <a:prstClr val="black"/>
                </a:solidFill>
                <a:latin typeface="宋体"/>
                <a:ea typeface="华文细黑"/>
                <a:cs typeface="Times New Roman"/>
              </a:rPr>
              <a:t>”</a:t>
            </a:r>
            <a:r>
              <a:rPr lang="zh-CN" altLang="zh-CN" sz="2600" kern="100" spc="-50" dirty="0">
                <a:solidFill>
                  <a:prstClr val="black"/>
                </a:solidFill>
                <a:latin typeface="Times New Roman"/>
                <a:ea typeface="华文细黑"/>
                <a:cs typeface="Times New Roman"/>
              </a:rPr>
              <a:t>迈出的这一步，注定是中国航母从梦想走向现实的一大步。</a:t>
            </a:r>
            <a:endParaRPr lang="en-US" altLang="zh-CN" sz="2600" kern="100" spc="-50" dirty="0">
              <a:solidFill>
                <a:prstClr val="black"/>
              </a:solidFill>
              <a:latin typeface="Times New Roman"/>
              <a:ea typeface="华文细黑"/>
              <a:cs typeface="Times New Roman"/>
            </a:endParaRPr>
          </a:p>
          <a:p>
            <a:pPr lvl="0" algn="just">
              <a:lnSpc>
                <a:spcPct val="13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记者了解到绿华小学</a:t>
            </a:r>
            <a:r>
              <a:rPr lang="en-US" altLang="zh-CN" sz="2600" kern="100" dirty="0">
                <a:solidFill>
                  <a:prstClr val="black"/>
                </a:solidFill>
                <a:latin typeface="Times New Roman"/>
                <a:ea typeface="华文细黑"/>
                <a:cs typeface="Courier New"/>
              </a:rPr>
              <a:t>6</a:t>
            </a:r>
            <a:r>
              <a:rPr lang="zh-CN" altLang="zh-CN" sz="2600" kern="100" dirty="0">
                <a:solidFill>
                  <a:prstClr val="black"/>
                </a:solidFill>
                <a:latin typeface="Times New Roman"/>
                <a:ea typeface="华文细黑"/>
                <a:cs typeface="Times New Roman"/>
              </a:rPr>
              <a:t>个年级</a:t>
            </a:r>
            <a:r>
              <a:rPr lang="en-US" altLang="zh-CN" sz="2600" kern="100" dirty="0">
                <a:solidFill>
                  <a:prstClr val="black"/>
                </a:solidFill>
                <a:latin typeface="Times New Roman"/>
                <a:ea typeface="华文细黑"/>
                <a:cs typeface="Courier New"/>
              </a:rPr>
              <a:t>7</a:t>
            </a:r>
            <a:r>
              <a:rPr lang="zh-CN" altLang="zh-CN" sz="2600" kern="100" dirty="0">
                <a:solidFill>
                  <a:prstClr val="black"/>
                </a:solidFill>
                <a:latin typeface="Times New Roman"/>
                <a:ea typeface="华文细黑"/>
                <a:cs typeface="Times New Roman"/>
              </a:rPr>
              <a:t>个班总共有</a:t>
            </a:r>
            <a:r>
              <a:rPr lang="en-US" altLang="zh-CN" sz="2600" kern="100" dirty="0">
                <a:solidFill>
                  <a:prstClr val="black"/>
                </a:solidFill>
                <a:latin typeface="Times New Roman"/>
                <a:ea typeface="华文细黑"/>
                <a:cs typeface="Courier New"/>
              </a:rPr>
              <a:t>237</a:t>
            </a:r>
            <a:r>
              <a:rPr lang="zh-CN" altLang="zh-CN" sz="2600" kern="100" dirty="0">
                <a:solidFill>
                  <a:prstClr val="black"/>
                </a:solidFill>
                <a:latin typeface="Times New Roman"/>
                <a:ea typeface="华文细黑"/>
                <a:cs typeface="Times New Roman"/>
              </a:rPr>
              <a:t>名学生，全部享受国家补助</a:t>
            </a:r>
            <a:r>
              <a:rPr lang="zh-CN" altLang="zh-CN" sz="2600" kern="100" dirty="0" smtClean="0">
                <a:solidFill>
                  <a:prstClr val="black"/>
                </a:solidFill>
                <a:latin typeface="Times New Roman"/>
                <a:ea typeface="华文细黑"/>
                <a:cs typeface="Times New Roman"/>
              </a:rPr>
              <a:t>的</a:t>
            </a:r>
            <a:endParaRPr lang="en-US" altLang="zh-CN" sz="2600" kern="100" dirty="0" smtClean="0">
              <a:solidFill>
                <a:prstClr val="black"/>
              </a:solidFill>
              <a:latin typeface="Times New Roman"/>
              <a:ea typeface="华文细黑"/>
              <a:cs typeface="Times New Roman"/>
            </a:endParaRPr>
          </a:p>
          <a:p>
            <a:pPr lvl="0" algn="just">
              <a:lnSpc>
                <a:spcPct val="13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免费</a:t>
            </a:r>
            <a:r>
              <a:rPr lang="zh-CN" altLang="zh-CN" sz="2600" kern="100" dirty="0">
                <a:solidFill>
                  <a:prstClr val="black"/>
                </a:solidFill>
                <a:latin typeface="Times New Roman"/>
                <a:ea typeface="华文细黑"/>
                <a:cs typeface="Times New Roman"/>
              </a:rPr>
              <a:t>营养餐，但食堂空间有限，也没有足够的餐桌餐椅，因此，学生需要</a:t>
            </a:r>
            <a:r>
              <a:rPr lang="zh-CN" altLang="zh-CN" sz="2600" kern="100" dirty="0" smtClean="0">
                <a:solidFill>
                  <a:prstClr val="black"/>
                </a:solidFill>
                <a:latin typeface="Times New Roman"/>
                <a:ea typeface="华文细黑"/>
                <a:cs typeface="Times New Roman"/>
              </a:rPr>
              <a:t>各</a:t>
            </a:r>
            <a:endParaRPr lang="en-US" altLang="zh-CN" sz="2600" kern="100" dirty="0" smtClean="0">
              <a:solidFill>
                <a:prstClr val="black"/>
              </a:solidFill>
              <a:latin typeface="Times New Roman"/>
              <a:ea typeface="华文细黑"/>
              <a:cs typeface="Times New Roman"/>
            </a:endParaRPr>
          </a:p>
          <a:p>
            <a:pPr lvl="0" algn="just">
              <a:lnSpc>
                <a:spcPct val="13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自</a:t>
            </a:r>
            <a:r>
              <a:rPr lang="zh-CN" altLang="zh-CN" sz="2600" kern="100" dirty="0">
                <a:solidFill>
                  <a:prstClr val="black"/>
                </a:solidFill>
                <a:latin typeface="Times New Roman"/>
                <a:ea typeface="华文细黑"/>
                <a:cs typeface="Times New Roman"/>
              </a:rPr>
              <a:t>回到教室吃饭</a:t>
            </a:r>
            <a:r>
              <a:rPr lang="zh-CN" altLang="zh-CN" sz="2600" kern="100" dirty="0" smtClean="0">
                <a:solidFill>
                  <a:prstClr val="black"/>
                </a:solidFill>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5" name="TextBox 4"/>
          <p:cNvSpPr txBox="1"/>
          <p:nvPr/>
        </p:nvSpPr>
        <p:spPr>
          <a:xfrm>
            <a:off x="5159102" y="6121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6279518" y="61218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876323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84384" y="1049007"/>
            <a:ext cx="1161547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项关联词语位置不当，应为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贴膜虽然保护了手机</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项语序不当，应改为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改装、试航到正式入列</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项定语错放到了状语的位置，应为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学生需要回到各自的教室吃饭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986934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666326"/>
            <a:ext cx="11478502"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对于语序不当的句子，先要凭语感检测，再将不协调的词语或句子调换位置，看是否通畅自然。重点关注并列短语、修饰语长的句子；有关联词语的句子，尤其是表示递进关系的复句。</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882523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641" y="4778"/>
            <a:ext cx="11709220"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二、识别搭配不当</a:t>
            </a:r>
          </a:p>
          <a:p>
            <a:pPr algn="just">
              <a:lnSpc>
                <a:spcPct val="150000"/>
              </a:lnSpc>
              <a:spcAft>
                <a:spcPts val="0"/>
              </a:spcAft>
            </a:pPr>
            <a:r>
              <a:rPr lang="zh-CN" altLang="zh-CN" sz="2800" kern="100" dirty="0">
                <a:latin typeface="Times New Roman"/>
                <a:ea typeface="华文细黑"/>
                <a:cs typeface="Times New Roman"/>
              </a:rPr>
              <a:t>搭配不当是指句子的主要成分之间、附加成分和主要成分之间的搭配不恰当。搭配不当的现象主要有：主谓搭配不当、动宾搭配不当、主宾搭配不当、修饰成分和中心语搭配不当、关联词语搭配不当等几种类型</a:t>
            </a:r>
            <a:r>
              <a:rPr lang="zh-CN" altLang="zh-CN" sz="2800" kern="100" dirty="0" smtClean="0">
                <a:latin typeface="Times New Roman"/>
                <a:ea typeface="华文细黑"/>
                <a:cs typeface="Times New Roman"/>
              </a:rPr>
              <a:t>。</a:t>
            </a:r>
          </a:p>
          <a:p>
            <a:pPr algn="just">
              <a:lnSpc>
                <a:spcPct val="150000"/>
              </a:lnSpc>
              <a:spcAft>
                <a:spcPts val="0"/>
              </a:spcAft>
            </a:pPr>
            <a:r>
              <a:rPr lang="en-US" altLang="zh-CN" sz="2800" b="1" kern="100" dirty="0" smtClean="0">
                <a:solidFill>
                  <a:srgbClr val="0000FF"/>
                </a:solidFill>
                <a:latin typeface="Times New Roman"/>
                <a:ea typeface="华文细黑"/>
                <a:cs typeface="Courier New"/>
              </a:rPr>
              <a:t>(</a:t>
            </a:r>
            <a:r>
              <a:rPr lang="zh-CN" altLang="zh-CN" sz="2800" b="1" kern="100" dirty="0" smtClean="0">
                <a:solidFill>
                  <a:srgbClr val="0000FF"/>
                </a:solidFill>
                <a:latin typeface="Times New Roman"/>
                <a:ea typeface="华文细黑"/>
                <a:cs typeface="Times New Roman"/>
              </a:rPr>
              <a:t>一</a:t>
            </a:r>
            <a:r>
              <a:rPr lang="en-US" altLang="zh-CN" sz="2800" b="1" kern="100" dirty="0" smtClean="0">
                <a:solidFill>
                  <a:srgbClr val="0000FF"/>
                </a:solidFill>
                <a:latin typeface="Times New Roman"/>
                <a:ea typeface="华文细黑"/>
                <a:cs typeface="Courier New"/>
              </a:rPr>
              <a:t>)</a:t>
            </a:r>
            <a:r>
              <a:rPr lang="zh-CN" altLang="zh-CN" sz="2800" b="1" kern="100" dirty="0" smtClean="0">
                <a:solidFill>
                  <a:srgbClr val="0000FF"/>
                </a:solidFill>
                <a:latin typeface="Times New Roman"/>
                <a:ea typeface="华文细黑"/>
                <a:cs typeface="Times New Roman"/>
              </a:rPr>
              <a:t>识别五种搭配不当类型</a:t>
            </a:r>
            <a:endParaRPr lang="zh-CN" altLang="zh-CN" sz="1050" b="1" kern="100" dirty="0" smtClean="0">
              <a:solidFill>
                <a:srgbClr val="0000FF"/>
              </a:solidFill>
              <a:latin typeface="宋体"/>
              <a:cs typeface="Courier New"/>
            </a:endParaRPr>
          </a:p>
          <a:p>
            <a:pPr algn="just">
              <a:lnSpc>
                <a:spcPct val="150000"/>
              </a:lnSpc>
              <a:spcAft>
                <a:spcPts val="0"/>
              </a:spcAft>
            </a:pPr>
            <a:r>
              <a:rPr lang="en-US" altLang="zh-CN" sz="2800" b="1" kern="100" dirty="0" smtClean="0">
                <a:latin typeface="Times New Roman"/>
                <a:ea typeface="华文细黑"/>
                <a:cs typeface="Courier New"/>
              </a:rPr>
              <a:t>1.</a:t>
            </a:r>
            <a:r>
              <a:rPr lang="zh-CN" altLang="zh-CN" sz="2800" b="1" kern="100" dirty="0" smtClean="0">
                <a:latin typeface="Times New Roman"/>
                <a:ea typeface="华文细黑"/>
                <a:cs typeface="Times New Roman"/>
              </a:rPr>
              <a:t>主谓搭配不当</a:t>
            </a:r>
            <a:endParaRPr lang="zh-CN" altLang="zh-CN" sz="1050" b="1"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下面句子都存在主谓搭配不当的问题，请作具体说明。</a:t>
            </a:r>
            <a:endParaRPr lang="en-US" altLang="zh-CN" sz="1050" kern="100" dirty="0">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en-US" altLang="zh-CN" sz="2800" kern="100" spc="-100" dirty="0">
                <a:solidFill>
                  <a:prstClr val="black"/>
                </a:solidFill>
                <a:latin typeface="Times New Roman"/>
                <a:ea typeface="华文细黑"/>
                <a:cs typeface="Courier New"/>
              </a:rPr>
              <a:t>(2013·</a:t>
            </a:r>
            <a:r>
              <a:rPr lang="zh-CN" altLang="zh-CN" sz="2800" kern="100" spc="-100" dirty="0">
                <a:solidFill>
                  <a:prstClr val="black"/>
                </a:solidFill>
                <a:latin typeface="Times New Roman"/>
                <a:ea typeface="华文细黑"/>
                <a:cs typeface="Times New Roman"/>
              </a:rPr>
              <a:t>辽宁</a:t>
            </a:r>
            <a:r>
              <a:rPr lang="en-US" altLang="zh-CN" sz="2800" kern="100" spc="-100" dirty="0">
                <a:solidFill>
                  <a:prstClr val="black"/>
                </a:solidFill>
                <a:latin typeface="Times New Roman"/>
                <a:ea typeface="华文细黑"/>
                <a:cs typeface="Courier New"/>
              </a:rPr>
              <a:t>)</a:t>
            </a:r>
            <a:r>
              <a:rPr lang="zh-CN" altLang="zh-CN" sz="2800" kern="100" spc="-100" dirty="0">
                <a:solidFill>
                  <a:prstClr val="black"/>
                </a:solidFill>
                <a:latin typeface="Times New Roman"/>
                <a:ea typeface="华文细黑"/>
                <a:cs typeface="Times New Roman"/>
              </a:rPr>
              <a:t>第二十五届阿姆斯特丹国际纪录片电影节</a:t>
            </a:r>
            <a:r>
              <a:rPr lang="en-US" altLang="zh-CN" sz="2800" kern="100" spc="-100" dirty="0">
                <a:solidFill>
                  <a:prstClr val="black"/>
                </a:solidFill>
                <a:latin typeface="Times New Roman"/>
                <a:ea typeface="华文细黑"/>
                <a:cs typeface="Courier New"/>
              </a:rPr>
              <a:t>12</a:t>
            </a:r>
            <a:r>
              <a:rPr lang="zh-CN" altLang="zh-CN" sz="2800" kern="100" spc="-100" dirty="0">
                <a:solidFill>
                  <a:prstClr val="black"/>
                </a:solidFill>
                <a:latin typeface="Times New Roman"/>
                <a:ea typeface="华文细黑"/>
                <a:cs typeface="Times New Roman"/>
              </a:rPr>
              <a:t>天里吸引了</a:t>
            </a:r>
            <a:r>
              <a:rPr lang="en-US" altLang="zh-CN" sz="2800" kern="100" spc="-100" dirty="0">
                <a:solidFill>
                  <a:prstClr val="black"/>
                </a:solidFill>
                <a:latin typeface="Times New Roman"/>
                <a:ea typeface="华文细黑"/>
                <a:cs typeface="Courier New"/>
              </a:rPr>
              <a:t>20</a:t>
            </a:r>
            <a:r>
              <a:rPr lang="zh-CN" altLang="zh-CN" sz="2800" kern="100" spc="-100" dirty="0">
                <a:solidFill>
                  <a:prstClr val="black"/>
                </a:solidFill>
                <a:latin typeface="Times New Roman"/>
                <a:ea typeface="华文细黑"/>
                <a:cs typeface="Times New Roman"/>
              </a:rPr>
              <a:t>多万</a:t>
            </a:r>
            <a:r>
              <a:rPr lang="zh-CN" altLang="zh-CN" sz="2800" kern="100" spc="-50" dirty="0">
                <a:solidFill>
                  <a:prstClr val="black"/>
                </a:solidFill>
                <a:latin typeface="Times New Roman"/>
                <a:ea typeface="华文细黑"/>
                <a:cs typeface="Times New Roman"/>
              </a:rPr>
              <a:t>名观众，来自</a:t>
            </a:r>
            <a:r>
              <a:rPr lang="en-US" altLang="zh-CN" sz="2800" kern="100" spc="-50" dirty="0">
                <a:solidFill>
                  <a:prstClr val="black"/>
                </a:solidFill>
                <a:latin typeface="Times New Roman"/>
                <a:ea typeface="华文细黑"/>
                <a:cs typeface="Courier New"/>
              </a:rPr>
              <a:t>40</a:t>
            </a:r>
            <a:r>
              <a:rPr lang="zh-CN" altLang="zh-CN" sz="2800" kern="100" spc="-50" dirty="0">
                <a:solidFill>
                  <a:prstClr val="black"/>
                </a:solidFill>
                <a:latin typeface="Times New Roman"/>
                <a:ea typeface="华文细黑"/>
                <a:cs typeface="Times New Roman"/>
              </a:rPr>
              <a:t>多个国家的近</a:t>
            </a:r>
            <a:r>
              <a:rPr lang="en-US" altLang="zh-CN" sz="2800" kern="100" spc="-50" dirty="0">
                <a:solidFill>
                  <a:prstClr val="black"/>
                </a:solidFill>
                <a:latin typeface="Times New Roman"/>
                <a:ea typeface="华文细黑"/>
                <a:cs typeface="Courier New"/>
              </a:rPr>
              <a:t>2 500</a:t>
            </a:r>
            <a:r>
              <a:rPr lang="zh-CN" altLang="zh-CN" sz="2800" kern="100" spc="-50" dirty="0">
                <a:solidFill>
                  <a:prstClr val="black"/>
                </a:solidFill>
                <a:latin typeface="Times New Roman"/>
                <a:ea typeface="华文细黑"/>
                <a:cs typeface="Times New Roman"/>
              </a:rPr>
              <a:t>名电影人、</a:t>
            </a:r>
            <a:r>
              <a:rPr lang="en-US" altLang="zh-CN" sz="2800" kern="100" spc="-50" dirty="0">
                <a:solidFill>
                  <a:prstClr val="black"/>
                </a:solidFill>
                <a:latin typeface="Times New Roman"/>
                <a:ea typeface="华文细黑"/>
                <a:cs typeface="Courier New"/>
              </a:rPr>
              <a:t>300</a:t>
            </a:r>
            <a:r>
              <a:rPr lang="zh-CN" altLang="zh-CN" sz="2800" kern="100" spc="-50" dirty="0">
                <a:solidFill>
                  <a:prstClr val="black"/>
                </a:solidFill>
                <a:latin typeface="Times New Roman"/>
                <a:ea typeface="华文细黑"/>
                <a:cs typeface="Times New Roman"/>
              </a:rPr>
              <a:t>多部电影前来参与</a:t>
            </a:r>
            <a:r>
              <a:rPr lang="zh-CN" altLang="zh-CN" sz="2800" kern="100" spc="-50" dirty="0" smtClean="0">
                <a:solidFill>
                  <a:prstClr val="black"/>
                </a:solidFill>
                <a:latin typeface="Times New Roman"/>
                <a:ea typeface="华文细黑"/>
                <a:cs typeface="Times New Roman"/>
              </a:rPr>
              <a:t>。</a:t>
            </a:r>
            <a:endParaRPr lang="zh-CN" altLang="zh-CN" sz="1050" kern="100" spc="-50" dirty="0">
              <a:solidFill>
                <a:prstClr val="black"/>
              </a:solidFill>
              <a:latin typeface="宋体"/>
              <a:cs typeface="Courier New"/>
            </a:endParaRPr>
          </a:p>
        </p:txBody>
      </p:sp>
      <p:sp>
        <p:nvSpPr>
          <p:cNvPr id="5" name="矩形 4"/>
          <p:cNvSpPr/>
          <p:nvPr/>
        </p:nvSpPr>
        <p:spPr>
          <a:xfrm>
            <a:off x="329321" y="5980554"/>
            <a:ext cx="11500473" cy="523220"/>
          </a:xfrm>
          <a:prstGeom prst="rect">
            <a:avLst/>
          </a:prstGeom>
          <a:solidFill>
            <a:schemeClr val="accent1">
              <a:lumMod val="20000"/>
              <a:lumOff val="80000"/>
            </a:schemeClr>
          </a:solidFill>
        </p:spPr>
        <p:txBody>
          <a:bodyPr wrap="square">
            <a:spAutoFit/>
          </a:bodyPr>
          <a:lstStyle/>
          <a:p>
            <a:pPr algn="just">
              <a:spcAft>
                <a:spcPts val="0"/>
              </a:spcAft>
            </a:pPr>
            <a:r>
              <a:rPr lang="zh-CN" altLang="zh-CN" sz="2800" kern="100">
                <a:latin typeface="Times New Roman"/>
                <a:ea typeface="华文细黑"/>
                <a:cs typeface="Times New Roman"/>
              </a:rPr>
              <a:t>搭配不当，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电影节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吸引</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300</a:t>
            </a:r>
            <a:r>
              <a:rPr lang="zh-CN" altLang="zh-CN" sz="2800" kern="100" dirty="0">
                <a:latin typeface="Times New Roman"/>
                <a:ea typeface="华文细黑"/>
                <a:cs typeface="Times New Roman"/>
              </a:rPr>
              <a:t>多部电影前来参与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TextBox 5"/>
          <p:cNvSpPr txBox="1"/>
          <p:nvPr/>
        </p:nvSpPr>
        <p:spPr>
          <a:xfrm>
            <a:off x="10888665" y="532232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90373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72158"/>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(2)(2013·</a:t>
            </a:r>
            <a:r>
              <a:rPr lang="zh-CN" altLang="zh-CN" sz="2800" kern="100" dirty="0">
                <a:latin typeface="Times New Roman"/>
                <a:ea typeface="华文细黑"/>
                <a:cs typeface="Times New Roman"/>
              </a:rPr>
              <a:t>四川</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年财富全球论坛是成都自改革开放以来举办的具有里程碑意义的国际盛会，是成都推进和发展国际化建设进程面临的重大历史性机遇。</a:t>
            </a:r>
            <a:endParaRPr lang="zh-CN" altLang="zh-CN" sz="1050" kern="100" dirty="0">
              <a:effectLst/>
              <a:latin typeface="宋体"/>
              <a:cs typeface="Courier New"/>
            </a:endParaRPr>
          </a:p>
        </p:txBody>
      </p:sp>
      <p:sp>
        <p:nvSpPr>
          <p:cNvPr id="5" name="矩形 4"/>
          <p:cNvSpPr/>
          <p:nvPr/>
        </p:nvSpPr>
        <p:spPr>
          <a:xfrm>
            <a:off x="444674" y="2633183"/>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搭配不当，一是主干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论坛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是机遇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不通，论坛只提供平台作用；二是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也不通。综合之，一删去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和发展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面临的重大历史性机遇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的重要平台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TextBox 5"/>
          <p:cNvSpPr txBox="1"/>
          <p:nvPr/>
        </p:nvSpPr>
        <p:spPr>
          <a:xfrm>
            <a:off x="2381561" y="20899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79300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9200"/>
            <a:ext cx="11478502" cy="3354740"/>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latin typeface="Times New Roman"/>
                <a:ea typeface="华文细黑"/>
                <a:cs typeface="Courier New"/>
              </a:rPr>
              <a:t>2.</a:t>
            </a:r>
            <a:r>
              <a:rPr lang="zh-CN" altLang="zh-CN" sz="2800" b="1" kern="100" dirty="0" smtClean="0">
                <a:latin typeface="Times New Roman"/>
                <a:ea typeface="华文细黑"/>
                <a:cs typeface="Times New Roman"/>
              </a:rPr>
              <a:t>动宾搭配不当</a:t>
            </a:r>
            <a:endParaRPr lang="zh-CN" altLang="zh-CN" sz="1050" b="1"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下面</a:t>
            </a:r>
            <a:r>
              <a:rPr lang="zh-CN" altLang="zh-CN" sz="2800" kern="100" dirty="0">
                <a:latin typeface="Times New Roman"/>
                <a:ea typeface="华文细黑"/>
                <a:cs typeface="Times New Roman"/>
              </a:rPr>
              <a:t>句子都存在动宾搭配不当的问题，请作具体说明。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安徽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要深化对南极地区海冰融化现象和南极上空大气运动过程的认识，就必须扩大科学考察区域，加强科研观测精度，改进实验设计方法。</a:t>
            </a:r>
            <a:endParaRPr lang="zh-CN" altLang="zh-CN" sz="1050" kern="100" dirty="0">
              <a:effectLst/>
              <a:latin typeface="宋体"/>
              <a:cs typeface="Courier New"/>
            </a:endParaRPr>
          </a:p>
        </p:txBody>
      </p:sp>
      <p:sp>
        <p:nvSpPr>
          <p:cNvPr id="3" name="矩形 2"/>
          <p:cNvSpPr/>
          <p:nvPr/>
        </p:nvSpPr>
        <p:spPr>
          <a:xfrm>
            <a:off x="444674" y="3997853"/>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动词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与其宾语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精度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a:t>
            </a:r>
            <a:endParaRPr lang="zh-CN" altLang="zh-CN" sz="1050" kern="100" dirty="0">
              <a:effectLst/>
              <a:latin typeface="宋体"/>
              <a:cs typeface="Courier New"/>
            </a:endParaRPr>
          </a:p>
        </p:txBody>
      </p:sp>
      <p:sp>
        <p:nvSpPr>
          <p:cNvPr id="5" name="TextBox 4"/>
          <p:cNvSpPr txBox="1"/>
          <p:nvPr/>
        </p:nvSpPr>
        <p:spPr>
          <a:xfrm>
            <a:off x="1702718" y="32872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441181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58214"/>
            <a:ext cx="1147850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广东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打车软件为乘客和司机搭建起沟通平台，方便了市民打车，但出租车无论是否使用打车软件，均应遵守运营规则，这样才能维护相关各方的合法权益和合理要求。</a:t>
            </a:r>
            <a:endParaRPr lang="zh-CN" altLang="zh-CN" sz="1050" kern="100" dirty="0">
              <a:effectLst/>
              <a:latin typeface="宋体"/>
              <a:cs typeface="Courier New"/>
            </a:endParaRPr>
          </a:p>
        </p:txBody>
      </p:sp>
      <p:sp>
        <p:nvSpPr>
          <p:cNvPr id="3" name="矩形 2"/>
          <p:cNvSpPr/>
          <p:nvPr/>
        </p:nvSpPr>
        <p:spPr>
          <a:xfrm>
            <a:off x="444674" y="2989741"/>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动词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维护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与其宾语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a:t>
            </a:r>
            <a:endParaRPr lang="zh-CN" altLang="zh-CN" sz="1050" kern="100" dirty="0">
              <a:effectLst/>
              <a:latin typeface="宋体"/>
              <a:cs typeface="Courier New"/>
            </a:endParaRPr>
          </a:p>
        </p:txBody>
      </p:sp>
      <p:sp>
        <p:nvSpPr>
          <p:cNvPr id="5" name="TextBox 4"/>
          <p:cNvSpPr txBox="1"/>
          <p:nvPr/>
        </p:nvSpPr>
        <p:spPr>
          <a:xfrm>
            <a:off x="5477905" y="21040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949905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88511"/>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主宾搭配不当</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下面句子都存在主宾搭配不当的问题，请作具体说明。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全民阅读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活动是丰富市民文化生活，引导市民多读书、读好书，使读书成为一种体现百姓精神追求的生活方式。</a:t>
            </a:r>
            <a:endParaRPr lang="zh-CN" altLang="zh-CN" sz="1050" kern="100" dirty="0">
              <a:effectLst/>
              <a:latin typeface="宋体"/>
              <a:cs typeface="Courier New"/>
            </a:endParaRPr>
          </a:p>
        </p:txBody>
      </p:sp>
      <p:sp>
        <p:nvSpPr>
          <p:cNvPr id="3" name="矩形 2"/>
          <p:cNvSpPr/>
          <p:nvPr/>
        </p:nvSpPr>
        <p:spPr>
          <a:xfrm>
            <a:off x="444674" y="3277773"/>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字句中主语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与其宾语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生活方式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a:t>
            </a:r>
            <a:endParaRPr lang="zh-CN" altLang="zh-CN" sz="1050" kern="100" dirty="0">
              <a:effectLst/>
              <a:latin typeface="宋体"/>
              <a:cs typeface="Courier New"/>
            </a:endParaRPr>
          </a:p>
        </p:txBody>
      </p:sp>
      <p:sp>
        <p:nvSpPr>
          <p:cNvPr id="5" name="TextBox 4"/>
          <p:cNvSpPr txBox="1"/>
          <p:nvPr/>
        </p:nvSpPr>
        <p:spPr>
          <a:xfrm>
            <a:off x="9510353" y="261980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239276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765498"/>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重庆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现在的重庆夜景，随着光彩工程的实施，现代科技的运用，更加璀璨夺目，已进入世界四大夜景城市之一。</a:t>
            </a:r>
            <a:endParaRPr lang="zh-CN" altLang="zh-CN" sz="1050" kern="100" dirty="0">
              <a:effectLst/>
              <a:latin typeface="宋体"/>
              <a:cs typeface="Courier New"/>
            </a:endParaRPr>
          </a:p>
        </p:txBody>
      </p:sp>
      <p:sp>
        <p:nvSpPr>
          <p:cNvPr id="5" name="矩形 4"/>
          <p:cNvSpPr/>
          <p:nvPr/>
        </p:nvSpPr>
        <p:spPr>
          <a:xfrm>
            <a:off x="444674" y="2196133"/>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重庆夜景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已进入世界四大夜景城市之一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，主宾搭配不当，把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夜景城市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城市夜景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；另外，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也搭配不当，应删除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TextBox 5"/>
          <p:cNvSpPr txBox="1"/>
          <p:nvPr/>
        </p:nvSpPr>
        <p:spPr>
          <a:xfrm>
            <a:off x="7957889" y="15999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75256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6559</TotalTime>
  <Words>22003</Words>
  <Application>Microsoft Office PowerPoint</Application>
  <PresentationFormat>自定义</PresentationFormat>
  <Paragraphs>1260</Paragraphs>
  <Slides>228</Slides>
  <Notes>2</Notes>
  <HiddenSlides>39</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228</vt:i4>
      </vt:variant>
    </vt:vector>
  </HeadingPairs>
  <TitlesOfParts>
    <vt:vector size="230" baseType="lpstr">
      <vt:lpstr>7_Office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4974</cp:revision>
  <dcterms:created xsi:type="dcterms:W3CDTF">2014-11-27T01:03:00Z</dcterms:created>
  <dcterms:modified xsi:type="dcterms:W3CDTF">2017-03-30T07:53:44Z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