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ti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8"/>
  </p:notesMasterIdLst>
  <p:handoutMasterIdLst>
    <p:handoutMasterId r:id="rId79"/>
  </p:handoutMasterIdLst>
  <p:sldIdLst>
    <p:sldId id="1520" r:id="rId2"/>
    <p:sldId id="1296" r:id="rId3"/>
    <p:sldId id="1360" r:id="rId4"/>
    <p:sldId id="856" r:id="rId5"/>
    <p:sldId id="1579" r:id="rId6"/>
    <p:sldId id="1659" r:id="rId7"/>
    <p:sldId id="1746" r:id="rId8"/>
    <p:sldId id="1748" r:id="rId9"/>
    <p:sldId id="1749" r:id="rId10"/>
    <p:sldId id="1751" r:id="rId11"/>
    <p:sldId id="1660" r:id="rId12"/>
    <p:sldId id="1661" r:id="rId13"/>
    <p:sldId id="1662" r:id="rId14"/>
    <p:sldId id="1663" r:id="rId15"/>
    <p:sldId id="1384" r:id="rId16"/>
    <p:sldId id="1619" r:id="rId17"/>
    <p:sldId id="1686" r:id="rId18"/>
    <p:sldId id="1687" r:id="rId19"/>
    <p:sldId id="1688" r:id="rId20"/>
    <p:sldId id="1689" r:id="rId21"/>
    <p:sldId id="1690" r:id="rId22"/>
    <p:sldId id="1691" r:id="rId23"/>
    <p:sldId id="1692" r:id="rId24"/>
    <p:sldId id="1693" r:id="rId25"/>
    <p:sldId id="1694" r:id="rId26"/>
    <p:sldId id="1695" r:id="rId27"/>
    <p:sldId id="1696" r:id="rId28"/>
    <p:sldId id="1697" r:id="rId29"/>
    <p:sldId id="1698" r:id="rId30"/>
    <p:sldId id="1699" r:id="rId31"/>
    <p:sldId id="1700" r:id="rId32"/>
    <p:sldId id="1701" r:id="rId33"/>
    <p:sldId id="1702" r:id="rId34"/>
    <p:sldId id="1703" r:id="rId35"/>
    <p:sldId id="1704" r:id="rId36"/>
    <p:sldId id="1705" r:id="rId37"/>
    <p:sldId id="1706" r:id="rId38"/>
    <p:sldId id="1707" r:id="rId39"/>
    <p:sldId id="1708" r:id="rId40"/>
    <p:sldId id="1709" r:id="rId41"/>
    <p:sldId id="1710" r:id="rId42"/>
    <p:sldId id="1711" r:id="rId43"/>
    <p:sldId id="1752" r:id="rId44"/>
    <p:sldId id="1712" r:id="rId45"/>
    <p:sldId id="1713" r:id="rId46"/>
    <p:sldId id="1753" r:id="rId47"/>
    <p:sldId id="1714" r:id="rId48"/>
    <p:sldId id="1715" r:id="rId49"/>
    <p:sldId id="1716" r:id="rId50"/>
    <p:sldId id="1717" r:id="rId51"/>
    <p:sldId id="1754" r:id="rId52"/>
    <p:sldId id="1718" r:id="rId53"/>
    <p:sldId id="1719" r:id="rId54"/>
    <p:sldId id="1720" r:id="rId55"/>
    <p:sldId id="1721" r:id="rId56"/>
    <p:sldId id="1722" r:id="rId57"/>
    <p:sldId id="1723" r:id="rId58"/>
    <p:sldId id="1724" r:id="rId59"/>
    <p:sldId id="1725" r:id="rId60"/>
    <p:sldId id="1726" r:id="rId61"/>
    <p:sldId id="1727" r:id="rId62"/>
    <p:sldId id="1728" r:id="rId63"/>
    <p:sldId id="1729" r:id="rId64"/>
    <p:sldId id="1731" r:id="rId65"/>
    <p:sldId id="1732" r:id="rId66"/>
    <p:sldId id="1733" r:id="rId67"/>
    <p:sldId id="1734" r:id="rId68"/>
    <p:sldId id="1735" r:id="rId69"/>
    <p:sldId id="1736" r:id="rId70"/>
    <p:sldId id="1737" r:id="rId71"/>
    <p:sldId id="1738" r:id="rId72"/>
    <p:sldId id="1739" r:id="rId73"/>
    <p:sldId id="1740" r:id="rId74"/>
    <p:sldId id="1741" r:id="rId75"/>
    <p:sldId id="1755" r:id="rId76"/>
    <p:sldId id="1519" r:id="rId77"/>
  </p:sldIdLst>
  <p:sldSz cx="12190413" cy="6859588"/>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9BBD59"/>
    <a:srgbClr val="B4C7E7"/>
    <a:srgbClr val="7BC14A"/>
    <a:srgbClr val="FFD966"/>
    <a:srgbClr val="F3EFE5"/>
    <a:srgbClr val="00CCFF"/>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6" autoAdjust="0"/>
    <p:restoredTop sz="96727" autoAdjust="0"/>
  </p:normalViewPr>
  <p:slideViewPr>
    <p:cSldViewPr>
      <p:cViewPr>
        <p:scale>
          <a:sx n="75" d="100"/>
          <a:sy n="75" d="100"/>
        </p:scale>
        <p:origin x="-931" y="-269"/>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96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2017/3/27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3811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2017/3/27</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2725096833"/>
      </p:ext>
    </p:extLst>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6_标题幻灯片">
    <p:bg>
      <p:bgPr>
        <a:solidFill>
          <a:srgbClr val="F3EFE5"/>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3"/>
            <a:ext cx="2844430" cy="365210"/>
          </a:xfrm>
          <a:prstGeom prst="rect">
            <a:avLst/>
          </a:prstGeom>
        </p:spPr>
        <p:txBody>
          <a:bodyPr/>
          <a:lstStyle/>
          <a:p>
            <a:fld id="{7CD490C1-7E7E-423A-91D8-058624AF834B}" type="datetimeFigureOut">
              <a:rPr lang="zh-CN" altLang="en-US" smtClean="0"/>
              <a:t>2017/3/27</a:t>
            </a:fld>
            <a:endParaRPr lang="zh-CN" altLang="en-US"/>
          </a:p>
        </p:txBody>
      </p:sp>
      <p:sp>
        <p:nvSpPr>
          <p:cNvPr id="3" name="页脚占位符 2"/>
          <p:cNvSpPr>
            <a:spLocks noGrp="1"/>
          </p:cNvSpPr>
          <p:nvPr>
            <p:ph type="ftr" sz="quarter" idx="11"/>
          </p:nvPr>
        </p:nvSpPr>
        <p:spPr>
          <a:xfrm>
            <a:off x="4165058" y="6357823"/>
            <a:ext cx="3860297" cy="365210"/>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6463" y="6357823"/>
            <a:ext cx="2844430" cy="365210"/>
          </a:xfrm>
          <a:prstGeom prst="rect">
            <a:avLst/>
          </a:prstGeom>
        </p:spPr>
        <p:txBody>
          <a:bodyPr/>
          <a:lstStyle/>
          <a:p>
            <a:fld id="{EA5C5624-0453-40A9-9FFF-DD435B6A2D1D}" type="slidenum">
              <a:rPr lang="zh-CN" altLang="en-US" smtClean="0"/>
              <a:t>‹#›</a:t>
            </a:fld>
            <a:endParaRPr lang="zh-CN" altLang="en-US"/>
          </a:p>
        </p:txBody>
      </p:sp>
    </p:spTree>
    <p:extLst>
      <p:ext uri="{BB962C8B-B14F-4D97-AF65-F5344CB8AC3E}">
        <p14:creationId xmlns:p14="http://schemas.microsoft.com/office/powerpoint/2010/main" val="25821305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EFE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2" r:id="rId2"/>
    <p:sldLayoutId id="2147483664" r:id="rId3"/>
  </p:sldLayoutIdLst>
  <p:timing>
    <p:tnLst>
      <p:par>
        <p:cTn id="1" dur="indefinite" restart="never" nodeType="tmRoot"/>
      </p:par>
    </p:tnLst>
  </p:timing>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Word___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3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 Target="slide4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 Target="slide6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 Target="slide6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slide" Target="slide7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istrator\Desktop\师阁小朋友\17961491_085111794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b="9394"/>
          <a:stretch/>
        </p:blipFill>
        <p:spPr bwMode="auto">
          <a:xfrm>
            <a:off x="-6387" y="0"/>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组合 28"/>
          <p:cNvGrpSpPr/>
          <p:nvPr/>
        </p:nvGrpSpPr>
        <p:grpSpPr>
          <a:xfrm>
            <a:off x="-1275" y="3707638"/>
            <a:ext cx="12192000" cy="1375395"/>
            <a:chOff x="-1524000" y="2705990"/>
            <a:chExt cx="12192000" cy="1375395"/>
          </a:xfrm>
        </p:grpSpPr>
        <p:cxnSp>
          <p:nvCxnSpPr>
            <p:cNvPr id="30" name="直接连接符 2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1524000" y="2705990"/>
              <a:ext cx="12192000" cy="1375395"/>
              <a:chOff x="-1524000" y="2705990"/>
              <a:chExt cx="12192000" cy="1375395"/>
            </a:xfrm>
          </p:grpSpPr>
          <p:sp>
            <p:nvSpPr>
              <p:cNvPr id="32" name="矩形 3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2" name="标题 2"/>
          <p:cNvSpPr txBox="1">
            <a:spLocks/>
          </p:cNvSpPr>
          <p:nvPr/>
        </p:nvSpPr>
        <p:spPr>
          <a:xfrm>
            <a:off x="-4852" y="3862218"/>
            <a:ext cx="1460760" cy="1079744"/>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spcBef>
                <a:spcPct val="20000"/>
              </a:spcBef>
            </a:pPr>
            <a:r>
              <a:rPr lang="zh-CN" altLang="en-US" sz="3200" dirty="0" smtClean="0">
                <a:solidFill>
                  <a:schemeClr val="tx1">
                    <a:lumMod val="75000"/>
                    <a:lumOff val="25000"/>
                  </a:schemeClr>
                </a:solidFill>
                <a:latin typeface="+mn-lt"/>
                <a:ea typeface="+mn-ea"/>
                <a:cs typeface="+mn-cs"/>
              </a:rPr>
              <a:t>语言文字应用</a:t>
            </a:r>
            <a:endParaRPr lang="en-US" altLang="zh-CN" sz="3200" dirty="0" smtClean="0">
              <a:solidFill>
                <a:schemeClr val="tx1">
                  <a:lumMod val="75000"/>
                  <a:lumOff val="25000"/>
                </a:schemeClr>
              </a:solidFill>
              <a:latin typeface="+mn-lt"/>
              <a:ea typeface="+mn-ea"/>
              <a:cs typeface="+mn-cs"/>
            </a:endParaRPr>
          </a:p>
        </p:txBody>
      </p:sp>
      <p:sp>
        <p:nvSpPr>
          <p:cNvPr id="13" name="标题 2"/>
          <p:cNvSpPr txBox="1">
            <a:spLocks/>
          </p:cNvSpPr>
          <p:nvPr/>
        </p:nvSpPr>
        <p:spPr>
          <a:xfrm>
            <a:off x="3142878" y="3809370"/>
            <a:ext cx="7560840" cy="609486"/>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r>
              <a:rPr lang="zh-CN" altLang="zh-CN" sz="3600" b="1" kern="100" dirty="0">
                <a:solidFill>
                  <a:schemeClr val="tx1">
                    <a:lumMod val="85000"/>
                    <a:lumOff val="15000"/>
                  </a:schemeClr>
                </a:solidFill>
                <a:latin typeface="Times New Roman"/>
                <a:ea typeface="微软雅黑" pitchFamily="34" charset="-122"/>
                <a:cs typeface="Times New Roman"/>
              </a:rPr>
              <a:t>考点六　仿写</a:t>
            </a:r>
            <a:r>
              <a:rPr lang="en-US" altLang="zh-CN" sz="3600" b="1" kern="100" dirty="0">
                <a:solidFill>
                  <a:schemeClr val="tx1">
                    <a:lumMod val="85000"/>
                    <a:lumOff val="15000"/>
                  </a:schemeClr>
                </a:solidFill>
                <a:latin typeface="Times New Roman"/>
                <a:ea typeface="微软雅黑" pitchFamily="34" charset="-122"/>
                <a:cs typeface="Times New Roman"/>
              </a:rPr>
              <a:t>(</a:t>
            </a:r>
            <a:r>
              <a:rPr lang="zh-CN" altLang="zh-CN" sz="3600" b="1" kern="100" dirty="0">
                <a:solidFill>
                  <a:schemeClr val="tx1">
                    <a:lumMod val="85000"/>
                    <a:lumOff val="15000"/>
                  </a:schemeClr>
                </a:solidFill>
                <a:latin typeface="Times New Roman"/>
                <a:ea typeface="微软雅黑" pitchFamily="34" charset="-122"/>
                <a:cs typeface="Times New Roman"/>
              </a:rPr>
              <a:t>含修辞手法</a:t>
            </a:r>
            <a:r>
              <a:rPr lang="en-US" altLang="zh-CN" sz="3600" b="1" kern="100" dirty="0">
                <a:solidFill>
                  <a:schemeClr val="tx1">
                    <a:lumMod val="85000"/>
                    <a:lumOff val="15000"/>
                  </a:schemeClr>
                </a:solidFill>
                <a:latin typeface="Times New Roman"/>
                <a:ea typeface="微软雅黑" pitchFamily="34" charset="-122"/>
                <a:cs typeface="Times New Roman"/>
              </a:rPr>
              <a:t>)</a:t>
            </a:r>
            <a:endParaRPr lang="zh-CN" altLang="zh-CN" sz="3600" b="1" kern="100" dirty="0">
              <a:solidFill>
                <a:schemeClr val="tx1">
                  <a:lumMod val="85000"/>
                  <a:lumOff val="15000"/>
                </a:schemeClr>
              </a:solidFill>
              <a:latin typeface="Times New Roman"/>
              <a:ea typeface="微软雅黑" pitchFamily="34" charset="-122"/>
              <a:cs typeface="Times New Roman"/>
            </a:endParaRPr>
          </a:p>
        </p:txBody>
      </p:sp>
      <p:sp>
        <p:nvSpPr>
          <p:cNvPr id="14" name="副标题 3"/>
          <p:cNvSpPr txBox="1">
            <a:spLocks/>
          </p:cNvSpPr>
          <p:nvPr/>
        </p:nvSpPr>
        <p:spPr>
          <a:xfrm>
            <a:off x="5029944" y="4500389"/>
            <a:ext cx="5880543" cy="504056"/>
          </a:xfrm>
          <a:prstGeom prst="rect">
            <a:avLst/>
          </a:prstGeom>
        </p:spPr>
        <p:txBody>
          <a:bodyPr anchor="ctr">
            <a:noAutofit/>
          </a:bodyPr>
          <a:lst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spcBef>
                <a:spcPts val="0"/>
              </a:spcBef>
              <a:buNone/>
            </a:pPr>
            <a:r>
              <a:rPr lang="en-US" altLang="zh-CN" sz="2800" kern="100" dirty="0">
                <a:solidFill>
                  <a:prstClr val="black"/>
                </a:solidFill>
                <a:latin typeface="Times New Roman"/>
                <a:ea typeface="华文细黑"/>
                <a:cs typeface="Courier New"/>
              </a:rPr>
              <a:t> ——</a:t>
            </a:r>
            <a:r>
              <a:rPr lang="zh-CN" altLang="zh-CN" sz="2800" kern="100" dirty="0">
                <a:solidFill>
                  <a:prstClr val="black"/>
                </a:solidFill>
                <a:latin typeface="Times New Roman"/>
                <a:ea typeface="华文细黑"/>
                <a:cs typeface="Courier New"/>
              </a:rPr>
              <a:t>题审显隐要求，仿写形神兼备</a:t>
            </a:r>
          </a:p>
        </p:txBody>
      </p:sp>
      <p:grpSp>
        <p:nvGrpSpPr>
          <p:cNvPr id="15" name="组合 14"/>
          <p:cNvGrpSpPr/>
          <p:nvPr/>
        </p:nvGrpSpPr>
        <p:grpSpPr>
          <a:xfrm>
            <a:off x="1466492" y="3650010"/>
            <a:ext cx="1440612" cy="1536473"/>
            <a:chOff x="1466492" y="3650010"/>
            <a:chExt cx="1440612" cy="1536473"/>
          </a:xfrm>
        </p:grpSpPr>
        <p:pic>
          <p:nvPicPr>
            <p:cNvPr id="16" name="图片 15"/>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7" name="图片 16"/>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Tree>
    <p:extLst>
      <p:ext uri="{BB962C8B-B14F-4D97-AF65-F5344CB8AC3E}">
        <p14:creationId xmlns:p14="http://schemas.microsoft.com/office/powerpoint/2010/main" val="948288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62558" y="693490"/>
            <a:ext cx="11449272" cy="3918484"/>
          </a:xfrm>
          <a:prstGeom prst="rect">
            <a:avLst/>
          </a:prstGeom>
          <a:solidFill>
            <a:schemeClr val="accent6">
              <a:lumMod val="40000"/>
              <a:lumOff val="60000"/>
            </a:schemeClr>
          </a:solidFill>
        </p:spPr>
        <p:txBody>
          <a:bodyPr wrap="square" lIns="121898" tIns="60948" rIns="121898" bIns="60948">
            <a:spAutoFit/>
          </a:bodyPr>
          <a:lstStyle/>
          <a:p>
            <a:pPr>
              <a:lnSpc>
                <a:spcPct val="150000"/>
              </a:lnSpc>
            </a:pPr>
            <a:r>
              <a:rPr lang="zh-CN" altLang="zh-CN" sz="2800" kern="100" dirty="0">
                <a:latin typeface="Times New Roman"/>
                <a:ea typeface="华文细黑"/>
                <a:cs typeface="Times New Roman"/>
              </a:rPr>
              <a:t>该题与</a:t>
            </a:r>
            <a:r>
              <a:rPr lang="en-US" altLang="zh-CN" sz="2800" kern="100" dirty="0">
                <a:latin typeface="Times New Roman"/>
                <a:ea typeface="华文细黑"/>
                <a:cs typeface="Courier New"/>
              </a:rPr>
              <a:t>2010</a:t>
            </a:r>
            <a:r>
              <a:rPr lang="zh-CN" altLang="zh-CN" sz="2800" kern="100" dirty="0">
                <a:latin typeface="Times New Roman"/>
                <a:ea typeface="华文细黑"/>
                <a:cs typeface="Times New Roman"/>
              </a:rPr>
              <a:t>年题型相同，题干要求也大致相同，只是把比喻修辞明说出来了而已。其实，更多的要靠考生审出隐性要求来。如句式整体上看是一个倒装式的条件复句，把条件放在最后，把结果放在前面，最前面用了一个比喻；从内容上看，是说只要肯干，即使平凡也能出成绩。这里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平凡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成绩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是相对的，这是其内在的逻辑关系，可以选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笨拙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简单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低调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普通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等话题仿写。</a:t>
            </a:r>
            <a:endParaRPr lang="zh-CN" altLang="zh-CN" sz="1050" kern="100" dirty="0">
              <a:effectLst/>
              <a:latin typeface="宋体"/>
              <a:cs typeface="Courier New"/>
            </a:endParaRPr>
          </a:p>
        </p:txBody>
      </p:sp>
    </p:spTree>
    <p:extLst>
      <p:ext uri="{BB962C8B-B14F-4D97-AF65-F5344CB8AC3E}">
        <p14:creationId xmlns:p14="http://schemas.microsoft.com/office/powerpoint/2010/main" val="3264969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45418"/>
            <a:ext cx="11478502" cy="2625823"/>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4.(2012·</a:t>
            </a:r>
            <a:r>
              <a:rPr lang="zh-CN" altLang="zh-CN" sz="2800" kern="100" dirty="0">
                <a:latin typeface="Times New Roman"/>
                <a:ea typeface="华文细黑"/>
                <a:cs typeface="Times New Roman"/>
              </a:rPr>
              <a:t>新课标全国</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依照下面的示例，自选话题，另写两句话，要求使用拟人的修辞手法，句式与示例相同。</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梅花在冰天雪地的季节吐蕾，意在教导我们：学会坚强。</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昙花于万籁俱寂的深夜绽放，意在提醒我们：不要张扬。</a:t>
            </a:r>
            <a:endParaRPr lang="zh-CN" altLang="zh-CN" sz="1050" kern="100" dirty="0">
              <a:effectLst/>
              <a:latin typeface="宋体"/>
              <a:cs typeface="Courier New"/>
            </a:endParaRPr>
          </a:p>
        </p:txBody>
      </p:sp>
      <p:sp>
        <p:nvSpPr>
          <p:cNvPr id="3" name="TextBox 2"/>
          <p:cNvSpPr txBox="1"/>
          <p:nvPr/>
        </p:nvSpPr>
        <p:spPr>
          <a:xfrm>
            <a:off x="6502109" y="894382"/>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4" name="TextBox 3"/>
          <p:cNvSpPr txBox="1"/>
          <p:nvPr/>
        </p:nvSpPr>
        <p:spPr>
          <a:xfrm>
            <a:off x="7582229" y="894382"/>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5" name="TextBox 4">
            <a:hlinkClick r:id="rId2" action="ppaction://hlinksldjump"/>
          </p:cNvPr>
          <p:cNvSpPr txBox="1"/>
          <p:nvPr/>
        </p:nvSpPr>
        <p:spPr>
          <a:xfrm>
            <a:off x="8665620" y="894382"/>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
        <p:nvSpPr>
          <p:cNvPr id="7" name="矩形 6"/>
          <p:cNvSpPr/>
          <p:nvPr/>
        </p:nvSpPr>
        <p:spPr>
          <a:xfrm>
            <a:off x="240368" y="2812849"/>
            <a:ext cx="11615478" cy="2677656"/>
          </a:xfrm>
          <a:prstGeom prst="rect">
            <a:avLst/>
          </a:prstGeom>
          <a:solidFill>
            <a:schemeClr val="accent1">
              <a:lumMod val="20000"/>
              <a:lumOff val="80000"/>
            </a:schemeClr>
          </a:solidFill>
        </p:spPr>
        <p:txBody>
          <a:bodyPr wrap="square">
            <a:spAutoFit/>
          </a:bodyPr>
          <a:lstStyle/>
          <a:p>
            <a:pPr>
              <a:lnSpc>
                <a:spcPct val="150000"/>
              </a:lnSpc>
            </a:pPr>
            <a:r>
              <a:rPr lang="en-US" altLang="zh-CN" sz="2800" kern="100" dirty="0">
                <a:solidFill>
                  <a:srgbClr val="C00000"/>
                </a:solidFill>
                <a:latin typeface="Times New Roman"/>
                <a:ea typeface="华文细黑"/>
                <a:cs typeface="Courier New"/>
              </a:rPr>
              <a:t>(</a:t>
            </a:r>
            <a:r>
              <a:rPr lang="zh-CN" altLang="zh-CN" sz="2800" kern="100" dirty="0">
                <a:solidFill>
                  <a:srgbClr val="C00000"/>
                </a:solidFill>
                <a:latin typeface="Times New Roman"/>
                <a:ea typeface="华文细黑"/>
                <a:cs typeface="Times New Roman"/>
              </a:rPr>
              <a:t>示例一</a:t>
            </a:r>
            <a:r>
              <a:rPr lang="en-US" altLang="zh-CN" sz="2800" kern="100" dirty="0">
                <a:solidFill>
                  <a:srgbClr val="C00000"/>
                </a:solidFill>
                <a:latin typeface="Times New Roman"/>
                <a:ea typeface="华文细黑"/>
                <a:cs typeface="Courier New"/>
              </a:rPr>
              <a:t>)</a:t>
            </a:r>
            <a:r>
              <a:rPr lang="zh-CN" altLang="zh-CN" sz="2800" kern="100" dirty="0">
                <a:solidFill>
                  <a:srgbClr val="C00000"/>
                </a:solidFill>
                <a:latin typeface="Times New Roman"/>
                <a:ea typeface="华文细黑"/>
                <a:cs typeface="Times New Roman"/>
              </a:rPr>
              <a:t>花瓣在生命旺盛的初夏凋零，意在教导我们：学会放下。树叶于五彩绚烂的深秋飘落，意在提醒我们：不要逞强。</a:t>
            </a:r>
            <a:endParaRPr lang="zh-CN" altLang="zh-CN" sz="1050" kern="100" dirty="0">
              <a:solidFill>
                <a:srgbClr val="C00000"/>
              </a:solidFill>
              <a:latin typeface="宋体"/>
              <a:cs typeface="Courier New"/>
            </a:endParaRPr>
          </a:p>
          <a:p>
            <a:pPr>
              <a:lnSpc>
                <a:spcPct val="150000"/>
              </a:lnSpc>
            </a:pPr>
            <a:r>
              <a:rPr lang="en-US" altLang="zh-CN" sz="2800" kern="100" dirty="0">
                <a:solidFill>
                  <a:srgbClr val="C00000"/>
                </a:solidFill>
                <a:latin typeface="Times New Roman"/>
                <a:ea typeface="华文细黑"/>
                <a:cs typeface="Courier New"/>
              </a:rPr>
              <a:t>(</a:t>
            </a:r>
            <a:r>
              <a:rPr lang="zh-CN" altLang="zh-CN" sz="2800" kern="100" dirty="0">
                <a:solidFill>
                  <a:srgbClr val="C00000"/>
                </a:solidFill>
                <a:latin typeface="Times New Roman"/>
                <a:ea typeface="华文细黑"/>
                <a:cs typeface="Times New Roman"/>
              </a:rPr>
              <a:t>示例二</a:t>
            </a:r>
            <a:r>
              <a:rPr lang="en-US" altLang="zh-CN" sz="2800" kern="100" dirty="0">
                <a:solidFill>
                  <a:srgbClr val="C00000"/>
                </a:solidFill>
                <a:latin typeface="Times New Roman"/>
                <a:ea typeface="华文细黑"/>
                <a:cs typeface="Courier New"/>
              </a:rPr>
              <a:t>)</a:t>
            </a:r>
            <a:r>
              <a:rPr lang="zh-CN" altLang="zh-CN" sz="2800" kern="100" dirty="0">
                <a:solidFill>
                  <a:srgbClr val="C00000"/>
                </a:solidFill>
                <a:latin typeface="Times New Roman"/>
                <a:ea typeface="华文细黑"/>
                <a:cs typeface="Times New Roman"/>
              </a:rPr>
              <a:t>山泉在崎岖险峻的石缝叮咚，意在教导我们：学会快乐。青苔于阴暗潮湿的山下翠绿，意在提醒我们：不要放弃。</a:t>
            </a:r>
            <a:endParaRPr lang="zh-CN" altLang="zh-CN" sz="1050" kern="100" dirty="0">
              <a:solidFill>
                <a:srgbClr val="C00000"/>
              </a:solidFill>
              <a:effectLst/>
              <a:latin typeface="宋体"/>
              <a:cs typeface="Courier New"/>
            </a:endParaRPr>
          </a:p>
        </p:txBody>
      </p:sp>
      <p:sp>
        <p:nvSpPr>
          <p:cNvPr id="8" name="矩形 7"/>
          <p:cNvSpPr/>
          <p:nvPr/>
        </p:nvSpPr>
        <p:spPr>
          <a:xfrm>
            <a:off x="240368" y="5498976"/>
            <a:ext cx="11615478" cy="1302408"/>
          </a:xfrm>
          <a:prstGeom prst="rect">
            <a:avLst/>
          </a:prstGeom>
          <a:solidFill>
            <a:schemeClr val="accent1">
              <a:lumMod val="20000"/>
              <a:lumOff val="80000"/>
            </a:schemeClr>
          </a:solidFill>
        </p:spPr>
        <p:txBody>
          <a:bodyPr wrap="square">
            <a:spAutoFit/>
          </a:bodyPr>
          <a:lstStyle/>
          <a:p>
            <a:pPr>
              <a:lnSpc>
                <a:spcPct val="150000"/>
              </a:lnSpc>
            </a:pPr>
            <a:r>
              <a:rPr lang="zh-CN" altLang="zh-CN" sz="2800" kern="100" dirty="0">
                <a:latin typeface="Times New Roman"/>
                <a:ea typeface="华文细黑"/>
                <a:cs typeface="Times New Roman"/>
              </a:rPr>
              <a:t>本题考查仿写句子，要求自选话题，必须使用拟人的修辞手法，句式与示例相同。</a:t>
            </a:r>
            <a:endParaRPr lang="zh-CN" altLang="zh-CN" sz="1050" kern="100" dirty="0">
              <a:effectLst/>
              <a:latin typeface="宋体"/>
              <a:cs typeface="Courier New"/>
            </a:endParaRPr>
          </a:p>
        </p:txBody>
      </p:sp>
    </p:spTree>
    <p:extLst>
      <p:ext uri="{BB962C8B-B14F-4D97-AF65-F5344CB8AC3E}">
        <p14:creationId xmlns:p14="http://schemas.microsoft.com/office/powerpoint/2010/main" val="1223587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3"/>
                  </p:tgtEl>
                </p:cond>
              </p:nextCondLst>
            </p:seq>
            <p:seq concurrent="1" nextAc="seek">
              <p:cTn id="13" restart="whenNotActive" fill="hold" evtFilter="cancelBubble" nodeType="interactiveSeq">
                <p:stCondLst>
                  <p:cond evt="onClick" delay="0">
                    <p:tgtEl>
                      <p:spTgt spid="4"/>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7" grpId="0" animBg="1"/>
      <p:bldP spid="7" grpId="1" animBg="1"/>
      <p:bldP spid="8" grpId="0" animBg="1"/>
      <p:bldP spid="8" grpId="1" animBg="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62558" y="877720"/>
            <a:ext cx="11449272" cy="3272154"/>
          </a:xfrm>
          <a:prstGeom prst="rect">
            <a:avLst/>
          </a:prstGeom>
          <a:solidFill>
            <a:schemeClr val="accent6">
              <a:lumMod val="40000"/>
              <a:lumOff val="60000"/>
            </a:schemeClr>
          </a:solidFill>
        </p:spPr>
        <p:txBody>
          <a:bodyPr wrap="square" lIns="121898" tIns="60948" rIns="121898" bIns="60948">
            <a:spAutoFit/>
          </a:bodyPr>
          <a:lstStyle/>
          <a:p>
            <a:pPr>
              <a:lnSpc>
                <a:spcPct val="150000"/>
              </a:lnSpc>
            </a:pPr>
            <a:r>
              <a:rPr lang="zh-CN" altLang="zh-CN" sz="2800" kern="100" dirty="0">
                <a:latin typeface="Times New Roman"/>
                <a:ea typeface="华文细黑"/>
                <a:cs typeface="Times New Roman"/>
              </a:rPr>
              <a:t>该题依然是话题式仿写，只是仿写的对象不再像</a:t>
            </a:r>
            <a:r>
              <a:rPr lang="en-US" altLang="zh-CN" sz="2800" kern="100" dirty="0">
                <a:latin typeface="Times New Roman"/>
                <a:ea typeface="华文细黑"/>
                <a:cs typeface="Courier New"/>
              </a:rPr>
              <a:t>2011</a:t>
            </a:r>
            <a:r>
              <a:rPr lang="zh-CN" altLang="zh-CN" sz="2800" kern="100" dirty="0">
                <a:latin typeface="Times New Roman"/>
                <a:ea typeface="华文细黑"/>
                <a:cs typeface="Times New Roman"/>
              </a:rPr>
              <a:t>年那样是抽象的话题，而是一个具体的描写对象，修辞上用拟人手法，内容上要求从自然界的事物获取人生的启示，只仿写两句，难度较</a:t>
            </a:r>
            <a:r>
              <a:rPr lang="en-US" altLang="zh-CN" sz="2800" kern="100" dirty="0">
                <a:latin typeface="Times New Roman"/>
                <a:ea typeface="华文细黑"/>
                <a:cs typeface="Courier New"/>
              </a:rPr>
              <a:t>2011</a:t>
            </a:r>
            <a:r>
              <a:rPr lang="zh-CN" altLang="zh-CN" sz="2800" kern="100" dirty="0">
                <a:latin typeface="Times New Roman"/>
                <a:ea typeface="华文细黑"/>
                <a:cs typeface="Times New Roman"/>
              </a:rPr>
              <a:t>年稍有降低。值得注意的是第二个例句的后半句使用了否定句，在仿写时很容易被考生写成肯定句。</a:t>
            </a:r>
            <a:endParaRPr lang="zh-CN" altLang="zh-CN" sz="1050" kern="100" dirty="0">
              <a:effectLst/>
              <a:latin typeface="宋体"/>
              <a:cs typeface="Courier New"/>
            </a:endParaRPr>
          </a:p>
        </p:txBody>
      </p:sp>
    </p:spTree>
    <p:extLst>
      <p:ext uri="{BB962C8B-B14F-4D97-AF65-F5344CB8AC3E}">
        <p14:creationId xmlns:p14="http://schemas.microsoft.com/office/powerpoint/2010/main" val="2931728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326417"/>
            <a:ext cx="11478502" cy="687600"/>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课标卷仿写考点命题有何特点？</a:t>
            </a:r>
            <a:endParaRPr lang="zh-CN" altLang="zh-CN" sz="1050" kern="100" dirty="0">
              <a:effectLst/>
              <a:latin typeface="宋体"/>
              <a:cs typeface="Courier New"/>
            </a:endParaRPr>
          </a:p>
        </p:txBody>
      </p:sp>
      <p:grpSp>
        <p:nvGrpSpPr>
          <p:cNvPr id="3" name="Group 19"/>
          <p:cNvGrpSpPr>
            <a:grpSpLocks/>
          </p:cNvGrpSpPr>
          <p:nvPr/>
        </p:nvGrpSpPr>
        <p:grpSpPr bwMode="auto">
          <a:xfrm rot="1947776">
            <a:off x="512162" y="401708"/>
            <a:ext cx="1575646" cy="852136"/>
            <a:chOff x="-19367" y="0"/>
            <a:chExt cx="427964" cy="504056"/>
          </a:xfrm>
        </p:grpSpPr>
        <p:grpSp>
          <p:nvGrpSpPr>
            <p:cNvPr id="4" name="Group 20"/>
            <p:cNvGrpSpPr>
              <a:grpSpLocks/>
            </p:cNvGrpSpPr>
            <p:nvPr/>
          </p:nvGrpSpPr>
          <p:grpSpPr bwMode="auto">
            <a:xfrm rot="19665152">
              <a:off x="0" y="0"/>
              <a:ext cx="408597" cy="504056"/>
              <a:chOff x="0" y="0"/>
              <a:chExt cx="423990" cy="504056"/>
            </a:xfrm>
          </p:grpSpPr>
          <p:sp>
            <p:nvSpPr>
              <p:cNvPr id="7" name="圆角矩形 22"/>
              <p:cNvSpPr>
                <a:spLocks noChangeArrowheads="1"/>
              </p:cNvSpPr>
              <p:nvPr/>
            </p:nvSpPr>
            <p:spPr bwMode="auto">
              <a:xfrm>
                <a:off x="1" y="0"/>
                <a:ext cx="423989" cy="504056"/>
              </a:xfrm>
              <a:prstGeom prst="roundRect">
                <a:avLst>
                  <a:gd name="adj" fmla="val 7259"/>
                </a:avLst>
              </a:prstGeom>
              <a:solidFill>
                <a:srgbClr val="00B0F0"/>
              </a:solidFill>
              <a:ln w="6350" cap="flat" cmpd="sng">
                <a:solidFill>
                  <a:srgbClr val="7F7F7F"/>
                </a:solidFill>
                <a:round/>
                <a:headEnd/>
                <a:tailEnd/>
              </a:ln>
            </p:spPr>
            <p:txBody>
              <a:bodyPr anchor="ctr"/>
              <a:lstStyle/>
              <a:p>
                <a:pPr algn="ctr"/>
                <a:endParaRPr lang="zh-CN" altLang="zh-CN" sz="2400">
                  <a:solidFill>
                    <a:srgbClr val="FFFFFF"/>
                  </a:solidFill>
                  <a:latin typeface="宋体" pitchFamily="2" charset="-122"/>
                  <a:sym typeface="宋体" pitchFamily="2" charset="-122"/>
                </a:endParaRPr>
              </a:p>
            </p:txBody>
          </p:sp>
          <p:sp>
            <p:nvSpPr>
              <p:cNvPr id="8" name="圆角矩形 23"/>
              <p:cNvSpPr>
                <a:spLocks noChangeArrowheads="1"/>
              </p:cNvSpPr>
              <p:nvPr/>
            </p:nvSpPr>
            <p:spPr bwMode="auto">
              <a:xfrm>
                <a:off x="0" y="377069"/>
                <a:ext cx="423989" cy="126987"/>
              </a:xfrm>
              <a:prstGeom prst="roundRect">
                <a:avLst>
                  <a:gd name="adj" fmla="val 7259"/>
                </a:avLst>
              </a:prstGeom>
              <a:solidFill>
                <a:schemeClr val="bg1"/>
              </a:solidFill>
              <a:ln>
                <a:noFill/>
              </a:ln>
              <a:extLst>
                <a:ext uri="{91240B29-F687-4F45-9708-019B960494DF}">
                  <a14:hiddenLine xmlns:a14="http://schemas.microsoft.com/office/drawing/2010/main" w="6350" cap="flat" cmpd="sng">
                    <a:solidFill>
                      <a:srgbClr val="395E8A"/>
                    </a:solidFill>
                    <a:round/>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grpSp>
        <p:sp>
          <p:nvSpPr>
            <p:cNvPr id="5" name="TextBox 25"/>
            <p:cNvSpPr>
              <a:spLocks noChangeArrowheads="1"/>
            </p:cNvSpPr>
            <p:nvPr/>
          </p:nvSpPr>
          <p:spPr bwMode="auto">
            <a:xfrm rot="19641341">
              <a:off x="-19367" y="73884"/>
              <a:ext cx="412405" cy="29129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600" b="1" dirty="0" smtClean="0">
                  <a:solidFill>
                    <a:schemeClr val="bg1"/>
                  </a:solidFill>
                  <a:latin typeface="Times New Roman" pitchFamily="18" charset="0"/>
                  <a:ea typeface="微软雅黑" pitchFamily="34" charset="-122"/>
                  <a:cs typeface="Times New Roman" pitchFamily="18" charset="0"/>
                  <a:sym typeface="微软雅黑" pitchFamily="34" charset="-122"/>
                </a:rPr>
                <a:t>真题启示</a:t>
              </a:r>
              <a:endParaRPr lang="zh-CN" altLang="en-US" sz="2600" dirty="0">
                <a:latin typeface="Times New Roman" pitchFamily="18" charset="0"/>
                <a:cs typeface="Times New Roman" pitchFamily="18" charset="0"/>
              </a:endParaRPr>
            </a:p>
          </p:txBody>
        </p:sp>
      </p:grpSp>
      <p:sp>
        <p:nvSpPr>
          <p:cNvPr id="9" name="TextBox 8"/>
          <p:cNvSpPr txBox="1"/>
          <p:nvPr/>
        </p:nvSpPr>
        <p:spPr>
          <a:xfrm>
            <a:off x="5775462" y="1509961"/>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10" name="矩形 9"/>
          <p:cNvSpPr/>
          <p:nvPr/>
        </p:nvSpPr>
        <p:spPr>
          <a:xfrm>
            <a:off x="465264" y="2158033"/>
            <a:ext cx="11386607" cy="4534831"/>
          </a:xfrm>
          <a:prstGeom prst="rect">
            <a:avLst/>
          </a:prstGeom>
          <a:solidFill>
            <a:schemeClr val="accent1">
              <a:lumMod val="20000"/>
              <a:lumOff val="80000"/>
            </a:schemeClr>
          </a:solidFill>
        </p:spPr>
        <p:txBody>
          <a:bodyPr wrap="square">
            <a:spAutoFit/>
          </a:bodyPr>
          <a:lstStyle/>
          <a:p>
            <a:pPr>
              <a:lnSpc>
                <a:spcPct val="15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2013</a:t>
            </a:r>
            <a:r>
              <a:rPr lang="zh-CN" altLang="zh-CN" sz="2800" kern="100" dirty="0">
                <a:latin typeface="Times New Roman"/>
                <a:ea typeface="华文细黑"/>
                <a:cs typeface="Times New Roman"/>
              </a:rPr>
              <a:t>年前命题相当稳定，具体表现在：</a:t>
            </a:r>
            <a:endParaRPr lang="zh-CN" altLang="zh-CN" sz="1050" kern="100" dirty="0">
              <a:latin typeface="宋体"/>
              <a:cs typeface="Courier New"/>
            </a:endParaRPr>
          </a:p>
          <a:p>
            <a:pPr>
              <a:lnSpc>
                <a:spcPct val="150000"/>
              </a:lnSpc>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题型稳定。全为话题式仿写。</a:t>
            </a:r>
            <a:endParaRPr lang="zh-CN" altLang="zh-CN" sz="1050" kern="100" dirty="0">
              <a:latin typeface="宋体"/>
              <a:cs typeface="Courier New"/>
            </a:endParaRPr>
          </a:p>
          <a:p>
            <a:pPr>
              <a:lnSpc>
                <a:spcPct val="150000"/>
              </a:lnSpc>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与语法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句式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、修辞一起综合考查稳定。尤其是在修辞上，多与常见常用的比喻、拟人、排比、夸张、对偶、对比等修辞手法结合。</a:t>
            </a:r>
            <a:endParaRPr lang="zh-CN" altLang="zh-CN" sz="1050" kern="100" dirty="0">
              <a:latin typeface="宋体"/>
              <a:cs typeface="Courier New"/>
            </a:endParaRPr>
          </a:p>
          <a:p>
            <a:pPr>
              <a:lnSpc>
                <a:spcPct val="150000"/>
              </a:lnSpc>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所给话题稳定。主要有两类，一类是如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平凡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机遇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等抽象话题，一类是如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桃花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梅花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等大自然中具体的事物。</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2013</a:t>
            </a:r>
            <a:r>
              <a:rPr lang="zh-CN" altLang="zh-CN" sz="2800" kern="100" dirty="0">
                <a:latin typeface="Times New Roman"/>
                <a:ea typeface="华文细黑"/>
                <a:cs typeface="Times New Roman"/>
              </a:rPr>
              <a:t>年后完全退出课标卷。</a:t>
            </a:r>
            <a:endParaRPr lang="zh-CN" altLang="zh-CN" sz="1050" kern="100" dirty="0">
              <a:effectLst/>
              <a:latin typeface="宋体"/>
              <a:cs typeface="Courier New"/>
            </a:endParaRPr>
          </a:p>
        </p:txBody>
      </p:sp>
    </p:spTree>
    <p:extLst>
      <p:ext uri="{BB962C8B-B14F-4D97-AF65-F5344CB8AC3E}">
        <p14:creationId xmlns:p14="http://schemas.microsoft.com/office/powerpoint/2010/main" val="1722249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animBg="1"/>
      <p:bldP spid="10"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572429"/>
            <a:ext cx="11478502" cy="687600"/>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根据课标卷仿写的命题特点，我们应如何复习它呢？</a:t>
            </a:r>
            <a:endParaRPr lang="zh-CN" altLang="zh-CN" sz="1050" kern="100" dirty="0">
              <a:effectLst/>
              <a:latin typeface="宋体"/>
              <a:cs typeface="Courier New"/>
            </a:endParaRPr>
          </a:p>
        </p:txBody>
      </p:sp>
      <p:sp>
        <p:nvSpPr>
          <p:cNvPr id="3" name="TextBox 2"/>
          <p:cNvSpPr txBox="1"/>
          <p:nvPr/>
        </p:nvSpPr>
        <p:spPr>
          <a:xfrm>
            <a:off x="8953339" y="755973"/>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4" name="矩形 3"/>
          <p:cNvSpPr/>
          <p:nvPr/>
        </p:nvSpPr>
        <p:spPr>
          <a:xfrm>
            <a:off x="465264" y="1554805"/>
            <a:ext cx="11386607" cy="2595069"/>
          </a:xfrm>
          <a:prstGeom prst="rect">
            <a:avLst/>
          </a:prstGeom>
          <a:solidFill>
            <a:schemeClr val="accent1">
              <a:lumMod val="20000"/>
              <a:lumOff val="80000"/>
            </a:schemeClr>
          </a:solidFill>
        </p:spPr>
        <p:txBody>
          <a:bodyPr wrap="square">
            <a:spAutoFit/>
          </a:bodyPr>
          <a:lstStyle/>
          <a:p>
            <a:pPr>
              <a:lnSpc>
                <a:spcPct val="15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基于仿写考点目前的地位，复习应坚持不可重视、绝不忽视的原则。</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复习应以审题和话题式仿写为重点。</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仿写虽不重要，但与仿写密切相关的修辞手法相当重要，应扎实、系统地掌握九种修辞手法的特点和表达效果。</a:t>
            </a:r>
            <a:endParaRPr lang="zh-CN" altLang="zh-CN" sz="1050" kern="100" dirty="0">
              <a:effectLst/>
              <a:latin typeface="宋体"/>
              <a:cs typeface="Courier New"/>
            </a:endParaRPr>
          </a:p>
        </p:txBody>
      </p:sp>
      <p:pic>
        <p:nvPicPr>
          <p:cNvPr id="5" name="图片 4">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1131301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4" grpId="0" animBg="1"/>
      <p:bldP spid="4"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255580" y="3076446"/>
            <a:ext cx="9679253" cy="707886"/>
          </a:xfrm>
          <a:prstGeom prst="rect">
            <a:avLst/>
          </a:prstGeom>
        </p:spPr>
        <p:txBody>
          <a:bodyPr wrap="none">
            <a:spAutoFit/>
          </a:bodyPr>
          <a:lstStyle/>
          <a:p>
            <a:pPr algn="ctr"/>
            <a:r>
              <a:rPr lang="en-US" altLang="zh-CN" sz="4000" b="1" dirty="0">
                <a:solidFill>
                  <a:schemeClr val="bg1"/>
                </a:solidFill>
                <a:latin typeface="Times New Roman" pitchFamily="18" charset="0"/>
                <a:ea typeface="微软雅黑" pitchFamily="34" charset="-122"/>
                <a:cs typeface="Times New Roman" pitchFamily="18" charset="0"/>
              </a:rPr>
              <a:t>Ⅱ  </a:t>
            </a:r>
            <a:r>
              <a:rPr lang="zh-CN" altLang="en-US" sz="4000" b="1" dirty="0">
                <a:solidFill>
                  <a:schemeClr val="bg1"/>
                </a:solidFill>
                <a:latin typeface="Times New Roman" pitchFamily="18" charset="0"/>
                <a:ea typeface="微软雅黑" pitchFamily="34" charset="-122"/>
                <a:cs typeface="Times New Roman" pitchFamily="18" charset="0"/>
              </a:rPr>
              <a:t>掌握</a:t>
            </a:r>
            <a:r>
              <a:rPr lang="en-US" altLang="zh-CN" sz="4000" b="1" dirty="0">
                <a:solidFill>
                  <a:schemeClr val="bg1"/>
                </a:solidFill>
                <a:latin typeface="宋体" pitchFamily="2" charset="-122"/>
                <a:ea typeface="宋体" pitchFamily="2" charset="-122"/>
                <a:cs typeface="Times New Roman" pitchFamily="18" charset="0"/>
              </a:rPr>
              <a:t>《</a:t>
            </a:r>
            <a:r>
              <a:rPr lang="zh-CN" altLang="en-US" sz="4000" b="1" dirty="0">
                <a:solidFill>
                  <a:schemeClr val="bg1"/>
                </a:solidFill>
                <a:latin typeface="Times New Roman" pitchFamily="18" charset="0"/>
                <a:ea typeface="微软雅黑" pitchFamily="34" charset="-122"/>
                <a:cs typeface="Times New Roman" pitchFamily="18" charset="0"/>
              </a:rPr>
              <a:t>考试说明</a:t>
            </a:r>
            <a:r>
              <a:rPr lang="en-US" altLang="zh-CN" sz="4000" b="1" dirty="0">
                <a:solidFill>
                  <a:schemeClr val="bg1"/>
                </a:solidFill>
                <a:latin typeface="宋体" pitchFamily="2" charset="-122"/>
                <a:ea typeface="宋体" pitchFamily="2" charset="-122"/>
                <a:cs typeface="Times New Roman" pitchFamily="18" charset="0"/>
              </a:rPr>
              <a:t>》</a:t>
            </a:r>
            <a:r>
              <a:rPr lang="zh-CN" altLang="en-US" sz="4000" b="1" dirty="0">
                <a:solidFill>
                  <a:schemeClr val="bg1"/>
                </a:solidFill>
                <a:latin typeface="Times New Roman" pitchFamily="18" charset="0"/>
                <a:ea typeface="微软雅黑" pitchFamily="34" charset="-122"/>
                <a:cs typeface="Times New Roman" pitchFamily="18" charset="0"/>
              </a:rPr>
              <a:t>规定的九种修辞手法</a:t>
            </a:r>
            <a:endParaRPr lang="en-US" altLang="zh-CN" sz="4000" b="1"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225522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229648"/>
            <a:ext cx="11478502" cy="4001071"/>
          </a:xfrm>
          <a:prstGeom prst="rect">
            <a:avLst/>
          </a:prstGeom>
        </p:spPr>
        <p:txBody>
          <a:bodyPr wrap="square" lIns="121898" tIns="60948" rIns="121898" bIns="60948">
            <a:spAutoFit/>
          </a:bodyPr>
          <a:lstStyle/>
          <a:p>
            <a:pPr algn="just">
              <a:lnSpc>
                <a:spcPct val="150000"/>
              </a:lnSpc>
            </a:pPr>
            <a:r>
              <a:rPr lang="zh-CN" altLang="zh-CN" sz="2800" b="1" kern="100" dirty="0">
                <a:solidFill>
                  <a:srgbClr val="0000FF"/>
                </a:solidFill>
                <a:latin typeface="微软雅黑"/>
                <a:ea typeface="微软雅黑"/>
                <a:cs typeface="Times New Roman"/>
              </a:rPr>
              <a:t>一、辨识九种修辞手法</a:t>
            </a:r>
          </a:p>
          <a:p>
            <a:pPr>
              <a:lnSpc>
                <a:spcPct val="150000"/>
              </a:lnSpc>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一</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比喻：打比方</a:t>
            </a:r>
            <a:endParaRPr lang="zh-CN" altLang="zh-CN" sz="1050" b="1" kern="100" dirty="0">
              <a:solidFill>
                <a:srgbClr val="0000FF"/>
              </a:solidFill>
              <a:latin typeface="宋体"/>
              <a:cs typeface="Courier New"/>
            </a:endParaRPr>
          </a:p>
          <a:p>
            <a:pPr>
              <a:lnSpc>
                <a:spcPct val="15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仿照下列比喻句的句式，以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幸福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开头，写两个句式相同的比喻句。</a:t>
            </a:r>
            <a:endParaRPr lang="zh-CN" altLang="zh-CN" sz="1050" kern="100" dirty="0">
              <a:latin typeface="宋体"/>
              <a:cs typeface="Courier New"/>
            </a:endParaRPr>
          </a:p>
          <a:p>
            <a:pPr indent="720000">
              <a:lnSpc>
                <a:spcPct val="150000"/>
              </a:lnSpc>
            </a:pPr>
            <a:r>
              <a:rPr lang="zh-CN" altLang="zh-CN" sz="2800" kern="100" dirty="0">
                <a:latin typeface="Times New Roman"/>
                <a:ea typeface="华文细黑"/>
                <a:cs typeface="Times New Roman"/>
              </a:rPr>
              <a:t>友谊好比是一棵树，时间越长越茂盛；友谊就像一条河，流程越远力量越大</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indent="720000">
              <a:lnSpc>
                <a:spcPct val="150000"/>
              </a:lnSpc>
            </a:pPr>
            <a:r>
              <a:rPr lang="zh-CN" altLang="zh-CN" sz="2800" kern="100" dirty="0">
                <a:latin typeface="Times New Roman"/>
                <a:ea typeface="华文细黑"/>
                <a:cs typeface="Times New Roman"/>
              </a:rPr>
              <a:t>幸福</a:t>
            </a:r>
            <a:r>
              <a:rPr lang="en-US" altLang="zh-CN" sz="2800" kern="100" dirty="0" smtClean="0">
                <a:latin typeface="Times New Roman"/>
                <a:ea typeface="华文细黑"/>
                <a:cs typeface="Courier New"/>
              </a:rPr>
              <a:t>___________</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9" name="TextBox 8"/>
          <p:cNvSpPr txBox="1"/>
          <p:nvPr/>
        </p:nvSpPr>
        <p:spPr>
          <a:xfrm>
            <a:off x="526154" y="430599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0" name="矩形 9"/>
          <p:cNvSpPr/>
          <p:nvPr/>
        </p:nvSpPr>
        <p:spPr>
          <a:xfrm>
            <a:off x="558549" y="5004445"/>
            <a:ext cx="11162246" cy="1384995"/>
          </a:xfrm>
          <a:prstGeom prst="rect">
            <a:avLst/>
          </a:prstGeom>
          <a:solidFill>
            <a:schemeClr val="accent1">
              <a:lumMod val="20000"/>
              <a:lumOff val="80000"/>
            </a:schemeClr>
          </a:solidFill>
        </p:spPr>
        <p:txBody>
          <a:bodyPr wrap="square">
            <a:spAutoFit/>
          </a:bodyPr>
          <a:lstStyle/>
          <a:p>
            <a:pPr>
              <a:lnSpc>
                <a:spcPct val="150000"/>
              </a:lnSpc>
            </a:pPr>
            <a:r>
              <a:rPr lang="en-US" altLang="zh-CN" sz="2800" kern="100" dirty="0">
                <a:latin typeface="Times New Roman"/>
                <a:ea typeface="华文细黑"/>
                <a:cs typeface="Courier New"/>
              </a:rPr>
              <a:t>(</a:t>
            </a:r>
            <a:r>
              <a:rPr lang="zh-CN" altLang="zh-CN" sz="2800" kern="100" dirty="0">
                <a:latin typeface="Times New Roman"/>
                <a:ea typeface="华文细黑"/>
                <a:cs typeface="Courier New"/>
              </a:rPr>
              <a:t>示</a:t>
            </a:r>
            <a:r>
              <a:rPr lang="zh-CN" altLang="zh-CN" sz="2800" kern="100" dirty="0">
                <a:latin typeface="Times New Roman"/>
                <a:ea typeface="华文细黑"/>
                <a:cs typeface="Times New Roman"/>
              </a:rPr>
              <a:t>例</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幸福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好比是一坛酒　时间越长越香醇　幸福就像一罐蜜　酿造越精品质越好</a:t>
            </a:r>
            <a:endParaRPr lang="zh-CN" altLang="zh-CN" sz="1050" kern="100" dirty="0">
              <a:effectLst/>
              <a:latin typeface="宋体"/>
              <a:cs typeface="Courier New"/>
            </a:endParaRPr>
          </a:p>
        </p:txBody>
      </p:sp>
    </p:spTree>
    <p:extLst>
      <p:ext uri="{BB962C8B-B14F-4D97-AF65-F5344CB8AC3E}">
        <p14:creationId xmlns:p14="http://schemas.microsoft.com/office/powerpoint/2010/main" val="203651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animBg="1"/>
      <p:bldP spid="10"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801649321"/>
              </p:ext>
            </p:extLst>
          </p:nvPr>
        </p:nvGraphicFramePr>
        <p:xfrm>
          <a:off x="334566" y="405458"/>
          <a:ext cx="11391900" cy="4029075"/>
        </p:xfrm>
        <a:graphic>
          <a:graphicData uri="http://schemas.openxmlformats.org/presentationml/2006/ole">
            <mc:AlternateContent xmlns:mc="http://schemas.openxmlformats.org/markup-compatibility/2006">
              <mc:Choice xmlns:v="urn:schemas-microsoft-com:vml" Requires="v">
                <p:oleObj spid="_x0000_s1354" name="文档" r:id="rId3" imgW="11396472" imgH="4026413" progId="Word.Document.12">
                  <p:embed/>
                </p:oleObj>
              </mc:Choice>
              <mc:Fallback>
                <p:oleObj name="文档" r:id="rId3" imgW="11396472" imgH="4026413" progId="Word.Document.12">
                  <p:embed/>
                  <p:pic>
                    <p:nvPicPr>
                      <p:cNvPr id="0" name=""/>
                      <p:cNvPicPr/>
                      <p:nvPr/>
                    </p:nvPicPr>
                    <p:blipFill>
                      <a:blip r:embed="rId4"/>
                      <a:stretch>
                        <a:fillRect/>
                      </a:stretch>
                    </p:blipFill>
                    <p:spPr>
                      <a:xfrm>
                        <a:off x="334566" y="405458"/>
                        <a:ext cx="11391900" cy="4029075"/>
                      </a:xfrm>
                      <a:prstGeom prst="rect">
                        <a:avLst/>
                      </a:prstGeom>
                    </p:spPr>
                  </p:pic>
                </p:oleObj>
              </mc:Fallback>
            </mc:AlternateContent>
          </a:graphicData>
        </a:graphic>
      </p:graphicFrame>
      <p:sp>
        <p:nvSpPr>
          <p:cNvPr id="5" name="TextBox 4"/>
          <p:cNvSpPr txBox="1"/>
          <p:nvPr/>
        </p:nvSpPr>
        <p:spPr>
          <a:xfrm>
            <a:off x="7926177" y="355371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6" name="矩形 5"/>
          <p:cNvSpPr/>
          <p:nvPr/>
        </p:nvSpPr>
        <p:spPr>
          <a:xfrm>
            <a:off x="312376" y="4399806"/>
            <a:ext cx="11615478" cy="656846"/>
          </a:xfrm>
          <a:prstGeom prst="rect">
            <a:avLst/>
          </a:prstGeom>
          <a:solidFill>
            <a:schemeClr val="accent1">
              <a:lumMod val="20000"/>
              <a:lumOff val="80000"/>
            </a:schemeClr>
          </a:solidFill>
        </p:spPr>
        <p:txBody>
          <a:bodyPr wrap="square">
            <a:spAutoFit/>
          </a:bodyPr>
          <a:lstStyle/>
          <a:p>
            <a:pPr>
              <a:lnSpc>
                <a:spcPct val="150000"/>
              </a:lnSpc>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示例</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一棵向上的春苗　一朵奔腾的浪花</a:t>
            </a:r>
            <a:endParaRPr lang="zh-CN" altLang="zh-CN" sz="1050" kern="100" dirty="0">
              <a:effectLst/>
              <a:latin typeface="宋体"/>
              <a:cs typeface="Courier New"/>
            </a:endParaRPr>
          </a:p>
        </p:txBody>
      </p:sp>
    </p:spTree>
    <p:extLst>
      <p:ext uri="{BB962C8B-B14F-4D97-AF65-F5344CB8AC3E}">
        <p14:creationId xmlns:p14="http://schemas.microsoft.com/office/powerpoint/2010/main" val="3327237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6" grpId="0" animBg="1"/>
      <p:bldP spid="6"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304413"/>
            <a:ext cx="11478502" cy="5293733"/>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概念。比喻是两种不同性质的事物，彼此有相似点，便用一事物来比方另一事物的一种修辞手法。</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构成必需条件。</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甲和乙必须是两种不同类的事物，否则不能构成比喻；</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甲乙之间必须有相似点。</a:t>
            </a:r>
            <a:r>
              <a:rPr lang="en-US" altLang="zh-CN" sz="2800" kern="100" dirty="0">
                <a:latin typeface="Times New Roman"/>
                <a:ea typeface="华文细黑"/>
                <a:cs typeface="Courier New"/>
              </a:rPr>
              <a:t> </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种类。</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明喻，</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暗喻，</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借喻，</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博喻</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指用几个喻体从不同角度反复设喻去说明一个本体。如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瞧，那一群骑自行车翩翩而来的身着风衣的少女，是红蝴蝶，是绿鹦鹉，还是蓝孔雀？</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nSpc>
                <a:spcPct val="150000"/>
              </a:lnSpc>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作用。</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化平淡为生动，</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化深奥为浅显，</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化抽象为具体等</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2842396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01656"/>
            <a:ext cx="11478502" cy="3354740"/>
          </a:xfrm>
          <a:prstGeom prst="rect">
            <a:avLst/>
          </a:prstGeom>
        </p:spPr>
        <p:txBody>
          <a:bodyPr wrap="square" lIns="121898" tIns="60948" rIns="121898" bIns="60948">
            <a:spAutoFit/>
          </a:bodyPr>
          <a:lstStyle/>
          <a:p>
            <a:pPr>
              <a:lnSpc>
                <a:spcPct val="150000"/>
              </a:lnSpc>
            </a:pPr>
            <a:r>
              <a:rPr lang="en-US" altLang="zh-CN" sz="2800" b="1" kern="100" dirty="0" smtClean="0">
                <a:solidFill>
                  <a:srgbClr val="0000FF"/>
                </a:solidFill>
                <a:latin typeface="Times New Roman"/>
                <a:ea typeface="华文细黑"/>
                <a:cs typeface="Courier New"/>
              </a:rPr>
              <a:t>(</a:t>
            </a:r>
            <a:r>
              <a:rPr lang="zh-CN" altLang="zh-CN" sz="2800" b="1" kern="100" dirty="0" smtClean="0">
                <a:solidFill>
                  <a:srgbClr val="0000FF"/>
                </a:solidFill>
                <a:latin typeface="Times New Roman"/>
                <a:ea typeface="华文细黑"/>
                <a:cs typeface="Times New Roman"/>
              </a:rPr>
              <a:t>二</a:t>
            </a:r>
            <a:r>
              <a:rPr lang="en-US" altLang="zh-CN" sz="2800" b="1" kern="100" dirty="0" smtClean="0">
                <a:solidFill>
                  <a:srgbClr val="0000FF"/>
                </a:solidFill>
                <a:latin typeface="Times New Roman"/>
                <a:ea typeface="华文细黑"/>
                <a:cs typeface="Courier New"/>
              </a:rPr>
              <a:t>)</a:t>
            </a:r>
            <a:r>
              <a:rPr lang="zh-CN" altLang="zh-CN" sz="2800" b="1" kern="100" dirty="0" smtClean="0">
                <a:solidFill>
                  <a:srgbClr val="0000FF"/>
                </a:solidFill>
                <a:latin typeface="Times New Roman"/>
                <a:ea typeface="华文细黑"/>
                <a:cs typeface="Times New Roman"/>
              </a:rPr>
              <a:t>比拟：变个脸</a:t>
            </a:r>
            <a:endParaRPr lang="zh-CN" altLang="zh-CN" sz="1050" b="1" kern="100" dirty="0" smtClean="0">
              <a:solidFill>
                <a:srgbClr val="0000FF"/>
              </a:solidFill>
              <a:latin typeface="宋体"/>
              <a:cs typeface="Courier New"/>
            </a:endParaRPr>
          </a:p>
          <a:p>
            <a:pPr>
              <a:lnSpc>
                <a:spcPct val="150000"/>
              </a:lnSpc>
            </a:pPr>
            <a:r>
              <a:rPr lang="en-US" altLang="zh-CN" sz="2800" kern="100" dirty="0" smtClean="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依照下面的例句，自选两种自然景物，另写两句话。要求：运用拟人手法，句式与例句相同。</a:t>
            </a:r>
            <a:endParaRPr lang="zh-CN" altLang="zh-CN" sz="1050" kern="100" dirty="0">
              <a:latin typeface="宋体"/>
              <a:cs typeface="Courier New"/>
            </a:endParaRPr>
          </a:p>
          <a:p>
            <a:pPr>
              <a:lnSpc>
                <a:spcPct val="150000"/>
              </a:lnSpc>
            </a:pPr>
            <a:r>
              <a:rPr lang="zh-CN" altLang="zh-CN" sz="2800" b="1" kern="100" dirty="0">
                <a:latin typeface="Times New Roman"/>
                <a:ea typeface="华文细黑"/>
                <a:cs typeface="Times New Roman"/>
              </a:rPr>
              <a:t>例句：</a:t>
            </a:r>
            <a:r>
              <a:rPr lang="zh-CN" altLang="zh-CN" sz="2800" kern="100" dirty="0">
                <a:latin typeface="Times New Roman"/>
                <a:ea typeface="华文细黑"/>
                <a:cs typeface="Times New Roman"/>
              </a:rPr>
              <a:t>身后的那片鲜花，可能是听了小草讲的笑话，乐得咧开了嘴，嬉闹在明媚的阳光里。</a:t>
            </a:r>
            <a:endParaRPr lang="zh-CN" altLang="zh-CN" sz="1050" kern="100" dirty="0">
              <a:effectLst/>
              <a:latin typeface="宋体"/>
              <a:cs typeface="Courier New"/>
            </a:endParaRPr>
          </a:p>
        </p:txBody>
      </p:sp>
      <p:sp>
        <p:nvSpPr>
          <p:cNvPr id="3" name="TextBox 2"/>
          <p:cNvSpPr txBox="1"/>
          <p:nvPr/>
        </p:nvSpPr>
        <p:spPr>
          <a:xfrm>
            <a:off x="3709417" y="308252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矩形 4"/>
          <p:cNvSpPr/>
          <p:nvPr/>
        </p:nvSpPr>
        <p:spPr>
          <a:xfrm>
            <a:off x="462598" y="3793095"/>
            <a:ext cx="11321240" cy="1302408"/>
          </a:xfrm>
          <a:prstGeom prst="rect">
            <a:avLst/>
          </a:prstGeom>
          <a:solidFill>
            <a:schemeClr val="accent1">
              <a:lumMod val="20000"/>
              <a:lumOff val="80000"/>
            </a:schemeClr>
          </a:solidFill>
        </p:spPr>
        <p:txBody>
          <a:bodyPr wrap="square">
            <a:spAutoFit/>
          </a:bodyPr>
          <a:lstStyle/>
          <a:p>
            <a:pPr>
              <a:lnSpc>
                <a:spcPct val="150000"/>
              </a:lnSpc>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示例</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山间的那股溪流，可能是看了小树跳的舞蹈，乐得唱起了歌，奔跑在陡峭的岩石上。</a:t>
            </a:r>
            <a:endParaRPr lang="zh-CN" altLang="zh-CN" sz="1050" kern="100" dirty="0">
              <a:effectLst/>
              <a:latin typeface="宋体"/>
              <a:cs typeface="Courier New"/>
            </a:endParaRPr>
          </a:p>
        </p:txBody>
      </p:sp>
    </p:spTree>
    <p:extLst>
      <p:ext uri="{BB962C8B-B14F-4D97-AF65-F5344CB8AC3E}">
        <p14:creationId xmlns:p14="http://schemas.microsoft.com/office/powerpoint/2010/main" val="188071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5"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032770" y="2584862"/>
            <a:ext cx="666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hlinkClick r:id="rId2" action="ppaction://hlinksldjump"/>
          </p:cNvPr>
          <p:cNvSpPr txBox="1"/>
          <p:nvPr/>
        </p:nvSpPr>
        <p:spPr>
          <a:xfrm>
            <a:off x="3008387" y="2061642"/>
            <a:ext cx="5357169" cy="523220"/>
          </a:xfrm>
          <a:prstGeom prst="rect">
            <a:avLst/>
          </a:prstGeom>
          <a:noFill/>
        </p:spPr>
        <p:txBody>
          <a:bodyPr wrap="square" rtlCol="0">
            <a:spAutoFit/>
          </a:bodyPr>
          <a:lstStyle/>
          <a:p>
            <a:r>
              <a:rPr lang="en-US" altLang="zh-CN" sz="2800" b="1" dirty="0">
                <a:solidFill>
                  <a:srgbClr val="3114AC"/>
                </a:solidFill>
                <a:latin typeface="Times New Roman" pitchFamily="18" charset="0"/>
                <a:ea typeface="微软雅黑" pitchFamily="34" charset="-122"/>
                <a:cs typeface="Times New Roman" pitchFamily="18" charset="0"/>
              </a:rPr>
              <a:t>Ⅰ </a:t>
            </a:r>
            <a:r>
              <a:rPr lang="en-US" altLang="zh-CN" sz="2800" b="1" dirty="0" smtClean="0">
                <a:solidFill>
                  <a:srgbClr val="3114AC"/>
                </a:solidFill>
                <a:latin typeface="Times New Roman" pitchFamily="18" charset="0"/>
                <a:ea typeface="微软雅黑" pitchFamily="34" charset="-122"/>
                <a:cs typeface="Times New Roman" pitchFamily="18" charset="0"/>
              </a:rPr>
              <a:t> </a:t>
            </a:r>
            <a:r>
              <a:rPr lang="zh-CN" altLang="en-US" sz="2800" b="1" dirty="0" smtClean="0">
                <a:solidFill>
                  <a:srgbClr val="3114AC"/>
                </a:solidFill>
                <a:latin typeface="Times New Roman" pitchFamily="18" charset="0"/>
                <a:ea typeface="微软雅黑" pitchFamily="34" charset="-122"/>
                <a:cs typeface="Times New Roman" pitchFamily="18" charset="0"/>
              </a:rPr>
              <a:t>精做课标真题，把握复习方向</a:t>
            </a:r>
            <a:endParaRPr lang="en-US" altLang="zh-CN" sz="2800" b="1" dirty="0" smtClean="0">
              <a:solidFill>
                <a:srgbClr val="3114AC"/>
              </a:solidFill>
              <a:latin typeface="Times New Roman" pitchFamily="18" charset="0"/>
              <a:ea typeface="微软雅黑" pitchFamily="34" charset="-122"/>
              <a:cs typeface="Times New Roman" pitchFamily="18" charset="0"/>
            </a:endParaRPr>
          </a:p>
        </p:txBody>
      </p:sp>
      <p:cxnSp>
        <p:nvCxnSpPr>
          <p:cNvPr id="19" name="直接连接符 18"/>
          <p:cNvCxnSpPr/>
          <p:nvPr/>
        </p:nvCxnSpPr>
        <p:spPr>
          <a:xfrm>
            <a:off x="3032770" y="3616939"/>
            <a:ext cx="6660000" cy="38"/>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hlinkClick r:id="rId3" action="ppaction://hlinksldjump"/>
          </p:cNvPr>
          <p:cNvSpPr txBox="1"/>
          <p:nvPr/>
        </p:nvSpPr>
        <p:spPr>
          <a:xfrm>
            <a:off x="3008387" y="3093757"/>
            <a:ext cx="6784322" cy="523220"/>
          </a:xfrm>
          <a:prstGeom prst="rect">
            <a:avLst/>
          </a:prstGeom>
          <a:noFill/>
        </p:spPr>
        <p:txBody>
          <a:bodyPr wrap="square" rtlCol="0">
            <a:spAutoFit/>
          </a:bodyPr>
          <a:lstStyle/>
          <a:p>
            <a:r>
              <a:rPr lang="en-US" altLang="zh-CN" sz="2800" b="1" dirty="0" smtClean="0">
                <a:solidFill>
                  <a:srgbClr val="3114AC"/>
                </a:solidFill>
                <a:latin typeface="Times New Roman" pitchFamily="18" charset="0"/>
                <a:ea typeface="微软雅黑" pitchFamily="34" charset="-122"/>
                <a:cs typeface="Times New Roman" pitchFamily="18" charset="0"/>
              </a:rPr>
              <a:t>Ⅱ  </a:t>
            </a:r>
            <a:r>
              <a:rPr lang="zh-CN" altLang="en-US" sz="2800" b="1" dirty="0" smtClean="0">
                <a:solidFill>
                  <a:srgbClr val="3114AC"/>
                </a:solidFill>
                <a:latin typeface="Times New Roman" pitchFamily="18" charset="0"/>
                <a:ea typeface="微软雅黑" pitchFamily="34" charset="-122"/>
                <a:cs typeface="Times New Roman" pitchFamily="18" charset="0"/>
              </a:rPr>
              <a:t>掌握</a:t>
            </a:r>
            <a:r>
              <a:rPr lang="en-US" altLang="zh-CN" sz="2800" b="1" dirty="0" smtClean="0">
                <a:solidFill>
                  <a:srgbClr val="3114AC"/>
                </a:solidFill>
                <a:latin typeface="宋体" pitchFamily="2" charset="-122"/>
                <a:ea typeface="宋体" pitchFamily="2" charset="-122"/>
                <a:cs typeface="Times New Roman" pitchFamily="18" charset="0"/>
              </a:rPr>
              <a:t>《</a:t>
            </a:r>
            <a:r>
              <a:rPr lang="zh-CN" altLang="en-US" sz="2800" b="1" dirty="0" smtClean="0">
                <a:solidFill>
                  <a:srgbClr val="3114AC"/>
                </a:solidFill>
                <a:latin typeface="Times New Roman" pitchFamily="18" charset="0"/>
                <a:ea typeface="微软雅黑" pitchFamily="34" charset="-122"/>
                <a:cs typeface="Times New Roman" pitchFamily="18" charset="0"/>
              </a:rPr>
              <a:t>考试说明</a:t>
            </a:r>
            <a:r>
              <a:rPr lang="en-US" altLang="zh-CN" sz="2800" b="1" dirty="0" smtClean="0">
                <a:solidFill>
                  <a:srgbClr val="3114AC"/>
                </a:solidFill>
                <a:latin typeface="宋体" pitchFamily="2" charset="-122"/>
                <a:ea typeface="宋体" pitchFamily="2" charset="-122"/>
                <a:cs typeface="Times New Roman" pitchFamily="18" charset="0"/>
              </a:rPr>
              <a:t>》</a:t>
            </a:r>
            <a:r>
              <a:rPr lang="zh-CN" altLang="en-US" sz="2800" b="1" dirty="0">
                <a:solidFill>
                  <a:srgbClr val="3114AC"/>
                </a:solidFill>
                <a:latin typeface="Times New Roman" pitchFamily="18" charset="0"/>
                <a:ea typeface="微软雅黑" pitchFamily="34" charset="-122"/>
                <a:cs typeface="Times New Roman" pitchFamily="18" charset="0"/>
              </a:rPr>
              <a:t>规定的九种</a:t>
            </a:r>
            <a:r>
              <a:rPr lang="zh-CN" altLang="en-US" sz="2800" b="1" dirty="0" smtClean="0">
                <a:solidFill>
                  <a:srgbClr val="3114AC"/>
                </a:solidFill>
                <a:latin typeface="Times New Roman" pitchFamily="18" charset="0"/>
                <a:ea typeface="微软雅黑" pitchFamily="34" charset="-122"/>
                <a:cs typeface="Times New Roman" pitchFamily="18" charset="0"/>
              </a:rPr>
              <a:t>修辞手法</a:t>
            </a:r>
            <a:endParaRPr lang="en-US" altLang="zh-CN" sz="2800" b="1" dirty="0" smtClean="0">
              <a:solidFill>
                <a:srgbClr val="3114AC"/>
              </a:solidFill>
              <a:latin typeface="Times New Roman" pitchFamily="18" charset="0"/>
              <a:ea typeface="微软雅黑" pitchFamily="34" charset="-122"/>
              <a:cs typeface="Times New Roman" pitchFamily="18" charset="0"/>
            </a:endParaRP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
            <a:ext cx="2733675" cy="795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0" y="396912"/>
            <a:ext cx="2733675" cy="400110"/>
          </a:xfrm>
          <a:prstGeom prst="rect">
            <a:avLst/>
          </a:prstGeom>
          <a:solidFill>
            <a:schemeClr val="accent6">
              <a:lumMod val="75000"/>
              <a:alpha val="52000"/>
            </a:schemeClr>
          </a:solid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内容索引</a:t>
            </a:r>
            <a:endParaRPr lang="zh-CN" altLang="en-US" sz="2000" b="1" dirty="0">
              <a:solidFill>
                <a:schemeClr val="bg1"/>
              </a:solidFill>
              <a:latin typeface="微软雅黑" pitchFamily="34" charset="-122"/>
              <a:ea typeface="微软雅黑" pitchFamily="34" charset="-122"/>
            </a:endParaRPr>
          </a:p>
        </p:txBody>
      </p:sp>
      <p:sp>
        <p:nvSpPr>
          <p:cNvPr id="13" name="TextBox 12">
            <a:hlinkClick r:id="rId5" action="ppaction://hlinksldjump"/>
          </p:cNvPr>
          <p:cNvSpPr txBox="1"/>
          <p:nvPr/>
        </p:nvSpPr>
        <p:spPr>
          <a:xfrm>
            <a:off x="3008387" y="4183668"/>
            <a:ext cx="6111156" cy="523220"/>
          </a:xfrm>
          <a:prstGeom prst="rect">
            <a:avLst/>
          </a:prstGeom>
          <a:noFill/>
        </p:spPr>
        <p:txBody>
          <a:bodyPr wrap="square" rtlCol="0">
            <a:spAutoFit/>
          </a:bodyPr>
          <a:lstStyle/>
          <a:p>
            <a:pPr lvl="0"/>
            <a:r>
              <a:rPr lang="en-US" altLang="zh-CN" sz="2800" b="1" dirty="0">
                <a:solidFill>
                  <a:srgbClr val="3114AC"/>
                </a:solidFill>
                <a:latin typeface="Times New Roman" pitchFamily="18" charset="0"/>
                <a:ea typeface="微软雅黑" pitchFamily="34" charset="-122"/>
                <a:cs typeface="Times New Roman" pitchFamily="18" charset="0"/>
              </a:rPr>
              <a:t>Ⅲ  </a:t>
            </a:r>
            <a:r>
              <a:rPr lang="zh-CN" altLang="en-US" sz="2800" b="1" dirty="0" smtClean="0">
                <a:solidFill>
                  <a:srgbClr val="3114AC"/>
                </a:solidFill>
                <a:latin typeface="Times New Roman" pitchFamily="18" charset="0"/>
                <a:ea typeface="微软雅黑" pitchFamily="34" charset="-122"/>
                <a:cs typeface="Times New Roman" pitchFamily="18" charset="0"/>
              </a:rPr>
              <a:t>掌握仿写题的审答要求和题型要点</a:t>
            </a:r>
            <a:endParaRPr lang="zh-CN" altLang="en-US" sz="2800" b="1" dirty="0">
              <a:solidFill>
                <a:srgbClr val="3114AC"/>
              </a:solidFill>
              <a:latin typeface="Times New Roman" pitchFamily="18" charset="0"/>
              <a:ea typeface="微软雅黑" pitchFamily="34" charset="-122"/>
              <a:cs typeface="Times New Roman" pitchFamily="18" charset="0"/>
            </a:endParaRPr>
          </a:p>
        </p:txBody>
      </p:sp>
      <p:cxnSp>
        <p:nvCxnSpPr>
          <p:cNvPr id="14" name="直接连接符 13"/>
          <p:cNvCxnSpPr/>
          <p:nvPr/>
        </p:nvCxnSpPr>
        <p:spPr>
          <a:xfrm>
            <a:off x="3032770" y="4706888"/>
            <a:ext cx="6660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1266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298174" y="3501807"/>
            <a:ext cx="11146898" cy="1121570"/>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339000" y="98376"/>
            <a:ext cx="11478502" cy="6586394"/>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下列句子中，和例句所用修辞手法相同的一项是</a:t>
            </a:r>
            <a:endParaRPr lang="zh-CN" altLang="zh-CN" sz="1050" kern="100" dirty="0">
              <a:latin typeface="宋体"/>
              <a:cs typeface="Courier New"/>
            </a:endParaRPr>
          </a:p>
          <a:p>
            <a:pPr>
              <a:lnSpc>
                <a:spcPct val="150000"/>
              </a:lnSpc>
            </a:pPr>
            <a:r>
              <a:rPr lang="zh-CN" altLang="zh-CN" sz="2800" b="1" kern="100" dirty="0">
                <a:latin typeface="Times New Roman"/>
                <a:ea typeface="华文细黑"/>
                <a:cs typeface="Times New Roman"/>
              </a:rPr>
              <a:t>例句：</a:t>
            </a:r>
            <a:r>
              <a:rPr lang="zh-CN" altLang="zh-CN" sz="2800" kern="100" dirty="0">
                <a:latin typeface="Times New Roman"/>
                <a:ea typeface="华文细黑"/>
                <a:cs typeface="Times New Roman"/>
              </a:rPr>
              <a:t>我今晨坐在窗前，世界如一个过路人似的，停留了一会儿，向我点点头又走过去了。</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泰戈尔《飞鸟集》</a:t>
            </a:r>
            <a:r>
              <a:rPr lang="en-US" altLang="zh-CN" sz="2800" kern="100" dirty="0">
                <a:latin typeface="Times New Roman"/>
                <a:ea typeface="华文细黑"/>
                <a:cs typeface="Courier New"/>
              </a:rPr>
              <a:t>)</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小小的花，也想抬起头来，感谢春光的爱</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然而深厚的恩慈，反</a:t>
            </a:r>
            <a:r>
              <a:rPr lang="zh-CN" altLang="zh-CN" sz="2800" kern="100" dirty="0" smtClean="0">
                <a:latin typeface="Times New Roman"/>
                <a:ea typeface="华文细黑"/>
                <a:cs typeface="Times New Roman"/>
              </a:rPr>
              <a:t>使</a:t>
            </a:r>
            <a:endParaRPr lang="en-US" altLang="zh-CN" sz="2800" kern="100" dirty="0" smtClean="0">
              <a:latin typeface="Times New Roman"/>
              <a:ea typeface="华文细黑"/>
              <a:cs typeface="Times New Roman"/>
            </a:endParaRPr>
          </a:p>
          <a:p>
            <a:pPr>
              <a:lnSpc>
                <a:spcPct val="150000"/>
              </a:lnSpc>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他</a:t>
            </a:r>
            <a:r>
              <a:rPr lang="zh-CN" altLang="zh-CN" sz="2800" kern="100" dirty="0">
                <a:latin typeface="Times New Roman"/>
                <a:ea typeface="华文细黑"/>
                <a:cs typeface="Times New Roman"/>
              </a:rPr>
              <a:t>终于沉默。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冰心《繁星》</a:t>
            </a:r>
            <a:r>
              <a:rPr lang="en-US" altLang="zh-CN" sz="2800" kern="100" dirty="0">
                <a:latin typeface="Times New Roman"/>
                <a:ea typeface="华文细黑"/>
                <a:cs typeface="Courier New"/>
              </a:rPr>
              <a:t>)</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让死水酵成一沟绿酒，飘满了珍珠似的白沫；小珠们笑声变成大珠</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又</a:t>
            </a:r>
            <a:r>
              <a:rPr lang="zh-CN" altLang="zh-CN" sz="2800" kern="100" dirty="0">
                <a:latin typeface="Times New Roman"/>
                <a:ea typeface="华文细黑"/>
                <a:cs typeface="Times New Roman"/>
              </a:rPr>
              <a:t>被偷酒的花蚊咬破。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闻一多《死水》</a:t>
            </a:r>
            <a:r>
              <a:rPr lang="en-US" altLang="zh-CN" sz="2800" kern="100" dirty="0">
                <a:latin typeface="Times New Roman"/>
                <a:ea typeface="华文细黑"/>
                <a:cs typeface="Courier New"/>
              </a:rPr>
              <a:t>)</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卑鄙是卑鄙者的通行证，高尚是高尚者的墓志铭。</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北岛《回答》</a:t>
            </a:r>
            <a:r>
              <a:rPr lang="en-US" altLang="zh-CN" sz="2800" kern="100" dirty="0">
                <a:latin typeface="Times New Roman"/>
                <a:ea typeface="华文细黑"/>
                <a:cs typeface="Courier New"/>
              </a:rPr>
              <a:t>)</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你站在桥上看风景，看风景人在楼上看你。明月装饰了你的窗子，</a:t>
            </a:r>
            <a:r>
              <a:rPr lang="zh-CN" altLang="zh-CN" sz="2800" kern="100" dirty="0" smtClean="0">
                <a:latin typeface="Times New Roman"/>
                <a:ea typeface="华文细黑"/>
                <a:cs typeface="Times New Roman"/>
              </a:rPr>
              <a:t>你</a:t>
            </a:r>
            <a:endParaRPr lang="en-US" altLang="zh-CN" sz="2800" kern="100" dirty="0" smtClean="0">
              <a:latin typeface="Times New Roman"/>
              <a:ea typeface="华文细黑"/>
              <a:cs typeface="Times New Roman"/>
            </a:endParaRPr>
          </a:p>
          <a:p>
            <a:pPr>
              <a:lnSpc>
                <a:spcPct val="150000"/>
              </a:lnSpc>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装饰</a:t>
            </a:r>
            <a:r>
              <a:rPr lang="zh-CN" altLang="zh-CN" sz="2800" kern="100" dirty="0">
                <a:latin typeface="Times New Roman"/>
                <a:ea typeface="华文细黑"/>
                <a:cs typeface="Times New Roman"/>
              </a:rPr>
              <a:t>了别人的梦。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卞之琳《断章》</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5" name="TextBox 4"/>
          <p:cNvSpPr txBox="1"/>
          <p:nvPr/>
        </p:nvSpPr>
        <p:spPr>
          <a:xfrm>
            <a:off x="8389937" y="30383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6" name="TextBox 5">
            <a:hlinkClick r:id="rId2" action="ppaction://hlinksldjump"/>
          </p:cNvPr>
          <p:cNvSpPr txBox="1"/>
          <p:nvPr/>
        </p:nvSpPr>
        <p:spPr>
          <a:xfrm>
            <a:off x="9510353" y="303833"/>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108149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69879" y="765498"/>
            <a:ext cx="11500473" cy="3970318"/>
          </a:xfrm>
          <a:prstGeom prst="rect">
            <a:avLst/>
          </a:prstGeom>
          <a:solidFill>
            <a:schemeClr val="accent1">
              <a:lumMod val="20000"/>
              <a:lumOff val="80000"/>
            </a:schemeClr>
          </a:solidFill>
        </p:spPr>
        <p:txBody>
          <a:bodyPr wrap="square">
            <a:spAutoFit/>
          </a:bodyPr>
          <a:lstStyle/>
          <a:p>
            <a:pPr>
              <a:lnSpc>
                <a:spcPct val="150000"/>
              </a:lnSpc>
            </a:pPr>
            <a:r>
              <a:rPr lang="zh-CN" altLang="zh-CN" sz="2800" kern="100" dirty="0">
                <a:latin typeface="Times New Roman"/>
                <a:ea typeface="华文细黑"/>
                <a:cs typeface="Times New Roman"/>
              </a:rPr>
              <a:t>例句运用了比喻和拟人的修辞手法</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cs typeface="Courier New"/>
              </a:rPr>
              <a:t>A</a:t>
            </a:r>
            <a:r>
              <a:rPr lang="zh-CN" altLang="zh-CN" sz="2800" kern="100" dirty="0">
                <a:latin typeface="Times New Roman"/>
                <a:ea typeface="华文细黑"/>
                <a:cs typeface="Times New Roman"/>
              </a:rPr>
              <a:t>项运用了拟人的修辞手法</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项运用了比喻和拟人的修辞手法，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珍珠似的白沫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运用的是比喻手法，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小珠们笑声变成大珠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运用的是拟人手法</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项运用了比喻的修辞</a:t>
            </a:r>
            <a:r>
              <a:rPr lang="zh-CN" altLang="zh-CN" sz="2800" kern="100" dirty="0" smtClean="0">
                <a:latin typeface="Times New Roman"/>
                <a:ea typeface="华文细黑"/>
                <a:cs typeface="Times New Roman"/>
              </a:rPr>
              <a:t>手法。</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项运用了顶真的修辞手法。</a:t>
            </a:r>
            <a:endParaRPr lang="zh-CN" altLang="zh-CN" sz="1050" kern="100" dirty="0">
              <a:effectLst/>
              <a:latin typeface="宋体"/>
              <a:cs typeface="Courier New"/>
            </a:endParaRPr>
          </a:p>
        </p:txBody>
      </p:sp>
    </p:spTree>
    <p:extLst>
      <p:ext uri="{BB962C8B-B14F-4D97-AF65-F5344CB8AC3E}">
        <p14:creationId xmlns:p14="http://schemas.microsoft.com/office/powerpoint/2010/main" val="2145104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167494"/>
            <a:ext cx="11478502" cy="3918484"/>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概念。比拟是把甲事物模拟作乙事物来写的修辞手法。它包括把物当作人来写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拟人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、把人当作物来写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拟物</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和把此物当作彼物来写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拟物</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几种形式。</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种类。</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拟人，</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拟物。</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作用。增加语言的生动性和形象性，使读者不仅对所表达的事物产生鲜明的印象，而且能感受到作者对事物的强烈的感情，从而引起共鸣。</a:t>
            </a:r>
            <a:endParaRPr lang="zh-CN" altLang="zh-CN" sz="1050" kern="10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399461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230620"/>
            <a:ext cx="11478502" cy="3919254"/>
          </a:xfrm>
          <a:prstGeom prst="rect">
            <a:avLst/>
          </a:prstGeom>
        </p:spPr>
        <p:txBody>
          <a:bodyPr wrap="square" lIns="121898" tIns="60948" rIns="121898" bIns="60948">
            <a:spAutoFit/>
          </a:bodyPr>
          <a:lstStyle/>
          <a:p>
            <a:pPr>
              <a:lnSpc>
                <a:spcPct val="150000"/>
              </a:lnSpc>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三</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借代</a:t>
            </a:r>
            <a:endParaRPr lang="zh-CN" altLang="zh-CN" sz="1050" b="1" kern="100" dirty="0">
              <a:solidFill>
                <a:srgbClr val="0000FF"/>
              </a:solidFill>
              <a:latin typeface="宋体"/>
              <a:cs typeface="Courier New"/>
            </a:endParaRPr>
          </a:p>
          <a:p>
            <a:pPr>
              <a:lnSpc>
                <a:spcPct val="150000"/>
              </a:lnSpc>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写出下列诗句所用的修辞手法。</a:t>
            </a:r>
            <a:endParaRPr lang="zh-CN" altLang="zh-CN" sz="1050" kern="100" dirty="0">
              <a:latin typeface="宋体"/>
              <a:cs typeface="Courier New"/>
            </a:endParaRPr>
          </a:p>
          <a:p>
            <a:pPr>
              <a:lnSpc>
                <a:spcPct val="150000"/>
              </a:lnSpc>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世间行乐亦如此，古来万事东流水</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a:t>
            </a:r>
            <a:endParaRPr lang="zh-CN" altLang="zh-CN" sz="1050" kern="100" dirty="0">
              <a:latin typeface="宋体"/>
              <a:cs typeface="Courier New"/>
            </a:endParaRPr>
          </a:p>
          <a:p>
            <a:pPr>
              <a:lnSpc>
                <a:spcPct val="150000"/>
              </a:lnSpc>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田园寥落干戈后，骨肉流离道路中</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a:t>
            </a:r>
            <a:endParaRPr lang="zh-CN" altLang="zh-CN" sz="1050" kern="100" dirty="0">
              <a:latin typeface="宋体"/>
              <a:cs typeface="Courier New"/>
            </a:endParaRPr>
          </a:p>
          <a:p>
            <a:pPr>
              <a:lnSpc>
                <a:spcPct val="150000"/>
              </a:lnSpc>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六军不发无奈何，宛转娥眉马前死</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a:t>
            </a:r>
            <a:endParaRPr lang="zh-CN" altLang="zh-CN" sz="1050" kern="100" dirty="0">
              <a:latin typeface="宋体"/>
              <a:cs typeface="Courier New"/>
            </a:endParaRPr>
          </a:p>
          <a:p>
            <a:pPr>
              <a:lnSpc>
                <a:spcPct val="150000"/>
              </a:lnSpc>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残雪暗随冰笋滴，新春偷向柳梢归</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a:t>
            </a:r>
            <a:endParaRPr lang="zh-CN" altLang="zh-CN" sz="1050" kern="100" dirty="0">
              <a:effectLst/>
              <a:latin typeface="宋体"/>
              <a:cs typeface="Courier New"/>
            </a:endParaRPr>
          </a:p>
        </p:txBody>
      </p:sp>
      <p:sp>
        <p:nvSpPr>
          <p:cNvPr id="2" name="矩形 1"/>
          <p:cNvSpPr/>
          <p:nvPr/>
        </p:nvSpPr>
        <p:spPr>
          <a:xfrm>
            <a:off x="7794823" y="1676552"/>
            <a:ext cx="902811"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比喻</a:t>
            </a:r>
            <a:endParaRPr lang="zh-CN" altLang="en-US" sz="2800" kern="100" dirty="0">
              <a:solidFill>
                <a:srgbClr val="C00000"/>
              </a:solidFill>
              <a:latin typeface="Times New Roman"/>
              <a:ea typeface="华文细黑"/>
              <a:cs typeface="Times New Roman"/>
            </a:endParaRPr>
          </a:p>
        </p:txBody>
      </p:sp>
      <p:sp>
        <p:nvSpPr>
          <p:cNvPr id="3" name="矩形 2"/>
          <p:cNvSpPr/>
          <p:nvPr/>
        </p:nvSpPr>
        <p:spPr>
          <a:xfrm>
            <a:off x="7808540" y="2292524"/>
            <a:ext cx="902811"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借代</a:t>
            </a:r>
            <a:endParaRPr lang="zh-CN" altLang="en-US" sz="2800" kern="100" dirty="0">
              <a:solidFill>
                <a:srgbClr val="C00000"/>
              </a:solidFill>
              <a:latin typeface="Times New Roman"/>
              <a:ea typeface="华文细黑"/>
              <a:cs typeface="Times New Roman"/>
            </a:endParaRPr>
          </a:p>
        </p:txBody>
      </p:sp>
      <p:sp>
        <p:nvSpPr>
          <p:cNvPr id="5" name="矩形 4"/>
          <p:cNvSpPr/>
          <p:nvPr/>
        </p:nvSpPr>
        <p:spPr>
          <a:xfrm>
            <a:off x="7809066" y="2950121"/>
            <a:ext cx="902811"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借代</a:t>
            </a:r>
            <a:endParaRPr lang="zh-CN" altLang="en-US" sz="2800" kern="100" dirty="0">
              <a:solidFill>
                <a:srgbClr val="C00000"/>
              </a:solidFill>
              <a:latin typeface="Times New Roman"/>
              <a:ea typeface="华文细黑"/>
              <a:cs typeface="Times New Roman"/>
            </a:endParaRPr>
          </a:p>
        </p:txBody>
      </p:sp>
      <p:sp>
        <p:nvSpPr>
          <p:cNvPr id="6" name="矩形 5"/>
          <p:cNvSpPr/>
          <p:nvPr/>
        </p:nvSpPr>
        <p:spPr>
          <a:xfrm>
            <a:off x="7799541" y="3583221"/>
            <a:ext cx="902811"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拟人</a:t>
            </a:r>
            <a:endParaRPr lang="zh-CN" altLang="en-US" sz="2800" kern="100" dirty="0">
              <a:solidFill>
                <a:srgbClr val="C00000"/>
              </a:solidFill>
              <a:latin typeface="Times New Roman"/>
              <a:ea typeface="华文细黑"/>
              <a:cs typeface="Times New Roman"/>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3437133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2"/>
                                        </p:tgtEl>
                                      </p:cBhvr>
                                    </p:animEffect>
                                    <p:set>
                                      <p:cBhvr>
                                        <p:cTn id="27" dur="1" fill="hold">
                                          <p:stCondLst>
                                            <p:cond delay="499"/>
                                          </p:stCondLst>
                                        </p:cTn>
                                        <p:tgtEl>
                                          <p:spTgt spid="2"/>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3"/>
                                        </p:tgtEl>
                                      </p:cBhvr>
                                    </p:animEffect>
                                    <p:set>
                                      <p:cBhvr>
                                        <p:cTn id="30" dur="1" fill="hold">
                                          <p:stCondLst>
                                            <p:cond delay="499"/>
                                          </p:stCondLst>
                                        </p:cTn>
                                        <p:tgtEl>
                                          <p:spTgt spid="3"/>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5"/>
                                        </p:tgtEl>
                                      </p:cBhvr>
                                    </p:animEffect>
                                    <p:set>
                                      <p:cBhvr>
                                        <p:cTn id="33" dur="1" fill="hold">
                                          <p:stCondLst>
                                            <p:cond delay="499"/>
                                          </p:stCondLst>
                                        </p:cTn>
                                        <p:tgtEl>
                                          <p:spTgt spid="5"/>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6"/>
                                        </p:tgtEl>
                                      </p:cBhvr>
                                    </p:animEffect>
                                    <p:set>
                                      <p:cBhvr>
                                        <p:cTn id="36"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2" grpId="0"/>
      <p:bldP spid="2" grpId="1"/>
      <p:bldP spid="3" grpId="0"/>
      <p:bldP spid="3" grpId="1"/>
      <p:bldP spid="5" grpId="0"/>
      <p:bldP spid="5" grpId="1"/>
      <p:bldP spid="6" grpId="0"/>
      <p:bldP spid="6"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315516" y="3094023"/>
            <a:ext cx="7389569" cy="523220"/>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339000" y="372895"/>
            <a:ext cx="11478502" cy="3272923"/>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下列诗句中，没有运用借代手法的一项是</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吴宫花草埋幽径，晋代衣冠成古丘。</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万岁山前珠翠绕，蓬壶殿里笙歌作。</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两岸青山相对出，孤帆一片日边来。</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遥望洞庭山水色</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一作翠</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，白银盘里一青螺。</a:t>
            </a:r>
            <a:endParaRPr lang="zh-CN" altLang="zh-CN" sz="1050" kern="100" dirty="0">
              <a:effectLst/>
              <a:latin typeface="宋体"/>
              <a:cs typeface="Courier New"/>
            </a:endParaRPr>
          </a:p>
        </p:txBody>
      </p:sp>
      <p:sp>
        <p:nvSpPr>
          <p:cNvPr id="5" name="TextBox 4"/>
          <p:cNvSpPr txBox="1"/>
          <p:nvPr/>
        </p:nvSpPr>
        <p:spPr>
          <a:xfrm>
            <a:off x="7279046" y="52636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6" name="TextBox 5"/>
          <p:cNvSpPr txBox="1"/>
          <p:nvPr/>
        </p:nvSpPr>
        <p:spPr>
          <a:xfrm>
            <a:off x="8399462" y="526366"/>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7" name="矩形 6"/>
          <p:cNvSpPr/>
          <p:nvPr/>
        </p:nvSpPr>
        <p:spPr>
          <a:xfrm>
            <a:off x="363819" y="3736876"/>
            <a:ext cx="11335913" cy="2677656"/>
          </a:xfrm>
          <a:prstGeom prst="rect">
            <a:avLst/>
          </a:prstGeom>
          <a:solidFill>
            <a:schemeClr val="accent1">
              <a:lumMod val="20000"/>
              <a:lumOff val="80000"/>
            </a:schemeClr>
          </a:solidFill>
        </p:spPr>
        <p:txBody>
          <a:bodyPr wrap="square">
            <a:spAutoFit/>
          </a:bodyPr>
          <a:lstStyle/>
          <a:p>
            <a:pPr>
              <a:lnSpc>
                <a:spcPct val="150000"/>
              </a:lnSpc>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项运用的是比喻手法</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cs typeface="Courier New"/>
              </a:rPr>
              <a:t>A</a:t>
            </a:r>
            <a:r>
              <a:rPr lang="zh-CN" altLang="zh-CN" sz="2800" kern="100" dirty="0">
                <a:latin typeface="Times New Roman"/>
                <a:ea typeface="华文细黑"/>
                <a:cs typeface="Times New Roman"/>
              </a:rPr>
              <a:t>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衣冠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代指达官贵人</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珠翠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代指宫女</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孤帆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代指船。</a:t>
            </a:r>
            <a:endParaRPr lang="zh-CN" altLang="zh-CN" sz="1050" kern="100" dirty="0">
              <a:effectLst/>
              <a:latin typeface="宋体"/>
              <a:cs typeface="Courier New"/>
            </a:endParaRPr>
          </a:p>
        </p:txBody>
      </p:sp>
    </p:spTree>
    <p:extLst>
      <p:ext uri="{BB962C8B-B14F-4D97-AF65-F5344CB8AC3E}">
        <p14:creationId xmlns:p14="http://schemas.microsoft.com/office/powerpoint/2010/main" val="13607732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13" restart="whenNotActive" fill="hold" evtFilter="cancelBubble" nodeType="interactiveSeq">
                <p:stCondLst>
                  <p:cond evt="onClick" delay="0">
                    <p:tgtEl>
                      <p:spTgt spid="6"/>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3" grpId="0" animBg="1"/>
      <p:bldP spid="3" grpId="1" animBg="1"/>
      <p:bldP spid="7" grpId="0" animBg="1"/>
      <p:bldP spid="7"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175277"/>
            <a:ext cx="11478502" cy="3272154"/>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概念。借代是用相关的事物来代替所要表达的事物的修辞手法。</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种类。</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特征代本体，</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具体代抽象，</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专名代泛称，</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形象代本体，</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部分代整体，</a:t>
            </a: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材料代本体。</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作用。以简代繁，以实代虚，以奇代凡，以事代情。可以引人联想，使表达收到形象突出、特点鲜明、具体生动的</a:t>
            </a:r>
            <a:r>
              <a:rPr lang="zh-CN" altLang="zh-CN" sz="2800" kern="100" dirty="0" smtClean="0">
                <a:latin typeface="Times New Roman"/>
                <a:ea typeface="华文细黑"/>
                <a:cs typeface="Times New Roman"/>
              </a:rPr>
              <a:t>效果。</a:t>
            </a:r>
            <a:endParaRPr lang="zh-CN" altLang="zh-CN" sz="1050" kern="10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3816597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356327" y="2579215"/>
            <a:ext cx="11484661" cy="1093158"/>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339000" y="45418"/>
            <a:ext cx="11478502" cy="6124729"/>
          </a:xfrm>
          <a:prstGeom prst="rect">
            <a:avLst/>
          </a:prstGeom>
        </p:spPr>
        <p:txBody>
          <a:bodyPr wrap="square" lIns="121898" tIns="60948" rIns="121898" bIns="60948">
            <a:spAutoFit/>
          </a:bodyPr>
          <a:lstStyle/>
          <a:p>
            <a:pPr>
              <a:lnSpc>
                <a:spcPct val="150000"/>
              </a:lnSpc>
            </a:pPr>
            <a:r>
              <a:rPr lang="en-US" altLang="zh-CN" sz="2600" b="1" kern="100" dirty="0" smtClean="0">
                <a:solidFill>
                  <a:srgbClr val="0000FF"/>
                </a:solidFill>
                <a:latin typeface="Times New Roman"/>
                <a:ea typeface="华文细黑"/>
                <a:cs typeface="Courier New"/>
              </a:rPr>
              <a:t>(</a:t>
            </a:r>
            <a:r>
              <a:rPr lang="zh-CN" altLang="zh-CN" sz="2600" b="1" kern="100" dirty="0" smtClean="0">
                <a:solidFill>
                  <a:srgbClr val="0000FF"/>
                </a:solidFill>
                <a:latin typeface="Times New Roman"/>
                <a:ea typeface="华文细黑"/>
                <a:cs typeface="Times New Roman"/>
              </a:rPr>
              <a:t>四</a:t>
            </a:r>
            <a:r>
              <a:rPr lang="en-US" altLang="zh-CN" sz="2600" b="1" kern="100" dirty="0" smtClean="0">
                <a:solidFill>
                  <a:srgbClr val="0000FF"/>
                </a:solidFill>
                <a:latin typeface="Times New Roman"/>
                <a:ea typeface="华文细黑"/>
                <a:cs typeface="Courier New"/>
              </a:rPr>
              <a:t>)</a:t>
            </a:r>
            <a:r>
              <a:rPr lang="zh-CN" altLang="zh-CN" sz="2600" b="1" kern="100" dirty="0" smtClean="0">
                <a:solidFill>
                  <a:srgbClr val="0000FF"/>
                </a:solidFill>
                <a:latin typeface="Times New Roman"/>
                <a:ea typeface="华文细黑"/>
                <a:cs typeface="Times New Roman"/>
              </a:rPr>
              <a:t>夸张：</a:t>
            </a:r>
            <a:r>
              <a:rPr lang="en-US" altLang="zh-CN" sz="2600" b="1" kern="100" dirty="0" smtClean="0">
                <a:solidFill>
                  <a:srgbClr val="0000FF"/>
                </a:solidFill>
                <a:latin typeface="宋体"/>
                <a:ea typeface="华文细黑"/>
                <a:cs typeface="Times New Roman"/>
              </a:rPr>
              <a:t>“</a:t>
            </a:r>
            <a:r>
              <a:rPr lang="zh-CN" altLang="zh-CN" sz="2600" b="1" kern="100" dirty="0" smtClean="0">
                <a:solidFill>
                  <a:srgbClr val="0000FF"/>
                </a:solidFill>
                <a:latin typeface="Times New Roman"/>
                <a:ea typeface="华文细黑"/>
                <a:cs typeface="Times New Roman"/>
              </a:rPr>
              <a:t>说大话</a:t>
            </a:r>
            <a:r>
              <a:rPr lang="en-US" altLang="zh-CN" sz="2600" b="1" kern="100" dirty="0" smtClean="0">
                <a:solidFill>
                  <a:srgbClr val="0000FF"/>
                </a:solidFill>
                <a:latin typeface="宋体"/>
                <a:ea typeface="华文细黑"/>
                <a:cs typeface="Times New Roman"/>
              </a:rPr>
              <a:t>”</a:t>
            </a:r>
            <a:endParaRPr lang="zh-CN" altLang="zh-CN" sz="2600" b="1" kern="100" dirty="0" smtClean="0">
              <a:solidFill>
                <a:srgbClr val="0000FF"/>
              </a:solidFill>
              <a:latin typeface="宋体"/>
              <a:cs typeface="Courier New"/>
            </a:endParaRPr>
          </a:p>
          <a:p>
            <a:pPr>
              <a:lnSpc>
                <a:spcPct val="150000"/>
              </a:lnSpc>
            </a:pPr>
            <a:r>
              <a:rPr lang="en-US" altLang="zh-CN" sz="2600" kern="100" dirty="0" smtClean="0">
                <a:latin typeface="Times New Roman"/>
                <a:ea typeface="华文细黑"/>
                <a:cs typeface="Courier New"/>
              </a:rPr>
              <a:t>7.</a:t>
            </a:r>
            <a:r>
              <a:rPr lang="zh-CN" altLang="zh-CN" sz="2600" kern="100" dirty="0" smtClean="0">
                <a:latin typeface="Times New Roman"/>
                <a:ea typeface="华文细黑"/>
                <a:cs typeface="Times New Roman"/>
              </a:rPr>
              <a:t>下列各句中，没有运用夸张手法的一项是</a:t>
            </a:r>
            <a:endParaRPr lang="zh-CN" altLang="zh-CN" sz="2600" kern="100" dirty="0" smtClean="0">
              <a:latin typeface="宋体"/>
              <a:cs typeface="Courier New"/>
            </a:endParaRPr>
          </a:p>
          <a:p>
            <a:pPr>
              <a:lnSpc>
                <a:spcPct val="150000"/>
              </a:lnSpc>
            </a:pPr>
            <a:r>
              <a:rPr lang="en-US" altLang="zh-CN" sz="2600" kern="100" dirty="0" smtClean="0">
                <a:latin typeface="Times New Roman"/>
                <a:ea typeface="华文细黑"/>
                <a:cs typeface="Courier New"/>
              </a:rPr>
              <a:t>A.</a:t>
            </a:r>
            <a:r>
              <a:rPr lang="zh-CN" altLang="zh-CN" sz="2600" kern="100" dirty="0" smtClean="0">
                <a:latin typeface="Times New Roman"/>
                <a:ea typeface="华文细黑"/>
                <a:cs typeface="Times New Roman"/>
              </a:rPr>
              <a:t>这山峡，天晴的时候，也成天不见太阳，顺着弯曲的运输便道走去，随便什</a:t>
            </a:r>
            <a:endParaRPr lang="en-US" altLang="zh-CN" sz="2600" kern="100" dirty="0" smtClean="0">
              <a:latin typeface="Times New Roman"/>
              <a:ea typeface="华文细黑"/>
              <a:cs typeface="Times New Roman"/>
            </a:endParaRPr>
          </a:p>
          <a:p>
            <a:pPr>
              <a:lnSpc>
                <a:spcPct val="150000"/>
              </a:lnSpc>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么时候仰面看，只能看见巴掌大的一块天。</a:t>
            </a:r>
            <a:endParaRPr lang="zh-CN" altLang="zh-CN" sz="2600" kern="100" dirty="0" smtClean="0">
              <a:latin typeface="宋体"/>
              <a:cs typeface="Courier New"/>
            </a:endParaRPr>
          </a:p>
          <a:p>
            <a:pPr>
              <a:lnSpc>
                <a:spcPct val="150000"/>
              </a:lnSpc>
            </a:pPr>
            <a:r>
              <a:rPr lang="en-US" altLang="zh-CN" sz="2600" kern="100" dirty="0" smtClean="0">
                <a:latin typeface="Times New Roman"/>
                <a:ea typeface="华文细黑"/>
                <a:cs typeface="Courier New"/>
              </a:rPr>
              <a:t>B.</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热的包子咧！刚出屉的</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十一二岁的小伙计，歪着嘴在路旁的店门前</a:t>
            </a:r>
            <a:endParaRPr lang="en-US" altLang="zh-CN" sz="2600" kern="100" dirty="0" smtClean="0">
              <a:latin typeface="Times New Roman"/>
              <a:ea typeface="华文细黑"/>
              <a:cs typeface="Times New Roman"/>
            </a:endParaRPr>
          </a:p>
          <a:p>
            <a:pPr>
              <a:lnSpc>
                <a:spcPct val="150000"/>
              </a:lnSpc>
            </a:pPr>
            <a:r>
              <a:rPr lang="en-US" altLang="zh-CN" sz="2600" kern="100" spc="-50" dirty="0">
                <a:latin typeface="Times New Roman"/>
                <a:ea typeface="华文细黑"/>
                <a:cs typeface="Times New Roman"/>
              </a:rPr>
              <a:t> </a:t>
            </a:r>
            <a:r>
              <a:rPr lang="en-US" altLang="zh-CN" sz="2600" kern="100" spc="-50" dirty="0" smtClean="0">
                <a:latin typeface="Times New Roman"/>
                <a:ea typeface="华文细黑"/>
                <a:cs typeface="Times New Roman"/>
              </a:rPr>
              <a:t>   </a:t>
            </a:r>
            <a:r>
              <a:rPr lang="zh-CN" altLang="zh-CN" sz="2600" kern="100" spc="-80" dirty="0" smtClean="0">
                <a:latin typeface="Times New Roman"/>
                <a:ea typeface="华文细黑"/>
                <a:cs typeface="Times New Roman"/>
              </a:rPr>
              <a:t>叫喊。他旁边的破旧桌子上，就有二三十个馒头包子，毫无热气，冷冷地坐着。</a:t>
            </a:r>
            <a:endParaRPr lang="zh-CN" altLang="zh-CN" sz="2600" kern="100" spc="-80" dirty="0" smtClean="0">
              <a:latin typeface="宋体"/>
              <a:cs typeface="Courier New"/>
            </a:endParaRPr>
          </a:p>
          <a:p>
            <a:pPr>
              <a:lnSpc>
                <a:spcPct val="150000"/>
              </a:lnSpc>
            </a:pPr>
            <a:r>
              <a:rPr lang="en-US" altLang="zh-CN" sz="2600" kern="100" dirty="0" smtClean="0">
                <a:latin typeface="Times New Roman"/>
                <a:ea typeface="华文细黑"/>
                <a:cs typeface="Courier New"/>
              </a:rPr>
              <a:t>C.</a:t>
            </a:r>
            <a:r>
              <a:rPr lang="zh-CN" altLang="zh-CN" sz="2600" kern="100" dirty="0" smtClean="0">
                <a:latin typeface="Times New Roman"/>
                <a:ea typeface="华文细黑"/>
                <a:cs typeface="Times New Roman"/>
              </a:rPr>
              <a:t>红军十五天五战五捷，痛快淋漓地打破了敌人的第二次</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围剿</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。为此，毛</a:t>
            </a:r>
            <a:endParaRPr lang="en-US" altLang="zh-CN" sz="2600" kern="100" dirty="0" smtClean="0">
              <a:latin typeface="Times New Roman"/>
              <a:ea typeface="华文细黑"/>
              <a:cs typeface="Times New Roman"/>
            </a:endParaRPr>
          </a:p>
          <a:p>
            <a:pPr>
              <a:lnSpc>
                <a:spcPct val="150000"/>
              </a:lnSpc>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spc="-100" dirty="0" smtClean="0">
                <a:latin typeface="Times New Roman"/>
                <a:ea typeface="华文细黑"/>
                <a:cs typeface="Times New Roman"/>
              </a:rPr>
              <a:t>主席写了光辉诗句：</a:t>
            </a:r>
            <a:r>
              <a:rPr lang="en-US" altLang="zh-CN" sz="2600" kern="100" spc="-100" dirty="0" smtClean="0">
                <a:latin typeface="宋体"/>
                <a:ea typeface="华文细黑"/>
                <a:cs typeface="Times New Roman"/>
              </a:rPr>
              <a:t>“</a:t>
            </a:r>
            <a:r>
              <a:rPr lang="zh-CN" altLang="zh-CN" sz="2600" kern="100" spc="-100" dirty="0" smtClean="0">
                <a:latin typeface="Times New Roman"/>
                <a:ea typeface="华文细黑"/>
                <a:cs typeface="Times New Roman"/>
              </a:rPr>
              <a:t>七百里驱十五日，赣水苍茫闽山碧，横扫千军如卷席。</a:t>
            </a:r>
            <a:r>
              <a:rPr lang="en-US" altLang="zh-CN" sz="2600" kern="100" spc="-100" dirty="0" smtClean="0">
                <a:latin typeface="宋体"/>
                <a:ea typeface="华文细黑"/>
                <a:cs typeface="Times New Roman"/>
              </a:rPr>
              <a:t>”</a:t>
            </a:r>
            <a:endParaRPr lang="zh-CN" altLang="zh-CN" sz="2600" kern="100" spc="-100" dirty="0" smtClean="0">
              <a:latin typeface="宋体"/>
              <a:cs typeface="Courier New"/>
            </a:endParaRPr>
          </a:p>
          <a:p>
            <a:pPr>
              <a:lnSpc>
                <a:spcPct val="150000"/>
              </a:lnSpc>
            </a:pPr>
            <a:r>
              <a:rPr lang="en-US" altLang="zh-CN" sz="2600" kern="100" dirty="0" smtClean="0">
                <a:latin typeface="Times New Roman"/>
                <a:ea typeface="华文细黑"/>
                <a:cs typeface="Courier New"/>
              </a:rPr>
              <a:t>D.</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愁肠已断无由醉，酒未到，先成泪。</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这滴泪，凄切、深挚，千年之后，</a:t>
            </a:r>
            <a:r>
              <a:rPr lang="en-US" altLang="zh-CN" sz="2600" kern="100" dirty="0" smtClean="0">
                <a:latin typeface="Times New Roman"/>
                <a:ea typeface="华文细黑"/>
                <a:cs typeface="Times New Roman"/>
              </a:rPr>
              <a:t> </a:t>
            </a:r>
          </a:p>
          <a:p>
            <a:pPr>
              <a:lnSpc>
                <a:spcPct val="150000"/>
              </a:lnSpc>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于每一个朗月高悬的无眠之夜，在相思悲愁者的眉间、心上静静流淌。</a:t>
            </a:r>
            <a:endParaRPr lang="zh-CN" altLang="zh-CN" sz="2600" kern="100" dirty="0">
              <a:effectLst/>
              <a:latin typeface="宋体"/>
              <a:cs typeface="Courier New"/>
            </a:endParaRPr>
          </a:p>
        </p:txBody>
      </p:sp>
      <p:sp>
        <p:nvSpPr>
          <p:cNvPr id="5" name="TextBox 4"/>
          <p:cNvSpPr txBox="1"/>
          <p:nvPr/>
        </p:nvSpPr>
        <p:spPr>
          <a:xfrm>
            <a:off x="6847535" y="80823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6" name="TextBox 5"/>
          <p:cNvSpPr txBox="1"/>
          <p:nvPr/>
        </p:nvSpPr>
        <p:spPr>
          <a:xfrm>
            <a:off x="7967951" y="808237"/>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7" name="矩形 6"/>
          <p:cNvSpPr/>
          <p:nvPr/>
        </p:nvSpPr>
        <p:spPr>
          <a:xfrm>
            <a:off x="363819" y="6113891"/>
            <a:ext cx="11335913" cy="616579"/>
          </a:xfrm>
          <a:prstGeom prst="rect">
            <a:avLst/>
          </a:prstGeom>
          <a:solidFill>
            <a:schemeClr val="accent1">
              <a:lumMod val="20000"/>
              <a:lumOff val="80000"/>
            </a:schemeClr>
          </a:solidFill>
        </p:spPr>
        <p:txBody>
          <a:bodyPr wrap="square">
            <a:spAutoFit/>
          </a:bodyPr>
          <a:lstStyle/>
          <a:p>
            <a:pPr>
              <a:lnSpc>
                <a:spcPct val="150000"/>
              </a:lnSpc>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项运用的是拟人手法。</a:t>
            </a:r>
            <a:endParaRPr lang="zh-CN" altLang="zh-CN" sz="2600" kern="100" dirty="0">
              <a:effectLst/>
              <a:latin typeface="宋体"/>
              <a:cs typeface="Courier New"/>
            </a:endParaRPr>
          </a:p>
        </p:txBody>
      </p:sp>
    </p:spTree>
    <p:extLst>
      <p:ext uri="{BB962C8B-B14F-4D97-AF65-F5344CB8AC3E}">
        <p14:creationId xmlns:p14="http://schemas.microsoft.com/office/powerpoint/2010/main" val="2320883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13" restart="whenNotActive" fill="hold" evtFilter="cancelBubble" nodeType="interactiveSeq">
                <p:stCondLst>
                  <p:cond evt="onClick" delay="0">
                    <p:tgtEl>
                      <p:spTgt spid="6"/>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3" grpId="0" animBg="1"/>
      <p:bldP spid="3" grpId="1" animBg="1"/>
      <p:bldP spid="7" grpId="0" animBg="1"/>
      <p:bldP spid="7"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309768"/>
            <a:ext cx="11478502" cy="3272154"/>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概念。夸张是为达到某种表达效果的需要，故意对事物的形象、特征、作用、程度等方面加以扩大、缩小或超前描述的修辞手法。</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种类。</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扩大夸张，</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缩小夸张，</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超前夸张。</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作用。揭示本质，给人以启示；烘托气氛，增强感染力；增强联想，以创造意境；表明态度，语言生动</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1817053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221914"/>
            <a:ext cx="11478502" cy="5293733"/>
          </a:xfrm>
          <a:prstGeom prst="rect">
            <a:avLst/>
          </a:prstGeom>
        </p:spPr>
        <p:txBody>
          <a:bodyPr wrap="square" lIns="121898" tIns="60948" rIns="121898" bIns="60948">
            <a:spAutoFit/>
          </a:bodyPr>
          <a:lstStyle/>
          <a:p>
            <a:pPr lvl="0">
              <a:lnSpc>
                <a:spcPct val="150000"/>
              </a:lnSpc>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五</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对偶：</a:t>
            </a:r>
            <a:r>
              <a:rPr lang="en-US" altLang="zh-CN" sz="2800" b="1" kern="100" dirty="0">
                <a:solidFill>
                  <a:srgbClr val="0000FF"/>
                </a:solidFill>
                <a:latin typeface="宋体"/>
                <a:ea typeface="华文细黑"/>
                <a:cs typeface="Times New Roman"/>
              </a:rPr>
              <a:t>“</a:t>
            </a:r>
            <a:r>
              <a:rPr lang="zh-CN" altLang="zh-CN" sz="2800" b="1" kern="100" dirty="0">
                <a:solidFill>
                  <a:srgbClr val="0000FF"/>
                </a:solidFill>
                <a:latin typeface="Times New Roman"/>
                <a:ea typeface="华文细黑"/>
                <a:cs typeface="Times New Roman"/>
              </a:rPr>
              <a:t>比翼齐飞，共结连理</a:t>
            </a:r>
            <a:r>
              <a:rPr lang="en-US" altLang="zh-CN" sz="2800" b="1" kern="100" dirty="0" smtClean="0">
                <a:solidFill>
                  <a:srgbClr val="0000FF"/>
                </a:solidFill>
                <a:latin typeface="宋体"/>
                <a:ea typeface="华文细黑"/>
                <a:cs typeface="Times New Roman"/>
              </a:rPr>
              <a:t>”</a:t>
            </a:r>
            <a:endParaRPr lang="en-US" altLang="zh-CN" sz="1050" b="1" kern="100" dirty="0">
              <a:solidFill>
                <a:srgbClr val="0000FF"/>
              </a:solidFill>
              <a:latin typeface="宋体"/>
              <a:cs typeface="Courier New"/>
            </a:endParaRPr>
          </a:p>
          <a:p>
            <a:pPr>
              <a:lnSpc>
                <a:spcPct val="150000"/>
              </a:lnSpc>
            </a:pPr>
            <a:r>
              <a:rPr lang="en-US" altLang="zh-CN" sz="2800" kern="100" dirty="0">
                <a:latin typeface="Times New Roman"/>
                <a:ea typeface="华文细黑"/>
                <a:cs typeface="Courier New"/>
              </a:rPr>
              <a:t>8.(2012·</a:t>
            </a:r>
            <a:r>
              <a:rPr lang="zh-CN" altLang="zh-CN" sz="2800" kern="100" dirty="0">
                <a:latin typeface="Times New Roman"/>
                <a:ea typeface="华文细黑"/>
                <a:cs typeface="Times New Roman"/>
              </a:rPr>
              <a:t>湖北</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请用对偶句描述下面《红楼梦》中宝黛初会的情景。字数不超过</a:t>
            </a:r>
            <a:r>
              <a:rPr lang="en-US" altLang="zh-CN" sz="2800" kern="100" dirty="0">
                <a:latin typeface="Times New Roman"/>
                <a:ea typeface="华文细黑"/>
                <a:cs typeface="Courier New"/>
              </a:rPr>
              <a:t>30</a:t>
            </a:r>
            <a:r>
              <a:rPr lang="zh-CN" altLang="zh-CN" sz="2800" kern="100" dirty="0">
                <a:latin typeface="Times New Roman"/>
                <a:ea typeface="华文细黑"/>
                <a:cs typeface="Times New Roman"/>
              </a:rPr>
              <a:t>字。</a:t>
            </a:r>
            <a:endParaRPr lang="zh-CN" altLang="zh-CN" sz="1050" kern="100" dirty="0">
              <a:latin typeface="宋体"/>
              <a:cs typeface="Courier New"/>
            </a:endParaRPr>
          </a:p>
          <a:p>
            <a:pPr indent="720000">
              <a:lnSpc>
                <a:spcPct val="150000"/>
              </a:lnSpc>
            </a:pPr>
            <a:r>
              <a:rPr lang="zh-CN" altLang="zh-CN" sz="2800" kern="100" dirty="0">
                <a:latin typeface="Times New Roman"/>
                <a:ea typeface="华文细黑"/>
                <a:cs typeface="Times New Roman"/>
              </a:rPr>
              <a:t>黛玉一见，便吃一大惊，心下想道：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好生奇怪，倒像在那里见过一般，何等眼熟到如此！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宝玉看罢，因笑道：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这个妹妹我曾见过的。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贾母笑道：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可又是胡说，你又何曾见过他？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宝玉笑道：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虽然未曾见过他，然我看着面善，心里就算是旧相识，今日只作远别重逢，亦未为不可。</a:t>
            </a:r>
            <a:r>
              <a:rPr lang="en-US" altLang="zh-CN" sz="2800" kern="100" dirty="0" smtClean="0">
                <a:latin typeface="宋体"/>
                <a:ea typeface="华文细黑"/>
                <a:cs typeface="Times New Roman"/>
              </a:rPr>
              <a:t>”</a:t>
            </a:r>
            <a:endParaRPr lang="zh-CN" altLang="zh-CN" sz="1050" kern="100" dirty="0">
              <a:latin typeface="宋体"/>
              <a:cs typeface="Courier New"/>
            </a:endParaRPr>
          </a:p>
        </p:txBody>
      </p:sp>
      <p:sp>
        <p:nvSpPr>
          <p:cNvPr id="3" name="TextBox 2"/>
          <p:cNvSpPr txBox="1"/>
          <p:nvPr/>
        </p:nvSpPr>
        <p:spPr>
          <a:xfrm>
            <a:off x="2719672" y="167198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TextBox 4">
            <a:hlinkClick r:id="rId2" action="ppaction://hlinksldjump"/>
          </p:cNvPr>
          <p:cNvSpPr txBox="1"/>
          <p:nvPr/>
        </p:nvSpPr>
        <p:spPr>
          <a:xfrm>
            <a:off x="3840088" y="1671985"/>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6" name="矩形 5"/>
          <p:cNvSpPr/>
          <p:nvPr/>
        </p:nvSpPr>
        <p:spPr>
          <a:xfrm>
            <a:off x="363819" y="5483187"/>
            <a:ext cx="11335913" cy="1302408"/>
          </a:xfrm>
          <a:prstGeom prst="rect">
            <a:avLst/>
          </a:prstGeom>
          <a:solidFill>
            <a:schemeClr val="accent1">
              <a:lumMod val="20000"/>
              <a:lumOff val="80000"/>
            </a:schemeClr>
          </a:solidFill>
        </p:spPr>
        <p:txBody>
          <a:bodyPr wrap="square">
            <a:spAutoFit/>
          </a:bodyPr>
          <a:lstStyle/>
          <a:p>
            <a:pPr>
              <a:lnSpc>
                <a:spcPct val="150000"/>
              </a:lnSpc>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示例</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娇黛玉一见惊疑似何处见过宝哥哥　痴宝玉初识欣喜如梦里重逢林妹妹</a:t>
            </a:r>
            <a:endParaRPr lang="zh-CN" altLang="zh-CN" sz="1050" kern="100" dirty="0">
              <a:effectLst/>
              <a:latin typeface="宋体"/>
              <a:cs typeface="Courier New"/>
            </a:endParaRPr>
          </a:p>
        </p:txBody>
      </p:sp>
    </p:spTree>
    <p:extLst>
      <p:ext uri="{BB962C8B-B14F-4D97-AF65-F5344CB8AC3E}">
        <p14:creationId xmlns:p14="http://schemas.microsoft.com/office/powerpoint/2010/main" val="7605776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6" grpId="0" animBg="1"/>
      <p:bldP spid="6" grpId="1" animBg="1"/>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63819" y="1197546"/>
            <a:ext cx="11335913" cy="1948739"/>
          </a:xfrm>
          <a:prstGeom prst="rect">
            <a:avLst/>
          </a:prstGeom>
          <a:solidFill>
            <a:schemeClr val="accent1">
              <a:lumMod val="20000"/>
              <a:lumOff val="80000"/>
            </a:schemeClr>
          </a:solidFill>
        </p:spPr>
        <p:txBody>
          <a:bodyPr wrap="square">
            <a:spAutoFit/>
          </a:bodyPr>
          <a:lstStyle/>
          <a:p>
            <a:pPr>
              <a:lnSpc>
                <a:spcPct val="150000"/>
              </a:lnSpc>
            </a:pPr>
            <a:r>
              <a:rPr lang="zh-CN" altLang="zh-CN" sz="2800" kern="100" dirty="0">
                <a:latin typeface="Times New Roman"/>
                <a:ea typeface="华文细黑"/>
                <a:cs typeface="Times New Roman"/>
              </a:rPr>
              <a:t>本题考查运用对偶修辞的能力。林黛玉和贾宝玉初见时表现出了</a:t>
            </a:r>
            <a:r>
              <a:rPr lang="zh-CN" altLang="zh-CN" sz="2800" kern="100" dirty="0" smtClean="0">
                <a:latin typeface="Times New Roman"/>
                <a:ea typeface="华文细黑"/>
                <a:cs typeface="Times New Roman"/>
              </a:rPr>
              <a:t>相似的</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感受</a:t>
            </a:r>
            <a:r>
              <a:rPr lang="zh-CN" altLang="zh-CN" sz="2800" kern="100" dirty="0">
                <a:latin typeface="Times New Roman"/>
                <a:ea typeface="华文细黑"/>
                <a:cs typeface="Times New Roman"/>
              </a:rPr>
              <a:t>：很面熟。两人有这种感觉不足为奇，因为他们确实是前世有缘，所以才会有一见如故的感受。解答此题需注意内容和形式的双重要求。</a:t>
            </a:r>
            <a:endParaRPr lang="zh-CN" altLang="zh-CN" sz="1050" kern="100" dirty="0">
              <a:effectLst/>
              <a:latin typeface="宋体"/>
              <a:cs typeface="Courier New"/>
            </a:endParaRPr>
          </a:p>
        </p:txBody>
      </p:sp>
    </p:spTree>
    <p:extLst>
      <p:ext uri="{BB962C8B-B14F-4D97-AF65-F5344CB8AC3E}">
        <p14:creationId xmlns:p14="http://schemas.microsoft.com/office/powerpoint/2010/main" val="462003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283107" y="3076446"/>
            <a:ext cx="7624203" cy="707886"/>
          </a:xfrm>
          <a:prstGeom prst="rect">
            <a:avLst/>
          </a:prstGeom>
        </p:spPr>
        <p:txBody>
          <a:bodyPr wrap="none">
            <a:spAutoFit/>
          </a:bodyPr>
          <a:lstStyle/>
          <a:p>
            <a:pPr algn="ctr"/>
            <a:r>
              <a:rPr lang="en-US" altLang="zh-CN" sz="4000" b="1" dirty="0" smtClean="0">
                <a:solidFill>
                  <a:schemeClr val="bg1"/>
                </a:solidFill>
                <a:latin typeface="Times New Roman" pitchFamily="18" charset="0"/>
                <a:ea typeface="微软雅黑" pitchFamily="34" charset="-122"/>
                <a:cs typeface="Times New Roman" pitchFamily="18" charset="0"/>
              </a:rPr>
              <a:t>Ⅰ  </a:t>
            </a:r>
            <a:r>
              <a:rPr lang="zh-CN" altLang="en-US" sz="4000" b="1" dirty="0" smtClean="0">
                <a:solidFill>
                  <a:schemeClr val="bg1"/>
                </a:solidFill>
                <a:latin typeface="Times New Roman" pitchFamily="18" charset="0"/>
                <a:ea typeface="微软雅黑" pitchFamily="34" charset="-122"/>
                <a:cs typeface="Times New Roman" pitchFamily="18" charset="0"/>
              </a:rPr>
              <a:t>精做课标真题，把握复习方向</a:t>
            </a:r>
            <a:endParaRPr lang="en-US" altLang="zh-CN" sz="4000" b="1"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247984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025219"/>
            <a:ext cx="11478502" cy="4564815"/>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概念。对偶是用字数相等、结构相同、意义对称的一对短语或句子来表达两个相对或相近意思的修辞手法。</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种类。</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正对，</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反对，</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串对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流水对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作用。</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形式整齐，结构对称，可以收到一种均衡的美感效果。</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词句凝练概括，富有表现力，能够把相关事物间的关系表现得集中鲜明；使对立事物间的对比强烈，褒贬分明。</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节奏鲜明，音韵和谐，读来朗朗上口，便于传诵记忆。</a:t>
            </a:r>
            <a:endParaRPr lang="zh-CN" altLang="zh-CN" sz="1050" kern="10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4232044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14400"/>
            <a:ext cx="11478502" cy="4001071"/>
          </a:xfrm>
          <a:prstGeom prst="rect">
            <a:avLst/>
          </a:prstGeom>
        </p:spPr>
        <p:txBody>
          <a:bodyPr wrap="square" lIns="121898" tIns="60948" rIns="121898" bIns="60948">
            <a:spAutoFit/>
          </a:bodyPr>
          <a:lstStyle/>
          <a:p>
            <a:pPr>
              <a:lnSpc>
                <a:spcPct val="150000"/>
              </a:lnSpc>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六</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排比：</a:t>
            </a:r>
            <a:r>
              <a:rPr lang="en-US" altLang="zh-CN" sz="2800" b="1" kern="100" dirty="0">
                <a:solidFill>
                  <a:srgbClr val="0000FF"/>
                </a:solidFill>
                <a:latin typeface="宋体"/>
                <a:ea typeface="华文细黑"/>
                <a:cs typeface="Times New Roman"/>
              </a:rPr>
              <a:t>“</a:t>
            </a:r>
            <a:r>
              <a:rPr lang="zh-CN" altLang="zh-CN" sz="2800" b="1" kern="100" dirty="0">
                <a:solidFill>
                  <a:srgbClr val="0000FF"/>
                </a:solidFill>
                <a:latin typeface="Times New Roman"/>
                <a:ea typeface="华文细黑"/>
                <a:cs typeface="Times New Roman"/>
              </a:rPr>
              <a:t>同声相应，同气相求</a:t>
            </a:r>
            <a:r>
              <a:rPr lang="en-US" altLang="zh-CN" sz="2800" b="1" kern="100" dirty="0">
                <a:solidFill>
                  <a:srgbClr val="0000FF"/>
                </a:solidFill>
                <a:latin typeface="宋体"/>
                <a:ea typeface="华文细黑"/>
                <a:cs typeface="Times New Roman"/>
              </a:rPr>
              <a:t>”</a:t>
            </a:r>
            <a:endParaRPr lang="zh-CN" altLang="zh-CN" sz="1050" b="1" kern="100" dirty="0">
              <a:solidFill>
                <a:srgbClr val="0000FF"/>
              </a:solidFill>
              <a:latin typeface="宋体"/>
              <a:cs typeface="Courier New"/>
            </a:endParaRPr>
          </a:p>
          <a:p>
            <a:pPr>
              <a:lnSpc>
                <a:spcPct val="150000"/>
              </a:lnSpc>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在下面文字中的横线处填写恰当的句子，与下文构成排比句。</a:t>
            </a:r>
            <a:endParaRPr lang="zh-CN" altLang="zh-CN" sz="1050" kern="100" dirty="0">
              <a:latin typeface="宋体"/>
              <a:cs typeface="Courier New"/>
            </a:endParaRPr>
          </a:p>
          <a:p>
            <a:pPr indent="720000">
              <a:lnSpc>
                <a:spcPct val="150000"/>
              </a:lnSpc>
            </a:pPr>
            <a:r>
              <a:rPr lang="zh-CN" altLang="zh-CN" sz="2800" kern="100" dirty="0">
                <a:latin typeface="Times New Roman"/>
                <a:ea typeface="华文细黑"/>
                <a:cs typeface="Times New Roman"/>
              </a:rPr>
              <a:t>未品尝过酸涩的人，无法真正体会甜美。</a:t>
            </a:r>
            <a:r>
              <a:rPr lang="en-US" altLang="zh-CN" sz="2800" kern="100" dirty="0">
                <a:latin typeface="Times New Roman"/>
                <a:ea typeface="华文细黑"/>
                <a:cs typeface="Courier New"/>
              </a:rPr>
              <a:t>________________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________________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________________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________________</a:t>
            </a:r>
            <a:r>
              <a:rPr lang="zh-CN" altLang="zh-CN" sz="2800" kern="100" dirty="0">
                <a:latin typeface="Times New Roman"/>
                <a:ea typeface="华文细黑"/>
                <a:cs typeface="Times New Roman"/>
              </a:rPr>
              <a:t>；拒绝艰苦创新的人，永远不能体会发明的快乐。总之，拒绝酸涩的人，永远不能体味甜美的甘醇。</a:t>
            </a:r>
            <a:endParaRPr lang="zh-CN" altLang="zh-CN" sz="1050" kern="100" dirty="0">
              <a:effectLst/>
              <a:latin typeface="宋体"/>
              <a:cs typeface="Courier New"/>
            </a:endParaRPr>
          </a:p>
        </p:txBody>
      </p:sp>
      <p:sp>
        <p:nvSpPr>
          <p:cNvPr id="3" name="矩形 2"/>
          <p:cNvSpPr/>
          <p:nvPr/>
        </p:nvSpPr>
        <p:spPr>
          <a:xfrm>
            <a:off x="435149" y="4581922"/>
            <a:ext cx="11386607" cy="1302408"/>
          </a:xfrm>
          <a:prstGeom prst="rect">
            <a:avLst/>
          </a:prstGeom>
          <a:solidFill>
            <a:schemeClr val="accent1">
              <a:lumMod val="20000"/>
              <a:lumOff val="80000"/>
            </a:schemeClr>
          </a:solidFill>
        </p:spPr>
        <p:txBody>
          <a:bodyPr wrap="square">
            <a:spAutoFit/>
          </a:bodyPr>
          <a:lstStyle/>
          <a:p>
            <a:pPr>
              <a:lnSpc>
                <a:spcPct val="150000"/>
              </a:lnSpc>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示例</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拒绝艰难攀登的人　永远不能欣赏顶峰的壮美景色　拒绝辛勤劳动的人　永远不能享受丰收的喜悦</a:t>
            </a:r>
            <a:endParaRPr lang="zh-CN" altLang="zh-CN" sz="1050" kern="100" dirty="0">
              <a:effectLst/>
              <a:latin typeface="宋体"/>
              <a:cs typeface="Courier New"/>
            </a:endParaRPr>
          </a:p>
        </p:txBody>
      </p:sp>
      <p:sp>
        <p:nvSpPr>
          <p:cNvPr id="5" name="TextBox 4"/>
          <p:cNvSpPr txBox="1"/>
          <p:nvPr/>
        </p:nvSpPr>
        <p:spPr>
          <a:xfrm>
            <a:off x="3471206" y="372735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120307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197546"/>
            <a:ext cx="11478502" cy="3918484"/>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概念。排比是由三个或三个以上结构相同或相似、内容相关、语气一致的短语或句子排列在一起，用来加强语势、强调内容、加重感情的修辞手法。</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种类。</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成分排比，</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分句排比，</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单句排比，</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复句排比。</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作用。内容集中，增强气势；叙事透辟，条分缕析；节奏鲜明，长于抒情。</a:t>
            </a:r>
            <a:endParaRPr lang="zh-CN" altLang="zh-CN" sz="1050" kern="10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38314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07901"/>
            <a:ext cx="11478502" cy="5940063"/>
          </a:xfrm>
          <a:prstGeom prst="rect">
            <a:avLst/>
          </a:prstGeom>
        </p:spPr>
        <p:txBody>
          <a:bodyPr wrap="square" lIns="121898" tIns="60948" rIns="121898" bIns="60948">
            <a:spAutoFit/>
          </a:bodyPr>
          <a:lstStyle/>
          <a:p>
            <a:pPr>
              <a:lnSpc>
                <a:spcPct val="150000"/>
              </a:lnSpc>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七</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反复：</a:t>
            </a:r>
            <a:r>
              <a:rPr lang="en-US" altLang="zh-CN" sz="2800" b="1" kern="100" dirty="0">
                <a:solidFill>
                  <a:srgbClr val="0000FF"/>
                </a:solidFill>
                <a:latin typeface="宋体"/>
                <a:ea typeface="华文细黑"/>
                <a:cs typeface="Times New Roman"/>
              </a:rPr>
              <a:t>“</a:t>
            </a:r>
            <a:r>
              <a:rPr lang="zh-CN" altLang="zh-CN" sz="2800" b="1" kern="100" dirty="0">
                <a:solidFill>
                  <a:srgbClr val="0000FF"/>
                </a:solidFill>
                <a:latin typeface="Times New Roman"/>
                <a:ea typeface="华文细黑"/>
                <a:cs typeface="Times New Roman"/>
              </a:rPr>
              <a:t>千言万语，一个声音</a:t>
            </a:r>
            <a:r>
              <a:rPr lang="en-US" altLang="zh-CN" sz="2800" b="1" kern="100" dirty="0">
                <a:solidFill>
                  <a:srgbClr val="0000FF"/>
                </a:solidFill>
                <a:latin typeface="宋体"/>
                <a:ea typeface="华文细黑"/>
                <a:cs typeface="Times New Roman"/>
              </a:rPr>
              <a:t>”</a:t>
            </a:r>
            <a:endParaRPr lang="zh-CN" altLang="zh-CN" sz="1050" b="1" kern="100" dirty="0">
              <a:solidFill>
                <a:srgbClr val="0000FF"/>
              </a:solidFill>
              <a:latin typeface="宋体"/>
              <a:cs typeface="Courier New"/>
            </a:endParaRPr>
          </a:p>
          <a:p>
            <a:pPr>
              <a:lnSpc>
                <a:spcPct val="150000"/>
              </a:lnSpc>
            </a:pPr>
            <a:r>
              <a:rPr lang="en-US" altLang="zh-CN" sz="2800" kern="100" dirty="0">
                <a:latin typeface="Times New Roman"/>
                <a:ea typeface="华文细黑"/>
                <a:cs typeface="Courier New"/>
              </a:rPr>
              <a:t>10.(2012·</a:t>
            </a:r>
            <a:r>
              <a:rPr lang="zh-CN" altLang="zh-CN" sz="2800" kern="100" dirty="0">
                <a:latin typeface="Times New Roman"/>
                <a:ea typeface="华文细黑"/>
                <a:cs typeface="Times New Roman"/>
              </a:rPr>
              <a:t>四川</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阅读下面的文字，完成文后题目。</a:t>
            </a:r>
            <a:endParaRPr lang="zh-CN" altLang="zh-CN" sz="1050" kern="100" dirty="0">
              <a:latin typeface="宋体"/>
              <a:cs typeface="Courier New"/>
            </a:endParaRPr>
          </a:p>
          <a:p>
            <a:pPr indent="720000">
              <a:lnSpc>
                <a:spcPct val="150000"/>
              </a:lnSpc>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过去</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柴垛是家力的象征。现在，我们再不会烧这些柴禾了。那堆梭梭柴就这样在院墙根呆了二十年，没有谁去管过它们。最后，它们变成一堆灰时，我可以说，我们没有烧它，它自己变成这样的。我们一直看着它变成了这样。</a:t>
            </a:r>
            <a:r>
              <a:rPr lang="zh-CN" altLang="zh-CN" sz="2800" u="heavy" kern="100" dirty="0">
                <a:latin typeface="Times New Roman"/>
                <a:ea typeface="华文细黑"/>
                <a:cs typeface="Times New Roman"/>
              </a:rPr>
              <a:t>从第一滴雨落到它们身上、第一层青皮在风中开裂我们看见了。它根部的茬头朽掉，像土一样脱落在地时我们看见了。深处的木质开始发黑时我们看见了，全都看见了</a:t>
            </a:r>
            <a:r>
              <a:rPr lang="zh-CN" altLang="zh-CN" sz="2800" u="heavy" kern="100" dirty="0" smtClean="0">
                <a:latin typeface="Times New Roman"/>
                <a:ea typeface="华文细黑"/>
                <a:cs typeface="Times New Roman"/>
              </a:rPr>
              <a:t>。</a:t>
            </a:r>
            <a:endParaRPr lang="en-US" altLang="zh-CN" sz="2800" u="heavy" kern="100" dirty="0" smtClean="0">
              <a:latin typeface="Times New Roman"/>
              <a:ea typeface="华文细黑"/>
              <a:cs typeface="Times New Roman"/>
            </a:endParaRPr>
          </a:p>
          <a:p>
            <a:pPr algn="r">
              <a:lnSpc>
                <a:spcPct val="150000"/>
              </a:lnSpc>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节选自《柴禾》，有删改</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706953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536510"/>
            <a:ext cx="11478502" cy="686830"/>
          </a:xfrm>
          <a:prstGeom prst="rect">
            <a:avLst/>
          </a:prstGeom>
        </p:spPr>
        <p:txBody>
          <a:bodyPr wrap="square" lIns="121898" tIns="60948" rIns="121898" bIns="60948">
            <a:spAutoFit/>
          </a:bodyPr>
          <a:lstStyle/>
          <a:p>
            <a:pPr>
              <a:lnSpc>
                <a:spcPct val="150000"/>
              </a:lnSpc>
            </a:pPr>
            <a:r>
              <a:rPr lang="zh-CN" altLang="zh-CN" sz="2800" kern="100" dirty="0">
                <a:latin typeface="Times New Roman"/>
                <a:ea typeface="华文细黑"/>
                <a:cs typeface="Times New Roman"/>
              </a:rPr>
              <a:t>画线句子运用了反复的修辞手法。请结合文章内容赏析其表达效果。</a:t>
            </a:r>
            <a:endParaRPr lang="zh-CN" altLang="zh-CN" sz="1050" kern="100" dirty="0">
              <a:effectLst/>
              <a:latin typeface="宋体"/>
              <a:cs typeface="Courier New"/>
            </a:endParaRPr>
          </a:p>
        </p:txBody>
      </p:sp>
      <p:sp>
        <p:nvSpPr>
          <p:cNvPr id="3" name="矩形 2"/>
          <p:cNvSpPr/>
          <p:nvPr/>
        </p:nvSpPr>
        <p:spPr>
          <a:xfrm>
            <a:off x="435149" y="1410789"/>
            <a:ext cx="11386607" cy="2595069"/>
          </a:xfrm>
          <a:prstGeom prst="rect">
            <a:avLst/>
          </a:prstGeom>
          <a:solidFill>
            <a:schemeClr val="accent1">
              <a:lumMod val="20000"/>
              <a:lumOff val="80000"/>
            </a:schemeClr>
          </a:solidFill>
        </p:spPr>
        <p:txBody>
          <a:bodyPr wrap="square">
            <a:spAutoFit/>
          </a:bodyPr>
          <a:lstStyle/>
          <a:p>
            <a:pPr>
              <a:lnSpc>
                <a:spcPct val="150000"/>
              </a:lnSpc>
            </a:pPr>
            <a:r>
              <a:rPr lang="zh-CN" altLang="zh-CN" sz="2800" kern="100" dirty="0">
                <a:latin typeface="Times New Roman"/>
                <a:ea typeface="华文细黑"/>
                <a:cs typeface="Times New Roman"/>
              </a:rPr>
              <a:t>运用反复的修辞手法逐层再现柴禾被冷落忽视、逐渐朽去过程中的三个细节，层层渲染，画面生动，富有感染力；四个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看见了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突出柴禾朽去过程中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我们</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始终在场又始终旁观的态度，传达出深深的自责和无奈情绪。</a:t>
            </a:r>
            <a:endParaRPr lang="zh-CN" altLang="zh-CN" sz="1050" kern="100" dirty="0">
              <a:effectLst/>
              <a:latin typeface="宋体"/>
              <a:cs typeface="Courier New"/>
            </a:endParaRPr>
          </a:p>
        </p:txBody>
      </p:sp>
      <p:sp>
        <p:nvSpPr>
          <p:cNvPr id="5" name="TextBox 4"/>
          <p:cNvSpPr txBox="1"/>
          <p:nvPr/>
        </p:nvSpPr>
        <p:spPr>
          <a:xfrm>
            <a:off x="11044708" y="70975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3539045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053530"/>
            <a:ext cx="11478502" cy="3918484"/>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概念。反复就是为了强调某种意思、突出某种情感，特意重复使用某些词语、句式或者段落等。</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种类。</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连续反复，中间无其他词语间隔；</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间隔反复，中间有其他词语间隔。</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作用。不仅能起到强调作者感情、充分表达作者思想的作用，还能增强文章的气势。</a:t>
            </a:r>
            <a:endParaRPr lang="zh-CN" altLang="zh-CN" sz="1050" kern="10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23844218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261442"/>
            <a:ext cx="11478502" cy="4001071"/>
          </a:xfrm>
          <a:prstGeom prst="rect">
            <a:avLst/>
          </a:prstGeom>
        </p:spPr>
        <p:txBody>
          <a:bodyPr wrap="square" lIns="121898" tIns="60948" rIns="121898" bIns="60948">
            <a:spAutoFit/>
          </a:bodyPr>
          <a:lstStyle/>
          <a:p>
            <a:pPr>
              <a:lnSpc>
                <a:spcPct val="150000"/>
              </a:lnSpc>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八</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设问：自问自答</a:t>
            </a:r>
            <a:endParaRPr lang="zh-CN" altLang="zh-CN" sz="1050" b="1" kern="100" dirty="0">
              <a:solidFill>
                <a:srgbClr val="0000FF"/>
              </a:solidFill>
              <a:latin typeface="宋体"/>
              <a:cs typeface="Courier New"/>
            </a:endParaRPr>
          </a:p>
          <a:p>
            <a:pPr>
              <a:lnSpc>
                <a:spcPct val="150000"/>
              </a:lnSpc>
            </a:pPr>
            <a:r>
              <a:rPr lang="en-US" altLang="zh-CN" sz="2800" kern="100" dirty="0">
                <a:latin typeface="Times New Roman"/>
                <a:ea typeface="华文细黑"/>
                <a:cs typeface="Courier New"/>
              </a:rPr>
              <a:t>11.</a:t>
            </a:r>
            <a:r>
              <a:rPr lang="zh-CN" altLang="zh-CN" sz="2800" kern="100" dirty="0">
                <a:latin typeface="Times New Roman"/>
                <a:ea typeface="华文细黑"/>
                <a:cs typeface="Times New Roman"/>
              </a:rPr>
              <a:t>仿照下面画线句子的形式，在横线处补写出两个句式相同的句子。</a:t>
            </a:r>
            <a:endParaRPr lang="zh-CN" altLang="zh-CN" sz="1050" kern="100" dirty="0">
              <a:latin typeface="宋体"/>
              <a:cs typeface="Courier New"/>
            </a:endParaRPr>
          </a:p>
          <a:p>
            <a:pPr indent="720000">
              <a:lnSpc>
                <a:spcPct val="150000"/>
              </a:lnSpc>
            </a:pPr>
            <a:r>
              <a:rPr lang="zh-CN" altLang="zh-CN" sz="2800" kern="100" dirty="0">
                <a:latin typeface="Times New Roman"/>
                <a:ea typeface="华文细黑"/>
                <a:cs typeface="Times New Roman"/>
              </a:rPr>
              <a:t>人们在关注自己是否衰老时常常忽略了自己的感官，不妨自己诊断一下：</a:t>
            </a:r>
            <a:r>
              <a:rPr lang="zh-CN" altLang="zh-CN" sz="2800" u="sng" kern="100" dirty="0">
                <a:latin typeface="Times New Roman"/>
                <a:ea typeface="华文细黑"/>
                <a:cs typeface="Times New Roman"/>
              </a:rPr>
              <a:t>你的鼻子能否嗅得出四季的不同</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___________________________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____________________________</a:t>
            </a:r>
            <a:r>
              <a:rPr lang="zh-CN" altLang="zh-CN" sz="2800" kern="100" dirty="0">
                <a:latin typeface="Times New Roman"/>
                <a:ea typeface="华文细黑"/>
                <a:cs typeface="Times New Roman"/>
              </a:rPr>
              <a:t>？</a:t>
            </a:r>
            <a:r>
              <a:rPr lang="zh-CN" altLang="zh-CN" sz="2800" u="heavy" kern="100" dirty="0">
                <a:latin typeface="Times New Roman"/>
                <a:ea typeface="华文细黑"/>
                <a:cs typeface="Times New Roman"/>
              </a:rPr>
              <a:t>你的皮肤能否感觉出海滩上沙粒的粗细和清风的徐疾</a:t>
            </a:r>
            <a:r>
              <a:rPr lang="zh-CN" altLang="zh-CN" sz="2800" kern="100" dirty="0">
                <a:latin typeface="Times New Roman"/>
                <a:ea typeface="华文细黑"/>
                <a:cs typeface="Times New Roman"/>
              </a:rPr>
              <a:t>？如果这些你都可以，那就不能以为自己衰老了。</a:t>
            </a:r>
            <a:endParaRPr lang="zh-CN" altLang="zh-CN" sz="1050" kern="100" dirty="0">
              <a:effectLst/>
              <a:latin typeface="宋体"/>
              <a:cs typeface="Courier New"/>
            </a:endParaRPr>
          </a:p>
        </p:txBody>
      </p:sp>
      <p:sp>
        <p:nvSpPr>
          <p:cNvPr id="3" name="矩形 2"/>
          <p:cNvSpPr/>
          <p:nvPr/>
        </p:nvSpPr>
        <p:spPr>
          <a:xfrm>
            <a:off x="435149" y="4369159"/>
            <a:ext cx="11386607" cy="1302408"/>
          </a:xfrm>
          <a:prstGeom prst="rect">
            <a:avLst/>
          </a:prstGeom>
          <a:solidFill>
            <a:schemeClr val="accent1">
              <a:lumMod val="20000"/>
              <a:lumOff val="80000"/>
            </a:schemeClr>
          </a:solidFill>
        </p:spPr>
        <p:txBody>
          <a:bodyPr wrap="square">
            <a:spAutoFit/>
          </a:bodyPr>
          <a:lstStyle/>
          <a:p>
            <a:pPr>
              <a:lnSpc>
                <a:spcPct val="150000"/>
              </a:lnSpc>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示例</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你的耳朵能否分得出音乐的悲欢　你的眼睛能否辨得出天空中彩虹的浓淡和云霞的明暗</a:t>
            </a:r>
            <a:endParaRPr lang="zh-CN" altLang="zh-CN" sz="1050" kern="100" dirty="0">
              <a:effectLst/>
              <a:latin typeface="宋体"/>
              <a:cs typeface="Courier New"/>
            </a:endParaRPr>
          </a:p>
        </p:txBody>
      </p:sp>
      <p:sp>
        <p:nvSpPr>
          <p:cNvPr id="5" name="TextBox 4"/>
          <p:cNvSpPr txBox="1"/>
          <p:nvPr/>
        </p:nvSpPr>
        <p:spPr>
          <a:xfrm>
            <a:off x="10747151" y="367439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519469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053530"/>
            <a:ext cx="11478502" cy="2626592"/>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概念。设问是为了引起别人的注意，故意先提出问题，紧接着说出自己的看法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有时不说出看法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的一种修辞手法。</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种类。</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自问自答，</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问而不答。</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作用。吸引读者，启发读者思考；用在文中，承上启下。</a:t>
            </a:r>
            <a:endParaRPr lang="zh-CN" altLang="zh-CN" sz="1050" kern="10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1568395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358949" y="6133217"/>
            <a:ext cx="10133545" cy="523220"/>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339000" y="227776"/>
            <a:ext cx="11478502" cy="6586394"/>
          </a:xfrm>
          <a:prstGeom prst="rect">
            <a:avLst/>
          </a:prstGeom>
        </p:spPr>
        <p:txBody>
          <a:bodyPr wrap="square" lIns="121898" tIns="60948" rIns="121898" bIns="60948">
            <a:spAutoFit/>
          </a:bodyPr>
          <a:lstStyle/>
          <a:p>
            <a:pPr>
              <a:lnSpc>
                <a:spcPct val="150000"/>
              </a:lnSpc>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九</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反问：无疑而问</a:t>
            </a:r>
            <a:endParaRPr lang="zh-CN" altLang="zh-CN" sz="1050" b="1" kern="100" dirty="0">
              <a:solidFill>
                <a:srgbClr val="0000FF"/>
              </a:solidFill>
              <a:latin typeface="宋体"/>
              <a:cs typeface="Courier New"/>
            </a:endParaRPr>
          </a:p>
          <a:p>
            <a:pPr>
              <a:lnSpc>
                <a:spcPct val="150000"/>
              </a:lnSpc>
            </a:pP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对下列诗句中所使用的修辞手法的判断，正确的一项是</a:t>
            </a:r>
            <a:endParaRPr lang="zh-CN" altLang="zh-CN" sz="1050" kern="100" dirty="0">
              <a:latin typeface="宋体"/>
              <a:cs typeface="Courier New"/>
            </a:endParaRPr>
          </a:p>
          <a:p>
            <a:pPr>
              <a:lnSpc>
                <a:spcPct val="150000"/>
              </a:lnSpc>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回眸一笑百媚生，六宫粉黛无颜色。</a:t>
            </a:r>
            <a:endParaRPr lang="zh-CN" altLang="zh-CN" sz="1050" kern="100" dirty="0">
              <a:latin typeface="宋体"/>
              <a:cs typeface="Courier New"/>
            </a:endParaRPr>
          </a:p>
          <a:p>
            <a:pPr>
              <a:lnSpc>
                <a:spcPct val="150000"/>
              </a:lnSpc>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宫女如花满春殿，只今惟有鹧鸪飞。</a:t>
            </a:r>
            <a:endParaRPr lang="zh-CN" altLang="zh-CN" sz="1050" kern="100" dirty="0">
              <a:latin typeface="宋体"/>
              <a:cs typeface="Courier New"/>
            </a:endParaRPr>
          </a:p>
          <a:p>
            <a:pPr>
              <a:lnSpc>
                <a:spcPct val="150000"/>
              </a:lnSpc>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雁引愁心去，山衔好月来。</a:t>
            </a:r>
            <a:endParaRPr lang="zh-CN" altLang="zh-CN" sz="1050" kern="100" dirty="0">
              <a:latin typeface="宋体"/>
              <a:cs typeface="Courier New"/>
            </a:endParaRPr>
          </a:p>
          <a:p>
            <a:pPr>
              <a:lnSpc>
                <a:spcPct val="150000"/>
              </a:lnSpc>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红妆肯为苍生计，女妖娆能有几？</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比喻、夸张　</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比喻、借代　</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比喻、</a:t>
            </a:r>
            <a:r>
              <a:rPr lang="zh-CN" altLang="zh-CN" sz="2800" kern="100" dirty="0" smtClean="0">
                <a:latin typeface="Times New Roman"/>
                <a:ea typeface="华文细黑"/>
                <a:cs typeface="Times New Roman"/>
              </a:rPr>
              <a:t>对比</a:t>
            </a:r>
            <a:r>
              <a:rPr lang="zh-CN" altLang="zh-CN" sz="2800" kern="100" dirty="0">
                <a:latin typeface="Times New Roman"/>
                <a:ea typeface="华文细黑"/>
                <a:cs typeface="Times New Roman"/>
              </a:rPr>
              <a:t>　</a:t>
            </a: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借代、比喻</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B.</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夸张、对比　</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对比、夸张　</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借代、</a:t>
            </a:r>
            <a:r>
              <a:rPr lang="zh-CN" altLang="zh-CN" sz="2800" kern="100" dirty="0" smtClean="0">
                <a:latin typeface="Times New Roman"/>
                <a:ea typeface="华文细黑"/>
                <a:cs typeface="Times New Roman"/>
              </a:rPr>
              <a:t>对偶</a:t>
            </a:r>
            <a:r>
              <a:rPr lang="zh-CN" altLang="zh-CN" sz="2800" kern="100" dirty="0">
                <a:latin typeface="Times New Roman"/>
                <a:ea typeface="华文细黑"/>
                <a:cs typeface="Times New Roman"/>
              </a:rPr>
              <a:t>　</a:t>
            </a: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对比、借代</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对比、借代　</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比喻、夸张　</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借代、</a:t>
            </a:r>
            <a:r>
              <a:rPr lang="zh-CN" altLang="zh-CN" sz="2800" kern="100" dirty="0" smtClean="0">
                <a:latin typeface="Times New Roman"/>
                <a:ea typeface="华文细黑"/>
                <a:cs typeface="Times New Roman"/>
              </a:rPr>
              <a:t>对比</a:t>
            </a:r>
            <a:r>
              <a:rPr lang="zh-CN" altLang="zh-CN" sz="2800" kern="100" dirty="0">
                <a:latin typeface="Times New Roman"/>
                <a:ea typeface="华文细黑"/>
                <a:cs typeface="Times New Roman"/>
              </a:rPr>
              <a:t>　</a:t>
            </a: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比喻、反问</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D.</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夸张、借代　</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比喻、对比　</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拟人、</a:t>
            </a:r>
            <a:r>
              <a:rPr lang="zh-CN" altLang="zh-CN" sz="2800" kern="100" dirty="0" smtClean="0">
                <a:latin typeface="Times New Roman"/>
                <a:ea typeface="华文细黑"/>
                <a:cs typeface="Times New Roman"/>
              </a:rPr>
              <a:t>对偶</a:t>
            </a:r>
            <a:r>
              <a:rPr lang="zh-CN" altLang="zh-CN" sz="2800" kern="100" dirty="0">
                <a:latin typeface="Times New Roman"/>
                <a:ea typeface="华文细黑"/>
                <a:cs typeface="Times New Roman"/>
              </a:rPr>
              <a:t>　</a:t>
            </a: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借代、反问</a:t>
            </a:r>
            <a:endParaRPr lang="zh-CN" altLang="zh-CN" sz="1050" kern="100" dirty="0">
              <a:effectLst/>
              <a:latin typeface="宋体"/>
              <a:cs typeface="Courier New"/>
            </a:endParaRPr>
          </a:p>
        </p:txBody>
      </p:sp>
      <p:sp>
        <p:nvSpPr>
          <p:cNvPr id="5" name="TextBox 4"/>
          <p:cNvSpPr txBox="1"/>
          <p:nvPr/>
        </p:nvSpPr>
        <p:spPr>
          <a:xfrm>
            <a:off x="9549394" y="106723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6" name="TextBox 5">
            <a:hlinkClick r:id="rId2" action="ppaction://hlinksldjump"/>
          </p:cNvPr>
          <p:cNvSpPr txBox="1"/>
          <p:nvPr/>
        </p:nvSpPr>
        <p:spPr>
          <a:xfrm>
            <a:off x="10669810" y="1067232"/>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1655802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40368" y="1125538"/>
            <a:ext cx="11563765" cy="3323987"/>
          </a:xfrm>
          <a:prstGeom prst="rect">
            <a:avLst/>
          </a:prstGeom>
          <a:solidFill>
            <a:schemeClr val="accent1">
              <a:lumMod val="20000"/>
              <a:lumOff val="80000"/>
            </a:schemeClr>
          </a:solidFill>
        </p:spPr>
        <p:txBody>
          <a:bodyPr wrap="square">
            <a:spAutoFit/>
          </a:bodyPr>
          <a:lstStyle/>
          <a:p>
            <a:pPr lvl="0">
              <a:lnSpc>
                <a:spcPct val="150000"/>
              </a:lnSpc>
            </a:pPr>
            <a:r>
              <a:rPr lang="en-US" altLang="zh-CN" sz="2800" kern="100" dirty="0">
                <a:solidFill>
                  <a:prstClr val="black"/>
                </a:solidFill>
                <a:latin typeface="宋体"/>
                <a:ea typeface="华文细黑"/>
                <a:cs typeface="Times New Roman"/>
              </a:rPr>
              <a:t>①“</a:t>
            </a:r>
            <a:r>
              <a:rPr lang="zh-CN" altLang="zh-CN" sz="2800" kern="100" dirty="0">
                <a:solidFill>
                  <a:prstClr val="black"/>
                </a:solidFill>
                <a:latin typeface="Times New Roman"/>
                <a:ea typeface="华文细黑"/>
                <a:cs typeface="Times New Roman"/>
              </a:rPr>
              <a:t>六宫粉黛无颜色</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，夸张；</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粉黛</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，借代</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lvl="0">
              <a:lnSpc>
                <a:spcPct val="150000"/>
              </a:lnSpc>
            </a:pPr>
            <a:r>
              <a:rPr lang="en-US" altLang="zh-CN" sz="2800" kern="100" dirty="0" smtClean="0">
                <a:solidFill>
                  <a:prstClr val="black"/>
                </a:solidFill>
                <a:latin typeface="宋体"/>
                <a:ea typeface="华文细黑"/>
                <a:cs typeface="Times New Roman"/>
              </a:rPr>
              <a:t>②</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如花</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，比喻；将往昔</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宫女如花满春殿</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的情景与现在</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惟有鹧鸪飞</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的情景进行对比</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lvl="0">
              <a:lnSpc>
                <a:spcPct val="150000"/>
              </a:lnSpc>
            </a:pPr>
            <a:r>
              <a:rPr lang="en-US" altLang="zh-CN" sz="2800" kern="100" dirty="0" smtClean="0">
                <a:solidFill>
                  <a:prstClr val="black"/>
                </a:solidFill>
                <a:latin typeface="宋体"/>
                <a:ea typeface="华文细黑"/>
                <a:cs typeface="Times New Roman"/>
              </a:rPr>
              <a:t>③</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雁引</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山衔</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，拟人；</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雁引愁心去</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对</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山衔好月来</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，对偶</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lvl="0">
              <a:lnSpc>
                <a:spcPct val="150000"/>
              </a:lnSpc>
            </a:pPr>
            <a:r>
              <a:rPr lang="en-US" altLang="zh-CN" sz="2800" kern="100" dirty="0" smtClean="0">
                <a:solidFill>
                  <a:prstClr val="black"/>
                </a:solidFill>
                <a:latin typeface="宋体"/>
                <a:ea typeface="华文细黑"/>
                <a:cs typeface="Times New Roman"/>
              </a:rPr>
              <a:t>④</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红妆</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，借代；</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女妖娆能有几</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，反问。</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3957589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558" y="549474"/>
            <a:ext cx="11449272" cy="3272154"/>
          </a:xfrm>
          <a:prstGeom prst="rect">
            <a:avLst/>
          </a:prstGeom>
        </p:spPr>
        <p:txBody>
          <a:bodyPr wrap="square" lIns="121898" tIns="60948" rIns="121898" bIns="60948">
            <a:spAutoFit/>
          </a:bodyPr>
          <a:lstStyle/>
          <a:p>
            <a:pPr>
              <a:lnSpc>
                <a:spcPct val="150000"/>
              </a:lnSpc>
            </a:pPr>
            <a:r>
              <a:rPr lang="en-US" altLang="zh-CN" sz="2800" b="1" kern="100" dirty="0">
                <a:solidFill>
                  <a:srgbClr val="0000FF"/>
                </a:solidFill>
                <a:latin typeface="IPAPANNEW"/>
                <a:ea typeface="华文细黑"/>
                <a:cs typeface="Times New Roman"/>
              </a:rPr>
              <a:t>[</a:t>
            </a:r>
            <a:r>
              <a:rPr lang="zh-CN" altLang="zh-CN" sz="2800" b="1" kern="100" dirty="0">
                <a:solidFill>
                  <a:srgbClr val="0000FF"/>
                </a:solidFill>
                <a:latin typeface="IPAPANNEW"/>
                <a:ea typeface="华文细黑"/>
                <a:cs typeface="Times New Roman"/>
              </a:rPr>
              <a:t>考点要求</a:t>
            </a:r>
            <a:r>
              <a:rPr lang="en-US" altLang="zh-CN" sz="2800" b="1" kern="100" dirty="0">
                <a:solidFill>
                  <a:srgbClr val="0000FF"/>
                </a:solidFill>
                <a:latin typeface="IPAPANNEW"/>
                <a:ea typeface="华文细黑"/>
                <a:cs typeface="Times New Roman"/>
              </a:rPr>
              <a:t>]</a:t>
            </a:r>
            <a:r>
              <a:rPr lang="zh-CN" altLang="zh-CN" sz="2800" kern="100" dirty="0">
                <a:latin typeface="Times New Roman"/>
                <a:ea typeface="华文细黑"/>
                <a:cs typeface="Times New Roman"/>
              </a:rPr>
              <a:t>　表达应用</a:t>
            </a:r>
            <a:r>
              <a:rPr lang="en-US" altLang="zh-CN" sz="2800" kern="100" dirty="0">
                <a:latin typeface="Times New Roman"/>
                <a:ea typeface="华文细黑"/>
                <a:cs typeface="Courier New"/>
              </a:rPr>
              <a:t>E</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仿用句式</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正确使用常见的修辞手法</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常见修辞手法：比喻、比拟、借代、夸张、对偶、排比、反复、设问、反问。</a:t>
            </a:r>
            <a:endParaRPr lang="zh-CN" altLang="zh-CN" sz="1050" kern="100" dirty="0">
              <a:effectLst/>
              <a:latin typeface="宋体"/>
              <a:cs typeface="Courier New"/>
            </a:endParaRPr>
          </a:p>
        </p:txBody>
      </p:sp>
    </p:spTree>
    <p:extLst>
      <p:ext uri="{BB962C8B-B14F-4D97-AF65-F5344CB8AC3E}">
        <p14:creationId xmlns:p14="http://schemas.microsoft.com/office/powerpoint/2010/main" val="1277976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092975"/>
            <a:ext cx="11478502" cy="3272923"/>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概念。反问也叫反诘，是用疑问的形式表达确定的意思，以加重语气的一种修辞手法。</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种类。</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用否定的形式来表示肯定的内容，</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用肯定的形式来表示否定的内容。</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作用。加强语气，增强气势和感情。</a:t>
            </a:r>
            <a:endParaRPr lang="zh-CN" altLang="zh-CN" sz="1050" kern="10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8537273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66852"/>
            <a:ext cx="11478502" cy="4647402"/>
          </a:xfrm>
          <a:prstGeom prst="rect">
            <a:avLst/>
          </a:prstGeom>
        </p:spPr>
        <p:txBody>
          <a:bodyPr wrap="square" lIns="121898" tIns="60948" rIns="121898" bIns="60948">
            <a:spAutoFit/>
          </a:bodyPr>
          <a:lstStyle/>
          <a:p>
            <a:pPr>
              <a:lnSpc>
                <a:spcPct val="150000"/>
              </a:lnSpc>
            </a:pPr>
            <a:r>
              <a:rPr lang="zh-CN" altLang="zh-CN" sz="2800" b="1" kern="100" dirty="0">
                <a:solidFill>
                  <a:srgbClr val="0000FF"/>
                </a:solidFill>
                <a:latin typeface="+mj-ea"/>
                <a:ea typeface="+mj-ea"/>
                <a:cs typeface="Times New Roman"/>
              </a:rPr>
              <a:t>二、区分几种易混的修辞手法</a:t>
            </a:r>
            <a:endParaRPr lang="zh-CN" altLang="zh-CN" sz="1050" b="1" kern="100" dirty="0">
              <a:solidFill>
                <a:srgbClr val="0000FF"/>
              </a:solidFill>
              <a:latin typeface="+mj-ea"/>
              <a:ea typeface="+mj-ea"/>
              <a:cs typeface="Courier New"/>
            </a:endParaRPr>
          </a:p>
          <a:p>
            <a:pPr>
              <a:lnSpc>
                <a:spcPct val="150000"/>
              </a:lnSpc>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一</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借代与借喻</a:t>
            </a:r>
            <a:endParaRPr lang="zh-CN" altLang="zh-CN" sz="1050" b="1" kern="100" dirty="0">
              <a:solidFill>
                <a:srgbClr val="0000FF"/>
              </a:solidFill>
              <a:latin typeface="宋体"/>
              <a:cs typeface="Courier New"/>
            </a:endParaRPr>
          </a:p>
          <a:p>
            <a:pPr>
              <a:lnSpc>
                <a:spcPct val="15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写出下列句子所用的修辞手法。</a:t>
            </a:r>
            <a:endParaRPr lang="zh-CN" altLang="zh-CN" sz="1050" kern="100" dirty="0">
              <a:latin typeface="宋体"/>
              <a:cs typeface="Courier New"/>
            </a:endParaRPr>
          </a:p>
          <a:p>
            <a:pPr>
              <a:lnSpc>
                <a:spcPct val="150000"/>
              </a:lnSpc>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他端起杯子，有滋有味地品了一口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龙井</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a:t>
            </a:r>
            <a:endParaRPr lang="zh-CN" altLang="zh-CN" sz="1050" kern="100" dirty="0">
              <a:latin typeface="宋体"/>
              <a:cs typeface="Courier New"/>
            </a:endParaRPr>
          </a:p>
          <a:p>
            <a:pPr>
              <a:lnSpc>
                <a:spcPct val="150000"/>
              </a:lnSpc>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有缺点的战士终究是战士，完美的苍蝇也终究不过是苍蝇</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a:t>
            </a:r>
            <a:endParaRPr lang="zh-CN" altLang="zh-CN" sz="1050" kern="100" dirty="0">
              <a:latin typeface="宋体"/>
              <a:cs typeface="Courier New"/>
            </a:endParaRPr>
          </a:p>
          <a:p>
            <a:pPr>
              <a:lnSpc>
                <a:spcPct val="150000"/>
              </a:lnSpc>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昌黎之文如水，柳州之文如山</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a:t>
            </a:r>
            <a:endParaRPr lang="zh-CN" altLang="zh-CN" sz="1050" kern="100" dirty="0">
              <a:latin typeface="宋体"/>
              <a:cs typeface="Courier New"/>
            </a:endParaRPr>
          </a:p>
          <a:p>
            <a:pPr>
              <a:lnSpc>
                <a:spcPct val="150000"/>
              </a:lnSpc>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我们的时代需要千千万万个雷锋</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a:t>
            </a:r>
            <a:endParaRPr lang="zh-CN" altLang="zh-CN" sz="1050" kern="100" dirty="0">
              <a:effectLst/>
              <a:latin typeface="宋体"/>
              <a:cs typeface="Courier New"/>
            </a:endParaRPr>
          </a:p>
        </p:txBody>
      </p:sp>
      <p:sp>
        <p:nvSpPr>
          <p:cNvPr id="2" name="矩形 1"/>
          <p:cNvSpPr/>
          <p:nvPr/>
        </p:nvSpPr>
        <p:spPr>
          <a:xfrm>
            <a:off x="10756676" y="2450257"/>
            <a:ext cx="902811"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借代</a:t>
            </a:r>
            <a:endParaRPr lang="zh-CN" altLang="en-US" sz="2800" kern="100" dirty="0">
              <a:solidFill>
                <a:srgbClr val="C00000"/>
              </a:solidFill>
              <a:latin typeface="Times New Roman"/>
              <a:ea typeface="华文细黑"/>
              <a:cs typeface="Times New Roman"/>
            </a:endParaRPr>
          </a:p>
        </p:txBody>
      </p:sp>
      <p:sp>
        <p:nvSpPr>
          <p:cNvPr id="3" name="矩形 2"/>
          <p:cNvSpPr/>
          <p:nvPr/>
        </p:nvSpPr>
        <p:spPr>
          <a:xfrm>
            <a:off x="10804301" y="3069754"/>
            <a:ext cx="902811"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比喻</a:t>
            </a:r>
            <a:endParaRPr lang="zh-CN" altLang="en-US" sz="2800" kern="100" dirty="0">
              <a:solidFill>
                <a:srgbClr val="C00000"/>
              </a:solidFill>
              <a:latin typeface="Times New Roman"/>
              <a:ea typeface="华文细黑"/>
              <a:cs typeface="Times New Roman"/>
            </a:endParaRPr>
          </a:p>
        </p:txBody>
      </p:sp>
      <p:sp>
        <p:nvSpPr>
          <p:cNvPr id="5" name="矩形 4"/>
          <p:cNvSpPr/>
          <p:nvPr/>
        </p:nvSpPr>
        <p:spPr>
          <a:xfrm>
            <a:off x="9693701" y="3708187"/>
            <a:ext cx="1980029"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借代、比喻</a:t>
            </a:r>
            <a:endParaRPr lang="zh-CN" altLang="en-US" sz="2800" kern="100" dirty="0">
              <a:solidFill>
                <a:srgbClr val="C00000"/>
              </a:solidFill>
              <a:latin typeface="Times New Roman"/>
              <a:ea typeface="华文细黑"/>
              <a:cs typeface="Times New Roman"/>
            </a:endParaRPr>
          </a:p>
        </p:txBody>
      </p:sp>
      <p:sp>
        <p:nvSpPr>
          <p:cNvPr id="6" name="矩形 5"/>
          <p:cNvSpPr/>
          <p:nvPr/>
        </p:nvSpPr>
        <p:spPr>
          <a:xfrm>
            <a:off x="10766201" y="4371117"/>
            <a:ext cx="902811"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借代</a:t>
            </a:r>
            <a:endParaRPr lang="zh-CN" altLang="en-US" sz="2800" kern="100" dirty="0">
              <a:solidFill>
                <a:srgbClr val="C00000"/>
              </a:solidFill>
              <a:latin typeface="Times New Roman"/>
              <a:ea typeface="华文细黑"/>
              <a:cs typeface="Times New Roman"/>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23514014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2"/>
                                        </p:tgtEl>
                                      </p:cBhvr>
                                    </p:animEffect>
                                    <p:set>
                                      <p:cBhvr>
                                        <p:cTn id="27" dur="1" fill="hold">
                                          <p:stCondLst>
                                            <p:cond delay="499"/>
                                          </p:stCondLst>
                                        </p:cTn>
                                        <p:tgtEl>
                                          <p:spTgt spid="2"/>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3"/>
                                        </p:tgtEl>
                                      </p:cBhvr>
                                    </p:animEffect>
                                    <p:set>
                                      <p:cBhvr>
                                        <p:cTn id="30" dur="1" fill="hold">
                                          <p:stCondLst>
                                            <p:cond delay="499"/>
                                          </p:stCondLst>
                                        </p:cTn>
                                        <p:tgtEl>
                                          <p:spTgt spid="3"/>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5"/>
                                        </p:tgtEl>
                                      </p:cBhvr>
                                    </p:animEffect>
                                    <p:set>
                                      <p:cBhvr>
                                        <p:cTn id="33" dur="1" fill="hold">
                                          <p:stCondLst>
                                            <p:cond delay="499"/>
                                          </p:stCondLst>
                                        </p:cTn>
                                        <p:tgtEl>
                                          <p:spTgt spid="5"/>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6"/>
                                        </p:tgtEl>
                                      </p:cBhvr>
                                    </p:animEffect>
                                    <p:set>
                                      <p:cBhvr>
                                        <p:cTn id="36"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2" grpId="0"/>
      <p:bldP spid="2" grpId="1"/>
      <p:bldP spid="3" grpId="0"/>
      <p:bldP spid="3" grpId="1"/>
      <p:bldP spid="5" grpId="0"/>
      <p:bldP spid="5" grpId="1"/>
      <p:bldP spid="6" grpId="0"/>
      <p:bldP spid="6"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329008" y="2645829"/>
            <a:ext cx="4680566" cy="523220"/>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339000" y="570620"/>
            <a:ext cx="11478502" cy="3272923"/>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下列语句所用修辞与其他三项不同的一项是</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嚼得菜根，做得大事。</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唾沫星子也能淹死人。</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每一朵乌云都有它的金边。</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三个臭皮匠，顶个诸葛亮。</a:t>
            </a:r>
            <a:endParaRPr lang="zh-CN" altLang="zh-CN" sz="1050" kern="100" dirty="0">
              <a:effectLst/>
              <a:latin typeface="宋体"/>
              <a:cs typeface="Courier New"/>
            </a:endParaRPr>
          </a:p>
        </p:txBody>
      </p:sp>
      <p:sp>
        <p:nvSpPr>
          <p:cNvPr id="5" name="TextBox 4"/>
          <p:cNvSpPr txBox="1"/>
          <p:nvPr/>
        </p:nvSpPr>
        <p:spPr>
          <a:xfrm>
            <a:off x="7645474" y="78006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6" name="TextBox 5"/>
          <p:cNvSpPr txBox="1"/>
          <p:nvPr/>
        </p:nvSpPr>
        <p:spPr>
          <a:xfrm>
            <a:off x="8765890" y="780065"/>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7" name="矩形 6"/>
          <p:cNvSpPr/>
          <p:nvPr/>
        </p:nvSpPr>
        <p:spPr>
          <a:xfrm>
            <a:off x="363819" y="3997084"/>
            <a:ext cx="9547811" cy="738664"/>
          </a:xfrm>
          <a:prstGeom prst="rect">
            <a:avLst/>
          </a:prstGeom>
          <a:solidFill>
            <a:schemeClr val="accent1">
              <a:lumMod val="20000"/>
              <a:lumOff val="80000"/>
            </a:schemeClr>
          </a:solidFill>
        </p:spPr>
        <p:txBody>
          <a:bodyPr wrap="square">
            <a:spAutoFit/>
          </a:bodyPr>
          <a:lstStyle/>
          <a:p>
            <a:pPr>
              <a:lnSpc>
                <a:spcPct val="150000"/>
              </a:lnSpc>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项为比喻，其余三项均为借代。</a:t>
            </a:r>
            <a:endParaRPr lang="zh-CN" altLang="zh-CN" sz="1050" kern="100" dirty="0">
              <a:effectLst/>
              <a:latin typeface="宋体"/>
              <a:cs typeface="Courier New"/>
            </a:endParaRPr>
          </a:p>
        </p:txBody>
      </p:sp>
    </p:spTree>
    <p:extLst>
      <p:ext uri="{BB962C8B-B14F-4D97-AF65-F5344CB8AC3E}">
        <p14:creationId xmlns:p14="http://schemas.microsoft.com/office/powerpoint/2010/main" val="383929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13" restart="whenNotActive" fill="hold" evtFilter="cancelBubble" nodeType="interactiveSeq">
                <p:stCondLst>
                  <p:cond evt="onClick" delay="0">
                    <p:tgtEl>
                      <p:spTgt spid="6"/>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3" grpId="0" animBg="1"/>
      <p:bldP spid="3" grpId="1" animBg="1"/>
      <p:bldP spid="7" grpId="0" animBg="1"/>
      <p:bldP spid="7"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981522"/>
            <a:ext cx="11478502" cy="4001071"/>
          </a:xfrm>
          <a:prstGeom prst="rect">
            <a:avLst/>
          </a:prstGeom>
        </p:spPr>
        <p:txBody>
          <a:bodyPr wrap="square" lIns="121898" tIns="60948" rIns="121898" bIns="60948">
            <a:spAutoFit/>
          </a:bodyPr>
          <a:lstStyle/>
          <a:p>
            <a:pPr>
              <a:lnSpc>
                <a:spcPct val="150000"/>
              </a:lnSpc>
            </a:pPr>
            <a:r>
              <a:rPr lang="zh-CN" altLang="zh-CN" sz="2800" kern="100" dirty="0">
                <a:latin typeface="Times New Roman"/>
                <a:ea typeface="华文细黑"/>
                <a:cs typeface="Times New Roman"/>
              </a:rPr>
              <a:t>借喻与借代的相同点：用一事物代另一事物，事物本体不出现。</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不同点：</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借喻的作用是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比喻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，虽然也有代替的作用，但总是代中有喻；借代的作用是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称代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，即直接把借体称为本体，只代不喻。</a:t>
            </a:r>
            <a:endParaRPr lang="zh-CN" altLang="zh-CN" sz="1050" kern="100" dirty="0">
              <a:latin typeface="宋体"/>
              <a:cs typeface="Courier New"/>
            </a:endParaRPr>
          </a:p>
          <a:p>
            <a:pPr>
              <a:lnSpc>
                <a:spcPct val="150000"/>
              </a:lnSpc>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构成借喻的基础是事物的相似性，即要求喻体和本体有某些方面的相似；构成借代的基础是事物的相关性，即要求借体和本体有某种</a:t>
            </a:r>
            <a:r>
              <a:rPr lang="zh-CN" altLang="zh-CN" sz="2800" kern="100" dirty="0" smtClean="0">
                <a:latin typeface="Times New Roman"/>
                <a:ea typeface="华文细黑"/>
                <a:cs typeface="Times New Roman"/>
              </a:rPr>
              <a:t>关系。</a:t>
            </a:r>
            <a:endParaRPr lang="en-US" altLang="zh-CN" sz="2800" kern="100" dirty="0" smtClean="0">
              <a:latin typeface="Times New Roman"/>
              <a:ea typeface="华文细黑"/>
              <a:cs typeface="Times New Roman"/>
            </a:endParaRPr>
          </a:p>
          <a:p>
            <a:pPr>
              <a:lnSpc>
                <a:spcPct val="150000"/>
              </a:lnSpc>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借喻可以改为明喻或暗喻，借代则不能</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1845105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76377"/>
            <a:ext cx="11478502" cy="4647402"/>
          </a:xfrm>
          <a:prstGeom prst="rect">
            <a:avLst/>
          </a:prstGeom>
        </p:spPr>
        <p:txBody>
          <a:bodyPr wrap="square" lIns="121898" tIns="60948" rIns="121898" bIns="60948">
            <a:spAutoFit/>
          </a:bodyPr>
          <a:lstStyle/>
          <a:p>
            <a:pPr>
              <a:lnSpc>
                <a:spcPct val="150000"/>
              </a:lnSpc>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二</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比喻与比拟</a:t>
            </a:r>
            <a:endParaRPr lang="zh-CN" altLang="zh-CN" sz="1050" b="1" kern="100" dirty="0">
              <a:solidFill>
                <a:srgbClr val="0000FF"/>
              </a:solidFill>
              <a:latin typeface="宋体"/>
              <a:cs typeface="Courier New"/>
            </a:endParaRPr>
          </a:p>
          <a:p>
            <a:pPr>
              <a:lnSpc>
                <a:spcPct val="150000"/>
              </a:lnSpc>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写出下列句子所用的修辞手法。</a:t>
            </a:r>
            <a:endParaRPr lang="zh-CN" altLang="zh-CN" sz="1050" kern="100" dirty="0">
              <a:latin typeface="宋体"/>
              <a:cs typeface="Courier New"/>
            </a:endParaRPr>
          </a:p>
          <a:p>
            <a:pPr>
              <a:lnSpc>
                <a:spcPct val="150000"/>
              </a:lnSpc>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儿童是祖国的花朵，是祖国未来的建设者</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a:t>
            </a:r>
            <a:endParaRPr lang="zh-CN" altLang="zh-CN" sz="1050" kern="100" dirty="0">
              <a:latin typeface="宋体"/>
              <a:cs typeface="Courier New"/>
            </a:endParaRPr>
          </a:p>
          <a:p>
            <a:pPr>
              <a:lnSpc>
                <a:spcPct val="150000"/>
              </a:lnSpc>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海啸发出狂野的怒吼，掀起滔天巨浪，将这个太平洋岛国淹没在汪洋之中</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a:t>
            </a:r>
            <a:endParaRPr lang="zh-CN" altLang="zh-CN" sz="1050" kern="100" dirty="0">
              <a:latin typeface="宋体"/>
              <a:cs typeface="Courier New"/>
            </a:endParaRPr>
          </a:p>
          <a:p>
            <a:pPr>
              <a:lnSpc>
                <a:spcPct val="150000"/>
              </a:lnSpc>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独有英雄驱虎豹，更无豪杰怕熊罴</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a:t>
            </a:r>
            <a:endParaRPr lang="zh-CN" altLang="zh-CN" sz="1050" kern="100" dirty="0">
              <a:latin typeface="宋体"/>
              <a:cs typeface="Courier New"/>
            </a:endParaRPr>
          </a:p>
          <a:p>
            <a:pPr>
              <a:lnSpc>
                <a:spcPct val="150000"/>
              </a:lnSpc>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指导员讲得真来劲儿，嘎子竖起耳朵</a:t>
            </a:r>
            <a:r>
              <a:rPr lang="zh-CN" altLang="zh-CN" sz="2800" kern="100" dirty="0" smtClean="0">
                <a:latin typeface="Times New Roman"/>
                <a:ea typeface="华文细黑"/>
                <a:cs typeface="Times New Roman"/>
              </a:rPr>
              <a:t>听。</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a:t>
            </a:r>
            <a:endParaRPr lang="zh-CN" altLang="zh-CN" sz="1050" kern="100" dirty="0">
              <a:effectLst/>
              <a:latin typeface="宋体"/>
              <a:cs typeface="Courier New"/>
            </a:endParaRPr>
          </a:p>
        </p:txBody>
      </p:sp>
      <p:sp>
        <p:nvSpPr>
          <p:cNvPr id="2" name="矩形 1"/>
          <p:cNvSpPr/>
          <p:nvPr/>
        </p:nvSpPr>
        <p:spPr>
          <a:xfrm>
            <a:off x="9052252" y="1802185"/>
            <a:ext cx="902811"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比喻</a:t>
            </a:r>
            <a:endParaRPr lang="zh-CN" altLang="en-US" sz="2800" kern="100" dirty="0">
              <a:solidFill>
                <a:srgbClr val="C00000"/>
              </a:solidFill>
              <a:latin typeface="Times New Roman"/>
              <a:ea typeface="华文细黑"/>
              <a:cs typeface="Times New Roman"/>
            </a:endParaRPr>
          </a:p>
        </p:txBody>
      </p:sp>
      <p:sp>
        <p:nvSpPr>
          <p:cNvPr id="3" name="矩形 2"/>
          <p:cNvSpPr/>
          <p:nvPr/>
        </p:nvSpPr>
        <p:spPr>
          <a:xfrm>
            <a:off x="9076635" y="3069754"/>
            <a:ext cx="902811"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拟人</a:t>
            </a:r>
            <a:endParaRPr lang="zh-CN" altLang="en-US" sz="2800" kern="100" dirty="0">
              <a:solidFill>
                <a:srgbClr val="C00000"/>
              </a:solidFill>
              <a:latin typeface="Times New Roman"/>
              <a:ea typeface="华文细黑"/>
              <a:cs typeface="Times New Roman"/>
            </a:endParaRPr>
          </a:p>
        </p:txBody>
      </p:sp>
      <p:sp>
        <p:nvSpPr>
          <p:cNvPr id="5" name="矩形 4"/>
          <p:cNvSpPr/>
          <p:nvPr/>
        </p:nvSpPr>
        <p:spPr>
          <a:xfrm>
            <a:off x="9081442" y="3723159"/>
            <a:ext cx="902811"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比喻</a:t>
            </a:r>
            <a:endParaRPr lang="zh-CN" altLang="en-US" sz="2800" kern="100" dirty="0">
              <a:solidFill>
                <a:srgbClr val="C00000"/>
              </a:solidFill>
              <a:latin typeface="Times New Roman"/>
              <a:ea typeface="华文细黑"/>
              <a:cs typeface="Times New Roman"/>
            </a:endParaRPr>
          </a:p>
        </p:txBody>
      </p:sp>
      <p:sp>
        <p:nvSpPr>
          <p:cNvPr id="6" name="矩形 5"/>
          <p:cNvSpPr/>
          <p:nvPr/>
        </p:nvSpPr>
        <p:spPr>
          <a:xfrm>
            <a:off x="9065969" y="4356259"/>
            <a:ext cx="902811"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拟物</a:t>
            </a:r>
            <a:endParaRPr lang="zh-CN" altLang="en-US" sz="2800" kern="100" dirty="0">
              <a:solidFill>
                <a:srgbClr val="C00000"/>
              </a:solidFill>
              <a:latin typeface="Times New Roman"/>
              <a:ea typeface="华文细黑"/>
              <a:cs typeface="Times New Roman"/>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30953173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2"/>
                                        </p:tgtEl>
                                      </p:cBhvr>
                                    </p:animEffect>
                                    <p:set>
                                      <p:cBhvr>
                                        <p:cTn id="27" dur="1" fill="hold">
                                          <p:stCondLst>
                                            <p:cond delay="499"/>
                                          </p:stCondLst>
                                        </p:cTn>
                                        <p:tgtEl>
                                          <p:spTgt spid="2"/>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3"/>
                                        </p:tgtEl>
                                      </p:cBhvr>
                                    </p:animEffect>
                                    <p:set>
                                      <p:cBhvr>
                                        <p:cTn id="30" dur="1" fill="hold">
                                          <p:stCondLst>
                                            <p:cond delay="499"/>
                                          </p:stCondLst>
                                        </p:cTn>
                                        <p:tgtEl>
                                          <p:spTgt spid="3"/>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5"/>
                                        </p:tgtEl>
                                      </p:cBhvr>
                                    </p:animEffect>
                                    <p:set>
                                      <p:cBhvr>
                                        <p:cTn id="33" dur="1" fill="hold">
                                          <p:stCondLst>
                                            <p:cond delay="499"/>
                                          </p:stCondLst>
                                        </p:cTn>
                                        <p:tgtEl>
                                          <p:spTgt spid="5"/>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6"/>
                                        </p:tgtEl>
                                      </p:cBhvr>
                                    </p:animEffect>
                                    <p:set>
                                      <p:cBhvr>
                                        <p:cTn id="36"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2" grpId="0"/>
      <p:bldP spid="2" grpId="1"/>
      <p:bldP spid="3" grpId="0"/>
      <p:bldP spid="3" grpId="1"/>
      <p:bldP spid="5" grpId="0"/>
      <p:bldP spid="5" grpId="1"/>
      <p:bldP spid="6" grpId="0"/>
      <p:bldP spid="6"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327397" y="2598204"/>
            <a:ext cx="8890049" cy="523220"/>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339000" y="516911"/>
            <a:ext cx="11478502" cy="3272923"/>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下列诗句中，没有使用比拟手法的一项是</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云霞出海曙，梅柳渡江春。</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泪眼问花花不语，乱红飞过秋千去。</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若问闲情都几许？一川烟草，满城风絮，梅子黄时雨。</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春蚕到死丝方尽，蜡炬成灰泪始干。</a:t>
            </a:r>
            <a:endParaRPr lang="zh-CN" altLang="zh-CN" sz="1050" kern="100" dirty="0">
              <a:effectLst/>
              <a:latin typeface="宋体"/>
              <a:cs typeface="Courier New"/>
            </a:endParaRPr>
          </a:p>
        </p:txBody>
      </p:sp>
      <p:sp>
        <p:nvSpPr>
          <p:cNvPr id="5" name="TextBox 4"/>
          <p:cNvSpPr txBox="1"/>
          <p:nvPr/>
        </p:nvSpPr>
        <p:spPr>
          <a:xfrm>
            <a:off x="7247334" y="74540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6" name="TextBox 5"/>
          <p:cNvSpPr txBox="1"/>
          <p:nvPr/>
        </p:nvSpPr>
        <p:spPr>
          <a:xfrm>
            <a:off x="8367750" y="745406"/>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7" name="矩形 6"/>
          <p:cNvSpPr/>
          <p:nvPr/>
        </p:nvSpPr>
        <p:spPr>
          <a:xfrm>
            <a:off x="363820" y="3933850"/>
            <a:ext cx="8981272" cy="738664"/>
          </a:xfrm>
          <a:prstGeom prst="rect">
            <a:avLst/>
          </a:prstGeom>
          <a:solidFill>
            <a:schemeClr val="accent1">
              <a:lumMod val="20000"/>
              <a:lumOff val="80000"/>
            </a:schemeClr>
          </a:solidFill>
        </p:spPr>
        <p:txBody>
          <a:bodyPr wrap="square">
            <a:spAutoFit/>
          </a:bodyPr>
          <a:lstStyle/>
          <a:p>
            <a:pPr>
              <a:lnSpc>
                <a:spcPct val="150000"/>
              </a:lnSpc>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项为设问、比喻，其余三项均为比拟。</a:t>
            </a:r>
            <a:endParaRPr lang="zh-CN" altLang="zh-CN" sz="1050" kern="100" dirty="0">
              <a:effectLst/>
              <a:latin typeface="宋体"/>
              <a:cs typeface="Courier New"/>
            </a:endParaRPr>
          </a:p>
        </p:txBody>
      </p:sp>
    </p:spTree>
    <p:extLst>
      <p:ext uri="{BB962C8B-B14F-4D97-AF65-F5344CB8AC3E}">
        <p14:creationId xmlns:p14="http://schemas.microsoft.com/office/powerpoint/2010/main" val="4239706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13" restart="whenNotActive" fill="hold" evtFilter="cancelBubble" nodeType="interactiveSeq">
                <p:stCondLst>
                  <p:cond evt="onClick" delay="0">
                    <p:tgtEl>
                      <p:spTgt spid="6"/>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3" grpId="0" animBg="1"/>
      <p:bldP spid="3" grpId="1" animBg="1"/>
      <p:bldP spid="7" grpId="0" animBg="1"/>
      <p:bldP spid="7"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098968"/>
            <a:ext cx="11478502" cy="5211146"/>
          </a:xfrm>
          <a:prstGeom prst="rect">
            <a:avLst/>
          </a:prstGeom>
        </p:spPr>
        <p:txBody>
          <a:bodyPr wrap="square" lIns="121898" tIns="60948" rIns="121898" bIns="60948">
            <a:spAutoFit/>
          </a:bodyPr>
          <a:lstStyle/>
          <a:p>
            <a:pPr>
              <a:lnSpc>
                <a:spcPct val="150000"/>
              </a:lnSpc>
            </a:pPr>
            <a:r>
              <a:rPr lang="zh-CN" altLang="zh-CN" sz="2800" kern="100" dirty="0">
                <a:latin typeface="Times New Roman"/>
                <a:ea typeface="华文细黑"/>
                <a:cs typeface="Times New Roman"/>
              </a:rPr>
              <a:t>比喻与比拟的不同点：</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比喻是用喻体比喻本体，重点在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；比拟是仿照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拟体</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被模拟的事物</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的特征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写本体，重点在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ct val="150000"/>
              </a:lnSpc>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比喻中，本体和喻体一主一从，本体或出现或不出现，而喻体必须出现；比拟中，本体和拟体彼此交融，浑然一体，本体必须出现，拟体一般不出现。</a:t>
            </a:r>
            <a:endParaRPr lang="zh-CN" altLang="zh-CN" sz="1050" kern="100" dirty="0">
              <a:latin typeface="宋体"/>
              <a:cs typeface="Courier New"/>
            </a:endParaRPr>
          </a:p>
          <a:p>
            <a:pPr>
              <a:lnSpc>
                <a:spcPct val="150000"/>
              </a:lnSpc>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比喻是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以此喻彼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，其修辞特点往往体现在名词或名词性短语上，且喻体必须出现；比拟是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拟此为彼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，其修辞特点往往体现在动词上，而拟体一般不出现。</a:t>
            </a:r>
            <a:endParaRPr lang="zh-CN" altLang="zh-CN" sz="1050" kern="10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430489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76377"/>
            <a:ext cx="11478502" cy="4647402"/>
          </a:xfrm>
          <a:prstGeom prst="rect">
            <a:avLst/>
          </a:prstGeom>
        </p:spPr>
        <p:txBody>
          <a:bodyPr wrap="square" lIns="121898" tIns="60948" rIns="121898" bIns="60948">
            <a:spAutoFit/>
          </a:bodyPr>
          <a:lstStyle/>
          <a:p>
            <a:pPr>
              <a:lnSpc>
                <a:spcPct val="150000"/>
              </a:lnSpc>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三</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对偶与对比</a:t>
            </a:r>
            <a:endParaRPr lang="zh-CN" altLang="zh-CN" sz="1050" b="1" kern="100" dirty="0">
              <a:solidFill>
                <a:srgbClr val="0000FF"/>
              </a:solidFill>
              <a:latin typeface="宋体"/>
              <a:cs typeface="Courier New"/>
            </a:endParaRPr>
          </a:p>
          <a:p>
            <a:pPr>
              <a:lnSpc>
                <a:spcPct val="150000"/>
              </a:lnSpc>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写出下列句子所用的修辞手法。</a:t>
            </a:r>
            <a:endParaRPr lang="zh-CN" altLang="zh-CN" sz="1050" kern="100" dirty="0">
              <a:latin typeface="宋体"/>
              <a:cs typeface="Courier New"/>
            </a:endParaRPr>
          </a:p>
          <a:p>
            <a:pPr>
              <a:lnSpc>
                <a:spcPct val="150000"/>
              </a:lnSpc>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有的人骑在人民头上：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呵，我多伟大！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有的人俯下身子给人民当牛马</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a:t>
            </a:r>
            <a:endParaRPr lang="zh-CN" altLang="zh-CN" sz="1050" kern="100" dirty="0">
              <a:latin typeface="宋体"/>
              <a:cs typeface="Courier New"/>
            </a:endParaRPr>
          </a:p>
          <a:p>
            <a:pPr>
              <a:lnSpc>
                <a:spcPct val="150000"/>
              </a:lnSpc>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华彩翰章乃思想映现，鸿篇巨制是情感铸就</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a:t>
            </a:r>
            <a:endParaRPr lang="zh-CN" altLang="zh-CN" sz="1050" kern="100" dirty="0">
              <a:latin typeface="宋体"/>
              <a:cs typeface="Courier New"/>
            </a:endParaRPr>
          </a:p>
          <a:p>
            <a:pPr>
              <a:lnSpc>
                <a:spcPct val="150000"/>
              </a:lnSpc>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横眉冷对千夫指，俯首甘为孺子牛</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a:t>
            </a:r>
            <a:endParaRPr lang="zh-CN" altLang="zh-CN" sz="1050" kern="100" dirty="0">
              <a:latin typeface="宋体"/>
              <a:cs typeface="Courier New"/>
            </a:endParaRPr>
          </a:p>
          <a:p>
            <a:pPr>
              <a:lnSpc>
                <a:spcPct val="150000"/>
              </a:lnSpc>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朱门酒肉臭，路有冻死骨</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a:t>
            </a:r>
            <a:endParaRPr lang="zh-CN" altLang="zh-CN" sz="1050" kern="100" dirty="0">
              <a:effectLst/>
              <a:latin typeface="宋体"/>
              <a:cs typeface="Courier New"/>
            </a:endParaRPr>
          </a:p>
        </p:txBody>
      </p:sp>
      <p:sp>
        <p:nvSpPr>
          <p:cNvPr id="2" name="矩形 1"/>
          <p:cNvSpPr/>
          <p:nvPr/>
        </p:nvSpPr>
        <p:spPr>
          <a:xfrm>
            <a:off x="9108112" y="2440732"/>
            <a:ext cx="902811"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对比</a:t>
            </a:r>
            <a:endParaRPr lang="zh-CN" altLang="en-US" sz="2800" kern="100" dirty="0">
              <a:solidFill>
                <a:srgbClr val="C00000"/>
              </a:solidFill>
              <a:latin typeface="Times New Roman"/>
              <a:ea typeface="华文细黑"/>
              <a:cs typeface="Times New Roman"/>
            </a:endParaRPr>
          </a:p>
        </p:txBody>
      </p:sp>
      <p:sp>
        <p:nvSpPr>
          <p:cNvPr id="3" name="矩形 2"/>
          <p:cNvSpPr/>
          <p:nvPr/>
        </p:nvSpPr>
        <p:spPr>
          <a:xfrm>
            <a:off x="9108112" y="3084612"/>
            <a:ext cx="902811"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对偶</a:t>
            </a:r>
            <a:endParaRPr lang="zh-CN" altLang="en-US" sz="2800" kern="100" dirty="0">
              <a:solidFill>
                <a:srgbClr val="C00000"/>
              </a:solidFill>
              <a:latin typeface="Times New Roman"/>
              <a:ea typeface="华文细黑"/>
              <a:cs typeface="Times New Roman"/>
            </a:endParaRPr>
          </a:p>
        </p:txBody>
      </p:sp>
      <p:sp>
        <p:nvSpPr>
          <p:cNvPr id="5" name="矩形 4"/>
          <p:cNvSpPr/>
          <p:nvPr/>
        </p:nvSpPr>
        <p:spPr>
          <a:xfrm>
            <a:off x="9108112" y="3736762"/>
            <a:ext cx="1980029"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对偶、对比</a:t>
            </a:r>
            <a:endParaRPr lang="zh-CN" altLang="en-US" sz="2800" kern="100" dirty="0">
              <a:solidFill>
                <a:srgbClr val="C00000"/>
              </a:solidFill>
              <a:latin typeface="Times New Roman"/>
              <a:ea typeface="华文细黑"/>
              <a:cs typeface="Times New Roman"/>
            </a:endParaRPr>
          </a:p>
        </p:txBody>
      </p:sp>
      <p:sp>
        <p:nvSpPr>
          <p:cNvPr id="6" name="矩形 5"/>
          <p:cNvSpPr/>
          <p:nvPr/>
        </p:nvSpPr>
        <p:spPr>
          <a:xfrm>
            <a:off x="9108112" y="4365784"/>
            <a:ext cx="902811"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对比</a:t>
            </a:r>
            <a:endParaRPr lang="zh-CN" altLang="en-US" sz="2800" kern="100" dirty="0">
              <a:solidFill>
                <a:srgbClr val="C00000"/>
              </a:solidFill>
              <a:latin typeface="Times New Roman"/>
              <a:ea typeface="华文细黑"/>
              <a:cs typeface="Times New Roman"/>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835" y="5904700"/>
            <a:ext cx="3066035" cy="950897"/>
          </a:xfrm>
          <a:prstGeom prst="rect">
            <a:avLst/>
          </a:prstGeom>
        </p:spPr>
      </p:pic>
    </p:spTree>
    <p:extLst>
      <p:ext uri="{BB962C8B-B14F-4D97-AF65-F5344CB8AC3E}">
        <p14:creationId xmlns:p14="http://schemas.microsoft.com/office/powerpoint/2010/main" val="743170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2"/>
                                        </p:tgtEl>
                                      </p:cBhvr>
                                    </p:animEffect>
                                    <p:set>
                                      <p:cBhvr>
                                        <p:cTn id="27" dur="1" fill="hold">
                                          <p:stCondLst>
                                            <p:cond delay="499"/>
                                          </p:stCondLst>
                                        </p:cTn>
                                        <p:tgtEl>
                                          <p:spTgt spid="2"/>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3"/>
                                        </p:tgtEl>
                                      </p:cBhvr>
                                    </p:animEffect>
                                    <p:set>
                                      <p:cBhvr>
                                        <p:cTn id="30" dur="1" fill="hold">
                                          <p:stCondLst>
                                            <p:cond delay="499"/>
                                          </p:stCondLst>
                                        </p:cTn>
                                        <p:tgtEl>
                                          <p:spTgt spid="3"/>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5"/>
                                        </p:tgtEl>
                                      </p:cBhvr>
                                    </p:animEffect>
                                    <p:set>
                                      <p:cBhvr>
                                        <p:cTn id="33" dur="1" fill="hold">
                                          <p:stCondLst>
                                            <p:cond delay="499"/>
                                          </p:stCondLst>
                                        </p:cTn>
                                        <p:tgtEl>
                                          <p:spTgt spid="5"/>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6"/>
                                        </p:tgtEl>
                                      </p:cBhvr>
                                    </p:animEffect>
                                    <p:set>
                                      <p:cBhvr>
                                        <p:cTn id="36"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2" grpId="0"/>
      <p:bldP spid="2" grpId="1"/>
      <p:bldP spid="3" grpId="0"/>
      <p:bldP spid="3" grpId="1"/>
      <p:bldP spid="5" grpId="0"/>
      <p:bldP spid="5" grpId="1"/>
      <p:bldP spid="6" grpId="0"/>
      <p:bldP spid="6"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328496" y="1648644"/>
            <a:ext cx="6072023" cy="523220"/>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339000" y="876951"/>
            <a:ext cx="11478502" cy="3272923"/>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下列对偶句中，不含对比的一项是</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少妇城南欲断肠，征人蓟北空回首。</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荷尽已无擎雨盖，菊残犹有傲霜枝。</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人世几回伤往事，山形依旧枕寒流。</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年年岁岁花相似，岁岁年年人不同。</a:t>
            </a:r>
            <a:endParaRPr lang="zh-CN" altLang="zh-CN" sz="1050" kern="100" dirty="0">
              <a:effectLst/>
              <a:latin typeface="宋体"/>
              <a:cs typeface="Courier New"/>
            </a:endParaRPr>
          </a:p>
        </p:txBody>
      </p:sp>
      <p:sp>
        <p:nvSpPr>
          <p:cNvPr id="5" name="TextBox 4"/>
          <p:cNvSpPr txBox="1"/>
          <p:nvPr/>
        </p:nvSpPr>
        <p:spPr>
          <a:xfrm>
            <a:off x="6290521" y="106305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6" name="TextBox 5">
            <a:hlinkClick r:id="rId2" action="ppaction://hlinksldjump"/>
          </p:cNvPr>
          <p:cNvSpPr txBox="1"/>
          <p:nvPr/>
        </p:nvSpPr>
        <p:spPr>
          <a:xfrm>
            <a:off x="7410937" y="1063055"/>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3390766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40368" y="693490"/>
            <a:ext cx="11563765" cy="3887731"/>
          </a:xfrm>
          <a:prstGeom prst="rect">
            <a:avLst/>
          </a:prstGeom>
          <a:solidFill>
            <a:schemeClr val="accent1">
              <a:lumMod val="20000"/>
              <a:lumOff val="80000"/>
            </a:schemeClr>
          </a:solidFill>
        </p:spPr>
        <p:txBody>
          <a:bodyPr wrap="square">
            <a:spAutoFit/>
          </a:bodyPr>
          <a:lstStyle/>
          <a:p>
            <a:pPr>
              <a:lnSpc>
                <a:spcPct val="150000"/>
              </a:lnSpc>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项思妇怀人，战士思乡，两地相望，重会无期。思妇与征人表达的是同样的情感，不是对比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荷尽已无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菊残犹有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，两相对比，突出菊花傲霜斗寒之品质</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项人世已改，山形依旧，两相对比，引发古今兴亡的慨叹</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项花谢可再开，每年一度，花开相似。每年的自然风景都差不多，然而人的感情、心态却改变了。这也是对比。</a:t>
            </a:r>
            <a:endParaRPr lang="zh-CN" altLang="zh-CN" sz="1050" kern="100" dirty="0">
              <a:effectLst/>
              <a:latin typeface="宋体"/>
              <a:cs typeface="Courier New"/>
            </a:endParaRPr>
          </a:p>
        </p:txBody>
      </p:sp>
    </p:spTree>
    <p:extLst>
      <p:ext uri="{BB962C8B-B14F-4D97-AF65-F5344CB8AC3E}">
        <p14:creationId xmlns:p14="http://schemas.microsoft.com/office/powerpoint/2010/main" val="26320735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587947"/>
            <a:ext cx="11478502" cy="2708410"/>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1.(2009·</a:t>
            </a:r>
            <a:r>
              <a:rPr lang="zh-CN" altLang="zh-CN" sz="2800" kern="100" dirty="0">
                <a:latin typeface="Times New Roman"/>
                <a:ea typeface="华文细黑"/>
                <a:cs typeface="Times New Roman"/>
              </a:rPr>
              <a:t>宁夏、海南</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仿照下面的示例，自拟一个描写对象，写一组句子，要求所写句子使用夸张、比喻和拟人的修辞手法。</a:t>
            </a:r>
            <a:endParaRPr lang="zh-CN" altLang="zh-CN" sz="1050" kern="100" dirty="0">
              <a:latin typeface="宋体"/>
              <a:cs typeface="Courier New"/>
            </a:endParaRPr>
          </a:p>
          <a:p>
            <a:pPr indent="720000">
              <a:lnSpc>
                <a:spcPct val="150000"/>
              </a:lnSpc>
            </a:pPr>
            <a:r>
              <a:rPr lang="zh-CN" altLang="zh-CN" sz="2800" kern="100" dirty="0">
                <a:latin typeface="Times New Roman"/>
                <a:ea typeface="华文细黑"/>
                <a:cs typeface="Times New Roman"/>
              </a:rPr>
              <a:t>这满山遍野的桃花，开得热火朝天，惊天动地，是一幅立体的画，一首无声的诗，把青春挥洒得淋漓尽致。</a:t>
            </a:r>
            <a:endParaRPr lang="zh-CN" altLang="zh-CN" sz="1050" kern="100" dirty="0">
              <a:effectLst/>
              <a:latin typeface="宋体"/>
              <a:cs typeface="Courier New"/>
            </a:endParaRPr>
          </a:p>
        </p:txBody>
      </p:sp>
      <p:sp>
        <p:nvSpPr>
          <p:cNvPr id="3" name="TextBox 2"/>
          <p:cNvSpPr txBox="1"/>
          <p:nvPr/>
        </p:nvSpPr>
        <p:spPr>
          <a:xfrm>
            <a:off x="6815286" y="2709714"/>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4" name="TextBox 3"/>
          <p:cNvSpPr txBox="1"/>
          <p:nvPr/>
        </p:nvSpPr>
        <p:spPr>
          <a:xfrm>
            <a:off x="7895406" y="2709714"/>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5" name="TextBox 4">
            <a:hlinkClick r:id="rId2" action="ppaction://hlinksldjump"/>
          </p:cNvPr>
          <p:cNvSpPr txBox="1"/>
          <p:nvPr/>
        </p:nvSpPr>
        <p:spPr>
          <a:xfrm>
            <a:off x="8978797" y="2709714"/>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
        <p:nvSpPr>
          <p:cNvPr id="8" name="矩形 7"/>
          <p:cNvSpPr/>
          <p:nvPr/>
        </p:nvSpPr>
        <p:spPr>
          <a:xfrm>
            <a:off x="240368" y="3501802"/>
            <a:ext cx="11615478" cy="1302408"/>
          </a:xfrm>
          <a:prstGeom prst="rect">
            <a:avLst/>
          </a:prstGeom>
          <a:solidFill>
            <a:schemeClr val="accent1">
              <a:lumMod val="20000"/>
              <a:lumOff val="80000"/>
            </a:schemeClr>
          </a:solidFill>
        </p:spPr>
        <p:txBody>
          <a:bodyPr wrap="square">
            <a:spAutoFit/>
          </a:bodyPr>
          <a:lstStyle/>
          <a:p>
            <a:pPr>
              <a:lnSpc>
                <a:spcPct val="150000"/>
              </a:lnSpc>
            </a:pPr>
            <a:r>
              <a:rPr lang="en-US" altLang="zh-CN" sz="2800" kern="100" dirty="0">
                <a:solidFill>
                  <a:srgbClr val="C00000"/>
                </a:solidFill>
                <a:latin typeface="Times New Roman"/>
                <a:ea typeface="华文细黑"/>
                <a:cs typeface="Courier New"/>
              </a:rPr>
              <a:t>(</a:t>
            </a:r>
            <a:r>
              <a:rPr lang="zh-CN" altLang="zh-CN" sz="2800" kern="100" dirty="0">
                <a:solidFill>
                  <a:srgbClr val="C00000"/>
                </a:solidFill>
                <a:latin typeface="Times New Roman"/>
                <a:ea typeface="华文细黑"/>
                <a:cs typeface="Times New Roman"/>
              </a:rPr>
              <a:t>示例</a:t>
            </a:r>
            <a:r>
              <a:rPr lang="en-US" altLang="zh-CN" sz="2800" kern="100" dirty="0">
                <a:solidFill>
                  <a:srgbClr val="C00000"/>
                </a:solidFill>
                <a:latin typeface="Times New Roman"/>
                <a:ea typeface="华文细黑"/>
                <a:cs typeface="Courier New"/>
              </a:rPr>
              <a:t>)</a:t>
            </a:r>
            <a:r>
              <a:rPr lang="zh-CN" altLang="zh-CN" sz="2800" kern="100" dirty="0">
                <a:solidFill>
                  <a:srgbClr val="C00000"/>
                </a:solidFill>
                <a:latin typeface="Times New Roman"/>
                <a:ea typeface="华文细黑"/>
                <a:cs typeface="Times New Roman"/>
              </a:rPr>
              <a:t>那一望无际的青草，绿得肆无忌惮，一塌糊涂，如荡漾的碧波，如起伏的群山，把生命诠释得酣畅淋漓。</a:t>
            </a:r>
            <a:endParaRPr lang="zh-CN" altLang="zh-CN" sz="1050" kern="100" dirty="0">
              <a:solidFill>
                <a:srgbClr val="C00000"/>
              </a:solidFill>
              <a:effectLst/>
              <a:latin typeface="宋体"/>
              <a:cs typeface="Courier New"/>
            </a:endParaRPr>
          </a:p>
        </p:txBody>
      </p:sp>
      <p:sp>
        <p:nvSpPr>
          <p:cNvPr id="9" name="矩形 8"/>
          <p:cNvSpPr/>
          <p:nvPr/>
        </p:nvSpPr>
        <p:spPr>
          <a:xfrm>
            <a:off x="240368" y="5013970"/>
            <a:ext cx="11615478" cy="1302408"/>
          </a:xfrm>
          <a:prstGeom prst="rect">
            <a:avLst/>
          </a:prstGeom>
          <a:solidFill>
            <a:schemeClr val="accent1">
              <a:lumMod val="20000"/>
              <a:lumOff val="80000"/>
            </a:schemeClr>
          </a:solidFill>
        </p:spPr>
        <p:txBody>
          <a:bodyPr wrap="square">
            <a:spAutoFit/>
          </a:bodyPr>
          <a:lstStyle/>
          <a:p>
            <a:pPr>
              <a:lnSpc>
                <a:spcPct val="150000"/>
              </a:lnSpc>
            </a:pPr>
            <a:r>
              <a:rPr lang="zh-CN" altLang="zh-CN" sz="2800" kern="100" dirty="0">
                <a:latin typeface="Times New Roman"/>
                <a:ea typeface="华文细黑"/>
                <a:cs typeface="Times New Roman"/>
              </a:rPr>
              <a:t>本题作为一道仿写题，除了要使用夸张、比喻和拟人的修辞手法外，还要注意例句中所给出的隐性要求，如格式上、主体的选择上等。</a:t>
            </a:r>
            <a:endParaRPr lang="zh-CN" altLang="zh-CN" sz="1050" kern="100" dirty="0">
              <a:effectLst/>
              <a:latin typeface="宋体"/>
              <a:cs typeface="Courier New"/>
            </a:endParaRPr>
          </a:p>
        </p:txBody>
      </p:sp>
    </p:spTree>
    <p:extLst>
      <p:ext uri="{BB962C8B-B14F-4D97-AF65-F5344CB8AC3E}">
        <p14:creationId xmlns:p14="http://schemas.microsoft.com/office/powerpoint/2010/main" val="2738186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3"/>
                  </p:tgtEl>
                </p:cond>
              </p:nextCondLst>
            </p:seq>
            <p:seq concurrent="1" nextAc="seek">
              <p:cTn id="13" restart="whenNotActive" fill="hold" evtFilter="cancelBubble" nodeType="interactiveSeq">
                <p:stCondLst>
                  <p:cond evt="onClick" delay="0">
                    <p:tgtEl>
                      <p:spTgt spid="4"/>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8" grpId="0" animBg="1"/>
      <p:bldP spid="8" grpId="1" animBg="1"/>
      <p:bldP spid="9" grpId="0" animBg="1"/>
      <p:bldP spid="9"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981522"/>
            <a:ext cx="11478502" cy="3272154"/>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对偶主要是从结构形式上说的，其基本特点是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，它要求结构相称，字数相等；对比是从意义上说的，其基本特点是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，它要求意义相反或相对，而不管结构形式如何。</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(2)</a:t>
            </a:r>
            <a:r>
              <a:rPr lang="zh-CN" altLang="zh-CN" sz="2800" kern="100" dirty="0">
                <a:latin typeface="Times New Roman"/>
                <a:ea typeface="华文细黑"/>
                <a:cs typeface="Times New Roman"/>
              </a:rPr>
              <a:t>对偶里的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反对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，就形式说是对偶，就意义说是对比，这是修辞手法的兼格现象。</a:t>
            </a:r>
            <a:endParaRPr lang="zh-CN" altLang="zh-CN" sz="1050" kern="100" dirty="0">
              <a:solidFill>
                <a:prstClr val="black"/>
              </a:solidFill>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pic>
        <p:nvPicPr>
          <p:cNvPr id="5" name="图片 4">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3177544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70144" y="3076446"/>
            <a:ext cx="8650125" cy="707886"/>
          </a:xfrm>
          <a:prstGeom prst="rect">
            <a:avLst/>
          </a:prstGeom>
        </p:spPr>
        <p:txBody>
          <a:bodyPr wrap="none">
            <a:spAutoFit/>
          </a:bodyPr>
          <a:lstStyle/>
          <a:p>
            <a:pPr lvl="0" algn="ctr"/>
            <a:r>
              <a:rPr lang="en-US" altLang="zh-CN" sz="4000" b="1" dirty="0">
                <a:solidFill>
                  <a:schemeClr val="bg1"/>
                </a:solidFill>
                <a:latin typeface="Times New Roman" pitchFamily="18" charset="0"/>
                <a:ea typeface="微软雅黑" pitchFamily="34" charset="-122"/>
                <a:cs typeface="Times New Roman" pitchFamily="18" charset="0"/>
              </a:rPr>
              <a:t>Ⅲ  </a:t>
            </a:r>
            <a:r>
              <a:rPr lang="zh-CN" altLang="en-US" sz="4000" b="1" dirty="0">
                <a:solidFill>
                  <a:schemeClr val="bg1"/>
                </a:solidFill>
                <a:latin typeface="Times New Roman" pitchFamily="18" charset="0"/>
                <a:ea typeface="微软雅黑" pitchFamily="34" charset="-122"/>
                <a:cs typeface="Times New Roman" pitchFamily="18" charset="0"/>
              </a:rPr>
              <a:t>掌握仿写题的审答要求和题型要点</a:t>
            </a:r>
          </a:p>
        </p:txBody>
      </p:sp>
    </p:spTree>
    <p:extLst>
      <p:ext uri="{BB962C8B-B14F-4D97-AF65-F5344CB8AC3E}">
        <p14:creationId xmlns:p14="http://schemas.microsoft.com/office/powerpoint/2010/main" val="122685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50435"/>
            <a:ext cx="11478502" cy="6586394"/>
          </a:xfrm>
          <a:prstGeom prst="rect">
            <a:avLst/>
          </a:prstGeom>
        </p:spPr>
        <p:txBody>
          <a:bodyPr wrap="square" lIns="121898" tIns="60948" rIns="121898" bIns="60948">
            <a:spAutoFit/>
          </a:bodyPr>
          <a:lstStyle/>
          <a:p>
            <a:pPr>
              <a:lnSpc>
                <a:spcPct val="150000"/>
              </a:lnSpc>
            </a:pPr>
            <a:r>
              <a:rPr lang="zh-CN" altLang="zh-CN" sz="2800" b="1" kern="100" dirty="0">
                <a:solidFill>
                  <a:srgbClr val="0000FF"/>
                </a:solidFill>
                <a:latin typeface="微软雅黑"/>
                <a:ea typeface="微软雅黑"/>
                <a:cs typeface="Times New Roman"/>
              </a:rPr>
              <a:t>一、掌握仿写题的审答要求</a:t>
            </a:r>
          </a:p>
          <a:p>
            <a:pPr>
              <a:lnSpc>
                <a:spcPct val="150000"/>
              </a:lnSpc>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审题：审出显隐</a:t>
            </a:r>
            <a:endParaRPr lang="zh-CN" altLang="zh-CN" sz="1050" b="1" kern="100" dirty="0">
              <a:latin typeface="宋体"/>
              <a:cs typeface="Courier New"/>
            </a:endParaRPr>
          </a:p>
          <a:p>
            <a:pPr>
              <a:lnSpc>
                <a:spcPct val="150000"/>
              </a:lnSpc>
            </a:pPr>
            <a:r>
              <a:rPr lang="zh-CN" altLang="zh-CN" sz="2800" kern="100" dirty="0">
                <a:latin typeface="Times New Roman"/>
                <a:ea typeface="华文细黑"/>
                <a:cs typeface="Times New Roman"/>
              </a:rPr>
              <a:t>在所有的语言表达题中，仿写的审题最重要，难度最大。其要求是：</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审题干，主要审显性要求。</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审例句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或仿句的上句或下句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，主要审隐性要求。</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例句所包含的隐性要求有：</a:t>
            </a:r>
            <a:endParaRPr lang="zh-CN" altLang="zh-CN" sz="1050" kern="100" dirty="0">
              <a:latin typeface="宋体"/>
              <a:cs typeface="Courier New"/>
            </a:endParaRPr>
          </a:p>
          <a:p>
            <a:pPr>
              <a:lnSpc>
                <a:spcPct val="150000"/>
              </a:lnSpc>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句子内部结构关系和特点。审题时既要注意整个句子，又要注意句子的局部特点。</a:t>
            </a:r>
            <a:endParaRPr lang="zh-CN" altLang="zh-CN" sz="1050" kern="100" dirty="0">
              <a:latin typeface="宋体"/>
              <a:cs typeface="Courier New"/>
            </a:endParaRPr>
          </a:p>
          <a:p>
            <a:pPr>
              <a:lnSpc>
                <a:spcPct val="150000"/>
              </a:lnSpc>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修辞特点，即例句运用了哪些修辞手法。注意修辞手法的综合运用，注意所有的修辞应一致</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6376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369456"/>
            <a:ext cx="11478502" cy="2708410"/>
          </a:xfrm>
          <a:prstGeom prst="rect">
            <a:avLst/>
          </a:prstGeom>
        </p:spPr>
        <p:txBody>
          <a:bodyPr wrap="square" lIns="121898" tIns="60948" rIns="121898" bIns="60948">
            <a:spAutoFit/>
          </a:bodyPr>
          <a:lstStyle/>
          <a:p>
            <a:pPr lvl="0">
              <a:lnSpc>
                <a:spcPct val="150000"/>
              </a:lnSpc>
            </a:pPr>
            <a:r>
              <a:rPr lang="en-US" altLang="zh-CN" sz="2800" kern="100" dirty="0">
                <a:solidFill>
                  <a:prstClr val="black"/>
                </a:solidFill>
                <a:latin typeface="宋体"/>
                <a:ea typeface="华文细黑"/>
                <a:cs typeface="Times New Roman"/>
              </a:rPr>
              <a:t>③</a:t>
            </a:r>
            <a:r>
              <a:rPr lang="zh-CN" altLang="zh-CN" sz="2800" kern="100" dirty="0">
                <a:solidFill>
                  <a:prstClr val="black"/>
                </a:solidFill>
                <a:latin typeface="Times New Roman"/>
                <a:ea typeface="华文细黑"/>
                <a:cs typeface="Times New Roman"/>
              </a:rPr>
              <a:t>内容特点，保证仿句的句意与例句的句意性质</a:t>
            </a:r>
            <a:r>
              <a:rPr lang="zh-CN" altLang="zh-CN" sz="2800" kern="100" dirty="0" smtClean="0">
                <a:solidFill>
                  <a:prstClr val="black"/>
                </a:solidFill>
                <a:latin typeface="Times New Roman"/>
                <a:ea typeface="华文细黑"/>
                <a:cs typeface="Times New Roman"/>
              </a:rPr>
              <a:t>一致。</a:t>
            </a:r>
            <a:endParaRPr lang="en-US" altLang="zh-CN" sz="1050" kern="100" dirty="0">
              <a:solidFill>
                <a:prstClr val="black"/>
              </a:solidFill>
              <a:latin typeface="宋体"/>
              <a:cs typeface="Courier New"/>
            </a:endParaRPr>
          </a:p>
          <a:p>
            <a:pPr>
              <a:lnSpc>
                <a:spcPct val="150000"/>
              </a:lnSpc>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感情特点，如忧伤、喜悦、沉重、明快等，保证句意情调一致。</a:t>
            </a:r>
            <a:endParaRPr lang="zh-CN" altLang="zh-CN" sz="1050" kern="100" dirty="0">
              <a:latin typeface="宋体"/>
              <a:cs typeface="Courier New"/>
            </a:endParaRPr>
          </a:p>
          <a:p>
            <a:pPr>
              <a:lnSpc>
                <a:spcPct val="150000"/>
              </a:lnSpc>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用词，如词语的褒贬雅俗，有无叠句等。</a:t>
            </a:r>
            <a:endParaRPr lang="zh-CN" altLang="zh-CN" sz="1050" kern="100" dirty="0">
              <a:latin typeface="宋体"/>
              <a:cs typeface="Courier New"/>
            </a:endParaRPr>
          </a:p>
          <a:p>
            <a:pPr>
              <a:lnSpc>
                <a:spcPct val="150000"/>
              </a:lnSpc>
            </a:pP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标点的暗示，如分号表示并列或对举，冒号表示总分关系等</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2892016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07568"/>
            <a:ext cx="11478502" cy="5940063"/>
          </a:xfrm>
          <a:prstGeom prst="rect">
            <a:avLst/>
          </a:prstGeom>
        </p:spPr>
        <p:txBody>
          <a:bodyPr wrap="square" lIns="121898" tIns="60948" rIns="121898" bIns="60948">
            <a:spAutoFit/>
          </a:bodyPr>
          <a:lstStyle/>
          <a:p>
            <a:pPr>
              <a:lnSpc>
                <a:spcPct val="150000"/>
              </a:lnSpc>
            </a:pPr>
            <a:r>
              <a:rPr lang="en-US" altLang="zh-CN" sz="2800" b="1" kern="100" dirty="0" err="1">
                <a:solidFill>
                  <a:srgbClr val="C00000"/>
                </a:solidFill>
                <a:latin typeface="微软雅黑"/>
                <a:ea typeface="微软雅黑"/>
                <a:cs typeface="Times New Roman"/>
              </a:rPr>
              <a:t>审题示例</a:t>
            </a:r>
            <a:r>
              <a:rPr lang="en-US" altLang="zh-CN" sz="2800" b="1" kern="100" dirty="0">
                <a:solidFill>
                  <a:srgbClr val="C00000"/>
                </a:solidFill>
                <a:latin typeface="微软雅黑"/>
                <a:ea typeface="微软雅黑"/>
                <a:cs typeface="Times New Roman"/>
              </a:rPr>
              <a:t> </a:t>
            </a:r>
            <a:r>
              <a:rPr lang="en-US" altLang="zh-CN" sz="2800" kern="100" dirty="0">
                <a:latin typeface="华文细黑"/>
                <a:ea typeface="华文细黑"/>
                <a:cs typeface="Times New Roman"/>
              </a:rPr>
              <a:t>　</a:t>
            </a:r>
            <a:r>
              <a:rPr lang="en-US" altLang="zh-CN" sz="2800" kern="100" dirty="0">
                <a:latin typeface="Times New Roman"/>
                <a:ea typeface="华文细黑"/>
                <a:cs typeface="Courier New"/>
              </a:rPr>
              <a:t>(2011·</a:t>
            </a:r>
            <a:r>
              <a:rPr lang="en-US" altLang="zh-CN" sz="2800" kern="100" dirty="0">
                <a:latin typeface="华文细黑"/>
                <a:ea typeface="华文细黑"/>
                <a:cs typeface="Times New Roman"/>
              </a:rPr>
              <a:t>浙江</a:t>
            </a:r>
            <a:r>
              <a:rPr lang="en-US" altLang="zh-CN" sz="2800" kern="100" dirty="0">
                <a:latin typeface="Times New Roman"/>
                <a:ea typeface="华文细黑"/>
                <a:cs typeface="Courier New"/>
              </a:rPr>
              <a:t>)</a:t>
            </a:r>
            <a:r>
              <a:rPr lang="en-US" altLang="zh-CN" sz="2800" kern="100" dirty="0" err="1">
                <a:latin typeface="华文细黑"/>
                <a:ea typeface="华文细黑"/>
                <a:cs typeface="Times New Roman"/>
              </a:rPr>
              <a:t>仿照下面的示例，另写一段话</a:t>
            </a:r>
            <a:r>
              <a:rPr lang="en-US" altLang="zh-CN" sz="2800" kern="100" dirty="0">
                <a:latin typeface="华文细黑"/>
                <a:ea typeface="华文细黑"/>
                <a:cs typeface="Times New Roman"/>
              </a:rPr>
              <a:t>。</a:t>
            </a:r>
            <a:endParaRPr lang="en-US" altLang="zh-CN" sz="2800" kern="100" dirty="0">
              <a:latin typeface="Times New Roman"/>
              <a:ea typeface="华文细黑"/>
              <a:cs typeface="Courier New"/>
            </a:endParaRPr>
          </a:p>
          <a:p>
            <a:pPr indent="720000">
              <a:lnSpc>
                <a:spcPct val="150000"/>
              </a:lnSpc>
            </a:pPr>
            <a:r>
              <a:rPr lang="zh-CN" altLang="zh-CN" sz="2800" kern="100" dirty="0">
                <a:latin typeface="Times New Roman"/>
                <a:ea typeface="华文细黑"/>
                <a:cs typeface="Times New Roman"/>
              </a:rPr>
              <a:t>世上有多少这样的事呢？树在，叶去；叶在，花去；花在，香去；香在，闻它的人去。</a:t>
            </a:r>
            <a:endParaRPr lang="zh-CN" altLang="zh-CN" sz="1050" kern="100" dirty="0">
              <a:latin typeface="宋体"/>
              <a:cs typeface="Courier New"/>
            </a:endParaRPr>
          </a:p>
          <a:p>
            <a:pPr indent="720000">
              <a:lnSpc>
                <a:spcPct val="150000"/>
              </a:lnSpc>
            </a:pPr>
            <a:r>
              <a:rPr lang="zh-CN" altLang="zh-CN" sz="2800" kern="100" dirty="0">
                <a:latin typeface="Times New Roman"/>
                <a:ea typeface="华文细黑"/>
                <a:cs typeface="Times New Roman"/>
              </a:rPr>
              <a:t>世上有多少这样的事呢？</a:t>
            </a:r>
            <a:r>
              <a:rPr lang="en-US" altLang="zh-CN" sz="2800" kern="100" dirty="0" smtClean="0">
                <a:latin typeface="Times New Roman"/>
                <a:ea typeface="华文细黑"/>
                <a:cs typeface="Courier New"/>
              </a:rPr>
              <a:t>_______________________________________________________________</a:t>
            </a:r>
          </a:p>
          <a:p>
            <a:pPr>
              <a:lnSpc>
                <a:spcPct val="150000"/>
              </a:lnSpc>
            </a:pPr>
            <a:r>
              <a:rPr lang="zh-CN" altLang="zh-CN" sz="2800" kern="100" dirty="0" smtClean="0">
                <a:latin typeface="Times New Roman"/>
                <a:ea typeface="华文细黑"/>
                <a:cs typeface="Times New Roman"/>
              </a:rPr>
              <a:t>按照</a:t>
            </a:r>
            <a:r>
              <a:rPr lang="zh-CN" altLang="zh-CN" sz="2800" kern="100" dirty="0">
                <a:latin typeface="Times New Roman"/>
                <a:ea typeface="华文细黑"/>
                <a:cs typeface="Times New Roman"/>
              </a:rPr>
              <a:t>审例句隐性要求的要求，可以从以下角度审题：</a:t>
            </a:r>
            <a:endParaRPr lang="zh-CN" altLang="zh-CN" sz="1050" kern="100" dirty="0">
              <a:latin typeface="宋体"/>
              <a:cs typeface="Courier New"/>
            </a:endParaRPr>
          </a:p>
          <a:p>
            <a:pPr>
              <a:lnSpc>
                <a:spcPct val="150000"/>
              </a:lnSpc>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句子内部结构关系和特点：</a:t>
            </a:r>
            <a:r>
              <a:rPr lang="zh-CN" altLang="zh-CN" sz="2800" u="heavy" kern="100" dirty="0">
                <a:latin typeface="Times New Roman"/>
                <a:ea typeface="华文细黑"/>
                <a:cs typeface="Times New Roman"/>
              </a:rPr>
              <a:t>采用主谓式短句，句间关系是从持久到短暂的递减关系，最后归结到人的情态。</a:t>
            </a:r>
          </a:p>
          <a:p>
            <a:pPr>
              <a:lnSpc>
                <a:spcPct val="150000"/>
              </a:lnSpc>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修辞特点：</a:t>
            </a:r>
            <a:r>
              <a:rPr lang="zh-CN" altLang="zh-CN" sz="2800" u="heavy" kern="100" dirty="0">
                <a:latin typeface="Times New Roman"/>
                <a:ea typeface="华文细黑"/>
                <a:cs typeface="Times New Roman"/>
              </a:rPr>
              <a:t>运用排比和近似顶真的修辞手法。</a:t>
            </a:r>
          </a:p>
        </p:txBody>
      </p:sp>
    </p:spTree>
    <p:extLst>
      <p:ext uri="{BB962C8B-B14F-4D97-AF65-F5344CB8AC3E}">
        <p14:creationId xmlns:p14="http://schemas.microsoft.com/office/powerpoint/2010/main" val="3910644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517680"/>
            <a:ext cx="11478502" cy="3354740"/>
          </a:xfrm>
          <a:prstGeom prst="rect">
            <a:avLst/>
          </a:prstGeom>
        </p:spPr>
        <p:txBody>
          <a:bodyPr wrap="square" lIns="121898" tIns="60948" rIns="121898" bIns="60948">
            <a:spAutoFit/>
          </a:bodyPr>
          <a:lstStyle/>
          <a:p>
            <a:pPr lvl="0">
              <a:lnSpc>
                <a:spcPct val="150000"/>
              </a:lnSpc>
            </a:pPr>
            <a:r>
              <a:rPr lang="en-US" altLang="zh-CN" sz="2800" kern="100" dirty="0">
                <a:solidFill>
                  <a:prstClr val="black"/>
                </a:solidFill>
                <a:latin typeface="宋体"/>
                <a:ea typeface="华文细黑"/>
                <a:cs typeface="Times New Roman"/>
              </a:rPr>
              <a:t>③</a:t>
            </a:r>
            <a:r>
              <a:rPr lang="zh-CN" altLang="zh-CN" sz="2800" kern="100" dirty="0">
                <a:solidFill>
                  <a:prstClr val="black"/>
                </a:solidFill>
                <a:latin typeface="Times New Roman"/>
                <a:ea typeface="华文细黑"/>
                <a:cs typeface="Times New Roman"/>
              </a:rPr>
              <a:t>内容特点：</a:t>
            </a:r>
            <a:r>
              <a:rPr lang="zh-CN" altLang="zh-CN" sz="2800" u="heavy" kern="100" dirty="0">
                <a:latin typeface="Times New Roman"/>
                <a:ea typeface="华文细黑"/>
                <a:cs typeface="Times New Roman"/>
              </a:rPr>
              <a:t>总体上表达了时光流逝、物是人非之感。</a:t>
            </a:r>
          </a:p>
          <a:p>
            <a:pPr lvl="0">
              <a:lnSpc>
                <a:spcPct val="150000"/>
              </a:lnSpc>
            </a:pPr>
            <a:r>
              <a:rPr lang="en-US" altLang="zh-CN" sz="2800" kern="100" dirty="0">
                <a:solidFill>
                  <a:prstClr val="black"/>
                </a:solidFill>
                <a:latin typeface="宋体"/>
                <a:ea typeface="华文细黑"/>
                <a:cs typeface="Times New Roman"/>
              </a:rPr>
              <a:t>④</a:t>
            </a:r>
            <a:r>
              <a:rPr lang="zh-CN" altLang="zh-CN" sz="2800" kern="100" dirty="0">
                <a:solidFill>
                  <a:prstClr val="black"/>
                </a:solidFill>
                <a:latin typeface="Times New Roman"/>
                <a:ea typeface="华文细黑"/>
                <a:cs typeface="Times New Roman"/>
              </a:rPr>
              <a:t>感情特点：</a:t>
            </a:r>
            <a:r>
              <a:rPr lang="zh-CN" altLang="zh-CN" sz="2800" u="heavy" kern="100" dirty="0">
                <a:latin typeface="Times New Roman"/>
                <a:ea typeface="华文细黑"/>
                <a:cs typeface="Times New Roman"/>
              </a:rPr>
              <a:t>略带伤感。</a:t>
            </a:r>
          </a:p>
          <a:p>
            <a:pPr lvl="0">
              <a:lnSpc>
                <a:spcPct val="150000"/>
              </a:lnSpc>
            </a:pPr>
            <a:r>
              <a:rPr lang="en-US" altLang="zh-CN" sz="2800" kern="100" dirty="0">
                <a:solidFill>
                  <a:prstClr val="black"/>
                </a:solidFill>
                <a:latin typeface="宋体"/>
                <a:ea typeface="华文细黑"/>
                <a:cs typeface="Times New Roman"/>
              </a:rPr>
              <a:t>⑤</a:t>
            </a:r>
            <a:r>
              <a:rPr lang="zh-CN" altLang="zh-CN" sz="2800" kern="100" dirty="0">
                <a:solidFill>
                  <a:prstClr val="black"/>
                </a:solidFill>
                <a:latin typeface="Times New Roman"/>
                <a:ea typeface="华文细黑"/>
                <a:cs typeface="Times New Roman"/>
              </a:rPr>
              <a:t>用词：</a:t>
            </a:r>
            <a:r>
              <a:rPr lang="zh-CN" altLang="zh-CN" sz="2800" u="heavy" kern="100" dirty="0">
                <a:latin typeface="Times New Roman"/>
                <a:ea typeface="华文细黑"/>
                <a:cs typeface="Times New Roman"/>
              </a:rPr>
              <a:t>简洁。</a:t>
            </a:r>
          </a:p>
          <a:p>
            <a:pPr lvl="0">
              <a:lnSpc>
                <a:spcPct val="150000"/>
              </a:lnSpc>
            </a:pPr>
            <a:r>
              <a:rPr lang="en-US" altLang="zh-CN" sz="2800" kern="100" dirty="0">
                <a:solidFill>
                  <a:prstClr val="black"/>
                </a:solidFill>
                <a:latin typeface="宋体"/>
                <a:ea typeface="华文细黑"/>
                <a:cs typeface="Times New Roman"/>
              </a:rPr>
              <a:t>⑥</a:t>
            </a:r>
            <a:r>
              <a:rPr lang="zh-CN" altLang="zh-CN" sz="2800" kern="100" dirty="0">
                <a:solidFill>
                  <a:prstClr val="black"/>
                </a:solidFill>
                <a:latin typeface="Times New Roman"/>
                <a:ea typeface="华文细黑"/>
                <a:cs typeface="Times New Roman"/>
              </a:rPr>
              <a:t>标点的暗示：</a:t>
            </a:r>
            <a:r>
              <a:rPr lang="zh-CN" altLang="zh-CN" sz="2800" u="heavy" kern="100" dirty="0">
                <a:latin typeface="Times New Roman"/>
                <a:ea typeface="华文细黑"/>
                <a:cs typeface="Times New Roman"/>
              </a:rPr>
              <a:t>以分号为界，每对短句相对独立，表现的是物在物去的客观现象。</a:t>
            </a:r>
          </a:p>
        </p:txBody>
      </p:sp>
    </p:spTree>
    <p:extLst>
      <p:ext uri="{BB962C8B-B14F-4D97-AF65-F5344CB8AC3E}">
        <p14:creationId xmlns:p14="http://schemas.microsoft.com/office/powerpoint/2010/main" val="2568530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99218"/>
            <a:ext cx="11478502" cy="6758749"/>
          </a:xfrm>
          <a:prstGeom prst="rect">
            <a:avLst/>
          </a:prstGeom>
        </p:spPr>
        <p:txBody>
          <a:bodyPr wrap="square" lIns="121898" tIns="60948" rIns="121898" bIns="60948">
            <a:spAutoFit/>
          </a:bodyPr>
          <a:lstStyle/>
          <a:p>
            <a:pPr>
              <a:lnSpc>
                <a:spcPct val="140000"/>
              </a:lnSpc>
            </a:pPr>
            <a:r>
              <a:rPr lang="en-US" altLang="zh-CN" sz="2800" b="1" kern="100" dirty="0">
                <a:solidFill>
                  <a:srgbClr val="C00000"/>
                </a:solidFill>
                <a:latin typeface="微软雅黑"/>
                <a:ea typeface="微软雅黑"/>
                <a:cs typeface="Times New Roman"/>
              </a:rPr>
              <a:t>边练边悟</a:t>
            </a:r>
            <a:r>
              <a:rPr lang="en-US" altLang="zh-CN" sz="2800" b="1" kern="100" dirty="0">
                <a:solidFill>
                  <a:srgbClr val="C00000"/>
                </a:solidFill>
                <a:latin typeface="Times New Roman" pitchFamily="18" charset="0"/>
                <a:ea typeface="Times New Roman" pitchFamily="18" charset="0"/>
                <a:cs typeface="Times New Roman" pitchFamily="18" charset="0"/>
              </a:rPr>
              <a:t>1</a:t>
            </a:r>
            <a:r>
              <a:rPr lang="en-US" altLang="zh-CN" sz="2800" kern="100" dirty="0">
                <a:latin typeface="Times New Roman"/>
                <a:ea typeface="华文细黑"/>
                <a:cs typeface="Courier New"/>
              </a:rPr>
              <a:t> </a:t>
            </a:r>
            <a:r>
              <a:rPr lang="en-US" altLang="zh-CN" sz="2800" kern="100" dirty="0">
                <a:latin typeface="华文细黑"/>
                <a:ea typeface="华文细黑"/>
                <a:cs typeface="Times New Roman"/>
              </a:rPr>
              <a:t>　</a:t>
            </a:r>
            <a:r>
              <a:rPr lang="en-US" altLang="zh-CN" sz="2800" kern="100" dirty="0" err="1">
                <a:latin typeface="华文细黑"/>
                <a:ea typeface="华文细黑"/>
                <a:cs typeface="Times New Roman"/>
              </a:rPr>
              <a:t>请审出下面仿写题所给例句的隐性要求</a:t>
            </a:r>
            <a:r>
              <a:rPr lang="en-US" altLang="zh-CN" sz="2800" kern="100" dirty="0">
                <a:latin typeface="华文细黑"/>
                <a:ea typeface="华文细黑"/>
                <a:cs typeface="Times New Roman"/>
              </a:rPr>
              <a:t>。</a:t>
            </a:r>
            <a:endParaRPr lang="en-US" altLang="zh-CN" sz="2800" kern="100" dirty="0">
              <a:latin typeface="Times New Roman"/>
              <a:ea typeface="华文细黑"/>
              <a:cs typeface="Courier New"/>
            </a:endParaRPr>
          </a:p>
          <a:p>
            <a:pPr>
              <a:lnSpc>
                <a:spcPct val="14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仿照下面画线的句子，在横线处续写一个句子，使上下文语意连贯。</a:t>
            </a:r>
            <a:endParaRPr lang="zh-CN" altLang="zh-CN" sz="1050" kern="100" dirty="0">
              <a:latin typeface="宋体"/>
              <a:cs typeface="Courier New"/>
            </a:endParaRPr>
          </a:p>
          <a:p>
            <a:pPr indent="720000">
              <a:lnSpc>
                <a:spcPct val="140000"/>
              </a:lnSpc>
            </a:pPr>
            <a:r>
              <a:rPr lang="zh-CN" altLang="zh-CN" sz="2800" kern="100" dirty="0">
                <a:latin typeface="Times New Roman"/>
                <a:ea typeface="华文细黑"/>
                <a:cs typeface="Times New Roman"/>
              </a:rPr>
              <a:t>成长是什么？成长就像</a:t>
            </a:r>
            <a:r>
              <a:rPr lang="zh-CN" altLang="zh-CN" sz="2800" u="heavy" kern="100" dirty="0">
                <a:latin typeface="Times New Roman"/>
                <a:ea typeface="华文细黑"/>
                <a:cs typeface="Times New Roman"/>
              </a:rPr>
              <a:t>险峻的大山，拦不住汹涌的激流，汹涌的激流拦不住你顶风前行的勇往的孤舟</a:t>
            </a:r>
            <a:r>
              <a:rPr lang="zh-CN" altLang="zh-CN" sz="2800" kern="100" dirty="0">
                <a:latin typeface="Times New Roman"/>
                <a:ea typeface="华文细黑"/>
                <a:cs typeface="Times New Roman"/>
              </a:rPr>
              <a:t>；成长就像</a:t>
            </a:r>
            <a:r>
              <a:rPr lang="en-US" altLang="zh-CN" sz="2800" kern="100" dirty="0" smtClean="0">
                <a:latin typeface="Times New Roman"/>
                <a:ea typeface="华文细黑"/>
                <a:cs typeface="Courier New"/>
              </a:rPr>
              <a:t>___________</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ct val="140000"/>
              </a:lnSpc>
            </a:pPr>
            <a:r>
              <a:rPr lang="zh-CN" altLang="zh-CN" sz="2800" b="1" kern="100" dirty="0" smtClean="0">
                <a:latin typeface="Times New Roman"/>
                <a:ea typeface="华文细黑"/>
                <a:cs typeface="Times New Roman"/>
              </a:rPr>
              <a:t>审隐性要求</a:t>
            </a:r>
            <a:endParaRPr lang="zh-CN" altLang="zh-CN" sz="1050" b="1" kern="100" dirty="0" smtClean="0">
              <a:latin typeface="宋体"/>
              <a:cs typeface="Courier New"/>
            </a:endParaRPr>
          </a:p>
          <a:p>
            <a:pPr>
              <a:lnSpc>
                <a:spcPct val="140000"/>
              </a:lnSpc>
            </a:pPr>
            <a:r>
              <a:rPr lang="en-US" altLang="zh-CN" sz="2800" kern="100" dirty="0" smtClean="0">
                <a:latin typeface="宋体"/>
                <a:ea typeface="华文细黑"/>
                <a:cs typeface="Times New Roman"/>
              </a:rPr>
              <a:t>①</a:t>
            </a:r>
            <a:r>
              <a:rPr lang="zh-CN" altLang="zh-CN" sz="2800" kern="100" dirty="0">
                <a:latin typeface="Times New Roman"/>
                <a:ea typeface="华文细黑"/>
                <a:cs typeface="Times New Roman"/>
              </a:rPr>
              <a:t>句子内部结构关系和特点：</a:t>
            </a:r>
            <a:r>
              <a:rPr lang="zh-CN" altLang="zh-CN" sz="2800" u="heavy" kern="100" dirty="0">
                <a:latin typeface="Times New Roman"/>
                <a:ea typeface="华文细黑"/>
                <a:cs typeface="Times New Roman"/>
              </a:rPr>
              <a:t>前半分句</a:t>
            </a:r>
            <a:r>
              <a:rPr lang="en-US" altLang="zh-CN" sz="2800" u="heavy" kern="100" dirty="0">
                <a:latin typeface="Times New Roman"/>
                <a:ea typeface="华文细黑"/>
                <a:cs typeface="Times New Roman"/>
              </a:rPr>
              <a:t>——</a:t>
            </a:r>
            <a:r>
              <a:rPr lang="zh-CN" altLang="zh-CN" sz="2800" u="heavy" kern="100" dirty="0">
                <a:latin typeface="Times New Roman"/>
                <a:ea typeface="华文细黑"/>
                <a:cs typeface="Times New Roman"/>
              </a:rPr>
              <a:t>定＋主＋动＋补＋定＋宾，后半分句</a:t>
            </a:r>
            <a:r>
              <a:rPr lang="en-US" altLang="zh-CN" sz="2800" u="heavy" kern="100" dirty="0">
                <a:latin typeface="Times New Roman"/>
                <a:ea typeface="华文细黑"/>
                <a:cs typeface="Times New Roman"/>
              </a:rPr>
              <a:t>——</a:t>
            </a:r>
            <a:r>
              <a:rPr lang="zh-CN" altLang="zh-CN" sz="2800" u="heavy" kern="100" dirty="0">
                <a:latin typeface="Times New Roman"/>
                <a:ea typeface="华文细黑"/>
                <a:cs typeface="Times New Roman"/>
              </a:rPr>
              <a:t>定＋主＋动＋补＋定</a:t>
            </a:r>
            <a:r>
              <a:rPr lang="en-US" altLang="zh-CN" sz="2800" u="heavy" kern="100" dirty="0">
                <a:latin typeface="Times New Roman"/>
                <a:ea typeface="华文细黑"/>
                <a:cs typeface="Times New Roman"/>
              </a:rPr>
              <a:t>1</a:t>
            </a:r>
            <a:r>
              <a:rPr lang="zh-CN" altLang="zh-CN" sz="2800" u="heavy" kern="100" dirty="0">
                <a:latin typeface="Times New Roman"/>
                <a:ea typeface="华文细黑"/>
                <a:cs typeface="Times New Roman"/>
              </a:rPr>
              <a:t>＋定</a:t>
            </a:r>
            <a:r>
              <a:rPr lang="en-US" altLang="zh-CN" sz="2800" u="heavy" kern="100" dirty="0">
                <a:latin typeface="Times New Roman"/>
                <a:ea typeface="华文细黑"/>
                <a:cs typeface="Times New Roman"/>
              </a:rPr>
              <a:t>2</a:t>
            </a:r>
            <a:r>
              <a:rPr lang="zh-CN" altLang="zh-CN" sz="2800" u="heavy" kern="100" dirty="0">
                <a:latin typeface="Times New Roman"/>
                <a:ea typeface="华文细黑"/>
                <a:cs typeface="Times New Roman"/>
              </a:rPr>
              <a:t>＋宾。两句紧密相连。</a:t>
            </a:r>
          </a:p>
          <a:p>
            <a:pPr>
              <a:lnSpc>
                <a:spcPct val="140000"/>
              </a:lnSpc>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修辞特点：</a:t>
            </a:r>
            <a:r>
              <a:rPr lang="zh-CN" altLang="zh-CN" sz="2800" u="sng" kern="100" dirty="0">
                <a:latin typeface="Times New Roman"/>
                <a:ea typeface="华文细黑"/>
                <a:cs typeface="Times New Roman"/>
              </a:rPr>
              <a:t>比喻、顶真。</a:t>
            </a:r>
            <a:endParaRPr lang="zh-CN" altLang="zh-CN" sz="1050" kern="100" dirty="0">
              <a:latin typeface="宋体"/>
              <a:cs typeface="Courier New"/>
            </a:endParaRPr>
          </a:p>
          <a:p>
            <a:pPr>
              <a:lnSpc>
                <a:spcPct val="140000"/>
              </a:lnSpc>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内容特点：</a:t>
            </a:r>
            <a:r>
              <a:rPr lang="zh-CN" altLang="zh-CN" sz="2800" u="heavy" kern="100" dirty="0">
                <a:latin typeface="Times New Roman"/>
                <a:ea typeface="华文细黑"/>
                <a:cs typeface="Times New Roman"/>
              </a:rPr>
              <a:t>用比喻句、顶真句表明成长的势不可挡。</a:t>
            </a:r>
            <a:endParaRPr lang="en-US" altLang="zh-CN" sz="2800" u="heavy" kern="100" dirty="0">
              <a:latin typeface="Times New Roman"/>
              <a:ea typeface="华文细黑"/>
              <a:cs typeface="Times New Roman"/>
            </a:endParaRPr>
          </a:p>
          <a:p>
            <a:pPr lvl="0">
              <a:lnSpc>
                <a:spcPct val="140000"/>
              </a:lnSpc>
            </a:pPr>
            <a:r>
              <a:rPr lang="en-US" altLang="zh-CN" sz="2800" kern="100" dirty="0">
                <a:solidFill>
                  <a:prstClr val="black"/>
                </a:solidFill>
                <a:latin typeface="宋体"/>
                <a:ea typeface="华文细黑"/>
                <a:cs typeface="Times New Roman"/>
              </a:rPr>
              <a:t>④</a:t>
            </a:r>
            <a:r>
              <a:rPr lang="zh-CN" altLang="zh-CN" sz="2800" kern="100" dirty="0">
                <a:solidFill>
                  <a:prstClr val="black"/>
                </a:solidFill>
                <a:latin typeface="Times New Roman"/>
                <a:ea typeface="华文细黑"/>
                <a:cs typeface="Times New Roman"/>
              </a:rPr>
              <a:t>感情特点：</a:t>
            </a:r>
            <a:r>
              <a:rPr lang="zh-CN" altLang="zh-CN" sz="2800" u="heavy" kern="100" dirty="0">
                <a:latin typeface="Times New Roman"/>
                <a:ea typeface="华文细黑"/>
                <a:cs typeface="Times New Roman"/>
              </a:rPr>
              <a:t>格调高昂，有一往无前之气。</a:t>
            </a:r>
          </a:p>
          <a:p>
            <a:pPr lvl="0">
              <a:lnSpc>
                <a:spcPct val="140000"/>
              </a:lnSpc>
            </a:pPr>
            <a:r>
              <a:rPr lang="en-US" altLang="zh-CN" sz="2800" kern="100" dirty="0">
                <a:solidFill>
                  <a:prstClr val="black"/>
                </a:solidFill>
                <a:latin typeface="宋体"/>
                <a:ea typeface="华文细黑"/>
                <a:cs typeface="Times New Roman"/>
              </a:rPr>
              <a:t>⑤</a:t>
            </a:r>
            <a:r>
              <a:rPr lang="zh-CN" altLang="zh-CN" sz="2800" kern="100" dirty="0">
                <a:solidFill>
                  <a:prstClr val="black"/>
                </a:solidFill>
                <a:latin typeface="Times New Roman"/>
                <a:ea typeface="华文细黑"/>
                <a:cs typeface="Times New Roman"/>
              </a:rPr>
              <a:t>标点的暗示：</a:t>
            </a:r>
            <a:r>
              <a:rPr lang="zh-CN" altLang="zh-CN" sz="2800" u="heavy" kern="100" dirty="0">
                <a:latin typeface="Times New Roman"/>
                <a:ea typeface="华文细黑"/>
                <a:cs typeface="Times New Roman"/>
              </a:rPr>
              <a:t>逗号表明仿写两个分句。</a:t>
            </a:r>
          </a:p>
        </p:txBody>
      </p:sp>
    </p:spTree>
    <p:extLst>
      <p:ext uri="{BB962C8B-B14F-4D97-AF65-F5344CB8AC3E}">
        <p14:creationId xmlns:p14="http://schemas.microsoft.com/office/powerpoint/2010/main" val="2624193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54027"/>
            <a:ext cx="11478502" cy="5940063"/>
          </a:xfrm>
          <a:prstGeom prst="rect">
            <a:avLst/>
          </a:prstGeom>
        </p:spPr>
        <p:txBody>
          <a:bodyPr wrap="square" lIns="121898" tIns="60948" rIns="121898" bIns="60948">
            <a:spAutoFit/>
          </a:bodyPr>
          <a:lstStyle/>
          <a:p>
            <a:pPr>
              <a:lnSpc>
                <a:spcPct val="150000"/>
              </a:lnSpc>
            </a:pPr>
            <a:r>
              <a:rPr lang="en-US" altLang="zh-CN" sz="2800" kern="100" spc="-50" dirty="0">
                <a:latin typeface="Times New Roman"/>
                <a:ea typeface="华文细黑"/>
                <a:cs typeface="Courier New"/>
              </a:rPr>
              <a:t>(2)</a:t>
            </a:r>
            <a:r>
              <a:rPr lang="zh-CN" altLang="zh-CN" sz="2800" kern="100" spc="-50" dirty="0">
                <a:latin typeface="Times New Roman"/>
                <a:ea typeface="华文细黑"/>
                <a:cs typeface="Times New Roman"/>
              </a:rPr>
              <a:t>请从</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知识</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兴趣</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中任选一个为内容，仿照下面的例句写两个句子。</a:t>
            </a:r>
            <a:endParaRPr lang="zh-CN" altLang="zh-CN" sz="1050" kern="100" spc="-50" dirty="0">
              <a:latin typeface="宋体"/>
              <a:cs typeface="Courier New"/>
            </a:endParaRPr>
          </a:p>
          <a:p>
            <a:pPr indent="720000">
              <a:lnSpc>
                <a:spcPct val="150000"/>
              </a:lnSpc>
            </a:pPr>
            <a:r>
              <a:rPr lang="zh-CN" altLang="zh-CN" sz="2800" kern="100" dirty="0">
                <a:latin typeface="Times New Roman"/>
                <a:ea typeface="华文细黑"/>
                <a:cs typeface="Times New Roman"/>
              </a:rPr>
              <a:t>时间，是海绵里的水，只要你勤奋地挤，总会有所收获；时间，是掌缝中的沙，如果你不太在意，就会全部漏光。</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仿句：</a:t>
            </a:r>
            <a:r>
              <a:rPr lang="en-US" altLang="zh-CN" sz="2800" kern="100" dirty="0">
                <a:latin typeface="Times New Roman"/>
                <a:ea typeface="华文细黑"/>
                <a:cs typeface="Courier New"/>
              </a:rPr>
              <a:t>____________________</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______________________________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nSpc>
                <a:spcPct val="150000"/>
              </a:lnSpc>
            </a:pPr>
            <a:r>
              <a:rPr lang="zh-CN" altLang="zh-CN" sz="2800" b="1" kern="100" dirty="0">
                <a:latin typeface="Times New Roman"/>
                <a:ea typeface="华文细黑"/>
                <a:cs typeface="Times New Roman"/>
              </a:rPr>
              <a:t>审隐性要求</a:t>
            </a:r>
            <a:endParaRPr lang="zh-CN" altLang="zh-CN" sz="1050" b="1" kern="100" dirty="0">
              <a:latin typeface="宋体"/>
              <a:cs typeface="Courier New"/>
            </a:endParaRPr>
          </a:p>
          <a:p>
            <a:pPr>
              <a:lnSpc>
                <a:spcPct val="150000"/>
              </a:lnSpc>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句子内部结构关系和特点：</a:t>
            </a:r>
            <a:r>
              <a:rPr lang="zh-CN" altLang="zh-CN" sz="2800" u="heavy" kern="100" dirty="0">
                <a:latin typeface="Times New Roman"/>
                <a:ea typeface="华文细黑"/>
                <a:cs typeface="Times New Roman"/>
              </a:rPr>
              <a:t>两句的前半句均为</a:t>
            </a:r>
            <a:r>
              <a:rPr lang="en-US" altLang="zh-CN" sz="2800" u="heavy" kern="100" dirty="0">
                <a:latin typeface="宋体"/>
                <a:ea typeface="华文细黑"/>
                <a:cs typeface="Times New Roman"/>
              </a:rPr>
              <a:t>“</a:t>
            </a:r>
            <a:r>
              <a:rPr lang="zh-CN" altLang="zh-CN" sz="2800" u="heavy" kern="100" dirty="0">
                <a:latin typeface="Times New Roman"/>
                <a:ea typeface="华文细黑"/>
                <a:cs typeface="Times New Roman"/>
              </a:rPr>
              <a:t>是</a:t>
            </a:r>
            <a:r>
              <a:rPr lang="en-US" altLang="zh-CN" sz="2800" u="heavy" kern="100" dirty="0">
                <a:latin typeface="宋体"/>
                <a:ea typeface="华文细黑"/>
                <a:cs typeface="Times New Roman"/>
              </a:rPr>
              <a:t>”</a:t>
            </a:r>
            <a:r>
              <a:rPr lang="zh-CN" altLang="zh-CN" sz="2800" u="heavy" kern="100" dirty="0">
                <a:latin typeface="Times New Roman"/>
                <a:ea typeface="华文细黑"/>
                <a:cs typeface="Times New Roman"/>
              </a:rPr>
              <a:t>字句形式的比喻句，后半句一个为条件关系，一个为假设关系；两句在内容上是正反对比关系。</a:t>
            </a:r>
            <a:endParaRPr lang="zh-CN" altLang="zh-CN" sz="1050" u="heavy" kern="100" dirty="0">
              <a:latin typeface="宋体"/>
              <a:cs typeface="Courier New"/>
            </a:endParaRPr>
          </a:p>
          <a:p>
            <a:pPr>
              <a:lnSpc>
                <a:spcPct val="150000"/>
              </a:lnSpc>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修辞特点：</a:t>
            </a:r>
            <a:r>
              <a:rPr lang="zh-CN" altLang="zh-CN" sz="2800" u="heavy" kern="100" dirty="0">
                <a:latin typeface="Times New Roman"/>
                <a:ea typeface="华文细黑"/>
                <a:cs typeface="Times New Roman"/>
              </a:rPr>
              <a:t>比喻。</a:t>
            </a:r>
          </a:p>
        </p:txBody>
      </p:sp>
    </p:spTree>
    <p:extLst>
      <p:ext uri="{BB962C8B-B14F-4D97-AF65-F5344CB8AC3E}">
        <p14:creationId xmlns:p14="http://schemas.microsoft.com/office/powerpoint/2010/main" val="3479998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514198"/>
            <a:ext cx="11478502" cy="2062079"/>
          </a:xfrm>
          <a:prstGeom prst="rect">
            <a:avLst/>
          </a:prstGeom>
        </p:spPr>
        <p:txBody>
          <a:bodyPr wrap="square" lIns="121898" tIns="60948" rIns="121898" bIns="60948">
            <a:spAutoFit/>
          </a:bodyPr>
          <a:lstStyle/>
          <a:p>
            <a:pPr>
              <a:lnSpc>
                <a:spcPct val="150000"/>
              </a:lnSpc>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内容特点：</a:t>
            </a:r>
            <a:r>
              <a:rPr lang="zh-CN" altLang="zh-CN" sz="2800" u="heavy" kern="100" dirty="0">
                <a:latin typeface="Times New Roman"/>
                <a:ea typeface="华文细黑"/>
                <a:cs typeface="Times New Roman"/>
              </a:rPr>
              <a:t>从正反两方面说明要珍惜时间。</a:t>
            </a:r>
          </a:p>
          <a:p>
            <a:pPr>
              <a:lnSpc>
                <a:spcPct val="150000"/>
              </a:lnSpc>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感情特点：</a:t>
            </a:r>
            <a:r>
              <a:rPr lang="zh-CN" altLang="zh-CN" sz="2800" u="heavy" kern="100" dirty="0">
                <a:latin typeface="Times New Roman"/>
                <a:ea typeface="华文细黑"/>
                <a:cs typeface="Times New Roman"/>
              </a:rPr>
              <a:t>第一句为肯定，第二句为否定。</a:t>
            </a:r>
          </a:p>
          <a:p>
            <a:pPr>
              <a:lnSpc>
                <a:spcPct val="150000"/>
              </a:lnSpc>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标点的暗示：</a:t>
            </a:r>
            <a:r>
              <a:rPr lang="zh-CN" altLang="zh-CN" sz="2800" u="heavy" kern="100" dirty="0">
                <a:latin typeface="Times New Roman"/>
                <a:ea typeface="华文细黑"/>
                <a:cs typeface="Times New Roman"/>
              </a:rPr>
              <a:t>分号表明形式上为并列，内容上为对比。</a:t>
            </a:r>
          </a:p>
        </p:txBody>
      </p:sp>
    </p:spTree>
    <p:extLst>
      <p:ext uri="{BB962C8B-B14F-4D97-AF65-F5344CB8AC3E}">
        <p14:creationId xmlns:p14="http://schemas.microsoft.com/office/powerpoint/2010/main" val="3471232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07901"/>
            <a:ext cx="11478502" cy="6586394"/>
          </a:xfrm>
          <a:prstGeom prst="rect">
            <a:avLst/>
          </a:prstGeom>
        </p:spPr>
        <p:txBody>
          <a:bodyPr wrap="square" lIns="121898" tIns="60948" rIns="121898" bIns="60948">
            <a:spAutoFit/>
          </a:bodyPr>
          <a:lstStyle/>
          <a:p>
            <a:pPr>
              <a:lnSpc>
                <a:spcPct val="150000"/>
              </a:lnSpc>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答题：形神兼备</a:t>
            </a:r>
            <a:endParaRPr lang="zh-CN" altLang="zh-CN" sz="1050" b="1" kern="100" dirty="0">
              <a:latin typeface="宋体"/>
              <a:cs typeface="Courier New"/>
            </a:endParaRPr>
          </a:p>
          <a:p>
            <a:pPr>
              <a:lnSpc>
                <a:spcPct val="150000"/>
              </a:lnSpc>
            </a:pPr>
            <a:r>
              <a:rPr lang="zh-CN" altLang="zh-CN" sz="2800" kern="100" dirty="0">
                <a:latin typeface="Times New Roman"/>
                <a:ea typeface="华文细黑"/>
                <a:cs typeface="Times New Roman"/>
              </a:rPr>
              <a:t>所谓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形似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，是指仿句与例句在结构关系、表达方式、修辞手法等方面相同或相似；所谓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神似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，是指仿句的内容主旨、语言风格与例句相契合。</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相对而言，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形似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较易把握，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神似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难度较大，而仿写的最高境界应当是形神兼备，从句式到内容到情感到语言到表达，不但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形似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，更要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神似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。形似意谐，形神兼备，保持句意情调一致。</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那么，从形似到神似的过程中应注意哪些问题呢</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nSpc>
                <a:spcPct val="15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形神兼备，形似是神似的基础。形似要做到位。做到形似，要有数学思维精确的品质。毕竟，形似是首要、主要得分的因素</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1811738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62558" y="1016799"/>
            <a:ext cx="11449272" cy="3277091"/>
          </a:xfrm>
          <a:prstGeom prst="rect">
            <a:avLst/>
          </a:prstGeom>
          <a:solidFill>
            <a:schemeClr val="accent6">
              <a:lumMod val="40000"/>
              <a:lumOff val="60000"/>
            </a:schemeClr>
          </a:solidFill>
        </p:spPr>
        <p:txBody>
          <a:bodyPr wrap="square" lIns="121898" tIns="60948" rIns="121898" bIns="60948">
            <a:spAutoFit/>
          </a:bodyPr>
          <a:lstStyle/>
          <a:p>
            <a:pPr>
              <a:lnSpc>
                <a:spcPct val="150000"/>
              </a:lnSpc>
            </a:pPr>
            <a:r>
              <a:rPr lang="zh-CN" altLang="zh-CN" sz="2800" kern="100" dirty="0">
                <a:latin typeface="Times New Roman"/>
                <a:ea typeface="华文细黑"/>
                <a:cs typeface="Times New Roman"/>
              </a:rPr>
              <a:t>该题型仍是话题式仿写题，话题不再是人生格言类，而是一个描写对象，要求使用夸张、比喻和拟人的修辞手法。从所给例句的描写对象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桃花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看，仿写的对象是自然界的植物，如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野草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青松</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竹子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等。同时要注意隐性要求，如例句中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青春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一词展示的是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桃花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的生命个性，两者要一致。</a:t>
            </a:r>
            <a:endParaRPr lang="zh-CN" altLang="zh-CN" sz="1050" kern="100" dirty="0">
              <a:effectLst/>
              <a:latin typeface="宋体"/>
              <a:cs typeface="Courier New"/>
            </a:endParaRPr>
          </a:p>
        </p:txBody>
      </p:sp>
    </p:spTree>
    <p:extLst>
      <p:ext uri="{BB962C8B-B14F-4D97-AF65-F5344CB8AC3E}">
        <p14:creationId xmlns:p14="http://schemas.microsoft.com/office/powerpoint/2010/main" val="1281598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18146"/>
            <a:ext cx="11478502" cy="5857477"/>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调动积累，多方联想，是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的基础。</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平时多积累一些精美语段，尤其是使用修辞手法的句子或段落。甚至每做完一道仿写题，本身就是一种积累。</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做题时要善于联想，多方联想，尤其要善于利用相似或相近联想来打开思路。如例句给的是山水，你要联想到花草；给的是春风秋叶，你要联想到夏雨冬梅。</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达到神似，审题是关键，尤其是审清隐性要求。</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答题步骤宜先粗后精，先主干后枝叶，即先搭架子，再填材料；先选定对象、句子主干，再添局部文字。不能求一步到位，而应逐步打磨。</a:t>
            </a:r>
            <a:endParaRPr lang="zh-CN" altLang="zh-CN" sz="1050" kern="100" dirty="0">
              <a:effectLst/>
              <a:latin typeface="宋体"/>
              <a:cs typeface="Courier New"/>
            </a:endParaRPr>
          </a:p>
        </p:txBody>
      </p:sp>
    </p:spTree>
    <p:extLst>
      <p:ext uri="{BB962C8B-B14F-4D97-AF65-F5344CB8AC3E}">
        <p14:creationId xmlns:p14="http://schemas.microsoft.com/office/powerpoint/2010/main" val="4092997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79909"/>
            <a:ext cx="11478502" cy="4647402"/>
          </a:xfrm>
          <a:prstGeom prst="rect">
            <a:avLst/>
          </a:prstGeom>
        </p:spPr>
        <p:txBody>
          <a:bodyPr wrap="square" lIns="121898" tIns="60948" rIns="121898" bIns="60948">
            <a:spAutoFit/>
          </a:bodyPr>
          <a:lstStyle/>
          <a:p>
            <a:pPr>
              <a:lnSpc>
                <a:spcPct val="150000"/>
              </a:lnSpc>
            </a:pPr>
            <a:r>
              <a:rPr lang="en-US" altLang="zh-CN" sz="2800" b="1" kern="100" dirty="0">
                <a:solidFill>
                  <a:srgbClr val="C00000"/>
                </a:solidFill>
                <a:latin typeface="微软雅黑"/>
                <a:ea typeface="微软雅黑"/>
                <a:cs typeface="Times New Roman"/>
              </a:rPr>
              <a:t>边练边悟</a:t>
            </a:r>
            <a:r>
              <a:rPr lang="en-US" altLang="zh-CN" sz="2800" b="1" kern="100" dirty="0">
                <a:solidFill>
                  <a:srgbClr val="C00000"/>
                </a:solidFill>
                <a:latin typeface="Times New Roman" pitchFamily="18" charset="0"/>
                <a:ea typeface="Times New Roman" pitchFamily="18" charset="0"/>
                <a:cs typeface="Times New Roman" pitchFamily="18" charset="0"/>
              </a:rPr>
              <a:t>2</a:t>
            </a:r>
            <a:r>
              <a:rPr lang="en-US" altLang="zh-CN" sz="2800" kern="100" dirty="0">
                <a:latin typeface="Times New Roman"/>
                <a:ea typeface="华文细黑"/>
                <a:cs typeface="Courier New"/>
              </a:rPr>
              <a:t> </a:t>
            </a:r>
            <a:r>
              <a:rPr lang="en-US" altLang="zh-CN" sz="2800" kern="100" dirty="0">
                <a:latin typeface="华文细黑"/>
                <a:ea typeface="华文细黑"/>
                <a:cs typeface="Times New Roman"/>
              </a:rPr>
              <a:t>　</a:t>
            </a:r>
            <a:r>
              <a:rPr lang="en-US" altLang="zh-CN" sz="2800" kern="100" dirty="0">
                <a:latin typeface="Times New Roman"/>
                <a:ea typeface="华文细黑"/>
                <a:cs typeface="Courier New"/>
              </a:rPr>
              <a:t>(1)(2014·</a:t>
            </a:r>
            <a:r>
              <a:rPr lang="en-US" altLang="zh-CN" sz="2800" kern="100" dirty="0">
                <a:latin typeface="华文细黑"/>
                <a:ea typeface="华文细黑"/>
                <a:cs typeface="Times New Roman"/>
              </a:rPr>
              <a:t>重庆</a:t>
            </a:r>
            <a:r>
              <a:rPr lang="en-US" altLang="zh-CN" sz="2800" kern="100" dirty="0">
                <a:latin typeface="Times New Roman"/>
                <a:ea typeface="华文细黑"/>
                <a:cs typeface="Courier New"/>
              </a:rPr>
              <a:t>)</a:t>
            </a:r>
            <a:r>
              <a:rPr lang="en-US" altLang="zh-CN" sz="2800" kern="100" dirty="0" err="1">
                <a:latin typeface="华文细黑"/>
                <a:ea typeface="华文细黑"/>
                <a:cs typeface="Times New Roman"/>
              </a:rPr>
              <a:t>仿照示例，自选话题，另写一个句子。要求：与示例结构基本相同，修辞手法一致；个别词语可与示例重复，字数也可略有增减</a:t>
            </a:r>
            <a:r>
              <a:rPr lang="en-US" altLang="zh-CN" sz="2800" kern="100" dirty="0">
                <a:latin typeface="华文细黑"/>
                <a:ea typeface="华文细黑"/>
                <a:cs typeface="Times New Roman"/>
              </a:rPr>
              <a:t>。</a:t>
            </a:r>
            <a:endParaRPr lang="en-US" altLang="zh-CN" sz="2800" kern="100" dirty="0">
              <a:latin typeface="Times New Roman"/>
              <a:ea typeface="华文细黑"/>
              <a:cs typeface="Courier New"/>
            </a:endParaRPr>
          </a:p>
          <a:p>
            <a:pPr>
              <a:lnSpc>
                <a:spcPct val="150000"/>
              </a:lnSpc>
            </a:pPr>
            <a:r>
              <a:rPr lang="zh-CN" altLang="zh-CN" sz="2800" b="1" kern="100" dirty="0">
                <a:latin typeface="Times New Roman"/>
                <a:ea typeface="华文细黑"/>
                <a:cs typeface="Times New Roman"/>
              </a:rPr>
              <a:t>示例：</a:t>
            </a:r>
            <a:r>
              <a:rPr lang="zh-CN" altLang="zh-CN" sz="2800" kern="100" dirty="0">
                <a:latin typeface="Times New Roman"/>
                <a:ea typeface="华文细黑"/>
                <a:cs typeface="Times New Roman"/>
              </a:rPr>
              <a:t>就像穿衣服扣扣子一样，如果第一粒扣子扣错了，剩余的扣子都会扣错；人生的扣子从一开始就要扣好。</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仿句：</a:t>
            </a:r>
            <a:r>
              <a:rPr lang="en-US" altLang="zh-CN" sz="2800" kern="100" dirty="0" smtClean="0">
                <a:latin typeface="Times New Roman"/>
                <a:ea typeface="华文细黑"/>
                <a:cs typeface="Courier New"/>
              </a:rPr>
              <a:t>______________________</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_____________________</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___________________</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___________________________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3" name="TextBox 2"/>
          <p:cNvSpPr txBox="1"/>
          <p:nvPr/>
        </p:nvSpPr>
        <p:spPr>
          <a:xfrm>
            <a:off x="9799326" y="424093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TextBox 4">
            <a:hlinkClick r:id="rId2" action="ppaction://hlinksldjump"/>
          </p:cNvPr>
          <p:cNvSpPr txBox="1"/>
          <p:nvPr/>
        </p:nvSpPr>
        <p:spPr>
          <a:xfrm>
            <a:off x="10919742" y="4240932"/>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2" name="矩形 1"/>
          <p:cNvSpPr/>
          <p:nvPr/>
        </p:nvSpPr>
        <p:spPr>
          <a:xfrm>
            <a:off x="1533302" y="3460066"/>
            <a:ext cx="3775393"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就像盖高楼打地基一样</a:t>
            </a:r>
            <a:endParaRPr lang="zh-CN" altLang="en-US" sz="2800" kern="100" dirty="0">
              <a:solidFill>
                <a:srgbClr val="C00000"/>
              </a:solidFill>
              <a:latin typeface="Times New Roman"/>
              <a:ea typeface="华文细黑"/>
              <a:cs typeface="Times New Roman"/>
            </a:endParaRPr>
          </a:p>
        </p:txBody>
      </p:sp>
      <p:sp>
        <p:nvSpPr>
          <p:cNvPr id="7" name="矩形 6"/>
          <p:cNvSpPr/>
          <p:nvPr/>
        </p:nvSpPr>
        <p:spPr>
          <a:xfrm>
            <a:off x="5769074" y="3461430"/>
            <a:ext cx="3775393"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如果第一处地基打不好</a:t>
            </a:r>
            <a:endParaRPr lang="zh-CN" altLang="en-US" sz="2800" kern="100" dirty="0">
              <a:solidFill>
                <a:srgbClr val="C00000"/>
              </a:solidFill>
              <a:latin typeface="Times New Roman"/>
              <a:ea typeface="华文细黑"/>
              <a:cs typeface="Times New Roman"/>
            </a:endParaRPr>
          </a:p>
        </p:txBody>
      </p:sp>
      <p:sp>
        <p:nvSpPr>
          <p:cNvPr id="8" name="矩形 7"/>
          <p:cNvSpPr/>
          <p:nvPr/>
        </p:nvSpPr>
        <p:spPr>
          <a:xfrm>
            <a:off x="444674" y="4105310"/>
            <a:ext cx="3416320"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后面的地基就不稳固</a:t>
            </a:r>
            <a:endParaRPr lang="zh-CN" altLang="en-US" sz="2800" kern="100" dirty="0">
              <a:solidFill>
                <a:srgbClr val="C00000"/>
              </a:solidFill>
              <a:latin typeface="Times New Roman"/>
              <a:ea typeface="华文细黑"/>
              <a:cs typeface="Times New Roman"/>
            </a:endParaRPr>
          </a:p>
        </p:txBody>
      </p:sp>
      <p:sp>
        <p:nvSpPr>
          <p:cNvPr id="9" name="矩形 8"/>
          <p:cNvSpPr/>
          <p:nvPr/>
        </p:nvSpPr>
        <p:spPr>
          <a:xfrm>
            <a:off x="4110216" y="3980215"/>
            <a:ext cx="4852610" cy="661015"/>
          </a:xfrm>
          <a:prstGeom prst="rect">
            <a:avLst/>
          </a:prstGeom>
        </p:spPr>
        <p:txBody>
          <a:bodyPr wrap="none">
            <a:spAutoFit/>
          </a:bodyPr>
          <a:lstStyle/>
          <a:p>
            <a:pPr>
              <a:lnSpc>
                <a:spcPct val="150000"/>
              </a:lnSpc>
            </a:pPr>
            <a:r>
              <a:rPr lang="zh-CN" altLang="zh-CN" sz="2800" kern="100" dirty="0">
                <a:solidFill>
                  <a:srgbClr val="C00000"/>
                </a:solidFill>
                <a:latin typeface="Times New Roman"/>
                <a:ea typeface="华文细黑"/>
                <a:cs typeface="Times New Roman"/>
              </a:rPr>
              <a:t>人生的地基从一开始就要打好</a:t>
            </a:r>
          </a:p>
        </p:txBody>
      </p:sp>
    </p:spTree>
    <p:extLst>
      <p:ext uri="{BB962C8B-B14F-4D97-AF65-F5344CB8AC3E}">
        <p14:creationId xmlns:p14="http://schemas.microsoft.com/office/powerpoint/2010/main" val="1581440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2"/>
                                        </p:tgtEl>
                                      </p:cBhvr>
                                    </p:animEffect>
                                    <p:set>
                                      <p:cBhvr>
                                        <p:cTn id="21" dur="1" fill="hold">
                                          <p:stCondLst>
                                            <p:cond delay="499"/>
                                          </p:stCondLst>
                                        </p:cTn>
                                        <p:tgtEl>
                                          <p:spTgt spid="2"/>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8"/>
                                        </p:tgtEl>
                                      </p:cBhvr>
                                    </p:animEffect>
                                    <p:set>
                                      <p:cBhvr>
                                        <p:cTn id="27" dur="1" fill="hold">
                                          <p:stCondLst>
                                            <p:cond delay="499"/>
                                          </p:stCondLst>
                                        </p:cTn>
                                        <p:tgtEl>
                                          <p:spTgt spid="8"/>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2" grpId="0"/>
      <p:bldP spid="2" grpId="1"/>
      <p:bldP spid="7" grpId="0"/>
      <p:bldP spid="7" grpId="1"/>
      <p:bldP spid="8" grpId="0"/>
      <p:bldP spid="8" grpId="1"/>
      <p:bldP spid="9" grpId="0"/>
      <p:bldP spid="9" grpId="1"/>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40368" y="1125538"/>
            <a:ext cx="11563765" cy="2595069"/>
          </a:xfrm>
          <a:prstGeom prst="rect">
            <a:avLst/>
          </a:prstGeom>
          <a:solidFill>
            <a:schemeClr val="accent1">
              <a:lumMod val="20000"/>
              <a:lumOff val="80000"/>
            </a:schemeClr>
          </a:solidFill>
        </p:spPr>
        <p:txBody>
          <a:bodyPr wrap="square">
            <a:spAutoFit/>
          </a:bodyPr>
          <a:lstStyle/>
          <a:p>
            <a:pPr>
              <a:lnSpc>
                <a:spcPct val="150000"/>
              </a:lnSpc>
            </a:pPr>
            <a:r>
              <a:rPr lang="zh-CN" altLang="zh-CN" sz="2800" kern="100">
                <a:latin typeface="Times New Roman"/>
                <a:ea typeface="华文细黑"/>
                <a:cs typeface="Times New Roman"/>
              </a:rPr>
              <a:t>本题考查仿用句式。解答仿写题目，要从形式和内容两方面入手，既要考虑写作内容，又要考虑句式和修辞手法。本题例句以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人生的扣子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为中心，写了一个比喻句，先是作比，后是总结说明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一开始就要扣好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的重要性。另选话题时，也要照此顺序，用此形式。</a:t>
            </a:r>
            <a:endParaRPr lang="zh-CN" altLang="zh-CN" sz="1050" kern="100" dirty="0">
              <a:effectLst/>
              <a:latin typeface="宋体"/>
              <a:cs typeface="Courier New"/>
            </a:endParaRPr>
          </a:p>
        </p:txBody>
      </p:sp>
    </p:spTree>
    <p:extLst>
      <p:ext uri="{BB962C8B-B14F-4D97-AF65-F5344CB8AC3E}">
        <p14:creationId xmlns:p14="http://schemas.microsoft.com/office/powerpoint/2010/main" val="81843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2878" y="422152"/>
            <a:ext cx="11459407" cy="4647402"/>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仿照画线的句子，另写三句话，要求语意连贯，句式相同。</a:t>
            </a:r>
            <a:endParaRPr lang="zh-CN" altLang="zh-CN" sz="1050" kern="100" dirty="0">
              <a:latin typeface="宋体"/>
              <a:cs typeface="Courier New"/>
            </a:endParaRPr>
          </a:p>
          <a:p>
            <a:pPr indent="720000">
              <a:lnSpc>
                <a:spcPct val="150000"/>
              </a:lnSpc>
            </a:pPr>
            <a:r>
              <a:rPr lang="zh-CN" altLang="zh-CN" sz="2800" u="heavy" kern="100" dirty="0">
                <a:latin typeface="Times New Roman"/>
                <a:ea typeface="华文细黑"/>
                <a:cs typeface="Times New Roman"/>
              </a:rPr>
              <a:t>春天桃花夭夭</a:t>
            </a:r>
            <a:r>
              <a:rPr lang="zh-CN" altLang="zh-CN" sz="2800" kern="100" dirty="0">
                <a:latin typeface="Times New Roman"/>
                <a:ea typeface="华文细黑"/>
                <a:cs typeface="Times New Roman"/>
              </a:rPr>
              <a:t>，</a:t>
            </a:r>
            <a:r>
              <a:rPr lang="zh-CN" altLang="zh-CN" sz="2800" u="heavy" kern="100" dirty="0">
                <a:latin typeface="Times New Roman"/>
                <a:ea typeface="华文细黑"/>
                <a:cs typeface="Times New Roman"/>
              </a:rPr>
              <a:t>您没有闲暇去嗅一嗅那花朵的芬芳</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cs typeface="Courier New"/>
              </a:rPr>
              <a:t>_____________</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cs typeface="Courier New"/>
              </a:rPr>
              <a:t>_____________</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cs typeface="Courier New"/>
              </a:rPr>
              <a:t>_____________</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春去秋来</a:t>
            </a:r>
            <a:r>
              <a:rPr lang="zh-CN" altLang="zh-CN" sz="2800" kern="100" dirty="0">
                <a:latin typeface="Times New Roman"/>
                <a:ea typeface="华文细黑"/>
                <a:cs typeface="Times New Roman"/>
              </a:rPr>
              <a:t>，四季轮回，敬爱的老师，您奉献教育事业的一片丹心和热情令人敬佩。</a:t>
            </a:r>
            <a:endParaRPr lang="zh-CN" altLang="zh-CN" sz="1050" kern="100" dirty="0">
              <a:effectLst/>
              <a:latin typeface="宋体"/>
              <a:cs typeface="Courier New"/>
            </a:endParaRPr>
          </a:p>
        </p:txBody>
      </p:sp>
      <p:sp>
        <p:nvSpPr>
          <p:cNvPr id="2" name="矩形 1"/>
          <p:cNvSpPr/>
          <p:nvPr/>
        </p:nvSpPr>
        <p:spPr>
          <a:xfrm>
            <a:off x="344727" y="1803004"/>
            <a:ext cx="2339102"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夏天蝉声清脆</a:t>
            </a:r>
            <a:endParaRPr lang="zh-CN" altLang="en-US" sz="2800" kern="100" dirty="0">
              <a:solidFill>
                <a:srgbClr val="C00000"/>
              </a:solidFill>
              <a:latin typeface="Times New Roman"/>
              <a:ea typeface="华文细黑"/>
              <a:cs typeface="Times New Roman"/>
            </a:endParaRPr>
          </a:p>
        </p:txBody>
      </p:sp>
      <p:sp>
        <p:nvSpPr>
          <p:cNvPr id="7" name="矩形 6"/>
          <p:cNvSpPr/>
          <p:nvPr/>
        </p:nvSpPr>
        <p:spPr>
          <a:xfrm>
            <a:off x="344727" y="2422687"/>
            <a:ext cx="2339102"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秋天硕果累累</a:t>
            </a:r>
            <a:endParaRPr lang="zh-CN" altLang="en-US" sz="2800" kern="100" dirty="0">
              <a:solidFill>
                <a:srgbClr val="C00000"/>
              </a:solidFill>
              <a:latin typeface="Times New Roman"/>
              <a:ea typeface="华文细黑"/>
              <a:cs typeface="Times New Roman"/>
            </a:endParaRPr>
          </a:p>
        </p:txBody>
      </p:sp>
      <p:sp>
        <p:nvSpPr>
          <p:cNvPr id="8" name="矩形 7"/>
          <p:cNvSpPr/>
          <p:nvPr/>
        </p:nvSpPr>
        <p:spPr>
          <a:xfrm>
            <a:off x="344727" y="3065240"/>
            <a:ext cx="2339102"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冬季白雪皑皑</a:t>
            </a:r>
            <a:endParaRPr lang="zh-CN" altLang="en-US" sz="2800" kern="100" dirty="0">
              <a:solidFill>
                <a:srgbClr val="C00000"/>
              </a:solidFill>
              <a:latin typeface="Times New Roman"/>
              <a:ea typeface="华文细黑"/>
              <a:cs typeface="Times New Roman"/>
            </a:endParaRPr>
          </a:p>
        </p:txBody>
      </p:sp>
      <p:sp>
        <p:nvSpPr>
          <p:cNvPr id="9" name="矩形 8"/>
          <p:cNvSpPr/>
          <p:nvPr/>
        </p:nvSpPr>
        <p:spPr>
          <a:xfrm>
            <a:off x="2949715" y="1779886"/>
            <a:ext cx="5570756"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您没有空闲去听一听那生命的礼赞</a:t>
            </a:r>
            <a:endParaRPr lang="zh-CN" altLang="en-US" sz="2800" kern="100" dirty="0">
              <a:solidFill>
                <a:srgbClr val="C00000"/>
              </a:solidFill>
              <a:latin typeface="Times New Roman"/>
              <a:ea typeface="华文细黑"/>
              <a:cs typeface="Times New Roman"/>
            </a:endParaRPr>
          </a:p>
        </p:txBody>
      </p:sp>
      <p:sp>
        <p:nvSpPr>
          <p:cNvPr id="10" name="矩形 9"/>
          <p:cNvSpPr/>
          <p:nvPr/>
        </p:nvSpPr>
        <p:spPr>
          <a:xfrm>
            <a:off x="2949715" y="2444612"/>
            <a:ext cx="5570756"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您没有余暇去尝一尝那水果的甘甜</a:t>
            </a:r>
            <a:endParaRPr lang="zh-CN" altLang="en-US" sz="2800" kern="100" dirty="0">
              <a:solidFill>
                <a:srgbClr val="C00000"/>
              </a:solidFill>
              <a:latin typeface="Times New Roman"/>
              <a:ea typeface="华文细黑"/>
              <a:cs typeface="Times New Roman"/>
            </a:endParaRPr>
          </a:p>
        </p:txBody>
      </p:sp>
      <p:sp>
        <p:nvSpPr>
          <p:cNvPr id="11" name="矩形 10"/>
          <p:cNvSpPr/>
          <p:nvPr/>
        </p:nvSpPr>
        <p:spPr>
          <a:xfrm>
            <a:off x="2949715" y="3061048"/>
            <a:ext cx="5570756"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您没有时间去品一品那雪中的浪漫</a:t>
            </a:r>
            <a:endParaRPr lang="zh-CN" altLang="en-US" sz="2800" kern="100" dirty="0">
              <a:solidFill>
                <a:srgbClr val="C00000"/>
              </a:solidFill>
              <a:latin typeface="Times New Roman"/>
              <a:ea typeface="华文细黑"/>
              <a:cs typeface="Times New Roman"/>
            </a:endParaRPr>
          </a:p>
        </p:txBody>
      </p:sp>
      <p:sp>
        <p:nvSpPr>
          <p:cNvPr id="12" name="矩形 11"/>
          <p:cNvSpPr/>
          <p:nvPr/>
        </p:nvSpPr>
        <p:spPr>
          <a:xfrm>
            <a:off x="322562" y="5151722"/>
            <a:ext cx="11563765" cy="1302408"/>
          </a:xfrm>
          <a:prstGeom prst="rect">
            <a:avLst/>
          </a:prstGeom>
          <a:solidFill>
            <a:schemeClr val="accent1">
              <a:lumMod val="20000"/>
              <a:lumOff val="80000"/>
            </a:schemeClr>
          </a:solidFill>
        </p:spPr>
        <p:txBody>
          <a:bodyPr wrap="square">
            <a:spAutoFit/>
          </a:bodyPr>
          <a:lstStyle/>
          <a:p>
            <a:pPr>
              <a:lnSpc>
                <a:spcPct val="150000"/>
              </a:lnSpc>
            </a:pPr>
            <a:r>
              <a:rPr lang="zh-CN" altLang="zh-CN" sz="2800" kern="100" dirty="0">
                <a:latin typeface="Times New Roman"/>
                <a:ea typeface="华文细黑"/>
                <a:cs typeface="Times New Roman"/>
              </a:rPr>
              <a:t>画线的句子从春天写起，运用反衬，突出了教师的奉献精神。横线处应填写的句子也要突出另外那些季节的美好和教师没有时间尽情地享受的意思。</a:t>
            </a:r>
            <a:endParaRPr lang="zh-CN" altLang="zh-CN" sz="1050" kern="100" dirty="0">
              <a:effectLst/>
              <a:latin typeface="宋体"/>
              <a:cs typeface="Courier New"/>
            </a:endParaRPr>
          </a:p>
        </p:txBody>
      </p:sp>
      <p:sp>
        <p:nvSpPr>
          <p:cNvPr id="3" name="TextBox 2"/>
          <p:cNvSpPr txBox="1"/>
          <p:nvPr/>
        </p:nvSpPr>
        <p:spPr>
          <a:xfrm>
            <a:off x="9942111" y="58560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TextBox 4"/>
          <p:cNvSpPr txBox="1"/>
          <p:nvPr/>
        </p:nvSpPr>
        <p:spPr>
          <a:xfrm>
            <a:off x="11062527" y="585601"/>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2274607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13" restart="whenNotActive" fill="hold" evtFilter="cancelBubble" nodeType="interactiveSeq">
                <p:stCondLst>
                  <p:cond evt="onClick" delay="0">
                    <p:tgtEl>
                      <p:spTgt spid="3"/>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linds(horizontal)">
                                      <p:cBhvr>
                                        <p:cTn id="24" dur="500"/>
                                        <p:tgtEl>
                                          <p:spTgt spid="11"/>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blinds(horizontal)">
                                      <p:cBhvr>
                                        <p:cTn id="30" dur="500"/>
                                        <p:tgtEl>
                                          <p:spTgt spid="7"/>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linds(horizontal)">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1" nodeType="clickEffect">
                                  <p:stCondLst>
                                    <p:cond delay="0"/>
                                  </p:stCondLst>
                                  <p:childTnLst>
                                    <p:animEffect transition="out" filter="fade">
                                      <p:cBhvr>
                                        <p:cTn id="37" dur="500"/>
                                        <p:tgtEl>
                                          <p:spTgt spid="9"/>
                                        </p:tgtEl>
                                      </p:cBhvr>
                                    </p:animEffect>
                                    <p:set>
                                      <p:cBhvr>
                                        <p:cTn id="38" dur="1" fill="hold">
                                          <p:stCondLst>
                                            <p:cond delay="499"/>
                                          </p:stCondLst>
                                        </p:cTn>
                                        <p:tgtEl>
                                          <p:spTgt spid="9"/>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10"/>
                                        </p:tgtEl>
                                      </p:cBhvr>
                                    </p:animEffect>
                                    <p:set>
                                      <p:cBhvr>
                                        <p:cTn id="41" dur="1" fill="hold">
                                          <p:stCondLst>
                                            <p:cond delay="499"/>
                                          </p:stCondLst>
                                        </p:cTn>
                                        <p:tgtEl>
                                          <p:spTgt spid="10"/>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2"/>
                                        </p:tgtEl>
                                      </p:cBhvr>
                                    </p:animEffect>
                                    <p:set>
                                      <p:cBhvr>
                                        <p:cTn id="47" dur="1" fill="hold">
                                          <p:stCondLst>
                                            <p:cond delay="499"/>
                                          </p:stCondLst>
                                        </p:cTn>
                                        <p:tgtEl>
                                          <p:spTgt spid="2"/>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7"/>
                                        </p:tgtEl>
                                      </p:cBhvr>
                                    </p:animEffect>
                                    <p:set>
                                      <p:cBhvr>
                                        <p:cTn id="50" dur="1" fill="hold">
                                          <p:stCondLst>
                                            <p:cond delay="499"/>
                                          </p:stCondLst>
                                        </p:cTn>
                                        <p:tgtEl>
                                          <p:spTgt spid="7"/>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8"/>
                                        </p:tgtEl>
                                      </p:cBhvr>
                                    </p:animEffect>
                                    <p:set>
                                      <p:cBhvr>
                                        <p:cTn id="53"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2" grpId="0"/>
      <p:bldP spid="2" grpId="1"/>
      <p:bldP spid="7" grpId="0"/>
      <p:bldP spid="7" grpId="1"/>
      <p:bldP spid="8" grpId="0"/>
      <p:bldP spid="8" grpId="1"/>
      <p:bldP spid="9" grpId="0"/>
      <p:bldP spid="9" grpId="1"/>
      <p:bldP spid="10" grpId="0"/>
      <p:bldP spid="10" grpId="1"/>
      <p:bldP spid="11" grpId="0"/>
      <p:bldP spid="11" grpId="1"/>
      <p:bldP spid="12" grpId="0" animBg="1"/>
      <p:bldP spid="12" grpId="1"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17426"/>
            <a:ext cx="11478502" cy="5293733"/>
          </a:xfrm>
          <a:prstGeom prst="rect">
            <a:avLst/>
          </a:prstGeom>
        </p:spPr>
        <p:txBody>
          <a:bodyPr wrap="square" lIns="121898" tIns="60948" rIns="121898" bIns="60948">
            <a:spAutoFit/>
          </a:bodyPr>
          <a:lstStyle/>
          <a:p>
            <a:pPr>
              <a:lnSpc>
                <a:spcPct val="150000"/>
              </a:lnSpc>
            </a:pPr>
            <a:r>
              <a:rPr lang="zh-CN" altLang="zh-CN" sz="2800" b="1" kern="100" dirty="0">
                <a:solidFill>
                  <a:srgbClr val="0000FF"/>
                </a:solidFill>
                <a:latin typeface="微软雅黑"/>
                <a:ea typeface="微软雅黑"/>
                <a:cs typeface="Times New Roman"/>
              </a:rPr>
              <a:t>二、掌握三种仿写题型的仿写要点</a:t>
            </a:r>
          </a:p>
          <a:p>
            <a:pPr>
              <a:lnSpc>
                <a:spcPct val="150000"/>
              </a:lnSpc>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一</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填空式仿写</a:t>
            </a:r>
            <a:endParaRPr lang="zh-CN" altLang="zh-CN" sz="1050" b="1" kern="100" dirty="0">
              <a:solidFill>
                <a:srgbClr val="0000FF"/>
              </a:solidFill>
              <a:latin typeface="宋体"/>
              <a:cs typeface="Courier New"/>
            </a:endParaRPr>
          </a:p>
          <a:p>
            <a:pPr>
              <a:lnSpc>
                <a:spcPct val="150000"/>
              </a:lnSpc>
            </a:pPr>
            <a:r>
              <a:rPr lang="en-US" altLang="zh-CN" sz="2800" kern="100" dirty="0">
                <a:latin typeface="Times New Roman"/>
                <a:ea typeface="华文细黑"/>
                <a:cs typeface="Courier New"/>
              </a:rPr>
              <a:t>1.(2012·</a:t>
            </a:r>
            <a:r>
              <a:rPr lang="zh-CN" altLang="zh-CN" sz="2800" kern="100" dirty="0">
                <a:latin typeface="Times New Roman"/>
                <a:ea typeface="华文细黑"/>
                <a:cs typeface="Times New Roman"/>
              </a:rPr>
              <a:t>四川</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按照要求续写句子。要求：</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运用比喻修辞手法，</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回忆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希望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的内容形成对比，</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语意连贯。</a:t>
            </a:r>
            <a:endParaRPr lang="zh-CN" altLang="zh-CN" sz="1050" kern="100" dirty="0">
              <a:latin typeface="宋体"/>
              <a:cs typeface="Courier New"/>
            </a:endParaRPr>
          </a:p>
          <a:p>
            <a:pPr indent="720000">
              <a:lnSpc>
                <a:spcPct val="150000"/>
              </a:lnSpc>
            </a:pPr>
            <a:r>
              <a:rPr lang="zh-CN" altLang="zh-CN" sz="2800" kern="100" dirty="0">
                <a:latin typeface="Times New Roman"/>
                <a:ea typeface="华文细黑"/>
                <a:cs typeface="Times New Roman"/>
              </a:rPr>
              <a:t>回忆和希望的关系，我们或许可以这样说：回忆毕竟是远了、暗了的暮霭，希望才是近了、亮了的晨光；回忆</a:t>
            </a:r>
            <a:r>
              <a:rPr lang="en-US" altLang="zh-CN" sz="2800" kern="100" dirty="0" smtClean="0">
                <a:latin typeface="Times New Roman"/>
                <a:ea typeface="华文细黑"/>
                <a:cs typeface="Courier New"/>
              </a:rPr>
              <a:t>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希望</a:t>
            </a:r>
            <a:r>
              <a:rPr lang="en-US" altLang="zh-CN" sz="2800" kern="100" dirty="0" smtClean="0">
                <a:latin typeface="Times New Roman"/>
                <a:ea typeface="华文细黑"/>
                <a:cs typeface="Courier New"/>
              </a:rPr>
              <a:t>___________________</a:t>
            </a:r>
            <a:r>
              <a:rPr lang="zh-CN" altLang="zh-CN" sz="2800" kern="100" dirty="0">
                <a:latin typeface="Times New Roman"/>
                <a:ea typeface="华文细黑"/>
                <a:cs typeface="Times New Roman"/>
              </a:rPr>
              <a:t>；回忆</a:t>
            </a:r>
            <a:r>
              <a:rPr lang="en-US" altLang="zh-CN" sz="2800" kern="100" dirty="0" smtClean="0">
                <a:latin typeface="Times New Roman"/>
                <a:ea typeface="华文细黑"/>
                <a:cs typeface="Courier New"/>
              </a:rPr>
              <a:t>_______________________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希望</a:t>
            </a:r>
            <a:r>
              <a:rPr lang="en-US" altLang="zh-CN" sz="2800" kern="100" dirty="0" smtClean="0">
                <a:latin typeface="Times New Roman"/>
                <a:ea typeface="华文细黑"/>
                <a:cs typeface="Courier New"/>
              </a:rPr>
              <a:t>___________________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3" name="TextBox 2"/>
          <p:cNvSpPr txBox="1"/>
          <p:nvPr/>
        </p:nvSpPr>
        <p:spPr>
          <a:xfrm>
            <a:off x="4341614" y="480863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TextBox 4">
            <a:hlinkClick r:id="rId2" action="ppaction://hlinksldjump"/>
          </p:cNvPr>
          <p:cNvSpPr txBox="1"/>
          <p:nvPr/>
        </p:nvSpPr>
        <p:spPr>
          <a:xfrm>
            <a:off x="5462030" y="4808636"/>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2" name="矩形 1"/>
          <p:cNvSpPr/>
          <p:nvPr/>
        </p:nvSpPr>
        <p:spPr>
          <a:xfrm>
            <a:off x="7195149" y="3402122"/>
            <a:ext cx="3775393"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毕竟是秋日的缤纷落叶</a:t>
            </a:r>
            <a:endParaRPr lang="zh-CN" altLang="en-US" sz="2800" kern="100" dirty="0">
              <a:solidFill>
                <a:srgbClr val="C00000"/>
              </a:solidFill>
              <a:latin typeface="Times New Roman"/>
              <a:ea typeface="华文细黑"/>
              <a:cs typeface="Times New Roman"/>
            </a:endParaRPr>
          </a:p>
        </p:txBody>
      </p:sp>
      <p:sp>
        <p:nvSpPr>
          <p:cNvPr id="7" name="矩形 6"/>
          <p:cNvSpPr/>
          <p:nvPr/>
        </p:nvSpPr>
        <p:spPr>
          <a:xfrm>
            <a:off x="1107410" y="4037494"/>
            <a:ext cx="3416320"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才是枝头的盎然春意</a:t>
            </a:r>
            <a:endParaRPr lang="zh-CN" altLang="en-US" sz="2800" kern="100" dirty="0">
              <a:solidFill>
                <a:srgbClr val="C00000"/>
              </a:solidFill>
              <a:latin typeface="Times New Roman"/>
              <a:ea typeface="华文细黑"/>
              <a:cs typeface="Times New Roman"/>
            </a:endParaRPr>
          </a:p>
        </p:txBody>
      </p:sp>
      <p:sp>
        <p:nvSpPr>
          <p:cNvPr id="8" name="矩形 7"/>
          <p:cNvSpPr/>
          <p:nvPr/>
        </p:nvSpPr>
        <p:spPr>
          <a:xfrm>
            <a:off x="5572873" y="4050194"/>
            <a:ext cx="3775393"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毕竟是扬尘远去的背影</a:t>
            </a:r>
            <a:endParaRPr lang="zh-CN" altLang="en-US" sz="2800" kern="100" dirty="0">
              <a:solidFill>
                <a:srgbClr val="C00000"/>
              </a:solidFill>
              <a:latin typeface="Times New Roman"/>
              <a:ea typeface="华文细黑"/>
              <a:cs typeface="Times New Roman"/>
            </a:endParaRPr>
          </a:p>
        </p:txBody>
      </p:sp>
      <p:sp>
        <p:nvSpPr>
          <p:cNvPr id="9" name="矩形 8"/>
          <p:cNvSpPr/>
          <p:nvPr/>
        </p:nvSpPr>
        <p:spPr>
          <a:xfrm>
            <a:off x="487090" y="4681349"/>
            <a:ext cx="3416320" cy="523220"/>
          </a:xfrm>
          <a:prstGeom prst="rect">
            <a:avLst/>
          </a:prstGeom>
        </p:spPr>
        <p:txBody>
          <a:bodyPr wrap="none">
            <a:spAutoFit/>
          </a:bodyPr>
          <a:lstStyle/>
          <a:p>
            <a:r>
              <a:rPr lang="zh-CN" altLang="zh-CN" sz="2800" kern="100" dirty="0">
                <a:solidFill>
                  <a:srgbClr val="C00000"/>
                </a:solidFill>
                <a:latin typeface="Times New Roman"/>
                <a:ea typeface="华文细黑"/>
                <a:cs typeface="Times New Roman"/>
              </a:rPr>
              <a:t>才是迎面而来的微笑</a:t>
            </a:r>
            <a:endParaRPr lang="zh-CN" altLang="en-US" sz="2800" kern="100" dirty="0">
              <a:solidFill>
                <a:srgbClr val="C00000"/>
              </a:solidFill>
              <a:latin typeface="Times New Roman"/>
              <a:ea typeface="华文细黑"/>
              <a:cs typeface="Times New Roman"/>
            </a:endParaRPr>
          </a:p>
        </p:txBody>
      </p:sp>
    </p:spTree>
    <p:extLst>
      <p:ext uri="{BB962C8B-B14F-4D97-AF65-F5344CB8AC3E}">
        <p14:creationId xmlns:p14="http://schemas.microsoft.com/office/powerpoint/2010/main" val="18763232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2"/>
                                        </p:tgtEl>
                                      </p:cBhvr>
                                    </p:animEffect>
                                    <p:set>
                                      <p:cBhvr>
                                        <p:cTn id="21" dur="1" fill="hold">
                                          <p:stCondLst>
                                            <p:cond delay="499"/>
                                          </p:stCondLst>
                                        </p:cTn>
                                        <p:tgtEl>
                                          <p:spTgt spid="2"/>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8"/>
                                        </p:tgtEl>
                                      </p:cBhvr>
                                    </p:animEffect>
                                    <p:set>
                                      <p:cBhvr>
                                        <p:cTn id="27" dur="1" fill="hold">
                                          <p:stCondLst>
                                            <p:cond delay="499"/>
                                          </p:stCondLst>
                                        </p:cTn>
                                        <p:tgtEl>
                                          <p:spTgt spid="8"/>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2" grpId="0"/>
      <p:bldP spid="2" grpId="1"/>
      <p:bldP spid="7" grpId="0"/>
      <p:bldP spid="7" grpId="1"/>
      <p:bldP spid="8" grpId="0"/>
      <p:bldP spid="8" grpId="1"/>
      <p:bldP spid="9" grpId="0"/>
      <p:bldP spid="9" grpId="1"/>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40368" y="1125538"/>
            <a:ext cx="11563765" cy="1948739"/>
          </a:xfrm>
          <a:prstGeom prst="rect">
            <a:avLst/>
          </a:prstGeom>
          <a:solidFill>
            <a:schemeClr val="accent1">
              <a:lumMod val="20000"/>
              <a:lumOff val="80000"/>
            </a:schemeClr>
          </a:solidFill>
        </p:spPr>
        <p:txBody>
          <a:bodyPr wrap="square">
            <a:spAutoFit/>
          </a:bodyPr>
          <a:lstStyle/>
          <a:p>
            <a:pPr>
              <a:lnSpc>
                <a:spcPct val="150000"/>
              </a:lnSpc>
            </a:pPr>
            <a:r>
              <a:rPr lang="zh-CN" altLang="zh-CN" sz="2800" kern="100" dirty="0">
                <a:latin typeface="Times New Roman"/>
                <a:ea typeface="华文细黑"/>
                <a:cs typeface="Times New Roman"/>
              </a:rPr>
              <a:t>本题考查仿写句子，正确运用常见的修辞手法的能力。题干明确要求使用比喻和对比的修辞手法，要精心选择可以对比的意象，做到句式协调，语意连贯。</a:t>
            </a:r>
            <a:endParaRPr lang="zh-CN" altLang="zh-CN" sz="1050" kern="100" dirty="0">
              <a:effectLst/>
              <a:latin typeface="宋体"/>
              <a:cs typeface="Courier New"/>
            </a:endParaRPr>
          </a:p>
        </p:txBody>
      </p:sp>
    </p:spTree>
    <p:extLst>
      <p:ext uri="{BB962C8B-B14F-4D97-AF65-F5344CB8AC3E}">
        <p14:creationId xmlns:p14="http://schemas.microsoft.com/office/powerpoint/2010/main" val="3405195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59382"/>
            <a:ext cx="11478502" cy="4001071"/>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2.(2012·</a:t>
            </a:r>
            <a:r>
              <a:rPr lang="zh-CN" altLang="zh-CN" sz="2800" kern="100" dirty="0">
                <a:latin typeface="Times New Roman"/>
                <a:ea typeface="华文细黑"/>
                <a:cs typeface="Times New Roman"/>
              </a:rPr>
              <a:t>天津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请补写出空缺处的语句，与前两句构成排比，使语段意思连贯，风格统一。</a:t>
            </a:r>
            <a:endParaRPr lang="zh-CN" altLang="zh-CN" sz="1050" kern="100" dirty="0">
              <a:latin typeface="宋体"/>
              <a:cs typeface="Courier New"/>
            </a:endParaRPr>
          </a:p>
          <a:p>
            <a:pPr indent="720000">
              <a:lnSpc>
                <a:spcPct val="150000"/>
              </a:lnSpc>
            </a:pPr>
            <a:r>
              <a:rPr lang="zh-CN" altLang="zh-CN" sz="2800" kern="100" spc="80" dirty="0">
                <a:latin typeface="Times New Roman"/>
                <a:ea typeface="华文细黑"/>
                <a:cs typeface="Times New Roman"/>
              </a:rPr>
              <a:t>作一次心灵旅行，就以那一本本零落的古卷残页为车票，感受着穿越时空的欣喜。我与李白共攀蜀道，与辛弃疾拍遍栏杆</a:t>
            </a:r>
            <a:r>
              <a:rPr lang="zh-CN" altLang="zh-CN" sz="2800" kern="100" spc="80" dirty="0" smtClean="0">
                <a:latin typeface="Times New Roman"/>
                <a:ea typeface="华文细黑"/>
                <a:cs typeface="Times New Roman"/>
              </a:rPr>
              <a:t>，</a:t>
            </a:r>
            <a:r>
              <a:rPr lang="en-US" altLang="zh-CN" sz="2800" kern="100" dirty="0" smtClean="0">
                <a:latin typeface="Times New Roman"/>
                <a:ea typeface="华文细黑"/>
                <a:cs typeface="Times New Roman"/>
              </a:rPr>
              <a:t>_________</a:t>
            </a:r>
          </a:p>
          <a:p>
            <a:pPr>
              <a:lnSpc>
                <a:spcPct val="150000"/>
              </a:lnSpc>
            </a:pPr>
            <a:r>
              <a:rPr lang="en-US" altLang="zh-CN" sz="2800" kern="100" dirty="0" smtClean="0">
                <a:latin typeface="Times New Roman"/>
                <a:ea typeface="华文细黑"/>
                <a:cs typeface="Times New Roman"/>
              </a:rPr>
              <a:t>__________</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无论是漠北黄沙，还是江南水乡，我都一一留下足迹</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3" name="TextBox 2"/>
          <p:cNvSpPr txBox="1"/>
          <p:nvPr/>
        </p:nvSpPr>
        <p:spPr>
          <a:xfrm>
            <a:off x="3358902" y="100057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5" name="TextBox 4"/>
          <p:cNvSpPr txBox="1"/>
          <p:nvPr/>
        </p:nvSpPr>
        <p:spPr>
          <a:xfrm>
            <a:off x="4479318" y="1000572"/>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7" name="矩形 6"/>
          <p:cNvSpPr/>
          <p:nvPr/>
        </p:nvSpPr>
        <p:spPr>
          <a:xfrm>
            <a:off x="240368" y="4365898"/>
            <a:ext cx="11563765" cy="1948739"/>
          </a:xfrm>
          <a:prstGeom prst="rect">
            <a:avLst/>
          </a:prstGeom>
          <a:solidFill>
            <a:schemeClr val="accent1">
              <a:lumMod val="20000"/>
              <a:lumOff val="80000"/>
            </a:schemeClr>
          </a:solidFill>
        </p:spPr>
        <p:txBody>
          <a:bodyPr wrap="square">
            <a:spAutoFit/>
          </a:bodyPr>
          <a:lstStyle/>
          <a:p>
            <a:pPr>
              <a:lnSpc>
                <a:spcPct val="150000"/>
              </a:lnSpc>
            </a:pPr>
            <a:r>
              <a:rPr lang="zh-CN" altLang="zh-CN" sz="2800" kern="100" dirty="0">
                <a:latin typeface="Times New Roman"/>
                <a:ea typeface="华文细黑"/>
                <a:cs typeface="Times New Roman"/>
              </a:rPr>
              <a:t>本题考查的是仿用句式的能力。首先要做到跟原句的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与李白共攀蜀道，与辛弃疾拍遍栏杆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的句式相符，其次要做到与后文的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漠北黄沙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江南水乡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呼应。</a:t>
            </a:r>
            <a:endParaRPr lang="zh-CN" altLang="zh-CN" sz="1050" kern="100" dirty="0">
              <a:effectLst/>
              <a:latin typeface="宋体"/>
              <a:cs typeface="Courier New"/>
            </a:endParaRPr>
          </a:p>
        </p:txBody>
      </p:sp>
      <p:sp>
        <p:nvSpPr>
          <p:cNvPr id="2" name="矩形 1"/>
          <p:cNvSpPr/>
          <p:nvPr/>
        </p:nvSpPr>
        <p:spPr>
          <a:xfrm>
            <a:off x="442769" y="2787958"/>
            <a:ext cx="1980029" cy="523220"/>
          </a:xfrm>
          <a:prstGeom prst="rect">
            <a:avLst/>
          </a:prstGeom>
        </p:spPr>
        <p:txBody>
          <a:bodyPr wrap="none">
            <a:spAutoFit/>
          </a:bodyPr>
          <a:lstStyle/>
          <a:p>
            <a:r>
              <a:rPr lang="zh-CN" altLang="zh-CN" sz="2800" kern="100" smtClean="0">
                <a:solidFill>
                  <a:srgbClr val="C00000"/>
                </a:solidFill>
                <a:latin typeface="Times New Roman"/>
                <a:ea typeface="华文细黑"/>
                <a:cs typeface="Times New Roman"/>
              </a:rPr>
              <a:t>赏</a:t>
            </a:r>
            <a:r>
              <a:rPr lang="en-US" altLang="zh-CN" sz="2800" kern="100" dirty="0">
                <a:solidFill>
                  <a:srgbClr val="C00000"/>
                </a:solidFill>
                <a:latin typeface="宋体" pitchFamily="2" charset="-122"/>
                <a:ea typeface="宋体" pitchFamily="2" charset="-122"/>
                <a:cs typeface="Times New Roman"/>
              </a:rPr>
              <a:t>“</a:t>
            </a:r>
            <a:r>
              <a:rPr lang="zh-CN" altLang="zh-CN" sz="2800" kern="100" dirty="0">
                <a:solidFill>
                  <a:srgbClr val="C00000"/>
                </a:solidFill>
                <a:latin typeface="Times New Roman"/>
                <a:ea typeface="华文细黑"/>
                <a:cs typeface="Times New Roman"/>
              </a:rPr>
              <a:t>梨花</a:t>
            </a:r>
            <a:r>
              <a:rPr lang="en-US" altLang="zh-CN" sz="2800" kern="100" dirty="0">
                <a:solidFill>
                  <a:srgbClr val="C00000"/>
                </a:solidFill>
                <a:latin typeface="宋体" pitchFamily="2" charset="-122"/>
                <a:ea typeface="宋体" pitchFamily="2" charset="-122"/>
                <a:cs typeface="Times New Roman"/>
              </a:rPr>
              <a:t>”</a:t>
            </a:r>
            <a:endParaRPr lang="zh-CN" altLang="en-US" sz="2800" kern="100" dirty="0">
              <a:solidFill>
                <a:srgbClr val="C00000"/>
              </a:solidFill>
              <a:latin typeface="宋体" pitchFamily="2" charset="-122"/>
              <a:ea typeface="宋体" pitchFamily="2" charset="-122"/>
              <a:cs typeface="Times New Roman"/>
            </a:endParaRPr>
          </a:p>
        </p:txBody>
      </p:sp>
      <p:sp>
        <p:nvSpPr>
          <p:cNvPr id="8" name="矩形 7"/>
          <p:cNvSpPr/>
          <p:nvPr/>
        </p:nvSpPr>
        <p:spPr>
          <a:xfrm>
            <a:off x="2556654" y="2688506"/>
            <a:ext cx="2698175" cy="661015"/>
          </a:xfrm>
          <a:prstGeom prst="rect">
            <a:avLst/>
          </a:prstGeom>
        </p:spPr>
        <p:txBody>
          <a:bodyPr wrap="none">
            <a:spAutoFit/>
          </a:bodyPr>
          <a:lstStyle/>
          <a:p>
            <a:pPr>
              <a:lnSpc>
                <a:spcPct val="150000"/>
              </a:lnSpc>
            </a:pPr>
            <a:r>
              <a:rPr lang="zh-CN" altLang="zh-CN" sz="2800" kern="100" dirty="0">
                <a:solidFill>
                  <a:srgbClr val="C00000"/>
                </a:solidFill>
                <a:latin typeface="Times New Roman"/>
                <a:ea typeface="华文细黑"/>
                <a:cs typeface="Times New Roman"/>
              </a:rPr>
              <a:t>与柳永泛舟钱塘</a:t>
            </a:r>
          </a:p>
        </p:txBody>
      </p:sp>
      <p:sp>
        <p:nvSpPr>
          <p:cNvPr id="9" name="矩形 8"/>
          <p:cNvSpPr/>
          <p:nvPr/>
        </p:nvSpPr>
        <p:spPr>
          <a:xfrm>
            <a:off x="9936697" y="2165286"/>
            <a:ext cx="1620957" cy="523220"/>
          </a:xfrm>
          <a:prstGeom prst="rect">
            <a:avLst/>
          </a:prstGeom>
        </p:spPr>
        <p:txBody>
          <a:bodyPr wrap="none">
            <a:spAutoFit/>
          </a:bodyPr>
          <a:lstStyle/>
          <a:p>
            <a:r>
              <a:rPr lang="zh-CN" altLang="zh-CN" sz="2800" kern="100">
                <a:solidFill>
                  <a:srgbClr val="C00000"/>
                </a:solidFill>
                <a:latin typeface="Times New Roman"/>
                <a:ea typeface="华文细黑"/>
                <a:cs typeface="Times New Roman"/>
              </a:rPr>
              <a:t>与</a:t>
            </a:r>
            <a:r>
              <a:rPr lang="zh-CN" altLang="zh-CN" sz="2800" kern="100" smtClean="0">
                <a:solidFill>
                  <a:srgbClr val="C00000"/>
                </a:solidFill>
                <a:latin typeface="Times New Roman"/>
                <a:ea typeface="华文细黑"/>
                <a:cs typeface="Times New Roman"/>
              </a:rPr>
              <a:t>岑参同</a:t>
            </a:r>
            <a:endParaRPr lang="zh-CN" altLang="en-US" sz="2800" kern="100" dirty="0">
              <a:solidFill>
                <a:srgbClr val="C00000"/>
              </a:solidFill>
              <a:latin typeface="宋体" pitchFamily="2" charset="-122"/>
              <a:ea typeface="宋体" pitchFamily="2" charset="-122"/>
              <a:cs typeface="Times New Roman"/>
            </a:endParaRPr>
          </a:p>
        </p:txBody>
      </p:sp>
    </p:spTree>
    <p:extLst>
      <p:ext uri="{BB962C8B-B14F-4D97-AF65-F5344CB8AC3E}">
        <p14:creationId xmlns:p14="http://schemas.microsoft.com/office/powerpoint/2010/main" val="1994849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13" restart="whenNotActive" fill="hold" evtFilter="cancelBubble" nodeType="interactiveSeq">
                <p:stCondLst>
                  <p:cond evt="onClick" delay="0">
                    <p:tgtEl>
                      <p:spTgt spid="3"/>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linds(horizontal)">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2"/>
                                        </p:tgtEl>
                                      </p:cBhvr>
                                    </p:animEffect>
                                    <p:set>
                                      <p:cBhvr>
                                        <p:cTn id="29" dur="1" fill="hold">
                                          <p:stCondLst>
                                            <p:cond delay="499"/>
                                          </p:stCondLst>
                                        </p:cTn>
                                        <p:tgtEl>
                                          <p:spTgt spid="2"/>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9"/>
                                        </p:tgtEl>
                                      </p:cBhvr>
                                    </p:animEffect>
                                    <p:set>
                                      <p:cBhvr>
                                        <p:cTn id="35"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7" grpId="0" animBg="1"/>
      <p:bldP spid="7" grpId="1" animBg="1"/>
      <p:bldP spid="2" grpId="0"/>
      <p:bldP spid="2" grpId="1"/>
      <p:bldP spid="8" grpId="0"/>
      <p:bldP spid="8" grpId="1"/>
      <p:bldP spid="9" grpId="0"/>
      <p:bldP spid="9" grpId="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894210"/>
            <a:ext cx="11478502" cy="5857477"/>
          </a:xfrm>
          <a:prstGeom prst="rect">
            <a:avLst/>
          </a:prstGeom>
        </p:spPr>
        <p:txBody>
          <a:bodyPr wrap="square" lIns="121898" tIns="60948" rIns="121898" bIns="60948">
            <a:spAutoFit/>
          </a:bodyPr>
          <a:lstStyle/>
          <a:p>
            <a:pPr>
              <a:lnSpc>
                <a:spcPct val="150000"/>
              </a:lnSpc>
            </a:pPr>
            <a:r>
              <a:rPr lang="zh-CN" altLang="zh-CN" sz="2800" kern="100" dirty="0">
                <a:latin typeface="Times New Roman"/>
                <a:ea typeface="华文细黑"/>
                <a:cs typeface="Times New Roman"/>
              </a:rPr>
              <a:t>填空式仿写题一般是在所提供材料的中间空出一句或几句，要求考生根据材料内容仿照上句或下句的句式及修辞，补写一句或多句与原句在内容上有密切关系的句子，构成一个完整的语段。有些时候是在所提供材料的末尾留空，要求考生根据例句的句式和内容，续写一个或多个句子，与上文构成一段语意完整的文字。</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这类题，无论是把要仿写的句子放在文段中间还是结尾</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放在中间的叫嵌入式仿写，放在结尾的叫续写式仿写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，解答时都要注意：</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审题干对象，尤其是审隐性要求，即它的上文或上下文，所有的句式、修辞及内容等要求都蕴含在这里面，这是审题的重点所在</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882523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442190"/>
            <a:ext cx="11478502" cy="1979492"/>
          </a:xfrm>
          <a:prstGeom prst="rect">
            <a:avLst/>
          </a:prstGeom>
        </p:spPr>
        <p:txBody>
          <a:bodyPr wrap="square" lIns="121898" tIns="60948" rIns="121898" bIns="60948">
            <a:spAutoFit/>
          </a:bodyPr>
          <a:lstStyle/>
          <a:p>
            <a:pPr lvl="0">
              <a:lnSpc>
                <a:spcPct val="150000"/>
              </a:lnSpc>
            </a:pPr>
            <a:r>
              <a:rPr lang="en-US" altLang="zh-CN" sz="2800" kern="1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仿出的句子不仅在句式、修辞、内容、用语、情感及语言风格等方面与上文或上下文保持一致，更要注意与上下文的衔接、照应、连贯，语境要一致。</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903739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60276"/>
            <a:ext cx="11660862" cy="2708410"/>
          </a:xfrm>
          <a:prstGeom prst="rect">
            <a:avLst/>
          </a:prstGeom>
        </p:spPr>
        <p:txBody>
          <a:bodyPr wrap="square" lIns="121898" tIns="60948" rIns="121898" bIns="60948">
            <a:spAutoFit/>
          </a:bodyPr>
          <a:lstStyle/>
          <a:p>
            <a:pPr>
              <a:lnSpc>
                <a:spcPct val="150000"/>
              </a:lnSpc>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二</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命题式仿写</a:t>
            </a:r>
            <a:endParaRPr lang="zh-CN" altLang="zh-CN" sz="1050" b="1" kern="100" dirty="0">
              <a:solidFill>
                <a:srgbClr val="0000FF"/>
              </a:solidFill>
              <a:latin typeface="宋体"/>
              <a:cs typeface="Courier New"/>
            </a:endParaRPr>
          </a:p>
          <a:p>
            <a:pPr>
              <a:lnSpc>
                <a:spcPct val="150000"/>
              </a:lnSpc>
            </a:pPr>
            <a:r>
              <a:rPr lang="en-US" altLang="zh-CN" sz="2800" kern="100" dirty="0">
                <a:latin typeface="Times New Roman"/>
                <a:ea typeface="华文细黑"/>
                <a:cs typeface="Courier New"/>
              </a:rPr>
              <a:t>3.(2013·</a:t>
            </a:r>
            <a:r>
              <a:rPr lang="zh-CN" altLang="zh-CN" sz="2800" kern="100" dirty="0">
                <a:latin typeface="Times New Roman"/>
                <a:ea typeface="华文细黑"/>
                <a:cs typeface="Times New Roman"/>
              </a:rPr>
              <a:t>大纲全国</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仿照下面的示例，自选话题，另写一句话，要求使用比喻的修辞手法，句式与示例相同。</a:t>
            </a:r>
            <a:endParaRPr lang="zh-CN" altLang="zh-CN" sz="1050" kern="100" dirty="0">
              <a:latin typeface="宋体"/>
              <a:cs typeface="Courier New"/>
            </a:endParaRPr>
          </a:p>
          <a:p>
            <a:pPr indent="720000">
              <a:lnSpc>
                <a:spcPct val="150000"/>
              </a:lnSpc>
            </a:pPr>
            <a:r>
              <a:rPr lang="zh-CN" altLang="zh-CN" sz="2800" kern="100" dirty="0">
                <a:latin typeface="Times New Roman"/>
                <a:ea typeface="华文细黑"/>
                <a:cs typeface="Times New Roman"/>
              </a:rPr>
              <a:t>平和犹如绿叶，春天衬万紫千红却无妒意，秋天托累累硕果而不张扬</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TextBox 2"/>
          <p:cNvSpPr txBox="1"/>
          <p:nvPr/>
        </p:nvSpPr>
        <p:spPr>
          <a:xfrm>
            <a:off x="6157689" y="1552352"/>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5" name="TextBox 4"/>
          <p:cNvSpPr txBox="1"/>
          <p:nvPr/>
        </p:nvSpPr>
        <p:spPr>
          <a:xfrm>
            <a:off x="7237809" y="1552352"/>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6" name="矩形 5"/>
          <p:cNvSpPr/>
          <p:nvPr/>
        </p:nvSpPr>
        <p:spPr>
          <a:xfrm>
            <a:off x="392904" y="4189115"/>
            <a:ext cx="11386607" cy="2595069"/>
          </a:xfrm>
          <a:prstGeom prst="rect">
            <a:avLst/>
          </a:prstGeom>
          <a:solidFill>
            <a:schemeClr val="accent1">
              <a:lumMod val="20000"/>
              <a:lumOff val="80000"/>
            </a:schemeClr>
          </a:solidFill>
        </p:spPr>
        <p:txBody>
          <a:bodyPr wrap="square">
            <a:spAutoFit/>
          </a:bodyPr>
          <a:lstStyle/>
          <a:p>
            <a:pPr>
              <a:lnSpc>
                <a:spcPct val="150000"/>
              </a:lnSpc>
            </a:pPr>
            <a:r>
              <a:rPr lang="zh-CN" altLang="zh-CN" sz="2800" kern="100" dirty="0">
                <a:latin typeface="Times New Roman"/>
                <a:ea typeface="华文细黑"/>
                <a:cs typeface="Times New Roman"/>
              </a:rPr>
              <a:t>本题考查仿用句式。解答仿写题目，要从形式和内容两方面入手。本题示例以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平和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为话题，写了一个比喻句，再用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春天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秋天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对比，写出各自的特点，从而突出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平和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的内涵与作用。可就近联想话题，如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淡泊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从容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宁静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a:t>
            </a:r>
            <a:endParaRPr lang="zh-CN" altLang="zh-CN" sz="1050" kern="100" dirty="0">
              <a:effectLst/>
              <a:latin typeface="宋体"/>
              <a:cs typeface="Courier New"/>
            </a:endParaRPr>
          </a:p>
        </p:txBody>
      </p:sp>
      <p:sp>
        <p:nvSpPr>
          <p:cNvPr id="7" name="矩形 6"/>
          <p:cNvSpPr/>
          <p:nvPr/>
        </p:nvSpPr>
        <p:spPr>
          <a:xfrm>
            <a:off x="397231" y="2777530"/>
            <a:ext cx="11386607" cy="1302408"/>
          </a:xfrm>
          <a:prstGeom prst="rect">
            <a:avLst/>
          </a:prstGeom>
          <a:solidFill>
            <a:schemeClr val="accent1">
              <a:lumMod val="20000"/>
              <a:lumOff val="80000"/>
            </a:schemeClr>
          </a:solidFill>
        </p:spPr>
        <p:txBody>
          <a:bodyPr wrap="square">
            <a:spAutoFit/>
          </a:bodyPr>
          <a:lstStyle/>
          <a:p>
            <a:pPr>
              <a:lnSpc>
                <a:spcPct val="150000"/>
              </a:lnSpc>
            </a:pPr>
            <a:r>
              <a:rPr lang="en-US" altLang="zh-CN" sz="2800" kern="100" dirty="0">
                <a:solidFill>
                  <a:srgbClr val="C00000"/>
                </a:solidFill>
                <a:latin typeface="Times New Roman"/>
                <a:ea typeface="华文细黑"/>
                <a:cs typeface="Courier New"/>
              </a:rPr>
              <a:t>(</a:t>
            </a:r>
            <a:r>
              <a:rPr lang="zh-CN" altLang="zh-CN" sz="2800" kern="100" dirty="0">
                <a:solidFill>
                  <a:srgbClr val="C00000"/>
                </a:solidFill>
                <a:latin typeface="Times New Roman"/>
                <a:ea typeface="华文细黑"/>
                <a:cs typeface="Times New Roman"/>
              </a:rPr>
              <a:t>示例</a:t>
            </a:r>
            <a:r>
              <a:rPr lang="en-US" altLang="zh-CN" sz="2800" kern="100" dirty="0">
                <a:solidFill>
                  <a:srgbClr val="C00000"/>
                </a:solidFill>
                <a:latin typeface="Times New Roman"/>
                <a:ea typeface="华文细黑"/>
                <a:cs typeface="Courier New"/>
              </a:rPr>
              <a:t>)</a:t>
            </a:r>
            <a:r>
              <a:rPr lang="zh-CN" altLang="zh-CN" sz="2800" kern="100" dirty="0">
                <a:solidFill>
                  <a:srgbClr val="C00000"/>
                </a:solidFill>
                <a:latin typeface="Times New Roman"/>
                <a:ea typeface="华文细黑"/>
                <a:cs typeface="Times New Roman"/>
              </a:rPr>
              <a:t>从容犹如松柏，冬天点缀皑皑雪山却不争宠，夏天展现苍翠欲滴却不夺目。</a:t>
            </a:r>
            <a:endParaRPr lang="zh-CN" altLang="zh-CN" sz="1050" kern="100" dirty="0">
              <a:solidFill>
                <a:srgbClr val="C00000"/>
              </a:solidFill>
              <a:effectLst/>
              <a:latin typeface="宋体"/>
              <a:cs typeface="Courier New"/>
            </a:endParaRPr>
          </a:p>
        </p:txBody>
      </p:sp>
    </p:spTree>
    <p:extLst>
      <p:ext uri="{BB962C8B-B14F-4D97-AF65-F5344CB8AC3E}">
        <p14:creationId xmlns:p14="http://schemas.microsoft.com/office/powerpoint/2010/main" val="24584409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13" restart="whenNotActive" fill="hold" evtFilter="cancelBubble" nodeType="interactiveSeq">
                <p:stCondLst>
                  <p:cond evt="onClick" delay="0">
                    <p:tgtEl>
                      <p:spTgt spid="3"/>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6" grpId="0" animBg="1"/>
      <p:bldP spid="6" grpId="1" animBg="1"/>
      <p:bldP spid="7" grpId="0" animBg="1"/>
      <p:bldP spid="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45418"/>
            <a:ext cx="11478502" cy="3272154"/>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2.(2010·</a:t>
            </a:r>
            <a:r>
              <a:rPr lang="zh-CN" altLang="zh-CN" sz="2800" kern="100" dirty="0">
                <a:latin typeface="Times New Roman"/>
                <a:ea typeface="华文细黑"/>
                <a:cs typeface="Times New Roman"/>
              </a:rPr>
              <a:t>课标全国</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仿照下面的示例，自选话题，另写三句话，要求内容贴切，句式与示例相同。</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种子如果害怕埋没，那它永远不能发芽；</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雏鹰如果害怕折翅，那它永远不能高飞；</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钻石如果害怕琢磨，那它永远不能生辉。</a:t>
            </a:r>
            <a:endParaRPr lang="zh-CN" altLang="zh-CN" sz="1050" kern="100" dirty="0">
              <a:effectLst/>
              <a:latin typeface="宋体"/>
              <a:cs typeface="Courier New"/>
            </a:endParaRPr>
          </a:p>
        </p:txBody>
      </p:sp>
      <p:sp>
        <p:nvSpPr>
          <p:cNvPr id="7" name="TextBox 6"/>
          <p:cNvSpPr txBox="1"/>
          <p:nvPr/>
        </p:nvSpPr>
        <p:spPr>
          <a:xfrm>
            <a:off x="4367014" y="919039"/>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8" name="TextBox 7"/>
          <p:cNvSpPr txBox="1"/>
          <p:nvPr/>
        </p:nvSpPr>
        <p:spPr>
          <a:xfrm>
            <a:off x="5447134" y="919039"/>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9" name="TextBox 8">
            <a:hlinkClick r:id="rId2" action="ppaction://hlinksldjump"/>
          </p:cNvPr>
          <p:cNvSpPr txBox="1"/>
          <p:nvPr/>
        </p:nvSpPr>
        <p:spPr>
          <a:xfrm>
            <a:off x="6530525" y="919039"/>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
        <p:nvSpPr>
          <p:cNvPr id="10" name="矩形 9"/>
          <p:cNvSpPr/>
          <p:nvPr/>
        </p:nvSpPr>
        <p:spPr>
          <a:xfrm>
            <a:off x="240368" y="3367311"/>
            <a:ext cx="11615478" cy="1948739"/>
          </a:xfrm>
          <a:prstGeom prst="rect">
            <a:avLst/>
          </a:prstGeom>
          <a:solidFill>
            <a:schemeClr val="accent1">
              <a:lumMod val="20000"/>
              <a:lumOff val="80000"/>
            </a:schemeClr>
          </a:solidFill>
        </p:spPr>
        <p:txBody>
          <a:bodyPr wrap="square">
            <a:spAutoFit/>
          </a:bodyPr>
          <a:lstStyle/>
          <a:p>
            <a:pPr>
              <a:lnSpc>
                <a:spcPct val="150000"/>
              </a:lnSpc>
            </a:pPr>
            <a:r>
              <a:rPr lang="en-US" altLang="zh-CN" sz="2800" kern="100" dirty="0">
                <a:solidFill>
                  <a:srgbClr val="C00000"/>
                </a:solidFill>
                <a:latin typeface="Times New Roman"/>
                <a:ea typeface="华文细黑"/>
                <a:cs typeface="Courier New"/>
              </a:rPr>
              <a:t>(</a:t>
            </a:r>
            <a:r>
              <a:rPr lang="zh-CN" altLang="zh-CN" sz="2800" kern="100" dirty="0">
                <a:solidFill>
                  <a:srgbClr val="C00000"/>
                </a:solidFill>
                <a:latin typeface="Times New Roman"/>
                <a:ea typeface="华文细黑"/>
                <a:cs typeface="Times New Roman"/>
              </a:rPr>
              <a:t>示例</a:t>
            </a:r>
            <a:r>
              <a:rPr lang="en-US" altLang="zh-CN" sz="2800" kern="100" dirty="0">
                <a:solidFill>
                  <a:srgbClr val="C00000"/>
                </a:solidFill>
                <a:latin typeface="Times New Roman"/>
                <a:ea typeface="华文细黑"/>
                <a:cs typeface="Courier New"/>
              </a:rPr>
              <a:t>)</a:t>
            </a:r>
            <a:r>
              <a:rPr lang="zh-CN" altLang="zh-CN" sz="2800" kern="100" dirty="0">
                <a:solidFill>
                  <a:srgbClr val="C00000"/>
                </a:solidFill>
                <a:latin typeface="Times New Roman"/>
                <a:ea typeface="华文细黑"/>
                <a:cs typeface="Times New Roman"/>
              </a:rPr>
              <a:t>溪流如果屈服于沙石，那它永远不能汇聚于江海；小鸟如果屈服于风雨，那它永远不能翱翔于蓝天；航船如果屈服于波涛，那它永远不能到达理想的彼岸。</a:t>
            </a:r>
            <a:endParaRPr lang="zh-CN" altLang="zh-CN" sz="1050" kern="100" dirty="0">
              <a:solidFill>
                <a:srgbClr val="C00000"/>
              </a:solidFill>
              <a:effectLst/>
              <a:latin typeface="宋体"/>
              <a:cs typeface="Courier New"/>
            </a:endParaRPr>
          </a:p>
        </p:txBody>
      </p:sp>
      <p:sp>
        <p:nvSpPr>
          <p:cNvPr id="12" name="矩形 11"/>
          <p:cNvSpPr/>
          <p:nvPr/>
        </p:nvSpPr>
        <p:spPr>
          <a:xfrm>
            <a:off x="220130" y="5498976"/>
            <a:ext cx="11615478" cy="1307346"/>
          </a:xfrm>
          <a:prstGeom prst="rect">
            <a:avLst/>
          </a:prstGeom>
          <a:solidFill>
            <a:schemeClr val="accent1">
              <a:lumMod val="20000"/>
              <a:lumOff val="80000"/>
            </a:schemeClr>
          </a:solidFill>
        </p:spPr>
        <p:txBody>
          <a:bodyPr wrap="square">
            <a:spAutoFit/>
          </a:bodyPr>
          <a:lstStyle/>
          <a:p>
            <a:pPr>
              <a:lnSpc>
                <a:spcPct val="150000"/>
              </a:lnSpc>
            </a:pPr>
            <a:r>
              <a:rPr lang="zh-CN" altLang="zh-CN" sz="2800" kern="100" dirty="0">
                <a:latin typeface="Times New Roman"/>
                <a:ea typeface="华文细黑"/>
                <a:cs typeface="Times New Roman"/>
              </a:rPr>
              <a:t>仿写要从形式和内容两方面入手，既要在形式上与例句一致，又要在内涵上相近。要运用排比、比喻、拟人的修辞手法，还要有一定的哲理性</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Tree>
    <p:extLst>
      <p:ext uri="{BB962C8B-B14F-4D97-AF65-F5344CB8AC3E}">
        <p14:creationId xmlns:p14="http://schemas.microsoft.com/office/powerpoint/2010/main" val="2334403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7"/>
                  </p:tgtEl>
                </p:cond>
              </p:nextCondLst>
            </p:seq>
            <p:seq concurrent="1" nextAc="seek">
              <p:cTn id="13" restart="whenNotActive" fill="hold" evtFilter="cancelBubble" nodeType="interactiveSeq">
                <p:stCondLst>
                  <p:cond evt="onClick" delay="0">
                    <p:tgtEl>
                      <p:spTgt spid="8"/>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2"/>
                                        </p:tgtEl>
                                      </p:cBhvr>
                                    </p:animEffect>
                                    <p:set>
                                      <p:cBhvr>
                                        <p:cTn id="23"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10" grpId="0" animBg="1"/>
      <p:bldP spid="10" grpId="1" animBg="1"/>
      <p:bldP spid="12" grpId="0" animBg="1"/>
      <p:bldP spid="12" grpId="1"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299915"/>
            <a:ext cx="11478502" cy="2708410"/>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根据下面的例句，自选话题，仿写一段文字。要求：句式一致，但字数不要求绝对相同。</a:t>
            </a:r>
            <a:endParaRPr lang="zh-CN" altLang="zh-CN" sz="1050" kern="100" dirty="0">
              <a:latin typeface="宋体"/>
              <a:cs typeface="Courier New"/>
            </a:endParaRPr>
          </a:p>
          <a:p>
            <a:pPr indent="720000">
              <a:lnSpc>
                <a:spcPct val="150000"/>
              </a:lnSpc>
            </a:pPr>
            <a:r>
              <a:rPr lang="zh-CN" altLang="zh-CN" sz="2800" kern="100" dirty="0">
                <a:latin typeface="Times New Roman"/>
                <a:ea typeface="华文细黑"/>
                <a:cs typeface="Times New Roman"/>
              </a:rPr>
              <a:t>信任是植物，需要友爱做空气、仁义做阳光、忠诚做雨露，而高尚的品质和人格的魅力则是它绝对不可缺少的养料。</a:t>
            </a:r>
            <a:endParaRPr lang="zh-CN" altLang="zh-CN" sz="1050" kern="100" dirty="0">
              <a:effectLst/>
              <a:latin typeface="宋体"/>
              <a:cs typeface="Courier New"/>
            </a:endParaRPr>
          </a:p>
        </p:txBody>
      </p:sp>
      <p:sp>
        <p:nvSpPr>
          <p:cNvPr id="3" name="TextBox 2"/>
          <p:cNvSpPr txBox="1"/>
          <p:nvPr/>
        </p:nvSpPr>
        <p:spPr>
          <a:xfrm>
            <a:off x="3718942" y="1144588"/>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5" name="矩形 4"/>
          <p:cNvSpPr/>
          <p:nvPr/>
        </p:nvSpPr>
        <p:spPr>
          <a:xfrm>
            <a:off x="397231" y="3135498"/>
            <a:ext cx="11386607" cy="1302408"/>
          </a:xfrm>
          <a:prstGeom prst="rect">
            <a:avLst/>
          </a:prstGeom>
          <a:solidFill>
            <a:schemeClr val="accent1">
              <a:lumMod val="20000"/>
              <a:lumOff val="80000"/>
            </a:schemeClr>
          </a:solidFill>
        </p:spPr>
        <p:txBody>
          <a:bodyPr wrap="square">
            <a:spAutoFit/>
          </a:bodyPr>
          <a:lstStyle/>
          <a:p>
            <a:pPr>
              <a:lnSpc>
                <a:spcPct val="150000"/>
              </a:lnSpc>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示例</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志向是灯塔，需要意向做塔底、抱负做塔身、愿望做塔尖，而坚持的个性和行事的毅力则是它不可或缺的基石。</a:t>
            </a:r>
            <a:endParaRPr lang="zh-CN" altLang="zh-CN" sz="1050" kern="100" dirty="0">
              <a:effectLst/>
              <a:latin typeface="宋体"/>
              <a:cs typeface="Courier New"/>
            </a:endParaRPr>
          </a:p>
        </p:txBody>
      </p:sp>
    </p:spTree>
    <p:extLst>
      <p:ext uri="{BB962C8B-B14F-4D97-AF65-F5344CB8AC3E}">
        <p14:creationId xmlns:p14="http://schemas.microsoft.com/office/powerpoint/2010/main" val="4793002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5"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928564"/>
            <a:ext cx="11478502" cy="5940063"/>
          </a:xfrm>
          <a:prstGeom prst="rect">
            <a:avLst/>
          </a:prstGeom>
        </p:spPr>
        <p:txBody>
          <a:bodyPr wrap="square" lIns="121898" tIns="60948" rIns="121898" bIns="60948">
            <a:spAutoFit/>
          </a:bodyPr>
          <a:lstStyle/>
          <a:p>
            <a:pPr>
              <a:lnSpc>
                <a:spcPct val="150000"/>
              </a:lnSpc>
            </a:pPr>
            <a:r>
              <a:rPr lang="zh-CN" altLang="zh-CN" sz="2800" kern="100" dirty="0">
                <a:latin typeface="Times New Roman"/>
                <a:ea typeface="华文细黑"/>
                <a:cs typeface="Times New Roman"/>
              </a:rPr>
              <a:t>命题式仿写题一般是仿照例句句式，围绕另一话题写句子，即仿句与例句在内容上没有联系，只是要求句式、修辞手法等相同而已。有些时候话题比较自由，只提供要求和例句，然后要求考生自由选择话题，进行仿写</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nSpc>
                <a:spcPct val="150000"/>
              </a:lnSpc>
            </a:pPr>
            <a:r>
              <a:rPr lang="zh-CN" altLang="zh-CN" sz="2800" kern="100" dirty="0">
                <a:latin typeface="Times New Roman"/>
                <a:ea typeface="华文细黑"/>
                <a:cs typeface="Times New Roman"/>
              </a:rPr>
              <a:t>解答这类题时要注意以下几点：</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审清例句的句式特点，仿句要与例句句式保持一致。</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分析例句的修辞特点，仿句的修辞手法要与例句保持一致。</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看清题目要求，仿写是另立话题还是顺着原先的话题。</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依据仿写话题展开联想、想象，写出形象合理的语句</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14411812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298174"/>
            <a:ext cx="11478502" cy="1979492"/>
          </a:xfrm>
          <a:prstGeom prst="rect">
            <a:avLst/>
          </a:prstGeom>
        </p:spPr>
        <p:txBody>
          <a:bodyPr wrap="square" lIns="121898" tIns="60948" rIns="121898" bIns="60948">
            <a:spAutoFit/>
          </a:bodyPr>
          <a:lstStyle/>
          <a:p>
            <a:pPr>
              <a:lnSpc>
                <a:spcPct val="150000"/>
              </a:lnSpc>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三</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对联式仿写</a:t>
            </a:r>
            <a:endParaRPr lang="zh-CN" altLang="zh-CN" sz="1050" b="1" kern="100" dirty="0">
              <a:solidFill>
                <a:srgbClr val="0000FF"/>
              </a:solidFill>
              <a:latin typeface="宋体"/>
              <a:cs typeface="Courier New"/>
            </a:endParaRPr>
          </a:p>
          <a:p>
            <a:pPr>
              <a:lnSpc>
                <a:spcPct val="150000"/>
              </a:lnSpc>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杭州西湖岳庙有一副楹联，上联为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忠心似玉，武穆英灵长在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。请你拟写下联，要求结构、修辞相同，内容相关。</a:t>
            </a:r>
            <a:endParaRPr lang="zh-CN" altLang="zh-CN" sz="1050" kern="100" dirty="0">
              <a:effectLst/>
              <a:latin typeface="宋体"/>
              <a:cs typeface="Courier New"/>
            </a:endParaRPr>
          </a:p>
        </p:txBody>
      </p:sp>
      <p:sp>
        <p:nvSpPr>
          <p:cNvPr id="3" name="TextBox 2"/>
          <p:cNvSpPr txBox="1"/>
          <p:nvPr/>
        </p:nvSpPr>
        <p:spPr>
          <a:xfrm>
            <a:off x="7863694" y="1753518"/>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5" name="矩形 4"/>
          <p:cNvSpPr/>
          <p:nvPr/>
        </p:nvSpPr>
        <p:spPr>
          <a:xfrm>
            <a:off x="397231" y="2493690"/>
            <a:ext cx="11386607" cy="1302408"/>
          </a:xfrm>
          <a:prstGeom prst="rect">
            <a:avLst/>
          </a:prstGeom>
          <a:solidFill>
            <a:schemeClr val="accent1">
              <a:lumMod val="20000"/>
              <a:lumOff val="80000"/>
            </a:schemeClr>
          </a:solidFill>
        </p:spPr>
        <p:txBody>
          <a:bodyPr wrap="square">
            <a:spAutoFit/>
          </a:bodyPr>
          <a:lstStyle/>
          <a:p>
            <a:pPr>
              <a:lnSpc>
                <a:spcPct val="150000"/>
              </a:lnSpc>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示例一</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美景如画，西湖山水增辉</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示例二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浩气如虹，英雄精神永存</a:t>
            </a:r>
            <a:endParaRPr lang="zh-CN" altLang="zh-CN" sz="1050" kern="100" dirty="0">
              <a:effectLst/>
              <a:latin typeface="宋体"/>
              <a:cs typeface="Courier New"/>
            </a:endParaRPr>
          </a:p>
        </p:txBody>
      </p:sp>
    </p:spTree>
    <p:extLst>
      <p:ext uri="{BB962C8B-B14F-4D97-AF65-F5344CB8AC3E}">
        <p14:creationId xmlns:p14="http://schemas.microsoft.com/office/powerpoint/2010/main" val="949905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5" grpId="0" animBg="1"/>
      <p:bldP spid="5" grpId="1"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71923"/>
            <a:ext cx="11478502" cy="2625823"/>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6.(2014·</a:t>
            </a:r>
            <a:r>
              <a:rPr lang="zh-CN" altLang="zh-CN" sz="2800" kern="100" dirty="0">
                <a:latin typeface="Times New Roman"/>
                <a:ea typeface="华文细黑"/>
                <a:cs typeface="Times New Roman"/>
              </a:rPr>
              <a:t>山东</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用下面的短语组成两副有关春节和端午节的对联。要求：上下联各为七字，语意连贯，符合节日和对联特点，不得重复使用短语。</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门上桃符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碧波</a:t>
            </a:r>
            <a:r>
              <a:rPr lang="zh-CN" altLang="zh-CN" sz="2800" kern="100" dirty="0">
                <a:latin typeface="Times New Roman"/>
                <a:ea typeface="华文细黑"/>
                <a:cs typeface="Times New Roman"/>
              </a:rPr>
              <a:t>竞舟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江</a:t>
            </a:r>
            <a:r>
              <a:rPr lang="zh-CN" altLang="zh-CN" sz="2800" kern="100" dirty="0">
                <a:latin typeface="Times New Roman"/>
                <a:ea typeface="华文细黑"/>
                <a:cs typeface="Times New Roman"/>
              </a:rPr>
              <a:t>边柳线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青</a:t>
            </a:r>
            <a:r>
              <a:rPr lang="zh-CN" altLang="zh-CN" sz="2800" kern="100" dirty="0">
                <a:latin typeface="Times New Roman"/>
                <a:ea typeface="华文细黑"/>
                <a:cs typeface="Times New Roman"/>
              </a:rPr>
              <a:t>艾驱瘴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迎春</a:t>
            </a:r>
            <a:r>
              <a:rPr lang="zh-CN" altLang="zh-CN" sz="2800" kern="100" dirty="0">
                <a:latin typeface="Times New Roman"/>
                <a:ea typeface="华文细黑"/>
                <a:cs typeface="Times New Roman"/>
              </a:rPr>
              <a:t>绿</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十里欢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耀眼</a:t>
            </a:r>
            <a:r>
              <a:rPr lang="zh-CN" altLang="zh-CN" sz="2800" kern="100" dirty="0">
                <a:latin typeface="Times New Roman"/>
                <a:ea typeface="华文细黑"/>
                <a:cs typeface="Times New Roman"/>
              </a:rPr>
              <a:t>红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千</a:t>
            </a:r>
            <a:r>
              <a:rPr lang="zh-CN" altLang="zh-CN" sz="2800" kern="100" dirty="0">
                <a:latin typeface="Times New Roman"/>
                <a:ea typeface="华文细黑"/>
                <a:cs typeface="Times New Roman"/>
              </a:rPr>
              <a:t>家乐</a:t>
            </a:r>
            <a:endParaRPr lang="zh-CN" altLang="zh-CN" sz="1050" kern="100" dirty="0">
              <a:effectLst/>
              <a:latin typeface="宋体"/>
              <a:cs typeface="Courier New"/>
            </a:endParaRPr>
          </a:p>
        </p:txBody>
      </p:sp>
      <p:sp>
        <p:nvSpPr>
          <p:cNvPr id="3" name="TextBox 2"/>
          <p:cNvSpPr txBox="1"/>
          <p:nvPr/>
        </p:nvSpPr>
        <p:spPr>
          <a:xfrm>
            <a:off x="7031310" y="2565698"/>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5" name="TextBox 4">
            <a:hlinkClick r:id="rId2" action="ppaction://hlinksldjump"/>
          </p:cNvPr>
          <p:cNvSpPr txBox="1"/>
          <p:nvPr/>
        </p:nvSpPr>
        <p:spPr>
          <a:xfrm>
            <a:off x="8111430" y="2565698"/>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7" name="矩形 6"/>
          <p:cNvSpPr/>
          <p:nvPr/>
        </p:nvSpPr>
        <p:spPr>
          <a:xfrm>
            <a:off x="325041" y="3279514"/>
            <a:ext cx="11273868" cy="1302408"/>
          </a:xfrm>
          <a:prstGeom prst="rect">
            <a:avLst/>
          </a:prstGeom>
          <a:solidFill>
            <a:schemeClr val="accent1">
              <a:lumMod val="20000"/>
              <a:lumOff val="80000"/>
            </a:schemeClr>
          </a:solidFill>
        </p:spPr>
        <p:txBody>
          <a:bodyPr wrap="square">
            <a:spAutoFit/>
          </a:bodyPr>
          <a:lstStyle/>
          <a:p>
            <a:pPr>
              <a:lnSpc>
                <a:spcPct val="150000"/>
              </a:lnSpc>
            </a:pPr>
            <a:r>
              <a:rPr lang="zh-CN" altLang="zh-CN" sz="2800" kern="100" dirty="0">
                <a:latin typeface="Times New Roman"/>
                <a:ea typeface="华文细黑"/>
                <a:cs typeface="Times New Roman"/>
              </a:rPr>
              <a:t>春节：江边柳线迎春绿　门上桃符耀眼红</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端午节：青艾驱瘴千家乐　碧波竞舟十里欢</a:t>
            </a:r>
            <a:endParaRPr lang="zh-CN" altLang="zh-CN" sz="1050" kern="100" dirty="0">
              <a:effectLst/>
              <a:latin typeface="宋体"/>
              <a:cs typeface="Courier New"/>
            </a:endParaRPr>
          </a:p>
        </p:txBody>
      </p:sp>
    </p:spTree>
    <p:extLst>
      <p:ext uri="{BB962C8B-B14F-4D97-AF65-F5344CB8AC3E}">
        <p14:creationId xmlns:p14="http://schemas.microsoft.com/office/powerpoint/2010/main" val="1239276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7" grpId="0" animBg="1"/>
      <p:bldP spid="7" grpId="1" animBg="1"/>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40368" y="621482"/>
            <a:ext cx="11615478" cy="4534062"/>
          </a:xfrm>
          <a:prstGeom prst="rect">
            <a:avLst/>
          </a:prstGeom>
          <a:solidFill>
            <a:schemeClr val="accent1">
              <a:lumMod val="20000"/>
              <a:lumOff val="80000"/>
            </a:schemeClr>
          </a:solidFill>
        </p:spPr>
        <p:txBody>
          <a:bodyPr wrap="square">
            <a:spAutoFit/>
          </a:bodyPr>
          <a:lstStyle/>
          <a:p>
            <a:pPr>
              <a:lnSpc>
                <a:spcPct val="150000"/>
              </a:lnSpc>
            </a:pPr>
            <a:r>
              <a:rPr lang="zh-CN" altLang="zh-CN" sz="2800" kern="100" dirty="0">
                <a:latin typeface="Times New Roman"/>
                <a:ea typeface="华文细黑"/>
                <a:cs typeface="Times New Roman"/>
              </a:rPr>
              <a:t>这是一道对联题，但不是让考生去拟写对联，而是给定了内容让考生去重新组合，实际上考查的是一种连缀能力。考生需要从内容和形式两个方面去考虑，内容上要符合节日的特点，形式上要符合对联的特点。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江边柳线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门上桃符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有明显的春节的特征，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相对，下联要收在平声上，这样就很容易确定写春节的对联。同样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青艾驱瘴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碧波竞舟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具有典型的端午节特征，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驱瘴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只能是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千家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，再加上平声的要求，写端午的对联也很容易确定。</a:t>
            </a:r>
            <a:endParaRPr lang="zh-CN" altLang="zh-CN" sz="1050" kern="100" dirty="0">
              <a:effectLst/>
              <a:latin typeface="宋体"/>
              <a:cs typeface="Courier New"/>
            </a:endParaRPr>
          </a:p>
        </p:txBody>
      </p:sp>
    </p:spTree>
    <p:extLst>
      <p:ext uri="{BB962C8B-B14F-4D97-AF65-F5344CB8AC3E}">
        <p14:creationId xmlns:p14="http://schemas.microsoft.com/office/powerpoint/2010/main" val="2752565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164983"/>
            <a:ext cx="11478502" cy="3272923"/>
          </a:xfrm>
          <a:prstGeom prst="rect">
            <a:avLst/>
          </a:prstGeom>
        </p:spPr>
        <p:txBody>
          <a:bodyPr wrap="square" lIns="121898" tIns="60948" rIns="121898" bIns="60948">
            <a:spAutoFit/>
          </a:bodyPr>
          <a:lstStyle/>
          <a:p>
            <a:pPr>
              <a:lnSpc>
                <a:spcPct val="150000"/>
              </a:lnSpc>
            </a:pPr>
            <a:r>
              <a:rPr lang="zh-CN" altLang="zh-CN" sz="2800" kern="100">
                <a:latin typeface="Times New Roman"/>
                <a:ea typeface="华文细黑"/>
                <a:cs typeface="Times New Roman"/>
              </a:rPr>
              <a:t>仿写对联，要注意把握对联本身的特点和要求：</a:t>
            </a:r>
            <a:endParaRPr lang="zh-CN" altLang="zh-CN" sz="1050" kern="100">
              <a:latin typeface="宋体"/>
              <a:cs typeface="Courier New"/>
            </a:endParaRPr>
          </a:p>
          <a:p>
            <a:pPr>
              <a:lnSpc>
                <a:spcPct val="15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在内容上，上下联语意相承或相关。</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在形式上，上下联应符合绝对的工整对仗。比如，字数应完全相等，词性应相对，结构应一致，等等。</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在韵律上，对联上联最后一字应为仄声，下联最后一字应为平声。</a:t>
            </a:r>
            <a:endParaRPr lang="zh-CN" altLang="zh-CN" sz="1050" kern="10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pic>
        <p:nvPicPr>
          <p:cNvPr id="5" name="图片 4">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1566197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C:\Users\Administrator\Desktop\师阁小朋友\17961491_085111794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b="9394"/>
          <a:stretch/>
        </p:blipFill>
        <p:spPr bwMode="auto">
          <a:xfrm>
            <a:off x="-6387" y="0"/>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合 8"/>
          <p:cNvGrpSpPr/>
          <p:nvPr/>
        </p:nvGrpSpPr>
        <p:grpSpPr>
          <a:xfrm>
            <a:off x="-1275" y="3707638"/>
            <a:ext cx="12192000" cy="1375395"/>
            <a:chOff x="-1524000" y="2705990"/>
            <a:chExt cx="12192000" cy="1375395"/>
          </a:xfrm>
        </p:grpSpPr>
        <p:cxnSp>
          <p:nvCxnSpPr>
            <p:cNvPr id="10" name="直接连接符 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524000" y="2705990"/>
              <a:ext cx="12192000" cy="1375395"/>
              <a:chOff x="-1524000" y="2705990"/>
              <a:chExt cx="12192000" cy="1375395"/>
            </a:xfrm>
          </p:grpSpPr>
          <p:sp>
            <p:nvSpPr>
              <p:cNvPr id="12" name="矩形 1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矩形 6"/>
          <p:cNvSpPr/>
          <p:nvPr/>
        </p:nvSpPr>
        <p:spPr>
          <a:xfrm>
            <a:off x="3987002" y="3645818"/>
            <a:ext cx="4648455" cy="886749"/>
          </a:xfrm>
          <a:prstGeom prst="rect">
            <a:avLst/>
          </a:prstGeom>
        </p:spPr>
        <p:txBody>
          <a:bodyPr wrap="square" lIns="91410" tIns="45704" rIns="91410" bIns="45704">
            <a:spAutoFit/>
          </a:bodyPr>
          <a:lstStyle/>
          <a:p>
            <a:pPr algn="ctr">
              <a:lnSpc>
                <a:spcPct val="130000"/>
              </a:lnSpc>
              <a:defRPr/>
            </a:pPr>
            <a:r>
              <a:rPr lang="zh-CN" altLang="en-US" sz="4400" b="1" dirty="0" smtClean="0">
                <a:solidFill>
                  <a:srgbClr val="0000FF"/>
                </a:solidFill>
                <a:effectLst/>
                <a:latin typeface="微软雅黑" pitchFamily="34" charset="-122"/>
                <a:ea typeface="微软雅黑" pitchFamily="34" charset="-122"/>
              </a:rPr>
              <a:t>本课结束</a:t>
            </a:r>
            <a:endParaRPr lang="zh-CN" altLang="en-US" sz="4400" b="1" dirty="0">
              <a:solidFill>
                <a:srgbClr val="0000FF"/>
              </a:solidFill>
              <a:effectLst/>
              <a:latin typeface="微软雅黑" pitchFamily="34" charset="-122"/>
              <a:ea typeface="微软雅黑" pitchFamily="34" charset="-122"/>
            </a:endParaRPr>
          </a:p>
        </p:txBody>
      </p:sp>
      <p:sp>
        <p:nvSpPr>
          <p:cNvPr id="8" name="标题 1"/>
          <p:cNvSpPr txBox="1">
            <a:spLocks/>
          </p:cNvSpPr>
          <p:nvPr/>
        </p:nvSpPr>
        <p:spPr>
          <a:xfrm>
            <a:off x="2806362" y="4267584"/>
            <a:ext cx="7465308" cy="913055"/>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0000FF"/>
                </a:solidFill>
                <a:latin typeface="微软雅黑" pitchFamily="34" charset="-122"/>
                <a:ea typeface="微软雅黑" pitchFamily="34" charset="-122"/>
              </a:rPr>
              <a:t>更多精彩内容请登录：</a:t>
            </a:r>
            <a:r>
              <a:rPr lang="en-US" altLang="zh-CN" sz="2700" b="1" dirty="0" err="1" smtClean="0">
                <a:solidFill>
                  <a:srgbClr val="0000FF"/>
                </a:solidFill>
                <a:latin typeface="微软雅黑" pitchFamily="34" charset="-122"/>
                <a:ea typeface="微软雅黑" pitchFamily="34" charset="-122"/>
              </a:rPr>
              <a:t>www.91taoke.com</a:t>
            </a:r>
            <a:endParaRPr lang="zh-CN" altLang="en-US" sz="2700" b="1" dirty="0">
              <a:solidFill>
                <a:srgbClr val="0000FF"/>
              </a:solidFill>
              <a:latin typeface="微软雅黑" pitchFamily="34" charset="-122"/>
              <a:ea typeface="微软雅黑" pitchFamily="34" charset="-122"/>
            </a:endParaRPr>
          </a:p>
        </p:txBody>
      </p:sp>
      <p:grpSp>
        <p:nvGrpSpPr>
          <p:cNvPr id="16" name="组合 15"/>
          <p:cNvGrpSpPr/>
          <p:nvPr/>
        </p:nvGrpSpPr>
        <p:grpSpPr>
          <a:xfrm>
            <a:off x="1466492" y="3650010"/>
            <a:ext cx="1440612" cy="1536473"/>
            <a:chOff x="1466492" y="3650010"/>
            <a:chExt cx="1440612" cy="1536473"/>
          </a:xfrm>
        </p:grpSpPr>
        <p:pic>
          <p:nvPicPr>
            <p:cNvPr id="18" name="图片 17"/>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9" name="图片 18"/>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Tree>
    <p:extLst>
      <p:ext uri="{BB962C8B-B14F-4D97-AF65-F5344CB8AC3E}">
        <p14:creationId xmlns:p14="http://schemas.microsoft.com/office/powerpoint/2010/main" val="536612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435">
                                          <p:stCondLst>
                                            <p:cond delay="0"/>
                                          </p:stCondLst>
                                        </p:cTn>
                                        <p:tgtEl>
                                          <p:spTgt spid="8"/>
                                        </p:tgtEl>
                                      </p:cBhvr>
                                    </p:animEffect>
                                    <p:anim calcmode="lin" valueType="num">
                                      <p:cBhvr>
                                        <p:cTn id="8" dur="1367"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8"/>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8"/>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8"/>
                                        </p:tgtEl>
                                        <p:attrNameLst>
                                          <p:attrName>ppt_y</p:attrName>
                                        </p:attrNameLst>
                                      </p:cBhvr>
                                      <p:tavLst>
                                        <p:tav tm="0" fmla="#ppt_y-sin(pi*$)/81">
                                          <p:val>
                                            <p:fltVal val="0"/>
                                          </p:val>
                                        </p:tav>
                                        <p:tav tm="100000">
                                          <p:val>
                                            <p:fltVal val="1"/>
                                          </p:val>
                                        </p:tav>
                                      </p:tavLst>
                                    </p:anim>
                                    <p:animScale>
                                      <p:cBhvr>
                                        <p:cTn id="13" dur="20">
                                          <p:stCondLst>
                                            <p:cond delay="487"/>
                                          </p:stCondLst>
                                        </p:cTn>
                                        <p:tgtEl>
                                          <p:spTgt spid="8"/>
                                        </p:tgtEl>
                                      </p:cBhvr>
                                      <p:to x="100000" y="60000"/>
                                    </p:animScale>
                                    <p:animScale>
                                      <p:cBhvr>
                                        <p:cTn id="14" dur="124" decel="50000">
                                          <p:stCondLst>
                                            <p:cond delay="507"/>
                                          </p:stCondLst>
                                        </p:cTn>
                                        <p:tgtEl>
                                          <p:spTgt spid="8"/>
                                        </p:tgtEl>
                                      </p:cBhvr>
                                      <p:to x="100000" y="100000"/>
                                    </p:animScale>
                                    <p:animScale>
                                      <p:cBhvr>
                                        <p:cTn id="15" dur="20">
                                          <p:stCondLst>
                                            <p:cond delay="984"/>
                                          </p:stCondLst>
                                        </p:cTn>
                                        <p:tgtEl>
                                          <p:spTgt spid="8"/>
                                        </p:tgtEl>
                                      </p:cBhvr>
                                      <p:to x="100000" y="80000"/>
                                    </p:animScale>
                                    <p:animScale>
                                      <p:cBhvr>
                                        <p:cTn id="16" dur="124" decel="50000">
                                          <p:stCondLst>
                                            <p:cond delay="1004"/>
                                          </p:stCondLst>
                                        </p:cTn>
                                        <p:tgtEl>
                                          <p:spTgt spid="8"/>
                                        </p:tgtEl>
                                      </p:cBhvr>
                                      <p:to x="100000" y="100000"/>
                                    </p:animScale>
                                    <p:animScale>
                                      <p:cBhvr>
                                        <p:cTn id="17" dur="20">
                                          <p:stCondLst>
                                            <p:cond delay="1231"/>
                                          </p:stCondLst>
                                        </p:cTn>
                                        <p:tgtEl>
                                          <p:spTgt spid="8"/>
                                        </p:tgtEl>
                                      </p:cBhvr>
                                      <p:to x="100000" y="90000"/>
                                    </p:animScale>
                                    <p:animScale>
                                      <p:cBhvr>
                                        <p:cTn id="18" dur="124" decel="50000">
                                          <p:stCondLst>
                                            <p:cond delay="1251"/>
                                          </p:stCondLst>
                                        </p:cTn>
                                        <p:tgtEl>
                                          <p:spTgt spid="8"/>
                                        </p:tgtEl>
                                      </p:cBhvr>
                                      <p:to x="100000" y="100000"/>
                                    </p:animScale>
                                    <p:animScale>
                                      <p:cBhvr>
                                        <p:cTn id="19" dur="20">
                                          <p:stCondLst>
                                            <p:cond delay="1356"/>
                                          </p:stCondLst>
                                        </p:cTn>
                                        <p:tgtEl>
                                          <p:spTgt spid="8"/>
                                        </p:tgtEl>
                                      </p:cBhvr>
                                      <p:to x="100000" y="95000"/>
                                    </p:animScale>
                                    <p:animScale>
                                      <p:cBhvr>
                                        <p:cTn id="20" dur="124" decel="50000">
                                          <p:stCondLst>
                                            <p:cond delay="1376"/>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62558" y="1090262"/>
            <a:ext cx="11449272" cy="1979492"/>
          </a:xfrm>
          <a:prstGeom prst="rect">
            <a:avLst/>
          </a:prstGeom>
          <a:solidFill>
            <a:schemeClr val="accent6">
              <a:lumMod val="40000"/>
              <a:lumOff val="60000"/>
            </a:schemeClr>
          </a:solidFill>
        </p:spPr>
        <p:txBody>
          <a:bodyPr wrap="square" lIns="121898" tIns="60948" rIns="121898" bIns="60948">
            <a:spAutoFit/>
          </a:bodyPr>
          <a:lstStyle/>
          <a:p>
            <a:pPr>
              <a:lnSpc>
                <a:spcPct val="150000"/>
              </a:lnSpc>
            </a:pPr>
            <a:r>
              <a:rPr lang="zh-CN" altLang="zh-CN" sz="2800" kern="100" dirty="0">
                <a:latin typeface="Times New Roman"/>
                <a:ea typeface="华文细黑"/>
                <a:cs typeface="Times New Roman"/>
              </a:rPr>
              <a:t>该题为话题式仿写，与</a:t>
            </a:r>
            <a:r>
              <a:rPr lang="en-US" altLang="zh-CN" sz="2800" kern="100" dirty="0">
                <a:latin typeface="Times New Roman"/>
                <a:ea typeface="华文细黑"/>
                <a:cs typeface="Courier New"/>
              </a:rPr>
              <a:t>2009</a:t>
            </a:r>
            <a:r>
              <a:rPr lang="zh-CN" altLang="zh-CN" sz="2800" kern="100" dirty="0">
                <a:latin typeface="Times New Roman"/>
                <a:ea typeface="华文细黑"/>
                <a:cs typeface="Times New Roman"/>
              </a:rPr>
              <a:t>年不同的是题干要求并不明确，故审题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审例句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时要格外认真。从例句看，仿写的句式要求为假设复句，修辞手法为拟人，所写的句子必须是三句，同时注意三句的描写对象之间的和谐性。</a:t>
            </a:r>
            <a:endParaRPr lang="zh-CN" altLang="zh-CN" sz="1050" kern="100" dirty="0">
              <a:effectLst/>
              <a:latin typeface="宋体"/>
              <a:cs typeface="Courier New"/>
            </a:endParaRPr>
          </a:p>
        </p:txBody>
      </p:sp>
    </p:spTree>
    <p:extLst>
      <p:ext uri="{BB962C8B-B14F-4D97-AF65-F5344CB8AC3E}">
        <p14:creationId xmlns:p14="http://schemas.microsoft.com/office/powerpoint/2010/main" val="1501864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89434"/>
            <a:ext cx="11478502" cy="3272154"/>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3.(2011·</a:t>
            </a:r>
            <a:r>
              <a:rPr lang="zh-CN" altLang="zh-CN" sz="2800" kern="100" dirty="0">
                <a:latin typeface="Times New Roman"/>
                <a:ea typeface="华文细黑"/>
                <a:cs typeface="Times New Roman"/>
              </a:rPr>
              <a:t>新课标全国</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仿照下面的示例，自选话题，另写三句话，要求使用比喻的修辞手法，句式与示例相同。</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平凡是泥土，孕育着收获，只要你肯耕耘；</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平凡是苗圃，孕育着烂漫，只要你肯浇灌；</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平凡是细流，孕育着浩瀚，只要你肯积聚。</a:t>
            </a:r>
            <a:endParaRPr lang="zh-CN" altLang="zh-CN" sz="1050" kern="100" dirty="0">
              <a:effectLst/>
              <a:latin typeface="宋体"/>
              <a:cs typeface="Courier New"/>
            </a:endParaRPr>
          </a:p>
        </p:txBody>
      </p:sp>
      <p:sp>
        <p:nvSpPr>
          <p:cNvPr id="3" name="TextBox 2"/>
          <p:cNvSpPr txBox="1"/>
          <p:nvPr/>
        </p:nvSpPr>
        <p:spPr>
          <a:xfrm>
            <a:off x="6473534" y="1048296"/>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4" name="TextBox 3"/>
          <p:cNvSpPr txBox="1"/>
          <p:nvPr/>
        </p:nvSpPr>
        <p:spPr>
          <a:xfrm>
            <a:off x="7553654" y="1048296"/>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5" name="TextBox 4">
            <a:hlinkClick r:id="rId2" action="ppaction://hlinksldjump"/>
          </p:cNvPr>
          <p:cNvSpPr txBox="1"/>
          <p:nvPr/>
        </p:nvSpPr>
        <p:spPr>
          <a:xfrm>
            <a:off x="8637045" y="1048296"/>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
        <p:nvSpPr>
          <p:cNvPr id="7" name="矩形 6"/>
          <p:cNvSpPr/>
          <p:nvPr/>
        </p:nvSpPr>
        <p:spPr>
          <a:xfrm>
            <a:off x="240368" y="3709821"/>
            <a:ext cx="11615478" cy="1302408"/>
          </a:xfrm>
          <a:prstGeom prst="rect">
            <a:avLst/>
          </a:prstGeom>
          <a:solidFill>
            <a:schemeClr val="accent1">
              <a:lumMod val="20000"/>
              <a:lumOff val="80000"/>
            </a:schemeClr>
          </a:solidFill>
        </p:spPr>
        <p:txBody>
          <a:bodyPr wrap="square">
            <a:spAutoFit/>
          </a:bodyPr>
          <a:lstStyle/>
          <a:p>
            <a:pPr>
              <a:lnSpc>
                <a:spcPct val="150000"/>
              </a:lnSpc>
            </a:pPr>
            <a:r>
              <a:rPr lang="en-US" altLang="zh-CN" sz="2800" kern="100" dirty="0">
                <a:solidFill>
                  <a:srgbClr val="C00000"/>
                </a:solidFill>
                <a:latin typeface="Times New Roman"/>
                <a:ea typeface="华文细黑"/>
                <a:cs typeface="Courier New"/>
              </a:rPr>
              <a:t>(</a:t>
            </a:r>
            <a:r>
              <a:rPr lang="zh-CN" altLang="zh-CN" sz="2800" kern="100" dirty="0">
                <a:solidFill>
                  <a:srgbClr val="C00000"/>
                </a:solidFill>
                <a:latin typeface="Times New Roman"/>
                <a:ea typeface="华文细黑"/>
                <a:cs typeface="Times New Roman"/>
              </a:rPr>
              <a:t>示例</a:t>
            </a:r>
            <a:r>
              <a:rPr lang="en-US" altLang="zh-CN" sz="2800" kern="100" dirty="0">
                <a:solidFill>
                  <a:srgbClr val="C00000"/>
                </a:solidFill>
                <a:latin typeface="Times New Roman"/>
                <a:ea typeface="华文细黑"/>
                <a:cs typeface="Courier New"/>
              </a:rPr>
              <a:t>)</a:t>
            </a:r>
            <a:r>
              <a:rPr lang="zh-CN" altLang="zh-CN" sz="2800" kern="100" dirty="0">
                <a:solidFill>
                  <a:srgbClr val="C00000"/>
                </a:solidFill>
                <a:latin typeface="Times New Roman"/>
                <a:ea typeface="华文细黑"/>
                <a:cs typeface="Times New Roman"/>
              </a:rPr>
              <a:t>平凡是山石，孕育着宝藏，只要你肯锤炼；平凡是大地，孕育着生机，只要你肯创造；平凡是种子，孕育着生命，只要你肯播种。</a:t>
            </a:r>
            <a:endParaRPr lang="zh-CN" altLang="zh-CN" sz="1050" kern="100" dirty="0">
              <a:solidFill>
                <a:srgbClr val="C00000"/>
              </a:solidFill>
              <a:effectLst/>
              <a:latin typeface="宋体"/>
              <a:cs typeface="Courier New"/>
            </a:endParaRPr>
          </a:p>
        </p:txBody>
      </p:sp>
      <p:sp>
        <p:nvSpPr>
          <p:cNvPr id="8" name="矩形 7"/>
          <p:cNvSpPr/>
          <p:nvPr/>
        </p:nvSpPr>
        <p:spPr>
          <a:xfrm>
            <a:off x="220130" y="5366005"/>
            <a:ext cx="11615478" cy="656077"/>
          </a:xfrm>
          <a:prstGeom prst="rect">
            <a:avLst/>
          </a:prstGeom>
          <a:solidFill>
            <a:schemeClr val="accent1">
              <a:lumMod val="20000"/>
              <a:lumOff val="80000"/>
            </a:schemeClr>
          </a:solidFill>
        </p:spPr>
        <p:txBody>
          <a:bodyPr wrap="square">
            <a:spAutoFit/>
          </a:bodyPr>
          <a:lstStyle/>
          <a:p>
            <a:pPr>
              <a:lnSpc>
                <a:spcPct val="150000"/>
              </a:lnSpc>
            </a:pPr>
            <a:r>
              <a:rPr lang="zh-CN" altLang="zh-CN" sz="2800" kern="100" dirty="0">
                <a:latin typeface="Times New Roman"/>
                <a:ea typeface="华文细黑"/>
                <a:cs typeface="Times New Roman"/>
              </a:rPr>
              <a:t>注意题干中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三句话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比喻的修辞手法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句式与示例相同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的要求。</a:t>
            </a:r>
            <a:endParaRPr lang="zh-CN" altLang="zh-CN" sz="1050" kern="100" dirty="0">
              <a:effectLst/>
              <a:latin typeface="宋体"/>
              <a:cs typeface="Courier New"/>
            </a:endParaRPr>
          </a:p>
        </p:txBody>
      </p:sp>
    </p:spTree>
    <p:extLst>
      <p:ext uri="{BB962C8B-B14F-4D97-AF65-F5344CB8AC3E}">
        <p14:creationId xmlns:p14="http://schemas.microsoft.com/office/powerpoint/2010/main" val="3039451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3"/>
                  </p:tgtEl>
                </p:cond>
              </p:nextCondLst>
            </p:seq>
            <p:seq concurrent="1" nextAc="seek">
              <p:cTn id="13" restart="whenNotActive" fill="hold" evtFilter="cancelBubble" nodeType="interactiveSeq">
                <p:stCondLst>
                  <p:cond evt="onClick" delay="0">
                    <p:tgtEl>
                      <p:spTgt spid="4"/>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7" grpId="0" animBg="1"/>
      <p:bldP spid="7" grpId="1" animBg="1"/>
      <p:bldP spid="8" grpId="0" animBg="1"/>
      <p:bldP spid="8" grpId="1" animBg="1"/>
    </p:bldLst>
  </p:timing>
</p:sld>
</file>

<file path=ppt/theme/theme1.xml><?xml version="1.0" encoding="utf-8"?>
<a:theme xmlns:a="http://schemas.openxmlformats.org/drawingml/2006/main" name="7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6367</TotalTime>
  <Words>7094</Words>
  <Application>Microsoft Office PowerPoint</Application>
  <PresentationFormat>自定义</PresentationFormat>
  <Paragraphs>423</Paragraphs>
  <Slides>76</Slides>
  <Notes>0</Notes>
  <HiddenSlides>11</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76</vt:i4>
      </vt:variant>
    </vt:vector>
  </HeadingPairs>
  <TitlesOfParts>
    <vt:vector size="78" baseType="lpstr">
      <vt:lpstr>7_Office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4256</cp:revision>
  <dcterms:created xsi:type="dcterms:W3CDTF">2014-11-27T01:03:00Z</dcterms:created>
  <dcterms:modified xsi:type="dcterms:W3CDTF">2017-03-27T02:43:15Z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