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29" r:id="rId2"/>
    <p:sldId id="410" r:id="rId3"/>
    <p:sldId id="411" r:id="rId4"/>
    <p:sldId id="412" r:id="rId5"/>
    <p:sldId id="446" r:id="rId6"/>
    <p:sldId id="455" r:id="rId7"/>
    <p:sldId id="447" r:id="rId8"/>
    <p:sldId id="448" r:id="rId9"/>
    <p:sldId id="449" r:id="rId10"/>
    <p:sldId id="399" r:id="rId11"/>
    <p:sldId id="450" r:id="rId12"/>
    <p:sldId id="445" r:id="rId13"/>
    <p:sldId id="404" r:id="rId14"/>
    <p:sldId id="451" r:id="rId15"/>
    <p:sldId id="421" r:id="rId16"/>
    <p:sldId id="452" r:id="rId17"/>
    <p:sldId id="453" r:id="rId18"/>
    <p:sldId id="405" r:id="rId19"/>
    <p:sldId id="454" r:id="rId20"/>
    <p:sldId id="425" r:id="rId21"/>
    <p:sldId id="407" r:id="rId22"/>
    <p:sldId id="426" r:id="rId23"/>
    <p:sldId id="427" r:id="rId24"/>
    <p:sldId id="431" r:id="rId25"/>
    <p:sldId id="433" r:id="rId26"/>
    <p:sldId id="439" r:id="rId27"/>
    <p:sldId id="441" r:id="rId28"/>
    <p:sldId id="444" r:id="rId29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32"/>
    </p:embeddedFont>
    <p:embeddedFont>
      <p:font typeface="华文行楷" panose="02010800040101010101" pitchFamily="2" charset="-122"/>
      <p:regular r:id="rId33"/>
    </p:embeddedFont>
    <p:embeddedFont>
      <p:font typeface="仿宋" panose="02010609060101010101" pitchFamily="49" charset="-122"/>
      <p:regular r:id="rId34"/>
    </p:embeddedFont>
    <p:embeddedFont>
      <p:font typeface="楷体_GB2312" panose="02010600030101010101" charset="-122"/>
      <p:regular r:id="rId35"/>
    </p:embeddedFont>
    <p:embeddedFont>
      <p:font typeface="华文中宋" panose="02010600040101010101" pitchFamily="2" charset="-122"/>
      <p:regular r:id="rId36"/>
    </p:embeddedFont>
    <p:embeddedFont>
      <p:font typeface="方正姚体" panose="02010601030101010101" pitchFamily="2" charset="-122"/>
      <p:regular r:id="rId37"/>
    </p:embeddedFont>
    <p:embeddedFont>
      <p:font typeface="隶书" panose="02010509060101010101" pitchFamily="49" charset="-122"/>
      <p:regular r:id="rId38"/>
    </p:embeddedFont>
    <p:embeddedFont>
      <p:font typeface="华文新魏" panose="02010800040101010101" pitchFamily="2" charset="-122"/>
      <p:regular r:id="rId39"/>
    </p:embeddedFont>
    <p:embeddedFont>
      <p:font typeface="仿宋_GB2312" panose="02010600030101010101" charset="-122"/>
      <p:regular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096402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8000"/>
    <a:srgbClr val="800000"/>
    <a:srgbClr val="FF5757"/>
    <a:srgbClr val="BC7000"/>
    <a:srgbClr val="6666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4521" autoAdjust="0"/>
  </p:normalViewPr>
  <p:slideViewPr>
    <p:cSldViewPr snapToGrid="0">
      <p:cViewPr varScale="1">
        <p:scale>
          <a:sx n="100" d="100"/>
          <a:sy n="100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60128" cy="6012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D3AF6B4F-5288-46DC-804B-86305003B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0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96AF6E8A-B23F-444E-9E11-5E97C04A8B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0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split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9" name="Picture 3" descr="zrfeng010"/>
          <p:cNvPicPr>
            <a:picLocks noChangeAspect="1" noChangeArrowheads="1"/>
          </p:cNvPicPr>
          <p:nvPr/>
        </p:nvPicPr>
        <p:blipFill>
          <a:blip r:embed="rId2" cstate="print"/>
          <a:srcRect t="37389" b="12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77860" name="WordArt 4"/>
          <p:cNvSpPr>
            <a:spLocks noChangeArrowheads="1" noChangeShapeType="1" noTextEdit="1"/>
          </p:cNvSpPr>
          <p:nvPr/>
        </p:nvSpPr>
        <p:spPr bwMode="auto">
          <a:xfrm>
            <a:off x="1065213" y="1473200"/>
            <a:ext cx="6983412" cy="1274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生态系统的稳定性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038" name="Picture 94" descr="P2L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9213"/>
            <a:ext cx="9144000" cy="6907213"/>
          </a:xfrm>
          <a:prstGeom prst="rect">
            <a:avLst/>
          </a:prstGeom>
          <a:noFill/>
        </p:spPr>
      </p:pic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487590" y="696688"/>
            <a:ext cx="8351611" cy="498598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　　生态系统在不断地发展变化着。但对于一个相对成熟的生态系统来说，系统中的各种变化只要不超出一定限度，生态系统的结构与功能就不会发生大的改变</a:t>
            </a:r>
            <a:r>
              <a:rPr lang="zh-CN" altLang="en-US" sz="5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5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　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7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生态系统稳定性的概念</a:t>
            </a:r>
          </a:p>
        </p:txBody>
      </p:sp>
      <p:sp>
        <p:nvSpPr>
          <p:cNvPr id="443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2205038"/>
            <a:ext cx="7416800" cy="2089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6600" b="1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6600" b="1" smtClean="0">
                <a:latin typeface="黑体" pitchFamily="2" charset="-122"/>
                <a:ea typeface="黑体" pitchFamily="2" charset="-122"/>
              </a:rPr>
              <a:t>生态系统所具有的</a:t>
            </a:r>
            <a:r>
              <a:rPr lang="zh-CN" altLang="en-US" sz="66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保持</a:t>
            </a:r>
            <a:r>
              <a:rPr lang="zh-CN" altLang="en-US" sz="6600" b="1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sz="66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恢复</a:t>
            </a:r>
            <a:r>
              <a:rPr lang="zh-CN" altLang="en-US" sz="6600" b="1" smtClean="0">
                <a:latin typeface="黑体" pitchFamily="2" charset="-122"/>
                <a:ea typeface="黑体" pitchFamily="2" charset="-122"/>
              </a:rPr>
              <a:t>自身</a:t>
            </a:r>
            <a:r>
              <a:rPr lang="zh-CN" altLang="en-US" sz="6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结构和功能</a:t>
            </a:r>
            <a:r>
              <a:rPr lang="zh-CN" altLang="en-US" sz="6600" b="1" smtClean="0">
                <a:latin typeface="黑体" pitchFamily="2" charset="-122"/>
                <a:ea typeface="黑体" pitchFamily="2" charset="-122"/>
              </a:rPr>
              <a:t>相对稳定的能力。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6000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12088" y="6524625"/>
            <a:ext cx="13319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两种稳定性区别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7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稳定性</a:t>
            </a:r>
          </a:p>
        </p:txBody>
      </p:sp>
      <p:sp>
        <p:nvSpPr>
          <p:cNvPr id="444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844675"/>
            <a:ext cx="7559675" cy="2665413"/>
          </a:xfrm>
        </p:spPr>
        <p:txBody>
          <a:bodyPr/>
          <a:lstStyle/>
          <a:p>
            <a:pPr eaLnBrk="1" hangingPunct="1"/>
            <a:r>
              <a:rPr lang="zh-CN" altLang="en-US" sz="2900" b="1" dirty="0" smtClean="0">
                <a:solidFill>
                  <a:srgbClr val="0033CC"/>
                </a:solidFill>
                <a:ea typeface="黑体" pitchFamily="2" charset="-122"/>
              </a:rPr>
              <a:t>抵抗力稳定性</a:t>
            </a:r>
            <a:r>
              <a:rPr lang="zh-CN" altLang="en-US" sz="2900" b="1" dirty="0" smtClean="0">
                <a:ea typeface="黑体" pitchFamily="2" charset="-122"/>
              </a:rPr>
              <a:t>：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抵抗干扰，保持原状</a:t>
            </a:r>
          </a:p>
          <a:p>
            <a:pPr eaLnBrk="1" hangingPunct="1"/>
            <a:endParaRPr lang="zh-CN" altLang="en-US" sz="2900" b="1" dirty="0" smtClean="0">
              <a:ea typeface="黑体" pitchFamily="2" charset="-122"/>
            </a:endParaRPr>
          </a:p>
          <a:p>
            <a:pPr eaLnBrk="1" hangingPunct="1"/>
            <a:r>
              <a:rPr lang="zh-CN" altLang="en-US" sz="2900" b="1" dirty="0" smtClean="0">
                <a:solidFill>
                  <a:srgbClr val="0033CC"/>
                </a:solidFill>
                <a:ea typeface="黑体" pitchFamily="2" charset="-122"/>
              </a:rPr>
              <a:t>恢复力稳定性</a:t>
            </a:r>
            <a:r>
              <a:rPr lang="zh-CN" altLang="en-US" sz="2900" b="1" dirty="0" smtClean="0">
                <a:ea typeface="黑体" pitchFamily="2" charset="-122"/>
              </a:rPr>
              <a:t>：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遭到破坏，恢复原状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6804025" y="2852738"/>
            <a:ext cx="2339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ea typeface="黑体" pitchFamily="2" charset="-122"/>
              </a:rPr>
              <a:t>自动调节能力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684213" y="1917700"/>
            <a:ext cx="6192837" cy="1223963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7092950" y="6586538"/>
            <a:ext cx="20510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比较不同系统两种稳定性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21" grpId="0"/>
      <p:bldP spid="4444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647700" y="736600"/>
            <a:ext cx="8496300" cy="66992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6600"/>
                </a:solidFill>
              </a:rPr>
              <a:t>抵抗力稳定性高的生态系统特征：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19125" y="3919538"/>
            <a:ext cx="8124825" cy="146367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chemeClr val="accent2"/>
                </a:solidFill>
              </a:rPr>
              <a:t>２、各营养级的生物种类多，</a:t>
            </a:r>
            <a:br>
              <a:rPr lang="zh-CN" altLang="en-US" sz="4800">
                <a:solidFill>
                  <a:schemeClr val="accent2"/>
                </a:solidFill>
              </a:rPr>
            </a:br>
            <a:r>
              <a:rPr lang="zh-CN" altLang="en-US" sz="4800">
                <a:solidFill>
                  <a:schemeClr val="accent2"/>
                </a:solidFill>
              </a:rPr>
              <a:t>　　食物网结构复杂。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68325" y="2019300"/>
            <a:ext cx="8201025" cy="146367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chemeClr val="accent2"/>
                </a:solidFill>
              </a:rPr>
              <a:t>１、各营养级的生物数量多，</a:t>
            </a:r>
            <a:br>
              <a:rPr lang="zh-CN" altLang="en-US" sz="4800">
                <a:solidFill>
                  <a:schemeClr val="accent2"/>
                </a:solidFill>
              </a:rPr>
            </a:br>
            <a:r>
              <a:rPr lang="zh-CN" altLang="en-US" sz="4800">
                <a:solidFill>
                  <a:schemeClr val="accent2"/>
                </a:solidFill>
              </a:rPr>
              <a:t>　　占有的能量多。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utoUpdateAnimBg="0"/>
      <p:bldP spid="3573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857" y="609601"/>
            <a:ext cx="402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抵抗力稳定性举例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4571" y="2496456"/>
            <a:ext cx="5007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河流轻微污染</a:t>
            </a:r>
            <a:endParaRPr lang="en-US" altLang="zh-CN" sz="4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食虫鸟食物链</a:t>
            </a:r>
            <a:endParaRPr lang="en-US" altLang="zh-CN" sz="4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草原遭受蝗虫</a:t>
            </a:r>
            <a:endParaRPr lang="en-US" altLang="zh-CN" sz="4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森林遭遇干旱</a:t>
            </a:r>
            <a:endParaRPr lang="zh-CN" altLang="en-US" sz="48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647700" y="419100"/>
            <a:ext cx="7810500" cy="6096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800000"/>
                </a:solidFill>
              </a:rPr>
              <a:t>恢复力稳定性高的生态系统特征：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555625" y="2655888"/>
            <a:ext cx="8124825" cy="146367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２、生物种类较少，物种扩张</a:t>
            </a:r>
            <a:br>
              <a:rPr lang="zh-CN" altLang="en-US" sz="4800"/>
            </a:br>
            <a:r>
              <a:rPr lang="zh-CN" altLang="en-US" sz="4800"/>
              <a:t>　　受到的制约小。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568325" y="1174750"/>
            <a:ext cx="8201025" cy="146367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１、各营养级的生物个体小，</a:t>
            </a:r>
            <a:br>
              <a:rPr lang="zh-CN" altLang="en-US" sz="4800"/>
            </a:br>
            <a:r>
              <a:rPr lang="zh-CN" altLang="en-US" sz="4800"/>
              <a:t>　　数量多，繁殖快。</a:t>
            </a: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463550" y="4176713"/>
            <a:ext cx="8201025" cy="2195512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３、各营养级生物能以休眠方</a:t>
            </a:r>
            <a:br>
              <a:rPr lang="zh-CN" altLang="en-US" sz="4800"/>
            </a:br>
            <a:r>
              <a:rPr lang="zh-CN" altLang="en-US" sz="4800"/>
              <a:t>　　式渡过不利时期或产生适</a:t>
            </a:r>
            <a:br>
              <a:rPr lang="zh-CN" altLang="en-US" sz="4800"/>
            </a:br>
            <a:r>
              <a:rPr lang="zh-CN" altLang="en-US" sz="4800"/>
              <a:t>　　应新环境的新类型。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autoUpdateAnimBg="0"/>
      <p:bldP spid="366596" grpId="0" autoUpdateAnimBg="0"/>
      <p:bldP spid="3665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857" y="609601"/>
            <a:ext cx="402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恢复力稳定性举例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3941" y="3047999"/>
            <a:ext cx="5805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局部火灾后的森林</a:t>
            </a:r>
            <a:endParaRPr lang="en-US" altLang="zh-CN" sz="4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4800" dirty="0" smtClean="0"/>
              <a:t>冬季过去后的草原</a:t>
            </a:r>
            <a:endParaRPr lang="en-US" altLang="zh-CN" sz="4800" dirty="0" smtClean="0"/>
          </a:p>
          <a:p>
            <a:pPr>
              <a:buFont typeface="Wingdings" pitchFamily="2" charset="2"/>
              <a:buChar char="u"/>
            </a:pPr>
            <a:endParaRPr lang="zh-CN" altLang="en-US" sz="48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783771"/>
            <a:ext cx="483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当外界干扰因素下过一定限度时，生态系统自我调节能力会迅速丧失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1" y="3338286"/>
            <a:ext cx="573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4000" dirty="0" smtClean="0"/>
              <a:t>黄土高原</a:t>
            </a:r>
            <a:endParaRPr lang="en-US" altLang="zh-CN" sz="40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4000" dirty="0" smtClean="0"/>
              <a:t>土壤河流重度污染</a:t>
            </a:r>
            <a:endParaRPr lang="zh-CN" altLang="en-US" sz="40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WordArt 2"/>
          <p:cNvSpPr>
            <a:spLocks noChangeArrowheads="1" noChangeShapeType="1" noTextEdit="1"/>
          </p:cNvSpPr>
          <p:nvPr/>
        </p:nvSpPr>
        <p:spPr bwMode="auto">
          <a:xfrm>
            <a:off x="733425" y="336550"/>
            <a:ext cx="74676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FF5757"/>
                </a:solidFill>
                <a:latin typeface="华文行楷"/>
                <a:ea typeface="华文行楷"/>
              </a:rPr>
              <a:t>抵抗力稳定性与恢复力稳定性的关系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81000" y="1041400"/>
            <a:ext cx="8343900" cy="974725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　　对一个生态系统来说，抵抗力稳定性与恢复力稳定性存在相反关系。</a:t>
            </a:r>
          </a:p>
        </p:txBody>
      </p:sp>
      <p:grpSp>
        <p:nvGrpSpPr>
          <p:cNvPr id="356366" name="Group 14"/>
          <p:cNvGrpSpPr>
            <a:grpSpLocks/>
          </p:cNvGrpSpPr>
          <p:nvPr/>
        </p:nvGrpSpPr>
        <p:grpSpPr bwMode="auto">
          <a:xfrm>
            <a:off x="736600" y="2451100"/>
            <a:ext cx="7366000" cy="3395663"/>
            <a:chOff x="464" y="1544"/>
            <a:chExt cx="4640" cy="2139"/>
          </a:xfrm>
        </p:grpSpPr>
        <p:sp>
          <p:nvSpPr>
            <p:cNvPr id="356358" name="Freeform 6"/>
            <p:cNvSpPr>
              <a:spLocks/>
            </p:cNvSpPr>
            <p:nvPr/>
          </p:nvSpPr>
          <p:spPr bwMode="auto">
            <a:xfrm>
              <a:off x="1160" y="1619"/>
              <a:ext cx="3408" cy="1517"/>
            </a:xfrm>
            <a:custGeom>
              <a:avLst/>
              <a:gdLst/>
              <a:ahLst/>
              <a:cxnLst>
                <a:cxn ang="0">
                  <a:pos x="0" y="1517"/>
                </a:cxn>
                <a:cxn ang="0">
                  <a:pos x="1048" y="1141"/>
                </a:cxn>
                <a:cxn ang="0">
                  <a:pos x="2072" y="189"/>
                </a:cxn>
                <a:cxn ang="0">
                  <a:pos x="3408" y="5"/>
                </a:cxn>
              </a:cxnLst>
              <a:rect l="0" t="0" r="r" b="b"/>
              <a:pathLst>
                <a:path w="3408" h="1517">
                  <a:moveTo>
                    <a:pt x="0" y="1517"/>
                  </a:moveTo>
                  <a:cubicBezTo>
                    <a:pt x="351" y="1439"/>
                    <a:pt x="703" y="1362"/>
                    <a:pt x="1048" y="1141"/>
                  </a:cubicBezTo>
                  <a:cubicBezTo>
                    <a:pt x="1393" y="920"/>
                    <a:pt x="1679" y="378"/>
                    <a:pt x="2072" y="189"/>
                  </a:cubicBezTo>
                  <a:cubicBezTo>
                    <a:pt x="2465" y="0"/>
                    <a:pt x="2936" y="2"/>
                    <a:pt x="3408" y="5"/>
                  </a:cubicBezTo>
                </a:path>
              </a:pathLst>
            </a:custGeom>
            <a:noFill/>
            <a:ln w="635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6359" name="Freeform 7"/>
            <p:cNvSpPr>
              <a:spLocks/>
            </p:cNvSpPr>
            <p:nvPr/>
          </p:nvSpPr>
          <p:spPr bwMode="auto">
            <a:xfrm flipH="1">
              <a:off x="1162" y="1621"/>
              <a:ext cx="3408" cy="1517"/>
            </a:xfrm>
            <a:custGeom>
              <a:avLst/>
              <a:gdLst/>
              <a:ahLst/>
              <a:cxnLst>
                <a:cxn ang="0">
                  <a:pos x="0" y="1517"/>
                </a:cxn>
                <a:cxn ang="0">
                  <a:pos x="1048" y="1141"/>
                </a:cxn>
                <a:cxn ang="0">
                  <a:pos x="2072" y="189"/>
                </a:cxn>
                <a:cxn ang="0">
                  <a:pos x="3408" y="5"/>
                </a:cxn>
              </a:cxnLst>
              <a:rect l="0" t="0" r="r" b="b"/>
              <a:pathLst>
                <a:path w="3408" h="1517">
                  <a:moveTo>
                    <a:pt x="0" y="1517"/>
                  </a:moveTo>
                  <a:cubicBezTo>
                    <a:pt x="351" y="1439"/>
                    <a:pt x="703" y="1362"/>
                    <a:pt x="1048" y="1141"/>
                  </a:cubicBezTo>
                  <a:cubicBezTo>
                    <a:pt x="1393" y="920"/>
                    <a:pt x="1679" y="378"/>
                    <a:pt x="2072" y="189"/>
                  </a:cubicBezTo>
                  <a:cubicBezTo>
                    <a:pt x="2465" y="0"/>
                    <a:pt x="2936" y="2"/>
                    <a:pt x="3408" y="5"/>
                  </a:cubicBezTo>
                </a:path>
              </a:pathLst>
            </a:custGeom>
            <a:noFill/>
            <a:ln w="635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976" y="2272"/>
              <a:ext cx="968" cy="614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774"/>
                  </a:solidFill>
                </a:rPr>
                <a:t>抵抗力稳定性</a:t>
              </a:r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4112" y="2376"/>
              <a:ext cx="992" cy="614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BC7000"/>
                  </a:solidFill>
                </a:rPr>
                <a:t>恢复力稳定性</a:t>
              </a:r>
            </a:p>
          </p:txBody>
        </p:sp>
        <p:sp>
          <p:nvSpPr>
            <p:cNvPr id="356362" name="Freeform 10"/>
            <p:cNvSpPr>
              <a:spLocks/>
            </p:cNvSpPr>
            <p:nvPr/>
          </p:nvSpPr>
          <p:spPr bwMode="auto">
            <a:xfrm>
              <a:off x="760" y="1544"/>
              <a:ext cx="4208" cy="18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72"/>
                </a:cxn>
                <a:cxn ang="0">
                  <a:pos x="4200" y="2072"/>
                </a:cxn>
              </a:cxnLst>
              <a:rect l="0" t="0" r="r" b="b"/>
              <a:pathLst>
                <a:path w="4200" h="2072">
                  <a:moveTo>
                    <a:pt x="0" y="0"/>
                  </a:moveTo>
                  <a:lnTo>
                    <a:pt x="0" y="2072"/>
                  </a:lnTo>
                  <a:lnTo>
                    <a:pt x="4200" y="2072"/>
                  </a:ln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464" y="1608"/>
              <a:ext cx="288" cy="921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稳定性</a:t>
              </a:r>
            </a:p>
          </p:txBody>
        </p:sp>
        <p:sp>
          <p:nvSpPr>
            <p:cNvPr id="356364" name="Text Box 12"/>
            <p:cNvSpPr txBox="1">
              <a:spLocks noChangeArrowheads="1"/>
            </p:cNvSpPr>
            <p:nvPr/>
          </p:nvSpPr>
          <p:spPr bwMode="auto">
            <a:xfrm>
              <a:off x="744" y="3368"/>
              <a:ext cx="4088" cy="30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356365" name="Text Box 13"/>
            <p:cNvSpPr txBox="1">
              <a:spLocks noChangeArrowheads="1"/>
            </p:cNvSpPr>
            <p:nvPr/>
          </p:nvSpPr>
          <p:spPr bwMode="auto">
            <a:xfrm>
              <a:off x="760" y="3376"/>
              <a:ext cx="4120" cy="30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生物量、生态系统复杂程度等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29" y="464457"/>
            <a:ext cx="582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仿宋" pitchFamily="49" charset="-122"/>
                <a:ea typeface="仿宋" pitchFamily="49" charset="-122"/>
              </a:rPr>
              <a:t>沙漠、极地苔原、冻原等，生态系统结构极其简单和脆弱，其抵抗力稳定性和恢复力稳定性都弱</a:t>
            </a:r>
            <a:endParaRPr lang="zh-CN" altLang="en-US" sz="36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Picture 5" descr="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13" y="3003030"/>
            <a:ext cx="485933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290" name="Picture 2" descr="http://t3.baidu.com/it/u=1766611391,3293464072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0826" y="3807706"/>
            <a:ext cx="3333750" cy="2209801"/>
          </a:xfrm>
          <a:prstGeom prst="rect">
            <a:avLst/>
          </a:prstGeom>
          <a:noFill/>
        </p:spPr>
      </p:pic>
      <p:pic>
        <p:nvPicPr>
          <p:cNvPr id="396292" name="Picture 4" descr="http://t2.baidu.com/it/u=3945573527,197675935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5470" y="356849"/>
            <a:ext cx="2219325" cy="333375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 descr="zr04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17500" y="5207000"/>
            <a:ext cx="8470900" cy="12192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800000"/>
                </a:solidFill>
              </a:rPr>
              <a:t>　　</a:t>
            </a:r>
            <a:r>
              <a:rPr lang="zh-CN" altLang="en-US" sz="4000">
                <a:solidFill>
                  <a:srgbClr val="FFFF00"/>
                </a:solidFill>
              </a:rPr>
              <a:t>少量砍伐森林中的树木，森林的结构功能不会破坏。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WordArt 2"/>
          <p:cNvSpPr>
            <a:spLocks noChangeArrowheads="1" noChangeShapeType="1" noTextEdit="1"/>
          </p:cNvSpPr>
          <p:nvPr/>
        </p:nvSpPr>
        <p:spPr bwMode="auto">
          <a:xfrm>
            <a:off x="833438" y="579438"/>
            <a:ext cx="7437437" cy="657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BC7000"/>
                </a:solidFill>
                <a:latin typeface="华文行楷"/>
                <a:ea typeface="华文行楷"/>
              </a:rPr>
              <a:t>提高生态系统的稳定性</a:t>
            </a:r>
          </a:p>
        </p:txBody>
      </p:sp>
      <p:sp>
        <p:nvSpPr>
          <p:cNvPr id="371717" name="WordArt 5"/>
          <p:cNvSpPr>
            <a:spLocks noChangeArrowheads="1" noChangeShapeType="1" noTextEdit="1"/>
          </p:cNvSpPr>
          <p:nvPr/>
        </p:nvSpPr>
        <p:spPr bwMode="auto">
          <a:xfrm>
            <a:off x="381000" y="2216150"/>
            <a:ext cx="669925" cy="273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意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义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1201738" y="1554163"/>
            <a:ext cx="7640637" cy="12192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　　人类的生存离不开一个适宜稳定的环境。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1216025" y="3043238"/>
            <a:ext cx="7640638" cy="12192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/>
              <a:t>　　人类的发展离不开一个适宜稳定的环境。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1216025" y="4702175"/>
            <a:ext cx="7640638" cy="12192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　　走持续发展的道路需要一个适宜稳定的环境。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animBg="1"/>
      <p:bldP spid="371717" grpId="0" animBg="1"/>
      <p:bldP spid="371718" grpId="0" autoUpdateAnimBg="0"/>
      <p:bldP spid="371720" grpId="0" autoUpdateAnimBg="0"/>
      <p:bldP spid="37172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13" name="Group 9"/>
          <p:cNvGrpSpPr>
            <a:grpSpLocks/>
          </p:cNvGrpSpPr>
          <p:nvPr/>
        </p:nvGrpSpPr>
        <p:grpSpPr bwMode="auto">
          <a:xfrm>
            <a:off x="898525" y="246063"/>
            <a:ext cx="8043863" cy="3149600"/>
            <a:chOff x="150" y="155"/>
            <a:chExt cx="5483" cy="1984"/>
          </a:xfrm>
        </p:grpSpPr>
        <p:pic>
          <p:nvPicPr>
            <p:cNvPr id="354307" name="Picture 3" descr="357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9" y="156"/>
              <a:ext cx="2774" cy="1971"/>
            </a:xfrm>
            <a:prstGeom prst="rect">
              <a:avLst/>
            </a:prstGeom>
            <a:noFill/>
          </p:spPr>
        </p:pic>
        <p:pic>
          <p:nvPicPr>
            <p:cNvPr id="354308" name="Picture 4" descr="GALMuteSwn76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" y="155"/>
              <a:ext cx="2659" cy="1984"/>
            </a:xfrm>
            <a:prstGeom prst="rect">
              <a:avLst/>
            </a:prstGeom>
            <a:noFill/>
          </p:spPr>
        </p:pic>
      </p:grpSp>
      <p:grpSp>
        <p:nvGrpSpPr>
          <p:cNvPr id="354314" name="Group 10"/>
          <p:cNvGrpSpPr>
            <a:grpSpLocks/>
          </p:cNvGrpSpPr>
          <p:nvPr/>
        </p:nvGrpSpPr>
        <p:grpSpPr bwMode="auto">
          <a:xfrm>
            <a:off x="925513" y="3517900"/>
            <a:ext cx="7932737" cy="2887663"/>
            <a:chOff x="151" y="2216"/>
            <a:chExt cx="5429" cy="1819"/>
          </a:xfrm>
        </p:grpSpPr>
        <p:pic>
          <p:nvPicPr>
            <p:cNvPr id="354309" name="Picture 5" descr="279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" y="2216"/>
              <a:ext cx="2766" cy="1819"/>
            </a:xfrm>
            <a:prstGeom prst="rect">
              <a:avLst/>
            </a:prstGeom>
            <a:noFill/>
          </p:spPr>
        </p:pic>
        <p:pic>
          <p:nvPicPr>
            <p:cNvPr id="354310" name="Picture 6" descr="9_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0" y="2216"/>
              <a:ext cx="2570" cy="1771"/>
            </a:xfrm>
            <a:prstGeom prst="rect">
              <a:avLst/>
            </a:prstGeom>
            <a:noFill/>
          </p:spPr>
        </p:pic>
      </p:grpSp>
      <p:sp>
        <p:nvSpPr>
          <p:cNvPr id="354311" name="WordArt 7"/>
          <p:cNvSpPr>
            <a:spLocks noChangeArrowheads="1" noChangeShapeType="1" noTextEdit="1"/>
          </p:cNvSpPr>
          <p:nvPr/>
        </p:nvSpPr>
        <p:spPr bwMode="auto">
          <a:xfrm>
            <a:off x="3675063" y="1365250"/>
            <a:ext cx="1924050" cy="947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800000"/>
                  </a:solidFill>
                  <a:round/>
                  <a:headEnd/>
                  <a:tailEnd type="none" w="lg" len="med"/>
                </a:ln>
                <a:solidFill>
                  <a:srgbClr val="00FF00"/>
                </a:solidFill>
                <a:latin typeface="华文中宋"/>
                <a:ea typeface="华文中宋"/>
              </a:rPr>
              <a:t>Yes!</a:t>
            </a:r>
            <a:endParaRPr lang="zh-CN" altLang="en-US" sz="3600" kern="10">
              <a:ln w="9525">
                <a:solidFill>
                  <a:srgbClr val="800000"/>
                </a:solidFill>
                <a:round/>
                <a:headEnd/>
                <a:tailEnd type="none" w="lg" len="med"/>
              </a:ln>
              <a:solidFill>
                <a:srgbClr val="00FF00"/>
              </a:solidFill>
              <a:latin typeface="华文中宋"/>
              <a:ea typeface="华文中宋"/>
            </a:endParaRPr>
          </a:p>
        </p:txBody>
      </p:sp>
      <p:sp>
        <p:nvSpPr>
          <p:cNvPr id="354312" name="WordArt 8"/>
          <p:cNvSpPr>
            <a:spLocks noChangeArrowheads="1" noChangeShapeType="1" noTextEdit="1"/>
          </p:cNvSpPr>
          <p:nvPr/>
        </p:nvSpPr>
        <p:spPr bwMode="auto">
          <a:xfrm>
            <a:off x="3938588" y="3898900"/>
            <a:ext cx="2328862" cy="1052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FF00"/>
                  </a:solidFill>
                  <a:round/>
                  <a:headEnd/>
                  <a:tailEnd type="none" w="lg" len="med"/>
                </a:ln>
                <a:solidFill>
                  <a:srgbClr val="FF0000"/>
                </a:solidFill>
                <a:latin typeface="宋体"/>
                <a:ea typeface="宋体"/>
              </a:rPr>
              <a:t>No!</a:t>
            </a:r>
            <a:endParaRPr lang="zh-CN" altLang="en-US" sz="3600" kern="10">
              <a:ln w="9525">
                <a:solidFill>
                  <a:srgbClr val="FFFF00"/>
                </a:solidFill>
                <a:round/>
                <a:headEnd/>
                <a:tailEnd type="none" w="lg" len="med"/>
              </a:ln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354315" name="WordArt 11"/>
          <p:cNvSpPr>
            <a:spLocks noChangeArrowheads="1" noChangeShapeType="1" noTextEdit="1"/>
          </p:cNvSpPr>
          <p:nvPr/>
        </p:nvSpPr>
        <p:spPr bwMode="auto">
          <a:xfrm>
            <a:off x="228600" y="2216150"/>
            <a:ext cx="536575" cy="273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意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义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1" grpId="0" animBg="1"/>
      <p:bldP spid="354312" grpId="0" animBg="1"/>
      <p:bldP spid="3543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WordArt 2"/>
          <p:cNvSpPr>
            <a:spLocks noChangeArrowheads="1" noChangeShapeType="1" noTextEdit="1"/>
          </p:cNvSpPr>
          <p:nvPr/>
        </p:nvSpPr>
        <p:spPr bwMode="auto">
          <a:xfrm>
            <a:off x="1044575" y="271463"/>
            <a:ext cx="7437438" cy="657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BC7000"/>
                </a:solidFill>
                <a:latin typeface="华文行楷"/>
                <a:ea typeface="华文行楷"/>
              </a:rPr>
              <a:t>提高生态系统的稳定性</a:t>
            </a:r>
          </a:p>
        </p:txBody>
      </p:sp>
      <p:sp>
        <p:nvSpPr>
          <p:cNvPr id="372739" name="WordArt 3"/>
          <p:cNvSpPr>
            <a:spLocks noChangeArrowheads="1" noChangeShapeType="1" noTextEdit="1"/>
          </p:cNvSpPr>
          <p:nvPr/>
        </p:nvSpPr>
        <p:spPr bwMode="auto">
          <a:xfrm>
            <a:off x="381000" y="2216150"/>
            <a:ext cx="669925" cy="273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措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施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1562782" y="1242106"/>
            <a:ext cx="6608762" cy="1477328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dirty="0" smtClean="0"/>
              <a:t>控制对生态系统的干扰程度 ，对生态系统的利用应该适度，不应超过</a:t>
            </a:r>
            <a:r>
              <a:rPr lang="zh-CN" altLang="en-US" smtClean="0"/>
              <a:t>生态系统的自我调节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grpSp>
        <p:nvGrpSpPr>
          <p:cNvPr id="372749" name="Group 13"/>
          <p:cNvGrpSpPr>
            <a:grpSpLocks/>
          </p:cNvGrpSpPr>
          <p:nvPr/>
        </p:nvGrpSpPr>
        <p:grpSpPr bwMode="auto">
          <a:xfrm>
            <a:off x="1504043" y="2987221"/>
            <a:ext cx="7073900" cy="3370036"/>
            <a:chOff x="728" y="1700"/>
            <a:chExt cx="4880" cy="2380"/>
          </a:xfrm>
        </p:grpSpPr>
        <p:pic>
          <p:nvPicPr>
            <p:cNvPr id="372743" name="Picture 7" descr="P2L26"/>
            <p:cNvPicPr>
              <a:picLocks noChangeAspect="1" noChangeArrowheads="1"/>
            </p:cNvPicPr>
            <p:nvPr/>
          </p:nvPicPr>
          <p:blipFill>
            <a:blip r:embed="rId2" cstate="print"/>
            <a:srcRect r="21097"/>
            <a:stretch>
              <a:fillRect/>
            </a:stretch>
          </p:blipFill>
          <p:spPr bwMode="auto">
            <a:xfrm>
              <a:off x="2344" y="1700"/>
              <a:ext cx="1487" cy="1360"/>
            </a:xfrm>
            <a:prstGeom prst="rect">
              <a:avLst/>
            </a:prstGeom>
            <a:noFill/>
          </p:spPr>
        </p:pic>
        <p:pic>
          <p:nvPicPr>
            <p:cNvPr id="372744" name="Picture 8" descr="地衣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9" y="1700"/>
              <a:ext cx="1549" cy="1360"/>
            </a:xfrm>
            <a:prstGeom prst="rect">
              <a:avLst/>
            </a:prstGeom>
            <a:noFill/>
          </p:spPr>
        </p:pic>
        <p:pic>
          <p:nvPicPr>
            <p:cNvPr id="372745" name="Picture 9" descr="河麂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74" y="1700"/>
              <a:ext cx="1714" cy="1360"/>
            </a:xfrm>
            <a:prstGeom prst="rect">
              <a:avLst/>
            </a:prstGeom>
            <a:noFill/>
          </p:spPr>
        </p:pic>
        <p:pic>
          <p:nvPicPr>
            <p:cNvPr id="372746" name="Picture 10" descr="0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6" y="3088"/>
              <a:ext cx="1496" cy="981"/>
            </a:xfrm>
            <a:prstGeom prst="rect">
              <a:avLst/>
            </a:prstGeom>
            <a:noFill/>
          </p:spPr>
        </p:pic>
        <p:pic>
          <p:nvPicPr>
            <p:cNvPr id="372747" name="Picture 11" descr="1_1-1-23-338_20030314152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8" y="3076"/>
              <a:ext cx="1544" cy="1000"/>
            </a:xfrm>
            <a:prstGeom prst="rect">
              <a:avLst/>
            </a:prstGeom>
            <a:noFill/>
          </p:spPr>
        </p:pic>
        <p:pic>
          <p:nvPicPr>
            <p:cNvPr id="372748" name="Picture 12" descr="baizhenh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1" y="3096"/>
              <a:ext cx="1717" cy="9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nimBg="1"/>
      <p:bldP spid="372739" grpId="0" animBg="1"/>
      <p:bldP spid="37274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WordArt 2"/>
          <p:cNvSpPr>
            <a:spLocks noChangeArrowheads="1" noChangeShapeType="1" noTextEdit="1"/>
          </p:cNvSpPr>
          <p:nvPr/>
        </p:nvSpPr>
        <p:spPr bwMode="auto">
          <a:xfrm>
            <a:off x="1020763" y="225425"/>
            <a:ext cx="7437437" cy="657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BC7000"/>
                </a:solidFill>
                <a:latin typeface="华文行楷"/>
                <a:ea typeface="华文行楷"/>
              </a:rPr>
              <a:t>提高生态系统的稳定性</a:t>
            </a:r>
          </a:p>
        </p:txBody>
      </p:sp>
      <p:sp>
        <p:nvSpPr>
          <p:cNvPr id="373763" name="WordArt 3"/>
          <p:cNvSpPr>
            <a:spLocks noChangeArrowheads="1" noChangeShapeType="1" noTextEdit="1"/>
          </p:cNvSpPr>
          <p:nvPr/>
        </p:nvSpPr>
        <p:spPr bwMode="auto">
          <a:xfrm>
            <a:off x="381000" y="2216150"/>
            <a:ext cx="669925" cy="273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措</a:t>
            </a:r>
          </a:p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 type="none" w="lg" len="med"/>
                </a:ln>
                <a:solidFill>
                  <a:srgbClr val="800000"/>
                </a:solidFill>
                <a:latin typeface="华文中宋"/>
                <a:ea typeface="华文中宋"/>
              </a:rPr>
              <a:t>施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189038" y="995363"/>
            <a:ext cx="7640637" cy="1477328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dirty="0" smtClean="0"/>
              <a:t>对人类利用强度大的生态系统，应实施相应的物质、能量投入，保证生态系统内部结构与功能的协调</a:t>
            </a:r>
            <a:endParaRPr lang="zh-CN" altLang="en-US" dirty="0"/>
          </a:p>
        </p:txBody>
      </p:sp>
      <p:grpSp>
        <p:nvGrpSpPr>
          <p:cNvPr id="373772" name="Group 12"/>
          <p:cNvGrpSpPr>
            <a:grpSpLocks/>
          </p:cNvGrpSpPr>
          <p:nvPr/>
        </p:nvGrpSpPr>
        <p:grpSpPr bwMode="auto">
          <a:xfrm>
            <a:off x="1198563" y="2511425"/>
            <a:ext cx="7673975" cy="3932238"/>
            <a:chOff x="755" y="1582"/>
            <a:chExt cx="4834" cy="2477"/>
          </a:xfrm>
        </p:grpSpPr>
        <p:pic>
          <p:nvPicPr>
            <p:cNvPr id="373766" name="Picture 6" descr="2DIHUA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" y="1593"/>
              <a:ext cx="1233" cy="1205"/>
            </a:xfrm>
            <a:prstGeom prst="rect">
              <a:avLst/>
            </a:prstGeom>
            <a:noFill/>
          </p:spPr>
        </p:pic>
        <p:pic>
          <p:nvPicPr>
            <p:cNvPr id="373767" name="Picture 7" descr="13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7" y="1582"/>
              <a:ext cx="1538" cy="1224"/>
            </a:xfrm>
            <a:prstGeom prst="rect">
              <a:avLst/>
            </a:prstGeom>
            <a:noFill/>
          </p:spPr>
        </p:pic>
        <p:pic>
          <p:nvPicPr>
            <p:cNvPr id="373768" name="Picture 8" descr="PHOT0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16" y="1594"/>
              <a:ext cx="1925" cy="1212"/>
            </a:xfrm>
            <a:prstGeom prst="rect">
              <a:avLst/>
            </a:prstGeom>
            <a:noFill/>
          </p:spPr>
        </p:pic>
        <p:pic>
          <p:nvPicPr>
            <p:cNvPr id="373769" name="Picture 9" descr="b7-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" y="2852"/>
              <a:ext cx="1650" cy="1191"/>
            </a:xfrm>
            <a:prstGeom prst="rect">
              <a:avLst/>
            </a:prstGeom>
            <a:noFill/>
          </p:spPr>
        </p:pic>
        <p:pic>
          <p:nvPicPr>
            <p:cNvPr id="373770" name="Picture 10" descr="b5-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38" y="2844"/>
              <a:ext cx="1420" cy="1200"/>
            </a:xfrm>
            <a:prstGeom prst="rect">
              <a:avLst/>
            </a:prstGeom>
            <a:noFill/>
          </p:spPr>
        </p:pic>
        <p:pic>
          <p:nvPicPr>
            <p:cNvPr id="373771" name="Picture 11" descr="b7-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9" y="2845"/>
              <a:ext cx="1700" cy="12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/>
      <p:bldP spid="373763" grpId="0" animBg="1"/>
      <p:bldP spid="37376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349250" y="695325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同化作用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Assimilation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 )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109663" y="1323975"/>
            <a:ext cx="723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在新陈代谢过程中，生物体把外界环境中摄取的营养物质转变成自身的组成物质，并储藏能量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538163" y="3290888"/>
            <a:ext cx="4765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异化作用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Dissimilation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223963" y="3914775"/>
            <a:ext cx="723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在新陈代谢过程中，生物体把组成自身的一部分物质加以分解，释放出其中的能量，并把代谢的最终产物排出体外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AutoShape 2"/>
          <p:cNvSpPr>
            <a:spLocks/>
          </p:cNvSpPr>
          <p:nvPr/>
        </p:nvSpPr>
        <p:spPr bwMode="auto">
          <a:xfrm>
            <a:off x="914400" y="1981200"/>
            <a:ext cx="685800" cy="3048000"/>
          </a:xfrm>
          <a:prstGeom prst="leftBrace">
            <a:avLst>
              <a:gd name="adj1" fmla="val 3703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152400" y="1828800"/>
            <a:ext cx="914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5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新陈代谢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1219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>
                <a:solidFill>
                  <a:srgbClr val="6600FF"/>
                </a:solidFill>
                <a:latin typeface="Times New Roman" pitchFamily="18" charset="0"/>
                <a:ea typeface="宋体" pitchFamily="2" charset="-122"/>
              </a:rPr>
              <a:t>同化作用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1219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>
                <a:solidFill>
                  <a:srgbClr val="6600FF"/>
                </a:solidFill>
                <a:latin typeface="Times New Roman" pitchFamily="18" charset="0"/>
                <a:ea typeface="宋体" pitchFamily="2" charset="-122"/>
              </a:rPr>
              <a:t>异化作用</a:t>
            </a:r>
          </a:p>
        </p:txBody>
      </p:sp>
      <p:sp>
        <p:nvSpPr>
          <p:cNvPr id="382982" name="AutoShape 6"/>
          <p:cNvSpPr>
            <a:spLocks/>
          </p:cNvSpPr>
          <p:nvPr/>
        </p:nvSpPr>
        <p:spPr bwMode="auto">
          <a:xfrm>
            <a:off x="2667000" y="914400"/>
            <a:ext cx="685800" cy="1981200"/>
          </a:xfrm>
          <a:prstGeom prst="leftBrace">
            <a:avLst>
              <a:gd name="adj1" fmla="val 24074"/>
              <a:gd name="adj2" fmla="val 59454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3" name="AutoShape 7"/>
          <p:cNvSpPr>
            <a:spLocks/>
          </p:cNvSpPr>
          <p:nvPr/>
        </p:nvSpPr>
        <p:spPr bwMode="auto">
          <a:xfrm>
            <a:off x="2667000" y="3810000"/>
            <a:ext cx="685800" cy="2362200"/>
          </a:xfrm>
          <a:prstGeom prst="leftBrace">
            <a:avLst>
              <a:gd name="adj1" fmla="val 28704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3429000" y="304800"/>
            <a:ext cx="3581400" cy="1749425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从外界摄取营养物质，转变成自身的一部分</a:t>
            </a: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3505200" y="2514600"/>
            <a:ext cx="3505200" cy="650875"/>
          </a:xfrm>
          <a:prstGeom prst="rect">
            <a:avLst/>
          </a:prstGeom>
          <a:solidFill>
            <a:srgbClr val="FF33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贮存能量</a:t>
            </a:r>
          </a:p>
        </p:txBody>
      </p: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3505200" y="3263900"/>
            <a:ext cx="3581400" cy="22987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构成自身的一部分物质分解，把分解产生的废物排出体外</a:t>
            </a:r>
          </a:p>
        </p:txBody>
      </p:sp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3505200" y="5791200"/>
            <a:ext cx="3581400" cy="650875"/>
          </a:xfrm>
          <a:prstGeom prst="rect">
            <a:avLst/>
          </a:prstGeom>
          <a:solidFill>
            <a:srgbClr val="FF33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释放能量</a:t>
            </a:r>
          </a:p>
        </p:txBody>
      </p:sp>
      <p:sp>
        <p:nvSpPr>
          <p:cNvPr id="382988" name="AutoShape 12"/>
          <p:cNvSpPr>
            <a:spLocks/>
          </p:cNvSpPr>
          <p:nvPr/>
        </p:nvSpPr>
        <p:spPr bwMode="auto">
          <a:xfrm>
            <a:off x="7086600" y="914400"/>
            <a:ext cx="990600" cy="3352800"/>
          </a:xfrm>
          <a:prstGeom prst="rightBrace">
            <a:avLst>
              <a:gd name="adj1" fmla="val 28205"/>
              <a:gd name="adj2" fmla="val 42944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8153400" y="914400"/>
            <a:ext cx="685800" cy="2530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物质变化</a:t>
            </a:r>
          </a:p>
        </p:txBody>
      </p:sp>
      <p:sp>
        <p:nvSpPr>
          <p:cNvPr id="382990" name="AutoShape 14"/>
          <p:cNvSpPr>
            <a:spLocks/>
          </p:cNvSpPr>
          <p:nvPr/>
        </p:nvSpPr>
        <p:spPr bwMode="auto">
          <a:xfrm>
            <a:off x="7086600" y="2743200"/>
            <a:ext cx="990600" cy="3352800"/>
          </a:xfrm>
          <a:prstGeom prst="rightBrace">
            <a:avLst>
              <a:gd name="adj1" fmla="val 28205"/>
              <a:gd name="adj2" fmla="val 59565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8077200" y="3581400"/>
            <a:ext cx="685800" cy="2530475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能量变化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/>
      <p:bldP spid="382979" grpId="0" autoUpdateAnimBg="0"/>
      <p:bldP spid="382980" grpId="0" autoUpdateAnimBg="0"/>
      <p:bldP spid="382981" grpId="0" autoUpdateAnimBg="0"/>
      <p:bldP spid="382982" grpId="0" animBg="1"/>
      <p:bldP spid="382983" grpId="0" animBg="1"/>
      <p:bldP spid="382984" grpId="0" animBg="1" autoUpdateAnimBg="0"/>
      <p:bldP spid="382985" grpId="0" animBg="1" autoUpdateAnimBg="0"/>
      <p:bldP spid="382986" grpId="0" animBg="1" autoUpdateAnimBg="0"/>
      <p:bldP spid="382987" grpId="0" animBg="1" autoUpdateAnimBg="0"/>
      <p:bldP spid="382988" grpId="0" animBg="1"/>
      <p:bldP spid="382989" grpId="0" animBg="1" autoUpdateAnimBg="0"/>
      <p:bldP spid="382990" grpId="0" animBg="1"/>
      <p:bldP spid="38299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3352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同化作用的两种类型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自养型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388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能够自己把无机物转化为有机物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自己养活自己</a:t>
            </a: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>
            <a:off x="2057400" y="3276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>
            <a:off x="2057400" y="5181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28" name="AutoShape 8"/>
          <p:cNvSpPr>
            <a:spLocks/>
          </p:cNvSpPr>
          <p:nvPr/>
        </p:nvSpPr>
        <p:spPr bwMode="auto">
          <a:xfrm>
            <a:off x="3429000" y="1079500"/>
            <a:ext cx="1447800" cy="3505200"/>
          </a:xfrm>
          <a:prstGeom prst="leftBrace">
            <a:avLst>
              <a:gd name="adj1" fmla="val 201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4953000" y="698500"/>
            <a:ext cx="2362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光合作用  利用光能  绿色植物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5029200" y="3594100"/>
            <a:ext cx="2971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化能合成作用  利用氧化放能  硝化细菌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异养型</a:t>
            </a: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1295400" y="2514600"/>
            <a:ext cx="3048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只能摄取现存的有机物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295400" y="4572000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直接或间接以植物为食</a:t>
            </a: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2667000" y="205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26670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175" name="AutoShape 7"/>
          <p:cNvSpPr>
            <a:spLocks/>
          </p:cNvSpPr>
          <p:nvPr/>
        </p:nvSpPr>
        <p:spPr bwMode="auto">
          <a:xfrm>
            <a:off x="4267200" y="457200"/>
            <a:ext cx="914400" cy="3962400"/>
          </a:xfrm>
          <a:prstGeom prst="leftBrace">
            <a:avLst>
              <a:gd name="adj1" fmla="val 36111"/>
              <a:gd name="adj2" fmla="val 3008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5562600" y="304800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动物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5638800" y="1905000"/>
            <a:ext cx="1371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腐生菌类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5638800" y="3886200"/>
            <a:ext cx="1371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寄生菌类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3352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异化作用的两种类型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2590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需氧型（有氧呼吸型）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914400" y="3657600"/>
            <a:ext cx="2590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厌氧型（无氧呼吸型）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1295400" y="5257800"/>
            <a:ext cx="1828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酵母菌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191000" y="243840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没有氧气，就会死亡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4191000" y="3581400"/>
            <a:ext cx="441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有氧存在，发酵作用受到抑制</a:t>
            </a:r>
          </a:p>
        </p:txBody>
      </p:sp>
      <p:sp>
        <p:nvSpPr>
          <p:cNvPr id="394248" name="AutoShape 8"/>
          <p:cNvSpPr>
            <a:spLocks/>
          </p:cNvSpPr>
          <p:nvPr/>
        </p:nvSpPr>
        <p:spPr bwMode="auto">
          <a:xfrm>
            <a:off x="3657600" y="5029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4343400" y="495300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有氧存在，有氧呼吸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4343400" y="594360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无氧存在，无氧呼吸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7" name="Picture 9" descr="8_4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417513" y="549275"/>
            <a:ext cx="8321675" cy="1219200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  <a:r>
              <a:rPr lang="zh-CN" altLang="en-US" sz="400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草原上适量放养牲畜，草原不至于破坏。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 descr="鱼类洄游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889000" y="419100"/>
            <a:ext cx="7378700" cy="2195513"/>
          </a:xfrm>
          <a:prstGeom prst="rect">
            <a:avLst/>
          </a:prstGeom>
          <a:noFill/>
          <a:ln w="63500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　　适度捕捉生态系统中的动物，也不会导致种群严重减小，更不会灭绝。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928688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黑体" pitchFamily="2" charset="-122"/>
              </a:rPr>
              <a:t>河流受到轻微污染时，</a:t>
            </a:r>
            <a:r>
              <a:rPr lang="en-US" altLang="zh-CN" b="1" smtClean="0">
                <a:ea typeface="黑体" pitchFamily="2" charset="-122"/>
              </a:rPr>
              <a:t/>
            </a:r>
            <a:br>
              <a:rPr lang="en-US" altLang="zh-CN" b="1" smtClean="0">
                <a:ea typeface="黑体" pitchFamily="2" charset="-122"/>
              </a:rPr>
            </a:br>
            <a:r>
              <a:rPr lang="zh-CN" altLang="en-US" b="1" smtClean="0">
                <a:ea typeface="黑体" pitchFamily="2" charset="-122"/>
              </a:rPr>
              <a:t>如何恢复正常？</a:t>
            </a:r>
          </a:p>
        </p:txBody>
      </p:sp>
      <p:sp>
        <p:nvSpPr>
          <p:cNvPr id="437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2714625"/>
            <a:ext cx="3384550" cy="20129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黑体" pitchFamily="2" charset="-122"/>
              </a:rPr>
              <a:t>物理沉降</a:t>
            </a:r>
          </a:p>
          <a:p>
            <a:pPr eaLnBrk="1" hangingPunct="1"/>
            <a:r>
              <a:rPr lang="zh-CN" altLang="en-US" b="1" smtClean="0">
                <a:ea typeface="黑体" pitchFamily="2" charset="-122"/>
              </a:rPr>
              <a:t>化学分解</a:t>
            </a:r>
          </a:p>
          <a:p>
            <a:pPr eaLnBrk="1" hangingPunct="1"/>
            <a:r>
              <a:rPr lang="zh-CN" altLang="en-US" b="1" smtClean="0">
                <a:ea typeface="黑体" pitchFamily="2" charset="-122"/>
              </a:rPr>
              <a:t>微生物分解</a:t>
            </a:r>
          </a:p>
        </p:txBody>
      </p:sp>
      <p:pic>
        <p:nvPicPr>
          <p:cNvPr id="6148" name="Picture 9" descr="2006060514554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2643188"/>
            <a:ext cx="5435600" cy="36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7812088" y="6586538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鸟与虫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4.1010jiajiao.com/pic7/pages/6760/1043/0130/4f0af9bc296ab0b1687458b3c0ccfc95/A/A.ht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8" y="2457450"/>
            <a:ext cx="8195352" cy="32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66861" y="142826"/>
            <a:ext cx="2962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519111" y="373658"/>
            <a:ext cx="3609975" cy="1477328"/>
          </a:xfrm>
          <a:prstGeom prst="wedgeRectCallout">
            <a:avLst>
              <a:gd name="adj1" fmla="val -6585"/>
              <a:gd name="adj2" fmla="val 174041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）藻类数量减少；需氧型细菌大量繁殖，溶解氧随有机物被细菌分解而大量消耗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96402"/>
              </a:solidFill>
              <a:effectLst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359684" y="5380672"/>
            <a:ext cx="3609975" cy="1477328"/>
          </a:xfrm>
          <a:prstGeom prst="wedgeRectCallout">
            <a:avLst>
              <a:gd name="adj1" fmla="val 39325"/>
              <a:gd name="adj2" fmla="val -127700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）藻类通过光合作用释放氧气；有机物减少，需氧型细菌数量下降，因而对溶解氧的消耗量减少</a:t>
            </a:r>
            <a:r>
              <a:rPr lang="zh-CN" altLang="en-US" sz="2400" dirty="0" smtClean="0"/>
              <a:t>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96402"/>
              </a:solidFill>
              <a:effectLst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4930775" y="727988"/>
            <a:ext cx="3609975" cy="1107996"/>
          </a:xfrm>
          <a:prstGeom prst="wedgeRectCallout">
            <a:avLst>
              <a:gd name="adj1" fmla="val -128749"/>
              <a:gd name="adj2" fmla="val 277415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）有机物分解后形成的大量的</a:t>
            </a:r>
            <a:r>
              <a:rPr lang="en-US" altLang="zh-CN" sz="2400" dirty="0"/>
              <a:t>NH+4</a:t>
            </a:r>
            <a:r>
              <a:rPr lang="zh-CN" altLang="en-US" sz="2400" dirty="0"/>
              <a:t>等无机盐离子，有利于藻类的大量繁殖</a:t>
            </a:r>
            <a:r>
              <a:rPr lang="zh-CN" altLang="en-US" sz="2400" dirty="0" smtClean="0"/>
              <a:t>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96402"/>
              </a:solidFill>
              <a:effectLst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4529137" y="5308957"/>
            <a:ext cx="4011614" cy="1477328"/>
          </a:xfrm>
          <a:prstGeom prst="wedgeRectCallout">
            <a:avLst>
              <a:gd name="adj1" fmla="val -20305"/>
              <a:gd name="adj2" fmla="val 51324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）河流中生物大量死亡，该生态系统的稳定性遭到破坏</a:t>
            </a:r>
            <a:r>
              <a:rPr lang="zh-CN" altLang="en-US" sz="2400" dirty="0" smtClean="0"/>
              <a:t>。溶解氧不能恢复，无氧呼吸加剧，水体变黑变臭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233882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71500"/>
            <a:ext cx="8842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生态系统的自我调节能力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8950"/>
            <a:ext cx="89281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67625" y="6515100"/>
            <a:ext cx="14763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与外界调节</a:t>
            </a:r>
            <a:r>
              <a:rPr lang="en-US" altLang="zh-CN" sz="1200"/>
              <a:t>,</a:t>
            </a:r>
            <a:r>
              <a:rPr lang="zh-CN" altLang="en-US" sz="1200"/>
              <a:t>火灾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196" name="Picture 4" descr="pic_2899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8" y="1564142"/>
            <a:ext cx="86423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885113" y="6597650"/>
            <a:ext cx="12239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反馈调节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smtClean="0">
                <a:ea typeface="黑体" pitchFamily="2" charset="-122"/>
              </a:rPr>
              <a:t>生态系统的自我调节</a:t>
            </a:r>
          </a:p>
        </p:txBody>
      </p:sp>
      <p:sp>
        <p:nvSpPr>
          <p:cNvPr id="440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5813" y="2357438"/>
            <a:ext cx="7696200" cy="3438525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ea typeface="黑体" pitchFamily="2" charset="-122"/>
              </a:rPr>
              <a:t>负反馈调节：生态系统自我调节能力的基础</a:t>
            </a:r>
          </a:p>
          <a:p>
            <a:pPr eaLnBrk="1" hangingPunct="1"/>
            <a:r>
              <a:rPr lang="zh-CN" altLang="en-US" sz="5400" b="1" smtClean="0">
                <a:ea typeface="黑体" pitchFamily="2" charset="-122"/>
              </a:rPr>
              <a:t>正反馈：具有破坏性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956550" y="6524625"/>
            <a:ext cx="1187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稳定性类型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9640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9640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0</TotalTime>
  <Words>552</Words>
  <Application>Microsoft Office PowerPoint</Application>
  <PresentationFormat>全屏显示(4:3)</PresentationFormat>
  <Paragraphs>109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黑体</vt:lpstr>
      <vt:lpstr>华文行楷</vt:lpstr>
      <vt:lpstr>仿宋</vt:lpstr>
      <vt:lpstr>楷体_GB2312</vt:lpstr>
      <vt:lpstr>华文中宋</vt:lpstr>
      <vt:lpstr>Times New Roman</vt:lpstr>
      <vt:lpstr>Wingdings</vt:lpstr>
      <vt:lpstr>方正姚体</vt:lpstr>
      <vt:lpstr>隶书</vt:lpstr>
      <vt:lpstr>华文新魏</vt:lpstr>
      <vt:lpstr>仿宋_GB2312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河流受到轻微污染时， 如何恢复正常？</vt:lpstr>
      <vt:lpstr>PowerPoint 演示文稿</vt:lpstr>
      <vt:lpstr>生态系统的自我调节能力</vt:lpstr>
      <vt:lpstr>PowerPoint 演示文稿</vt:lpstr>
      <vt:lpstr>生态系统的自我调节</vt:lpstr>
      <vt:lpstr>PowerPoint 演示文稿</vt:lpstr>
      <vt:lpstr>生态系统稳定性的概念</vt:lpstr>
      <vt:lpstr>稳定性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296</cp:revision>
  <dcterms:created xsi:type="dcterms:W3CDTF">2002-09-09T14:51:25Z</dcterms:created>
  <dcterms:modified xsi:type="dcterms:W3CDTF">2015-11-20T01:03:32Z</dcterms:modified>
</cp:coreProperties>
</file>