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55" r:id="rId2"/>
    <p:sldId id="413" r:id="rId3"/>
    <p:sldId id="359" r:id="rId4"/>
    <p:sldId id="341" r:id="rId5"/>
    <p:sldId id="372" r:id="rId6"/>
    <p:sldId id="373" r:id="rId7"/>
    <p:sldId id="421" r:id="rId8"/>
    <p:sldId id="374" r:id="rId9"/>
    <p:sldId id="391" r:id="rId10"/>
    <p:sldId id="393" r:id="rId11"/>
    <p:sldId id="422" r:id="rId12"/>
    <p:sldId id="423" r:id="rId13"/>
    <p:sldId id="424" r:id="rId14"/>
    <p:sldId id="425" r:id="rId15"/>
    <p:sldId id="395" r:id="rId16"/>
    <p:sldId id="397" r:id="rId17"/>
    <p:sldId id="427" r:id="rId18"/>
    <p:sldId id="428" r:id="rId19"/>
    <p:sldId id="426" r:id="rId20"/>
    <p:sldId id="417" r:id="rId21"/>
    <p:sldId id="429" r:id="rId22"/>
    <p:sldId id="431" r:id="rId23"/>
    <p:sldId id="432" r:id="rId24"/>
    <p:sldId id="398" r:id="rId25"/>
    <p:sldId id="400" r:id="rId26"/>
    <p:sldId id="401" r:id="rId27"/>
    <p:sldId id="402" r:id="rId28"/>
    <p:sldId id="403" r:id="rId29"/>
    <p:sldId id="404" r:id="rId30"/>
    <p:sldId id="418" r:id="rId31"/>
    <p:sldId id="407" r:id="rId32"/>
    <p:sldId id="344" r:id="rId33"/>
    <p:sldId id="375" r:id="rId34"/>
    <p:sldId id="408" r:id="rId35"/>
    <p:sldId id="409" r:id="rId36"/>
    <p:sldId id="419" r:id="rId37"/>
    <p:sldId id="389" r:id="rId3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7" autoAdjust="0"/>
    <p:restoredTop sz="94660"/>
  </p:normalViewPr>
  <p:slideViewPr>
    <p:cSldViewPr>
      <p:cViewPr>
        <p:scale>
          <a:sx n="125" d="100"/>
          <a:sy n="125" d="100"/>
        </p:scale>
        <p:origin x="-134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4.xml"/><Relationship Id="rId4" Type="http://schemas.openxmlformats.org/officeDocument/2006/relationships/slide" Target="sl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第二章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3425" y="1674525"/>
            <a:ext cx="3775393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恒定电流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1234193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条件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、条件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满足几个时，事件就能发生？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026281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满足两个条件中的一个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411510"/>
            <a:ext cx="8692090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在下表中填写对应条件下事件的结果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是亮还是熄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).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3829"/>
              </p:ext>
            </p:extLst>
          </p:nvPr>
        </p:nvGraphicFramePr>
        <p:xfrm>
          <a:off x="2339752" y="1193900"/>
          <a:ext cx="4374343" cy="3566160"/>
        </p:xfrm>
        <a:graphic>
          <a:graphicData uri="http://schemas.openxmlformats.org/drawingml/2006/table">
            <a:tbl>
              <a:tblPr/>
              <a:tblGrid>
                <a:gridCol w="1628140"/>
                <a:gridCol w="1391232"/>
                <a:gridCol w="1354971"/>
              </a:tblGrid>
              <a:tr h="56567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条件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结果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开关</a:t>
                      </a: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A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开关</a:t>
                      </a: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B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灯泡</a:t>
                      </a: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Y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断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断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断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通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通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断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通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通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782101" y="242773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熄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5782101" y="301541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亮</a:t>
            </a:r>
            <a:endParaRPr lang="zh-CN" altLang="en-US" sz="2600" kern="100" dirty="0">
              <a:solidFill>
                <a:srgbClr val="E36C0A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2101" y="359147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亮</a:t>
            </a:r>
            <a:endParaRPr lang="zh-CN" altLang="en-US" sz="2600" kern="100" dirty="0">
              <a:solidFill>
                <a:srgbClr val="E36C0A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82101" y="423954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亮</a:t>
            </a:r>
            <a:endParaRPr lang="zh-CN" altLang="en-US" sz="2600" kern="100" dirty="0">
              <a:solidFill>
                <a:srgbClr val="E36C0A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718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339502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如果把开关的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，把灯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亮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记为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熄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，把上面表格用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491630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62208"/>
              </p:ext>
            </p:extLst>
          </p:nvPr>
        </p:nvGraphicFramePr>
        <p:xfrm>
          <a:off x="2627784" y="1707654"/>
          <a:ext cx="3473850" cy="3566160"/>
        </p:xfrm>
        <a:graphic>
          <a:graphicData uri="http://schemas.openxmlformats.org/drawingml/2006/table">
            <a:tbl>
              <a:tblPr/>
              <a:tblGrid>
                <a:gridCol w="1229264"/>
                <a:gridCol w="1169433"/>
                <a:gridCol w="1075153"/>
              </a:tblGrid>
              <a:tr h="56567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输入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输出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A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B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Y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1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969676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逻辑关系：如果几个条件中，只要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条件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得到满足，某事件就会发生，这种关系叫做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逻辑关系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门：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具有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关系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的电路叫做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符号：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象征着：当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个或多于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个输入端为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时，输出端就是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\\莫成程\f\幻灯片文件复制\2015\同步\步步高\物理\步步高人教3-1（人教）\+6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24" y="3492614"/>
            <a:ext cx="1236246" cy="53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948264" y="105958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一个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808" y="281462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逻辑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0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987574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新学期开学了，某中学某寝室的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名同学都到宿管办报到，宿管办的老师发给他们每人一把钥匙，方便他们单独出入，在这个事件中体现了怎样的逻辑关系？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每个同学都能单独地打开宿舍的门，在这个事件中体现了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逻辑关系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96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34680"/>
            <a:ext cx="233910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三、</a:t>
            </a:r>
            <a:r>
              <a:rPr lang="en-US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“</a:t>
            </a: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非</a:t>
            </a:r>
            <a:r>
              <a:rPr lang="en-US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”</a:t>
            </a: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1995" y="77875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347614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所示，当开关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接通时，灯泡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被短路而不亮；当开关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断开时，灯泡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是通路而被点亮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218" name="Picture 2" descr="\\莫成程\f\幻灯片文件复制\2015\同步\步步高\物理\步步高人教3-1（人教）\C23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43758"/>
            <a:ext cx="1990648" cy="188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95936" y="451596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889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3528" y="843558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条件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和事件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之间的关系如何？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635646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条件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满足，事件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不发生，二者总是相反关系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77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95536" y="483518"/>
            <a:ext cx="8107270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在下表中填写对应条件下事件的结果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是亮还是熄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).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876108"/>
              </p:ext>
            </p:extLst>
          </p:nvPr>
        </p:nvGraphicFramePr>
        <p:xfrm>
          <a:off x="2976349" y="1707654"/>
          <a:ext cx="3251835" cy="2753787"/>
        </p:xfrm>
        <a:graphic>
          <a:graphicData uri="http://schemas.openxmlformats.org/drawingml/2006/table">
            <a:tbl>
              <a:tblPr/>
              <a:tblGrid>
                <a:gridCol w="1700530"/>
                <a:gridCol w="1551305"/>
              </a:tblGrid>
              <a:tr h="7192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条件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结果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开关</a:t>
                      </a:r>
                      <a:r>
                        <a:rPr lang="en-US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A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灯泡</a:t>
                      </a: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Y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断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通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212452" y="321982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亮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5220072" y="387551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熄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87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51520" y="411510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如果把开关的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，把灯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亮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记为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熄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，把上面表格用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666241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62721"/>
              </p:ext>
            </p:extLst>
          </p:nvPr>
        </p:nvGraphicFramePr>
        <p:xfrm>
          <a:off x="2896602" y="2294357"/>
          <a:ext cx="2683510" cy="2377440"/>
        </p:xfrm>
        <a:graphic>
          <a:graphicData uri="http://schemas.openxmlformats.org/drawingml/2006/table">
            <a:tbl>
              <a:tblPr/>
              <a:tblGrid>
                <a:gridCol w="1390015"/>
                <a:gridCol w="129349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输入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输出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A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Y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77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512" y="921768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逻辑关系：输出状态和输入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状态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逻辑关系叫做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逻辑关系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门：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具有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关系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的电路叫做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符号为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其中矩形右侧小圆表示数字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，它与数字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象征着：输入端为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时，输出端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290" name="Picture 2" descr="\\莫成程\f\幻灯片文件复制\2015\同步\步步高\物理\步步高人教3-1（人教）\+69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2897882"/>
            <a:ext cx="1477962" cy="42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228184" y="100281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相反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1800" y="218179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逻辑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87148" y="3435846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8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79361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347614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6032" y="1361436"/>
            <a:ext cx="7632020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初步了解简单的逻辑电路及表示符号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通过实验理解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门电路在逻辑电路中的结果与条件的逻辑关系，会用真值表表示一些简单的逻辑关系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初步了解集成电路的作用及发展情况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-20538"/>
            <a:ext cx="532859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14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简单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的逻辑电路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75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930806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一个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门电路和一个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门电路组合在一起，组成一个复合门电路，称为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门，如图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649" y="178696"/>
            <a:ext cx="2698175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四、复合门电路</a:t>
            </a:r>
          </a:p>
        </p:txBody>
      </p:sp>
      <p:pic>
        <p:nvPicPr>
          <p:cNvPr id="13314" name="Picture 2" descr="\\莫成程\f\幻灯片文件复制\2015\同步\步步高\物理\步步高人教3-1（人教）\C23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03798"/>
            <a:ext cx="4412410" cy="7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87197" y="373549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873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627534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其真值表为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65881"/>
              </p:ext>
            </p:extLst>
          </p:nvPr>
        </p:nvGraphicFramePr>
        <p:xfrm>
          <a:off x="2339752" y="1265908"/>
          <a:ext cx="3906571" cy="3566160"/>
        </p:xfrm>
        <a:graphic>
          <a:graphicData uri="http://schemas.openxmlformats.org/drawingml/2006/table">
            <a:tbl>
              <a:tblPr/>
              <a:tblGrid>
                <a:gridCol w="1373706"/>
                <a:gridCol w="1265526"/>
                <a:gridCol w="1267339"/>
              </a:tblGrid>
              <a:tr h="56567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输入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输出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A</a:t>
                      </a:r>
                      <a:r>
                        <a:rPr lang="en-US" sz="2600" kern="100" baseline="-250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B</a:t>
                      </a:r>
                      <a:r>
                        <a:rPr lang="en-US" sz="2600" kern="100" baseline="-250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Y</a:t>
                      </a:r>
                      <a:r>
                        <a:rPr lang="en-US" sz="2600" kern="100" baseline="-250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2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2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699542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一个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门电路和一个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门电路组合在一起，组成一个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门，如图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362" name="Picture 2" descr="\\莫成程\f\幻灯片文件复制\2015\同步\步步高\物理\步步高人教3-1（人教）\C237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15766"/>
            <a:ext cx="4296276" cy="74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247237" y="359147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223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627534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其真值表为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83584"/>
              </p:ext>
            </p:extLst>
          </p:nvPr>
        </p:nvGraphicFramePr>
        <p:xfrm>
          <a:off x="2483768" y="1265908"/>
          <a:ext cx="3849157" cy="3566160"/>
        </p:xfrm>
        <a:graphic>
          <a:graphicData uri="http://schemas.openxmlformats.org/drawingml/2006/table">
            <a:tbl>
              <a:tblPr/>
              <a:tblGrid>
                <a:gridCol w="1245582"/>
                <a:gridCol w="1351345"/>
                <a:gridCol w="1252230"/>
              </a:tblGrid>
              <a:tr h="56567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输入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输出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A</a:t>
                      </a:r>
                      <a:r>
                        <a:rPr lang="en-US" sz="2600" kern="100" baseline="-250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B</a:t>
                      </a:r>
                      <a:r>
                        <a:rPr lang="en-US" sz="2600" kern="100" baseline="-250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Y</a:t>
                      </a:r>
                      <a:r>
                        <a:rPr lang="en-US" sz="2600" kern="100" baseline="-250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2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6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4752" y="726097"/>
            <a:ext cx="2518638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一、三种门电路</a:t>
            </a:r>
          </a:p>
        </p:txBody>
      </p:sp>
      <p:sp>
        <p:nvSpPr>
          <p:cNvPr id="7" name="矩形 6"/>
          <p:cNvSpPr/>
          <p:nvPr/>
        </p:nvSpPr>
        <p:spPr>
          <a:xfrm>
            <a:off x="179512" y="1275606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在车门报警电路中，两个按钮开关分别装在汽车的两扇门上，只要有开关处于断开状态，报警灯就发光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能实现此功能的电路是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410" name="Picture 2" descr="\\莫成程\f\幻灯片文件复制\2015\同步\步步高\物理\步步高人教3-1（人教）\C23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91830"/>
            <a:ext cx="3805373" cy="127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 descr="\\莫成程\f\幻灯片文件复制\2015\同步\步步高\物理\步步高人教3-1（人教）\C239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19" y="3291830"/>
            <a:ext cx="3805373" cy="124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5574" y="1543020"/>
            <a:ext cx="786883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能实现此功能的电路是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6357" y="495131"/>
            <a:ext cx="8107270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所示为三个基本逻辑电路的符号，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输入端全为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输入端全为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以下判断正确的是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8434" name="Picture 2" descr="\\莫成程\f\幻灯片文件复制\2015\同步\步步高\物理\步步高人教3-1（人教）\C24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55371"/>
            <a:ext cx="4103294" cy="74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000446" y="359147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600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339502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甲为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逻辑电路符号，输出为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乙为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逻辑电路符号，输出为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乙为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逻辑电路符号，输出为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丙为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逻辑电路符号，输出为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2866277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根据门电路的符号特点可知，甲为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逻辑电路符号，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输入端为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时，输出为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22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987574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乙为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逻辑电路符号，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输入端为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输入端为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时，输出为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丙为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逻辑电路符号，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输入端为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输入端为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时，输出为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86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975" y="189196"/>
            <a:ext cx="2518638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二、复合门电路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818333"/>
            <a:ext cx="6710712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所示，低电位报警器由两个基本的门电路与蜂鸣器组成，该报警器只有当输入电压过低时蜂鸣器才会发出警报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其中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9458" name="Picture 2" descr="\\莫成程\f\幻灯片文件复制\2015\同步\步步高\物理\步步高人教3-1（人教）\C24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51" y="1059582"/>
            <a:ext cx="2075245" cy="102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24328" y="206769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237552" y="2602052"/>
            <a:ext cx="6710712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甲是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门，乙是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甲是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门，乙是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甲是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门，乙是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甲是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门，乙是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638765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638765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915566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由题图知乙为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门，如果蜂鸣器发出警报表明乙的输入端为低电压，即甲的输出端为低电压，而此时甲的输入端为低电压，故甲为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若甲为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门，则甲的输入端为高电压时，蜂鸣器也发出警报，与题意不符，故甲为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3E3E3"/>
              </a:clrFrom>
              <a:clrTo>
                <a:srgbClr val="E3E3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24" y="1325116"/>
            <a:ext cx="6107496" cy="25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36280" y="699542"/>
            <a:ext cx="8496944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数字信号和模拟信号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以下关于数字信号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模拟信号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数字信号在大小上不连续，时间上连续，而模拟信号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数字信号在大小上连续，时间上不连续，而模拟信号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数字信号在大小和时间上均不连续，而模拟信号则相反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数字信号在大小和时间上均连续，而模拟信号则相反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302896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根据数字信号和模拟信号的特点可知，数字信号在大小和时间上均不连续，模拟信号在大小和时间上均连续，故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771550"/>
            <a:ext cx="8352928" cy="2828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门电路的理解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隧道里有一个警报器，在隧道的两端各有一个开关，在出现危险时要求不论接通哪一个开关都能使警报器报警，那么应设计的电路为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D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上述答案都有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可能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3471503"/>
            <a:ext cx="8436457" cy="1707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要求不论接通哪一个开关都能使警报器报警，这体现了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逻辑关系，故只有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项正确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三项都不对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80740" y="1995686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B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756310"/>
            <a:ext cx="8352928" cy="2267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门电路的应用与真值表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在举重比赛中，有甲、乙、丙三名裁判，其中甲为主裁判，乙、丙为副裁判，当主裁判和一名以上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包括一名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副裁判认为运动员上举合格后，才可发出合格信号，试列出真值表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916728"/>
            <a:ext cx="8352928" cy="2267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设甲、乙、丙三名裁判的裁判意见为逻辑变量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，裁判结果为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并且对于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，设上举合格为逻辑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，不合格为逻辑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，设上举合格为逻辑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，不合格为逻辑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1520" y="627534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根据题意综合上述假设列出真值表如下表所示：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88069"/>
              </p:ext>
            </p:extLst>
          </p:nvPr>
        </p:nvGraphicFramePr>
        <p:xfrm>
          <a:off x="2555776" y="1231261"/>
          <a:ext cx="3107609" cy="4279392"/>
        </p:xfrm>
        <a:graphic>
          <a:graphicData uri="http://schemas.openxmlformats.org/drawingml/2006/table">
            <a:tbl>
              <a:tblPr/>
              <a:tblGrid>
                <a:gridCol w="705084"/>
                <a:gridCol w="699444"/>
                <a:gridCol w="813063"/>
                <a:gridCol w="890018"/>
              </a:tblGrid>
              <a:tr h="42486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A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B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C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Y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6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6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6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6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6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6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6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6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6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530" y="4169716"/>
            <a:ext cx="218521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25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395536" y="418718"/>
            <a:ext cx="453650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</a:t>
            </a:r>
            <a:r>
              <a:rPr lang="en-US" altLang="zh-CN" sz="2800" b="1" kern="100" dirty="0">
                <a:solidFill>
                  <a:schemeClr val="tx1"/>
                </a:solidFill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与</a:t>
            </a:r>
            <a:r>
              <a:rPr lang="en-US" altLang="zh-CN" sz="2800" b="1" kern="100" dirty="0">
                <a:solidFill>
                  <a:schemeClr val="tx1"/>
                </a:solidFill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门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395536" y="1210806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0296" y="1737956"/>
            <a:ext cx="6014969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所示，两个开关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串联起来控制同一灯泡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，显然，只有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同时闭合时，灯泡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才会亮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在这个事件中，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同时闭合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是条件，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亮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是结果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那么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C23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11" y="1995686"/>
            <a:ext cx="2105853" cy="133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271573" y="343584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  <p:sp>
        <p:nvSpPr>
          <p:cNvPr id="12" name="圆角矩形 11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1378209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事件的两个条件需满足几个，事件才能发生？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2098289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两个条件都</a:t>
            </a: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满足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555526"/>
            <a:ext cx="8692090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在下表中填写对应条件下事件的结果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是亮还是熄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79704"/>
              </p:ext>
            </p:extLst>
          </p:nvPr>
        </p:nvGraphicFramePr>
        <p:xfrm>
          <a:off x="2435768" y="1275606"/>
          <a:ext cx="4224464" cy="3566160"/>
        </p:xfrm>
        <a:graphic>
          <a:graphicData uri="http://schemas.openxmlformats.org/drawingml/2006/table">
            <a:tbl>
              <a:tblPr/>
              <a:tblGrid>
                <a:gridCol w="1349532"/>
                <a:gridCol w="1434142"/>
                <a:gridCol w="1440790"/>
              </a:tblGrid>
              <a:tr h="56567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条件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r>
                        <a:rPr lang="zh-CN" altLang="zh-CN" sz="2600" kern="100" baseline="0" dirty="0" smtClean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结果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开关</a:t>
                      </a: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A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开关</a:t>
                      </a:r>
                      <a:r>
                        <a:rPr lang="en-US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B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灯泡</a:t>
                      </a: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Y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断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断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断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通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通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断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通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通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724128" y="251897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熄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5724128" y="314781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熄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5724128" y="372387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熄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5724128" y="429994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亮</a:t>
            </a:r>
            <a:endParaRPr lang="zh-CN" altLang="en-US" sz="2600" kern="100" dirty="0">
              <a:solidFill>
                <a:srgbClr val="E36C0A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4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267494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如果把开关的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，把灯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亮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记为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熄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，把上面表格用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148" y="1491630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08584"/>
              </p:ext>
            </p:extLst>
          </p:nvPr>
        </p:nvGraphicFramePr>
        <p:xfrm>
          <a:off x="2483768" y="1605051"/>
          <a:ext cx="3369296" cy="3429000"/>
        </p:xfrm>
        <a:graphic>
          <a:graphicData uri="http://schemas.openxmlformats.org/drawingml/2006/table">
            <a:tbl>
              <a:tblPr/>
              <a:tblGrid>
                <a:gridCol w="1122293"/>
                <a:gridCol w="1086031"/>
                <a:gridCol w="1160972"/>
              </a:tblGrid>
              <a:tr h="56567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输入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输出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A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B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Y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10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10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E36C0A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10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5271" marR="652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74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825660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逻辑关系：如果一个事件的几个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条件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后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，该事件才能发生，我们把这种关系叫做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逻辑关系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门：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具有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关系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的电路称为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门电路，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简称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符号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其中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&amp;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的意思，象征着：只有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两个输入端都是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时，输出端才是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\\莫成程\f\幻灯片文件复制\2015\同步\步步高\物理\步步高人教3-1（人教）\+67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36" y="3363838"/>
            <a:ext cx="1050756" cy="48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43444" y="92717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都满足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1428" y="209055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逻辑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270814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门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666" y="-20538"/>
            <a:ext cx="233910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</a:t>
            </a:r>
            <a:r>
              <a:rPr lang="en-US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“</a:t>
            </a: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或</a:t>
            </a:r>
            <a:r>
              <a:rPr lang="en-US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”</a:t>
            </a: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1859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75606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所示，两个开关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并联，控制同一灯泡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，在这个电路中，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闭合时，灯泡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5122" name="Picture 2" descr="\\莫成程\f\幻灯片文件复制\2015\同步\步步高\物理\步步高人教3-1（人教）\C23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06216"/>
            <a:ext cx="1880598" cy="159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59205" y="437195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1459</Words>
  <Application>Microsoft Office PowerPoint</Application>
  <PresentationFormat>全屏显示(16:9)</PresentationFormat>
  <Paragraphs>297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559</cp:revision>
  <dcterms:modified xsi:type="dcterms:W3CDTF">2015-04-29T10:24:00Z</dcterms:modified>
</cp:coreProperties>
</file>