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5" r:id="rId2"/>
    <p:sldId id="359" r:id="rId3"/>
    <p:sldId id="413" r:id="rId4"/>
    <p:sldId id="415" r:id="rId5"/>
    <p:sldId id="414" r:id="rId6"/>
    <p:sldId id="416" r:id="rId7"/>
    <p:sldId id="341" r:id="rId8"/>
    <p:sldId id="398" r:id="rId9"/>
    <p:sldId id="400" r:id="rId10"/>
    <p:sldId id="417" r:id="rId11"/>
    <p:sldId id="418" r:id="rId12"/>
    <p:sldId id="404" r:id="rId13"/>
    <p:sldId id="419" r:id="rId14"/>
    <p:sldId id="405" r:id="rId15"/>
    <p:sldId id="435" r:id="rId16"/>
    <p:sldId id="406" r:id="rId17"/>
    <p:sldId id="420" r:id="rId18"/>
    <p:sldId id="430" r:id="rId19"/>
    <p:sldId id="399" r:id="rId20"/>
    <p:sldId id="426" r:id="rId21"/>
    <p:sldId id="425" r:id="rId22"/>
    <p:sldId id="427" r:id="rId23"/>
    <p:sldId id="436" r:id="rId24"/>
    <p:sldId id="437" r:id="rId25"/>
    <p:sldId id="344" r:id="rId26"/>
    <p:sldId id="375" r:id="rId27"/>
    <p:sldId id="408" r:id="rId28"/>
    <p:sldId id="431" r:id="rId29"/>
    <p:sldId id="409" r:id="rId30"/>
    <p:sldId id="434" r:id="rId31"/>
    <p:sldId id="440" r:id="rId32"/>
    <p:sldId id="441" r:id="rId33"/>
    <p:sldId id="442" r:id="rId34"/>
    <p:sldId id="389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  <a:srgbClr val="0000CC"/>
    <a:srgbClr val="FF6600"/>
    <a:srgbClr val="F68426"/>
    <a:srgbClr val="FF9900"/>
    <a:srgbClr val="6DAA2D"/>
    <a:srgbClr val="A8DA73"/>
    <a:srgbClr val="D7F155"/>
    <a:srgbClr val="9BC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5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6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2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slide" Target="slide25.xml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" Target="slide25.xml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slide" Target="slide29.xml"/><Relationship Id="rId10" Type="http://schemas.openxmlformats.org/officeDocument/2006/relationships/image" Target="../media/image11.png"/><Relationship Id="rId4" Type="http://schemas.openxmlformats.org/officeDocument/2006/relationships/slide" Target="slide27.xml"/><Relationship Id="rId9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5147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都闭合时，流过电解槽的电流大小；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68307"/>
              </p:ext>
            </p:extLst>
          </p:nvPr>
        </p:nvGraphicFramePr>
        <p:xfrm>
          <a:off x="461520" y="684302"/>
          <a:ext cx="8510588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文档" r:id="rId4" imgW="8515791" imgH="4033826" progId="Word.Document.12">
                  <p:embed/>
                </p:oleObj>
              </mc:Choice>
              <mc:Fallback>
                <p:oleObj name="文档" r:id="rId4" imgW="8515791" imgH="4033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520" y="684302"/>
                        <a:ext cx="8510588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395514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流过电解槽的电流为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296" y="452358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76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77155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都闭合时，电解槽中电能转化成化学能的功率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1491630"/>
            <a:ext cx="8712968" cy="1892826"/>
            <a:chOff x="323528" y="1378814"/>
            <a:chExt cx="8712968" cy="1892826"/>
          </a:xfrm>
        </p:grpSpPr>
        <p:sp>
          <p:nvSpPr>
            <p:cNvPr id="8" name="矩形 7"/>
            <p:cNvSpPr/>
            <p:nvPr/>
          </p:nvSpPr>
          <p:spPr>
            <a:xfrm>
              <a:off x="323528" y="1378814"/>
              <a:ext cx="8712968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电解槽消耗的电功率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95 W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1 900 W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电解槽内热损耗功率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热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0.5 W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200 W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电解槽中电能转化成化学能的功率为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热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1 700 W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787872"/>
                </p:ext>
              </p:extLst>
            </p:nvPr>
          </p:nvGraphicFramePr>
          <p:xfrm>
            <a:off x="4067944" y="2090554"/>
            <a:ext cx="989013" cy="862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文档" r:id="rId4" imgW="989753" imgH="862133" progId="Word.Document.12">
                    <p:embed/>
                  </p:oleObj>
                </mc:Choice>
                <mc:Fallback>
                  <p:oleObj name="文档" r:id="rId4" imgW="989753" imgH="86213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67944" y="2090554"/>
                          <a:ext cx="989013" cy="862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/>
          <p:nvPr/>
        </p:nvSpPr>
        <p:spPr>
          <a:xfrm>
            <a:off x="323528" y="346644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1 700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76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679" y="267494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二、闭合电路的动态分析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459924" y="930806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动态电路问题的分析思路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电路中不论是串联部分还是并联部分，只要有一个电阻的阻值变大时，整个电路的总电阻必变大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只要有一个电阻的阻值变小时，整个电路的总电阻必变小；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根据总电阻的变化，由闭合电路欧姆定律可判定总电流、电压的变化；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判定固定支路电流、电压的变化；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7544" y="1474025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判定变化部分的电流、电压变化，如变化部分是并联回路，那么应先判定固定电阻部分的电流、电压的变化，最后变化电阻部分的电流、电压就能确定了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37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91138"/>
            <a:ext cx="60486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所示电路，电源内阻不可忽略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闭合后，在变阻器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的滑动端向下滑动的过程中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31402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电压表与电流表的示数都减小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电压表与电流表的示数都增大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电压表的示数增大，电流表的示数减小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电压表的示数减小，电流表的示数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增大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530" name="Picture 2" descr="\\莫成程\f\幻灯片文件复制\2015\同步\步步高\物理\步步高人教3-1（人教）\+7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84881"/>
            <a:ext cx="2304688" cy="13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182142" y="206779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67544" y="423620"/>
            <a:ext cx="8352928" cy="4122588"/>
            <a:chOff x="467544" y="423620"/>
            <a:chExt cx="8352928" cy="4122588"/>
          </a:xfrm>
        </p:grpSpPr>
        <p:sp>
          <p:nvSpPr>
            <p:cNvPr id="3" name="矩形 2"/>
            <p:cNvSpPr/>
            <p:nvPr/>
          </p:nvSpPr>
          <p:spPr>
            <a:xfrm>
              <a:off x="467544" y="423620"/>
              <a:ext cx="835292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由变阻器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的滑动端向下滑可知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0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连入电路中的有效电阻减小，则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总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内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内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内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减小，故电压表示数减小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IR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＋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减小，由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电流表示数减小，故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2600" kern="100" dirty="0">
                <a:solidFill>
                  <a:schemeClr val="accent6">
                    <a:lumMod val="75000"/>
                  </a:schemeClr>
                </a:solidFill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9973510"/>
                </p:ext>
              </p:extLst>
            </p:nvPr>
          </p:nvGraphicFramePr>
          <p:xfrm>
            <a:off x="5318368" y="1203598"/>
            <a:ext cx="1111250" cy="117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文档" r:id="rId4" imgW="1111763" imgH="1175111" progId="Word.Document.12">
                    <p:embed/>
                  </p:oleObj>
                </mc:Choice>
                <mc:Fallback>
                  <p:oleObj name="文档" r:id="rId4" imgW="1111763" imgH="117511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18368" y="1203598"/>
                          <a:ext cx="1111250" cy="1174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87615"/>
                </p:ext>
              </p:extLst>
            </p:nvPr>
          </p:nvGraphicFramePr>
          <p:xfrm>
            <a:off x="2684552" y="3371458"/>
            <a:ext cx="1111250" cy="117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文档" r:id="rId7" imgW="1111763" imgH="1176554" progId="Word.Document.12">
                    <p:embed/>
                  </p:oleObj>
                </mc:Choice>
                <mc:Fallback>
                  <p:oleObj name="文档" r:id="rId7" imgW="1111763" imgH="11765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4552" y="3371458"/>
                          <a:ext cx="1111250" cy="1174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539552" y="418652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97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623" y="150033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三、电路故障的分析方法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714782"/>
            <a:ext cx="8352928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用电压表检查故障：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断路故障判断：用电压表与电源并联，若有示数，再逐段与电路并联，若电压表指针偏转，则说明该段电路中有断点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.(2)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短路故障判断：用电压表与电源并联，若有示数，再逐段与电路并联，若电压表示数为零，则说明该段电路被短路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用欧姆表检查故障：用欧姆表检查故障，一定要注意将待测部分与电路断开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若测得某段电路的电阻为零，说明该部分短路；若测得某段电路的电阻无穷大，说明该部分断路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536" y="62753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是某同学连接的实验实物图，合上开关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后，发现灯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都不亮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他采用下列两种方法检查故障：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78" name="Picture 2" descr="\\莫成程\f\幻灯片文件复制\2015\同步\步步高\物理\步步高人教3-1（人教）\C26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91111"/>
            <a:ext cx="3206082" cy="173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887197" y="386789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562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390" y="51470"/>
            <a:ext cx="8692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用多用电表的直流电压挡进行检查：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那么选择开关应置于下列量程的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挡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用字母序号表示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A.2.5 V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 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B.10 V 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C.50 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 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D.250 V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477" y="1737340"/>
            <a:ext cx="8779011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用多用电表的直流电压挡进行测量时，实质上是用电压表测量，而电压表内阻很大，若并联在断路处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设有一处发生断路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时，电路接通，电压表示数应为电源的电动势，并联在未断路处，示数为零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因此，用多用电表的直流电压挡进行检查电路时，电压表的量程必须大于电源的电动势，为了使示数明显，选择量程不宜过大，而电源的电动势约为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量程即可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2270" y="74193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rgbClr val="E36C0A"/>
                </a:solidFill>
                <a:latin typeface="Times New Roman"/>
                <a:ea typeface="微软雅黑"/>
              </a:rPr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74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3808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在测试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间直流电压时，红表笔应接触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45832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测试时红表笔应接电势高的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8304" y="1264404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83768" y="1203598"/>
            <a:ext cx="4339016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15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章末总结</a:t>
            </a:r>
          </a:p>
        </p:txBody>
      </p:sp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3995936" y="2394655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4100819" y="260985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6239487" y="2394655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6347577" y="260985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1600622" y="2394654"/>
            <a:ext cx="1644881" cy="1117967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1708712" y="260985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33950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该同学测试结果如下表所示，根据测试结果，可以判定故障是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__________(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假设只有下列中的某一项有故障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99109"/>
              </p:ext>
            </p:extLst>
          </p:nvPr>
        </p:nvGraphicFramePr>
        <p:xfrm>
          <a:off x="539552" y="1760190"/>
          <a:ext cx="3715385" cy="2971800"/>
        </p:xfrm>
        <a:graphic>
          <a:graphicData uri="http://schemas.openxmlformats.org/drawingml/2006/table">
            <a:tbl>
              <a:tblPr/>
              <a:tblGrid>
                <a:gridCol w="1478280"/>
                <a:gridCol w="223710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测试点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电压表示数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有示数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c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有示数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c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d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无示数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d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有示数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584633" y="1635646"/>
            <a:ext cx="27956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短路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段断路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段断路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9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411510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因合上开关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后，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灯都不亮，又只有某一项有故障，所以只发生断路的故障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根据测试结果，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间有示数，说明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完好；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间有示数，说明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完好；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无示数，说明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间完好；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示数，说明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完好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综上分析应是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404250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92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05958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用欧姆挡检查：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测试前，应将开关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S______(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45832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用欧姆挡检查时，测试前应首先将开关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8477" y="178365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断开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892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48351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测量结果如下表所示，由此可以断定故障是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20892"/>
              </p:ext>
            </p:extLst>
          </p:nvPr>
        </p:nvGraphicFramePr>
        <p:xfrm>
          <a:off x="2394942" y="1274430"/>
          <a:ext cx="3905250" cy="2377440"/>
        </p:xfrm>
        <a:graphic>
          <a:graphicData uri="http://schemas.openxmlformats.org/drawingml/2006/table">
            <a:tbl>
              <a:tblPr/>
              <a:tblGrid>
                <a:gridCol w="1601470"/>
                <a:gridCol w="23037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测试点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表头指针示数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c</a:t>
                      </a: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d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有示数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f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有示数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d</a:t>
                      </a:r>
                      <a:r>
                        <a:rPr lang="zh-CN" sz="2600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、</a:t>
                      </a:r>
                      <a:r>
                        <a:rPr lang="en-US" sz="2600" i="1" kern="10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e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无穷大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727360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都断路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间导线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4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9837" y="771550"/>
            <a:ext cx="8188343" cy="35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根据测试结果，接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时有示数，说明不是灯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时有示数，说明也不是灯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间时电阻无穷大，可以断定是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间导线断路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0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698817"/>
            <a:ext cx="6777819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闭合电路的动态分析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所示，电源电动势为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，内阻为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，不计电压表和电流表内阻对电路的影响，当开关闭合后，两小灯泡均能发光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在将滑动变阻器的触片逐渐向右滑动的过程中，下列说法正确的是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均变暗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小灯泡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变亮，小灯泡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变暗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读数变小，电压表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读数变大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读数变大，电压表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读数变小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7650" name="Picture 2" descr="\\莫成程\f\幻灯片文件复制\2015\同步\步步高\物理\步步高人教3-1（人教）\C26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51670"/>
            <a:ext cx="1683485" cy="1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91620" y="379588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pic>
        <p:nvPicPr>
          <p:cNvPr id="27651" name="Picture 3" descr="\\莫成程\f\幻灯片文件复制\2015\同步\步步高\物理\步步高人教3-1（人教）\圈A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84" y="4364330"/>
            <a:ext cx="230531" cy="2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\\莫成程\f\幻灯片文件复制\2015\同步\步步高\物理\步步高人教3-1（人教）\圈V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48" y="4371951"/>
            <a:ext cx="230531" cy="23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\\莫成程\f\幻灯片文件复制\2015\同步\步步高\物理\步步高人教3-1（人教）\圈A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72" y="4861500"/>
            <a:ext cx="230531" cy="2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\\莫成程\f\幻灯片文件复制\2015\同步\步步高\物理\步步高人教3-1（人教）\圈V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436" y="4869121"/>
            <a:ext cx="230531" cy="23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15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9582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滑动触片向右滑动的过程中，滑动变阻器接入电路部分的阻值变大，电路中的总电阻变大，路端电压变大，总电流变小，故电流表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读数变小，电压表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读数变大，小灯泡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变暗，小灯泡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两端的电压减小，小灯泡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两端电压增大，小灯泡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变亮，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3" descr="\\莫成程\f\幻灯片文件复制\2015\同步\步步高\物理\步步高人教3-1（人教）\圈A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26" y="2545789"/>
            <a:ext cx="230531" cy="23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\\莫成程\f\幻灯片文件复制\2015\同步\步步高\物理\步步高人教3-1（人教）\圈V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37" y="2522930"/>
            <a:ext cx="230531" cy="23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23528" y="404250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552" y="713071"/>
            <a:ext cx="6710712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电路故障的分析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所示的电路中，电源电动势为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，当开关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接通后，灯泡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都不亮，用电压表测得各部分电压是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，由此可判定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的灯丝都烧断了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的灯丝烧断了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的灯丝烧断了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变阻器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8674" name="Picture 2" descr="\\莫成程\f\幻灯片文件复制\2015\同步\步步高\物理\步步高人教3-1（人教）\W130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15566"/>
            <a:ext cx="1921416" cy="185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566570" y="277625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771550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由条件可知，电路中有的地方有电压，说明电源是有电压的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可知外电路上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段有断点；由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可知外电路上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段有断点，即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的灯丝烧断，而且除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外，灯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和变阻器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都没有断路，否则也不存在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327525"/>
            <a:ext cx="83529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39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84355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非纯电阻电路的计算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所示的电路中，电源电动势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，电动机的电阻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1.0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1.5 Ω.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电动机正常工作时，电压表的示数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9698" name="Picture 2" descr="\\莫成程\f\幻灯片文件复制\2015\同步\步步高\物理\步步高人教3-1（人教）\C266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1898"/>
            <a:ext cx="2006332" cy="130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157590" y="42999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2005" y="252254"/>
            <a:ext cx="420401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恒定电流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2304" y="1852464"/>
            <a:ext cx="595227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基本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概念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1600" y="710590"/>
            <a:ext cx="765860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恒定电场：由稳定分布的电荷所产生的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稳定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35000"/>
              </a:lnSpc>
            </a:pPr>
            <a:r>
              <a:rPr lang="zh-CN" altLang="en-US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电流：电荷的定向移动，大小：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方向：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正电荷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电动势：电源是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做功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把其他形式的能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转化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电势能的装置，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</a:p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电阻：导体对电流的阻碍作用，定义：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endParaRPr lang="zh-CN" altLang="zh-CN" sz="2400" u="sng" kern="100" dirty="0">
              <a:latin typeface="宋体"/>
              <a:cs typeface="Courier New"/>
            </a:endParaRPr>
          </a:p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电功和电功率：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35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电热和热功率：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79912" y="27233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非静电力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11793" y="4213557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UIt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14052" y="420593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248" name="矩形 9247"/>
          <p:cNvSpPr/>
          <p:nvPr/>
        </p:nvSpPr>
        <p:spPr>
          <a:xfrm>
            <a:off x="3707904" y="4724370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250" name="矩形 9249"/>
          <p:cNvSpPr/>
          <p:nvPr/>
        </p:nvSpPr>
        <p:spPr>
          <a:xfrm>
            <a:off x="5227692" y="4724370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9252" name="对象 9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0829"/>
              </p:ext>
            </p:extLst>
          </p:nvPr>
        </p:nvGraphicFramePr>
        <p:xfrm>
          <a:off x="5810140" y="1635646"/>
          <a:ext cx="197895" cy="51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3" imgW="152280" imgH="393480" progId="Equation.DSMT4">
                  <p:embed/>
                </p:oleObj>
              </mc:Choice>
              <mc:Fallback>
                <p:oleObj name="Equation" r:id="rId3" imgW="152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140" y="1635646"/>
                        <a:ext cx="197895" cy="511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53559"/>
              </p:ext>
            </p:extLst>
          </p:nvPr>
        </p:nvGraphicFramePr>
        <p:xfrm>
          <a:off x="4523196" y="3114929"/>
          <a:ext cx="264828" cy="5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5" imgW="203040" imgH="419040" progId="Equation.DSMT4">
                  <p:embed/>
                </p:oleObj>
              </mc:Choice>
              <mc:Fallback>
                <p:oleObj name="Equation" r:id="rId5" imgW="203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3196" y="3114929"/>
                        <a:ext cx="264828" cy="54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02786"/>
              </p:ext>
            </p:extLst>
          </p:nvPr>
        </p:nvGraphicFramePr>
        <p:xfrm>
          <a:off x="6847996" y="3632077"/>
          <a:ext cx="248778" cy="51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7" imgW="190440" imgH="393480" progId="Equation.DSMT4">
                  <p:embed/>
                </p:oleObj>
              </mc:Choice>
              <mc:Fallback>
                <p:oleObj name="Equation" r:id="rId7" imgW="190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7996" y="3632077"/>
                        <a:ext cx="248778" cy="51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左大括号 9252"/>
          <p:cNvSpPr/>
          <p:nvPr/>
        </p:nvSpPr>
        <p:spPr>
          <a:xfrm>
            <a:off x="899592" y="829335"/>
            <a:ext cx="163179" cy="426269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103583" y="474822"/>
            <a:ext cx="1644881" cy="727200"/>
          </a:xfrm>
          <a:prstGeom prst="roundRect">
            <a:avLst>
              <a:gd name="adj" fmla="val 5813"/>
            </a:avLst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08466" y="491138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网络构建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0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30" grpId="0"/>
      <p:bldP spid="9248" grpId="0"/>
      <p:bldP spid="92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84355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电源释放的电功率；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6280" y="1434862"/>
            <a:ext cx="8352928" cy="2973122"/>
            <a:chOff x="236280" y="1434862"/>
            <a:chExt cx="8352928" cy="2973122"/>
          </a:xfrm>
        </p:grpSpPr>
        <p:sp>
          <p:nvSpPr>
            <p:cNvPr id="14" name="矩形 13"/>
            <p:cNvSpPr/>
            <p:nvPr/>
          </p:nvSpPr>
          <p:spPr>
            <a:xfrm>
              <a:off x="236280" y="1434862"/>
              <a:ext cx="8352928" cy="2973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电动机正常工作时，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总电流为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电源释放的电功率为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</a:t>
              </a:r>
              <a:r>
                <a:rPr lang="zh-CN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释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EI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 W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 W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850999"/>
                </p:ext>
              </p:extLst>
            </p:nvPr>
          </p:nvGraphicFramePr>
          <p:xfrm>
            <a:off x="2048589" y="2234570"/>
            <a:ext cx="1401763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6" name="文档" r:id="rId7" imgW="1401131" imgH="915858" progId="Word.Document.12">
                    <p:embed/>
                  </p:oleObj>
                </mc:Choice>
                <mc:Fallback>
                  <p:oleObj name="文档" r:id="rId7" imgW="1401131" imgH="91585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48589" y="2234570"/>
                          <a:ext cx="1401763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179512" y="435671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5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8741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电动机消耗的电功率和将电能转化为机械能的功率；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288" y="1434862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电动机两端的电压为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3.0)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电动机消耗的电功率为：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 W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电动机消耗的热功率为：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9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34761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根据能量守恒得，电动机将电能转化为机械能的功率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 W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380" y="26743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12 W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</a:rPr>
              <a:t>8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</a:rPr>
              <a:t>W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48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96471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电源的输出功率和效率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280" y="1612786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电源的输出功率为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0.5)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18 W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07644"/>
              </p:ext>
            </p:extLst>
          </p:nvPr>
        </p:nvGraphicFramePr>
        <p:xfrm>
          <a:off x="342384" y="2959263"/>
          <a:ext cx="67183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文档" r:id="rId7" imgW="6717841" imgH="1540797" progId="Word.Document.12">
                  <p:embed/>
                </p:oleObj>
              </mc:Choice>
              <mc:Fallback>
                <p:oleObj name="文档" r:id="rId7" imgW="6717841" imgH="1540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384" y="2959263"/>
                        <a:ext cx="6718300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94752" y="409927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18 W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90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%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81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484804"/>
            <a:ext cx="504056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基本电路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5204" y="506378"/>
            <a:ext cx="864096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串联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电路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99300" y="115858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…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en-US" altLang="zh-CN" sz="2400" u="sng" kern="100" baseline="-25000" dirty="0" smtClean="0">
              <a:solidFill>
                <a:srgbClr val="404040"/>
              </a:solidFill>
              <a:latin typeface="Times New Roman"/>
              <a:ea typeface="微软雅黑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400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分配规律：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∝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5684" y="2044834"/>
            <a:ext cx="86409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并联电路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06920" y="1750769"/>
            <a:ext cx="7121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…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分配规律：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dirty="0" smtClean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∝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5968" y="3406953"/>
            <a:ext cx="697639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纯电阻电路：电功完全转化为电热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非纯电阻电路：电功等于电热加其他形式的能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逻辑电路：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门、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门、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门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9449" y="173489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5822" y="172626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15324" y="7715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26416" y="699542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67452" y="1822053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10283"/>
              </p:ext>
            </p:extLst>
          </p:nvPr>
        </p:nvGraphicFramePr>
        <p:xfrm>
          <a:off x="7107520" y="1793921"/>
          <a:ext cx="289148" cy="64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177480" imgH="393480" progId="Equation.DSMT4">
                  <p:embed/>
                </p:oleObj>
              </mc:Choice>
              <mc:Fallback>
                <p:oleObj name="Equation" r:id="rId3" imgW="177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7520" y="1793921"/>
                        <a:ext cx="289148" cy="64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49971"/>
              </p:ext>
            </p:extLst>
          </p:nvPr>
        </p:nvGraphicFramePr>
        <p:xfrm>
          <a:off x="7689160" y="1491630"/>
          <a:ext cx="850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520560" imgH="431640" progId="Equation.DSMT4">
                  <p:embed/>
                </p:oleObj>
              </mc:Choice>
              <mc:Fallback>
                <p:oleObj name="Equation" r:id="rId5" imgW="520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9160" y="1491630"/>
                        <a:ext cx="8509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1987332" y="241335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63888" y="2340918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400" kern="100" baseline="-25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400" kern="100" dirty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57090"/>
              </p:ext>
            </p:extLst>
          </p:nvPr>
        </p:nvGraphicFramePr>
        <p:xfrm>
          <a:off x="3737268" y="2891507"/>
          <a:ext cx="289148" cy="64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177480" imgH="393480" progId="Equation.DSMT4">
                  <p:embed/>
                </p:oleObj>
              </mc:Choice>
              <mc:Fallback>
                <p:oleObj name="Equation" r:id="rId7" imgW="177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7268" y="2891507"/>
                        <a:ext cx="289148" cy="64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82455"/>
              </p:ext>
            </p:extLst>
          </p:nvPr>
        </p:nvGraphicFramePr>
        <p:xfrm>
          <a:off x="4644008" y="2882642"/>
          <a:ext cx="289148" cy="64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8" imgW="177480" imgH="393480" progId="Equation.DSMT4">
                  <p:embed/>
                </p:oleObj>
              </mc:Choice>
              <mc:Fallback>
                <p:oleObj name="Equation" r:id="rId8" imgW="177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2882642"/>
                        <a:ext cx="289148" cy="64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左大括号 49"/>
          <p:cNvSpPr/>
          <p:nvPr/>
        </p:nvSpPr>
        <p:spPr>
          <a:xfrm>
            <a:off x="1627292" y="267494"/>
            <a:ext cx="216024" cy="150586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>
          <a:xfrm>
            <a:off x="1627292" y="1842259"/>
            <a:ext cx="216024" cy="152840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大括号 51"/>
          <p:cNvSpPr/>
          <p:nvPr/>
        </p:nvSpPr>
        <p:spPr>
          <a:xfrm>
            <a:off x="691188" y="173489"/>
            <a:ext cx="174496" cy="48465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/>
      <p:bldP spid="37" grpId="0"/>
      <p:bldP spid="39" grpId="0"/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560" y="1434862"/>
            <a:ext cx="576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基本规律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1200" y="604674"/>
            <a:ext cx="425489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电阻定律：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1000" u="sng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焦耳定律：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95244" y="2170354"/>
            <a:ext cx="4254896" cy="84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欧姆定律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93368" y="1900818"/>
            <a:ext cx="425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部分电路：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1000" u="sng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1000" u="sng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07428" y="3218011"/>
            <a:ext cx="72453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闭合电路的功率：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总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出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4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2384" y="3866877"/>
            <a:ext cx="65591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多用电表的原理</a:t>
            </a:r>
            <a:r>
              <a:rPr lang="zh-CN" altLang="zh-CN" sz="2400" kern="10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4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使用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12218"/>
              </p:ext>
            </p:extLst>
          </p:nvPr>
        </p:nvGraphicFramePr>
        <p:xfrm>
          <a:off x="3412252" y="491138"/>
          <a:ext cx="432048" cy="60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3" imgW="279360" imgH="393480" progId="Equation.DSMT4">
                  <p:embed/>
                </p:oleObj>
              </mc:Choice>
              <mc:Fallback>
                <p:oleObj name="Equation" r:id="rId3" imgW="279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2252" y="491138"/>
                        <a:ext cx="432048" cy="60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55484" y="1261229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89395"/>
              </p:ext>
            </p:extLst>
          </p:nvPr>
        </p:nvGraphicFramePr>
        <p:xfrm>
          <a:off x="4976250" y="1811216"/>
          <a:ext cx="292970" cy="60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Equation" r:id="rId5" imgW="190440" imgH="393480" progId="Equation.DSMT4">
                  <p:embed/>
                </p:oleObj>
              </mc:Choice>
              <mc:Fallback>
                <p:oleObj name="Equation" r:id="rId5" imgW="190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6250" y="1811216"/>
                        <a:ext cx="292970" cy="60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14213"/>
              </p:ext>
            </p:extLst>
          </p:nvPr>
        </p:nvGraphicFramePr>
        <p:xfrm>
          <a:off x="4844048" y="2370966"/>
          <a:ext cx="5873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7" imgW="380880" imgH="393480" progId="Equation.DSMT4">
                  <p:embed/>
                </p:oleObj>
              </mc:Choice>
              <mc:Fallback>
                <p:oleObj name="Equation" r:id="rId7" imgW="380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4048" y="2370966"/>
                        <a:ext cx="587375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4369982" y="3318981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05356" y="330793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IU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46300" y="329183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4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2627784" y="2067866"/>
            <a:ext cx="144016" cy="93593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>
            <a:off x="1115616" y="771550"/>
            <a:ext cx="144016" cy="367240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62412" y="2023269"/>
            <a:ext cx="90562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实验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5656" y="871025"/>
            <a:ext cx="5723036" cy="286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描绘小灯泡的伏安特性曲线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测定金属的电阻率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练习使用多用电表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测定电池的电动势和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内阻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73168" y="1131590"/>
            <a:ext cx="216024" cy="252028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24312" y="868903"/>
            <a:ext cx="5400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一、纯电阻电路和非纯电阻电路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7544" y="1563026"/>
            <a:ext cx="8661216" cy="3096956"/>
            <a:chOff x="482784" y="1591105"/>
            <a:chExt cx="8661216" cy="3096956"/>
          </a:xfrm>
        </p:grpSpPr>
        <p:sp>
          <p:nvSpPr>
            <p:cNvPr id="7" name="矩形 6"/>
            <p:cNvSpPr/>
            <p:nvPr/>
          </p:nvSpPr>
          <p:spPr>
            <a:xfrm>
              <a:off x="482784" y="1591105"/>
              <a:ext cx="8661216" cy="2973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对于纯电阻电路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如白炽灯、电炉丝等构成的电路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，电流做功将电能全部转化为内能，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UIt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t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Pt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对于非纯电阻电路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如含有电动机、电解槽等的电路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，电功大于电热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在这种情况下，不能用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Rt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宋体"/>
                  <a:ea typeface="Times New Roman"/>
                  <a:cs typeface="Courier New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宋体"/>
                  <a:ea typeface="Times New Roman"/>
                  <a:cs typeface="Courier New"/>
                </a:rPr>
                <a:t> 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t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来计算电功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564149"/>
                </p:ext>
              </p:extLst>
            </p:nvPr>
          </p:nvGraphicFramePr>
          <p:xfrm>
            <a:off x="6732240" y="2386206"/>
            <a:ext cx="601663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文档" r:id="rId4" imgW="601050" imgH="892782" progId="Word.Document.12">
                    <p:embed/>
                  </p:oleObj>
                </mc:Choice>
                <mc:Fallback>
                  <p:oleObj name="文档" r:id="rId4" imgW="601050" imgH="89278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32240" y="2386206"/>
                          <a:ext cx="601663" cy="892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533541"/>
                </p:ext>
              </p:extLst>
            </p:nvPr>
          </p:nvGraphicFramePr>
          <p:xfrm>
            <a:off x="6451828" y="3795886"/>
            <a:ext cx="601663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文档" r:id="rId7" imgW="601050" imgH="892782" progId="Word.Document.12">
                    <p:embed/>
                  </p:oleObj>
                </mc:Choice>
                <mc:Fallback>
                  <p:oleObj name="文档" r:id="rId7" imgW="601050" imgH="89278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51828" y="3795886"/>
                          <a:ext cx="601663" cy="892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7103583" y="474822"/>
            <a:ext cx="1644881" cy="7272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08466" y="498758"/>
            <a:ext cx="153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专题整合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639644"/>
            <a:ext cx="8352928" cy="358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所示，电解槽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和电炉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并联后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接到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上，电源内阻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，电炉电阻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19 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电解槽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0.5 Ω.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闭合、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断开时，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消耗功率为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684 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都闭合时电炉消耗功率为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475 W(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电炉电阻可看做不变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试求：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1506" name="Picture 2" descr="\\莫成程\f\幻灯片文件复制\2015\同步\步步高\物理\步步高人教3-1（人教）\C257A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939289"/>
            <a:ext cx="1381984" cy="106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56894" y="216342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62753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电源的电动势；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277597"/>
              </p:ext>
            </p:extLst>
          </p:nvPr>
        </p:nvGraphicFramePr>
        <p:xfrm>
          <a:off x="556578" y="1408033"/>
          <a:ext cx="8259762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文档" r:id="rId4" imgW="8262437" imgH="2311016" progId="Word.Document.12">
                  <p:embed/>
                </p:oleObj>
              </mc:Choice>
              <mc:Fallback>
                <p:oleObj name="文档" r:id="rId4" imgW="8262437" imgH="23110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578" y="1408033"/>
                        <a:ext cx="8259762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03156" y="317840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电源电动势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120 V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776" y="386789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120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1234</Words>
  <Application>Microsoft Office PowerPoint</Application>
  <PresentationFormat>全屏显示(16:9)</PresentationFormat>
  <Paragraphs>214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567</cp:revision>
  <dcterms:modified xsi:type="dcterms:W3CDTF">2015-04-29T10:24:57Z</dcterms:modified>
</cp:coreProperties>
</file>