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55" r:id="rId2"/>
    <p:sldId id="358" r:id="rId3"/>
    <p:sldId id="359" r:id="rId4"/>
    <p:sldId id="341" r:id="rId5"/>
    <p:sldId id="372" r:id="rId6"/>
    <p:sldId id="374" r:id="rId7"/>
    <p:sldId id="391" r:id="rId8"/>
    <p:sldId id="392" r:id="rId9"/>
    <p:sldId id="393" r:id="rId10"/>
    <p:sldId id="413" r:id="rId11"/>
    <p:sldId id="398" r:id="rId12"/>
    <p:sldId id="400" r:id="rId13"/>
    <p:sldId id="401" r:id="rId14"/>
    <p:sldId id="402" r:id="rId15"/>
    <p:sldId id="404" r:id="rId16"/>
    <p:sldId id="405" r:id="rId17"/>
    <p:sldId id="406" r:id="rId18"/>
    <p:sldId id="399" r:id="rId19"/>
    <p:sldId id="407" r:id="rId20"/>
    <p:sldId id="344" r:id="rId21"/>
    <p:sldId id="375" r:id="rId22"/>
    <p:sldId id="408" r:id="rId23"/>
    <p:sldId id="409" r:id="rId24"/>
    <p:sldId id="414" r:id="rId25"/>
    <p:sldId id="410" r:id="rId26"/>
    <p:sldId id="411" r:id="rId27"/>
    <p:sldId id="389" r:id="rId2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45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3</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4/29/2015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Word___2.docx"/></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Word___3.docx"/></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package" Target="../embeddings/Microsoft_Word___4.docx"/></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package" Target="../embeddings/Microsoft_Word___5.docx"/><Relationship Id="rId3" Type="http://schemas.openxmlformats.org/officeDocument/2006/relationships/slide" Target="slide20.xml"/><Relationship Id="rId7" Type="http://schemas.openxmlformats.org/officeDocument/2006/relationships/oleObject" Target="../embeddings/oleObject5.bin"/><Relationship Id="rId12"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25.xml"/><Relationship Id="rId11" Type="http://schemas.openxmlformats.org/officeDocument/2006/relationships/package" Target="../embeddings/Microsoft_Word___6.docx"/><Relationship Id="rId5" Type="http://schemas.openxmlformats.org/officeDocument/2006/relationships/slide" Target="slide23.xml"/><Relationship Id="rId10" Type="http://schemas.openxmlformats.org/officeDocument/2006/relationships/oleObject" Target="../embeddings/oleObject6.bin"/><Relationship Id="rId4" Type="http://schemas.openxmlformats.org/officeDocument/2006/relationships/slide" Target="slide22.xml"/><Relationship Id="rId9"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1.xml"/><Relationship Id="rId5" Type="http://schemas.openxmlformats.org/officeDocument/2006/relationships/slide" Target="slide25.xml"/><Relationship Id="rId4" Type="http://schemas.openxmlformats.org/officeDocument/2006/relationships/slide" Target="slide23.xml"/></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3.xml"/></Relationships>
</file>

<file path=ppt/slides/_rels/slide2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3.xml"/></Relationships>
</file>

<file path=ppt/slides/_rels/slide2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3.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7" Type="http://schemas.openxmlformats.org/officeDocument/2006/relationships/image" Target="../media/image10.png"/><Relationship Id="rId2"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5.xml"/><Relationship Id="rId4" Type="http://schemas.openxmlformats.org/officeDocument/2006/relationships/slide" Target="slide23.xml"/></Relationships>
</file>

<file path=ppt/slides/_rels/slide27.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2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__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第二章</a:t>
            </a:r>
            <a:endParaRPr lang="en-US" altLang="zh-CN" sz="6000" b="1" dirty="0">
              <a:solidFill>
                <a:srgbClr val="0070C0"/>
              </a:solidFill>
              <a:latin typeface="Impact" panose="020B0806030902050204" pitchFamily="34" charset="0"/>
              <a:ea typeface="微软雅黑" pitchFamily="34" charset="-122"/>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43425" y="1674525"/>
            <a:ext cx="3775393"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恒定电流</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en-US" sz="2400" b="1" dirty="0" smtClean="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5" name="矩形 14"/>
          <p:cNvSpPr/>
          <p:nvPr/>
        </p:nvSpPr>
        <p:spPr>
          <a:xfrm>
            <a:off x="467544" y="1779662"/>
            <a:ext cx="8352928" cy="1532727"/>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号、</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号、</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号干电池体积依次减少，其电动势如何？</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smtClean="0">
                <a:solidFill>
                  <a:schemeClr val="accent6">
                    <a:lumMod val="75000"/>
                  </a:schemeClr>
                </a:solidFill>
                <a:latin typeface="Times New Roman"/>
                <a:ea typeface="微软雅黑"/>
                <a:cs typeface="Times New Roman"/>
              </a:rPr>
              <a:t>电动势都是</a:t>
            </a:r>
            <a:r>
              <a:rPr lang="en-US" altLang="zh-CN" sz="2600" kern="100" dirty="0" smtClean="0">
                <a:solidFill>
                  <a:schemeClr val="accent6">
                    <a:lumMod val="75000"/>
                  </a:schemeClr>
                </a:solidFill>
                <a:latin typeface="Times New Roman"/>
                <a:ea typeface="微软雅黑"/>
                <a:cs typeface="Courier New"/>
              </a:rPr>
              <a:t>1.5 V.</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95385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536"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6320"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624526"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smtClean="0">
                <a:ln>
                  <a:noFill/>
                </a:ln>
                <a:solidFill>
                  <a:srgbClr val="1D8DE5"/>
                </a:solidFill>
                <a:effectLst/>
                <a:uLnTx/>
                <a:uFillTx/>
                <a:latin typeface="微软雅黑" pitchFamily="34" charset="-122"/>
                <a:ea typeface="微软雅黑" pitchFamily="34" charset="-122"/>
              </a:rPr>
              <a:t>典</a:t>
            </a: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11" name="矩形 10"/>
          <p:cNvSpPr/>
          <p:nvPr/>
        </p:nvSpPr>
        <p:spPr>
          <a:xfrm>
            <a:off x="162377" y="699542"/>
            <a:ext cx="3185487"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一、对电动势的理解</a:t>
            </a:r>
          </a:p>
        </p:txBody>
      </p:sp>
      <p:sp>
        <p:nvSpPr>
          <p:cNvPr id="7" name="矩形 6"/>
          <p:cNvSpPr/>
          <p:nvPr/>
        </p:nvSpPr>
        <p:spPr>
          <a:xfrm>
            <a:off x="135488" y="1203598"/>
            <a:ext cx="9045024" cy="4013406"/>
          </a:xfrm>
          <a:prstGeom prst="rect">
            <a:avLst/>
          </a:prstGeom>
        </p:spPr>
        <p:txBody>
          <a:bodyPr wrap="square">
            <a:spAutoFit/>
          </a:bodyPr>
          <a:lstStyle/>
          <a:p>
            <a:pPr algn="just">
              <a:lnSpc>
                <a:spcPct val="14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下列关于电动势</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的说法中正确的是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电动势</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的大小，与非静电力所做的功</a:t>
            </a:r>
            <a:r>
              <a:rPr lang="en-US" altLang="zh-CN" sz="2600" i="1" kern="100" dirty="0">
                <a:solidFill>
                  <a:srgbClr val="404040"/>
                </a:solidFill>
                <a:latin typeface="Times New Roman"/>
                <a:ea typeface="微软雅黑"/>
                <a:cs typeface="Courier New"/>
              </a:rPr>
              <a:t>W</a:t>
            </a:r>
            <a:r>
              <a:rPr lang="zh-CN" altLang="zh-CN" sz="2600" kern="100" dirty="0">
                <a:solidFill>
                  <a:srgbClr val="404040"/>
                </a:solidFill>
                <a:latin typeface="Times New Roman"/>
                <a:ea typeface="微软雅黑"/>
                <a:cs typeface="Times New Roman"/>
              </a:rPr>
              <a:t>的大小成正比，</a:t>
            </a:r>
            <a:r>
              <a:rPr lang="zh-CN" altLang="zh-CN" sz="2600" kern="100" dirty="0" smtClean="0">
                <a:solidFill>
                  <a:srgbClr val="404040"/>
                </a:solidFill>
                <a:latin typeface="Times New Roman"/>
                <a:ea typeface="微软雅黑"/>
                <a:cs typeface="Times New Roman"/>
              </a:rPr>
              <a:t>与</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移送</a:t>
            </a:r>
            <a:r>
              <a:rPr lang="zh-CN" altLang="zh-CN" sz="2600" kern="100" dirty="0">
                <a:solidFill>
                  <a:srgbClr val="404040"/>
                </a:solidFill>
                <a:latin typeface="Times New Roman"/>
                <a:ea typeface="微软雅黑"/>
                <a:cs typeface="Times New Roman"/>
              </a:rPr>
              <a:t>电荷量</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的大小成反比</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电动势</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是由电源本身决定</a:t>
            </a:r>
            <a:r>
              <a:rPr lang="zh-CN" altLang="zh-CN" sz="2600" kern="100" dirty="0" smtClean="0">
                <a:solidFill>
                  <a:srgbClr val="404040"/>
                </a:solidFill>
                <a:latin typeface="Times New Roman"/>
                <a:ea typeface="微软雅黑"/>
                <a:cs typeface="Times New Roman"/>
              </a:rPr>
              <a:t>的</a:t>
            </a:r>
            <a:r>
              <a:rPr lang="en-US" altLang="zh-CN" sz="2600" kern="100" dirty="0" smtClean="0">
                <a:solidFill>
                  <a:srgbClr val="404040"/>
                </a:solidFill>
                <a:latin typeface="Times New Roman"/>
                <a:ea typeface="微软雅黑"/>
                <a:cs typeface="Times New Roman"/>
              </a:rPr>
              <a:t>,</a:t>
            </a:r>
            <a:r>
              <a:rPr lang="zh-CN" altLang="zh-CN" sz="2600" kern="100" dirty="0" smtClean="0">
                <a:solidFill>
                  <a:srgbClr val="404040"/>
                </a:solidFill>
                <a:latin typeface="Times New Roman"/>
                <a:ea typeface="微软雅黑"/>
                <a:cs typeface="Times New Roman"/>
              </a:rPr>
              <a:t>跟</a:t>
            </a:r>
            <a:r>
              <a:rPr lang="zh-CN" altLang="zh-CN" sz="2600" kern="100" dirty="0">
                <a:solidFill>
                  <a:srgbClr val="404040"/>
                </a:solidFill>
                <a:latin typeface="Times New Roman"/>
                <a:ea typeface="微软雅黑"/>
                <a:cs typeface="Times New Roman"/>
              </a:rPr>
              <a:t>电源的体积和外电路均无关</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电动势</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是表征电源把其他形式的能转化为电能本领强弱</a:t>
            </a:r>
            <a:r>
              <a:rPr lang="zh-CN" altLang="zh-CN" sz="2600" kern="100" dirty="0" smtClean="0">
                <a:solidFill>
                  <a:srgbClr val="404040"/>
                </a:solidFill>
                <a:latin typeface="Times New Roman"/>
                <a:ea typeface="微软雅黑"/>
                <a:cs typeface="Times New Roman"/>
              </a:rPr>
              <a:t>的</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物理量</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电动势</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的单位与电势差的单位相同，故两者在本质上</a:t>
            </a:r>
            <a:r>
              <a:rPr lang="zh-CN" altLang="zh-CN" sz="2600" kern="100" dirty="0" smtClean="0">
                <a:solidFill>
                  <a:srgbClr val="404040"/>
                </a:solidFill>
                <a:latin typeface="Times New Roman"/>
                <a:ea typeface="微软雅黑"/>
                <a:cs typeface="Times New Roman"/>
              </a:rPr>
              <a:t>相同</a:t>
            </a:r>
            <a:endParaRPr lang="zh-CN" altLang="zh-CN" sz="1050" kern="100" dirty="0">
              <a:effectLst/>
              <a:latin typeface="宋体"/>
              <a:cs typeface="Courier New"/>
            </a:endParaRPr>
          </a:p>
        </p:txBody>
      </p:sp>
    </p:spTree>
    <p:extLst>
      <p:ext uri="{BB962C8B-B14F-4D97-AF65-F5344CB8AC3E}">
        <p14:creationId xmlns:p14="http://schemas.microsoft.com/office/powerpoint/2010/main" val="1566889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555526"/>
            <a:ext cx="8352928" cy="421846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本题考查了电动势的基本概念，关键要正确地理解电动势</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电动势是一个用比值定义的物理量，这个物理量是与这两个相比的项没有关系，它是由电源本身决定的，是表征其他形式的能转化为电能本领强弱的物理量</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电动势和电压尽管单位相同，但本质上是不相同的，故选</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192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95343"/>
            <a:ext cx="8352928" cy="5133713"/>
          </a:xfrm>
          <a:prstGeom prst="rect">
            <a:avLst/>
          </a:prstGeom>
        </p:spPr>
        <p:txBody>
          <a:bodyPr wrap="square">
            <a:spAutoFit/>
          </a:bodyPr>
          <a:lstStyle/>
          <a:p>
            <a:pPr algn="just">
              <a:lnSpc>
                <a:spcPct val="140000"/>
              </a:lnSpc>
              <a:spcAft>
                <a:spcPts val="0"/>
              </a:spcAft>
            </a:pPr>
            <a:r>
              <a:rPr lang="zh-CN" altLang="zh-CN" sz="2600" b="1" kern="100" dirty="0">
                <a:solidFill>
                  <a:srgbClr val="00B050"/>
                </a:solidFill>
                <a:latin typeface="Times New Roman"/>
                <a:ea typeface="微软雅黑"/>
                <a:cs typeface="Times New Roman"/>
              </a:rPr>
              <a:t>针对训练　</a:t>
            </a:r>
            <a:r>
              <a:rPr lang="zh-CN" altLang="zh-CN" sz="2600" kern="100" dirty="0">
                <a:solidFill>
                  <a:srgbClr val="404040"/>
                </a:solidFill>
                <a:latin typeface="Times New Roman"/>
                <a:ea typeface="微软雅黑"/>
                <a:cs typeface="Times New Roman"/>
              </a:rPr>
              <a:t>关于电动势，下列说法中正确的是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在电源内部把正电荷从负极移到正极，非静电力做功</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电势</a:t>
            </a:r>
            <a:r>
              <a:rPr lang="zh-CN" altLang="zh-CN" sz="2600" kern="100" dirty="0">
                <a:solidFill>
                  <a:srgbClr val="404040"/>
                </a:solidFill>
                <a:latin typeface="Times New Roman"/>
                <a:ea typeface="微软雅黑"/>
                <a:cs typeface="Times New Roman"/>
              </a:rPr>
              <a:t>能增加</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对于给定的电源，移动正电荷非静电力做功越多，</a:t>
            </a:r>
            <a:r>
              <a:rPr lang="zh-CN" altLang="zh-CN" sz="2600" kern="100" dirty="0" smtClean="0">
                <a:solidFill>
                  <a:srgbClr val="404040"/>
                </a:solidFill>
                <a:latin typeface="Times New Roman"/>
                <a:ea typeface="微软雅黑"/>
                <a:cs typeface="Times New Roman"/>
              </a:rPr>
              <a:t>电</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动</a:t>
            </a:r>
            <a:r>
              <a:rPr lang="zh-CN" altLang="zh-CN" sz="2600" kern="100" dirty="0">
                <a:solidFill>
                  <a:srgbClr val="404040"/>
                </a:solidFill>
                <a:latin typeface="Times New Roman"/>
                <a:ea typeface="微软雅黑"/>
                <a:cs typeface="Times New Roman"/>
              </a:rPr>
              <a:t>势就越大</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电动势越大，说明非静电力在电源内部把正电荷从</a:t>
            </a:r>
            <a:r>
              <a:rPr lang="zh-CN" altLang="zh-CN" sz="2600" kern="100" dirty="0" smtClean="0">
                <a:solidFill>
                  <a:srgbClr val="404040"/>
                </a:solidFill>
                <a:latin typeface="Times New Roman"/>
                <a:ea typeface="微软雅黑"/>
                <a:cs typeface="Times New Roman"/>
              </a:rPr>
              <a:t>负</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极</a:t>
            </a:r>
            <a:r>
              <a:rPr lang="zh-CN" altLang="zh-CN" sz="2600" kern="100" dirty="0">
                <a:solidFill>
                  <a:srgbClr val="404040"/>
                </a:solidFill>
                <a:latin typeface="Times New Roman"/>
                <a:ea typeface="微软雅黑"/>
                <a:cs typeface="Times New Roman"/>
              </a:rPr>
              <a:t>向正极移动时，单位电荷量做功越多</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电动势越大，说明非静电力在电源内部把正电荷从</a:t>
            </a:r>
            <a:r>
              <a:rPr lang="zh-CN" altLang="zh-CN" sz="2600" kern="100" dirty="0" smtClean="0">
                <a:solidFill>
                  <a:srgbClr val="404040"/>
                </a:solidFill>
                <a:latin typeface="Times New Roman"/>
                <a:ea typeface="微软雅黑"/>
                <a:cs typeface="Times New Roman"/>
              </a:rPr>
              <a:t>负</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极移</a:t>
            </a:r>
            <a:r>
              <a:rPr lang="zh-CN" altLang="zh-CN" sz="2600" kern="100" dirty="0">
                <a:solidFill>
                  <a:srgbClr val="404040"/>
                </a:solidFill>
                <a:latin typeface="Times New Roman"/>
                <a:ea typeface="微软雅黑"/>
                <a:cs typeface="Times New Roman"/>
              </a:rPr>
              <a:t>到正极时，移送的电荷量越多</a:t>
            </a:r>
            <a:endParaRPr lang="zh-CN" altLang="zh-CN" sz="1050" kern="100" dirty="0">
              <a:effectLst/>
              <a:latin typeface="宋体"/>
              <a:cs typeface="Courier New"/>
            </a:endParaRPr>
          </a:p>
        </p:txBody>
      </p:sp>
    </p:spTree>
    <p:extLst>
      <p:ext uri="{BB962C8B-B14F-4D97-AF65-F5344CB8AC3E}">
        <p14:creationId xmlns:p14="http://schemas.microsoft.com/office/powerpoint/2010/main" val="2860000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51470"/>
            <a:ext cx="8352928" cy="5068695"/>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电源是将其他形式的能转化为电势能的装置，是通过电源内部的非静电力做功来完成的，所以，非静电力做功，电势能就增加，因此选项</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电源的电动势是反映电源内部其他形式的能转化为电势能本领的物理量，电动势在数值上等于移送单位电荷量的正电荷所做的功，不能说电动势越大，非静电力做功越多，也不能说电动势越大，移送的电荷量越多，所以选项</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正确，选项</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622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223069"/>
            <a:ext cx="4825360" cy="69249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二、对公式</a:t>
            </a:r>
            <a:r>
              <a:rPr lang="en-US" altLang="zh-CN" sz="2600" b="1" i="1" kern="100" dirty="0">
                <a:latin typeface="Times New Roman" pitchFamily="18" charset="0"/>
                <a:ea typeface="微软雅黑" pitchFamily="34" charset="-122"/>
                <a:cs typeface="Times New Roman" pitchFamily="18" charset="0"/>
              </a:rPr>
              <a:t>E</a:t>
            </a:r>
            <a:r>
              <a:rPr lang="zh-CN" altLang="zh-CN" sz="2600" b="1" kern="100" dirty="0" smtClean="0">
                <a:latin typeface="Times New Roman" pitchFamily="18" charset="0"/>
                <a:ea typeface="微软雅黑" pitchFamily="34" charset="-122"/>
                <a:cs typeface="Times New Roman" pitchFamily="18" charset="0"/>
              </a:rPr>
              <a:t>＝</a:t>
            </a:r>
            <a:r>
              <a:rPr lang="en-US" altLang="zh-CN" sz="2600" b="1" kern="100" dirty="0" smtClean="0">
                <a:latin typeface="Times New Roman" pitchFamily="18" charset="0"/>
                <a:ea typeface="微软雅黑" pitchFamily="34" charset="-122"/>
                <a:cs typeface="Times New Roman" pitchFamily="18" charset="0"/>
              </a:rPr>
              <a:t>     </a:t>
            </a:r>
            <a:r>
              <a:rPr lang="zh-CN" altLang="zh-CN" sz="2600" b="1" kern="100" dirty="0" smtClean="0">
                <a:latin typeface="Times New Roman" pitchFamily="18" charset="0"/>
                <a:ea typeface="微软雅黑" pitchFamily="34" charset="-122"/>
                <a:cs typeface="Times New Roman" pitchFamily="18" charset="0"/>
              </a:rPr>
              <a:t>的</a:t>
            </a:r>
            <a:r>
              <a:rPr lang="zh-CN" altLang="zh-CN" sz="2600" b="1" kern="100" dirty="0">
                <a:latin typeface="Times New Roman" pitchFamily="18" charset="0"/>
                <a:ea typeface="微软雅黑" pitchFamily="34" charset="-122"/>
                <a:cs typeface="Times New Roman" pitchFamily="18" charset="0"/>
              </a:rPr>
              <a:t>理解和应用</a:t>
            </a:r>
          </a:p>
        </p:txBody>
      </p:sp>
      <p:sp>
        <p:nvSpPr>
          <p:cNvPr id="5" name="矩形 4"/>
          <p:cNvSpPr/>
          <p:nvPr/>
        </p:nvSpPr>
        <p:spPr>
          <a:xfrm>
            <a:off x="251520" y="987574"/>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由六节干电池</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每节的电动势为</a:t>
            </a:r>
            <a:r>
              <a:rPr lang="en-US" altLang="zh-CN" sz="2600" kern="100" dirty="0">
                <a:solidFill>
                  <a:srgbClr val="404040"/>
                </a:solidFill>
                <a:latin typeface="Times New Roman"/>
                <a:ea typeface="微软雅黑"/>
                <a:cs typeface="Courier New"/>
              </a:rPr>
              <a:t>1.5 V)</a:t>
            </a:r>
            <a:r>
              <a:rPr lang="zh-CN" altLang="zh-CN" sz="2600" kern="100" dirty="0">
                <a:solidFill>
                  <a:srgbClr val="404040"/>
                </a:solidFill>
                <a:latin typeface="Times New Roman"/>
                <a:ea typeface="微软雅黑"/>
                <a:cs typeface="Times New Roman"/>
              </a:rPr>
              <a:t>串联组成的电池组，对一电阻供电</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电路中的电流为</a:t>
            </a:r>
            <a:r>
              <a:rPr lang="en-US" altLang="zh-CN" sz="2600" kern="100" dirty="0">
                <a:solidFill>
                  <a:srgbClr val="404040"/>
                </a:solidFill>
                <a:latin typeface="Times New Roman"/>
                <a:ea typeface="微软雅黑"/>
                <a:cs typeface="Courier New"/>
              </a:rPr>
              <a:t>2 A</a:t>
            </a:r>
            <a:r>
              <a:rPr lang="zh-CN" altLang="zh-CN" sz="2600" kern="100" dirty="0">
                <a:solidFill>
                  <a:srgbClr val="404040"/>
                </a:solidFill>
                <a:latin typeface="Times New Roman"/>
                <a:ea typeface="微软雅黑"/>
                <a:cs typeface="Times New Roman"/>
              </a:rPr>
              <a:t>，在</a:t>
            </a:r>
            <a:r>
              <a:rPr lang="en-US" altLang="zh-CN" sz="2600" kern="100" dirty="0">
                <a:solidFill>
                  <a:srgbClr val="404040"/>
                </a:solidFill>
                <a:latin typeface="Times New Roman"/>
                <a:ea typeface="微软雅黑"/>
                <a:cs typeface="Courier New"/>
              </a:rPr>
              <a:t>10 s</a:t>
            </a:r>
            <a:r>
              <a:rPr lang="zh-CN" altLang="zh-CN" sz="2600" kern="100" dirty="0">
                <a:solidFill>
                  <a:srgbClr val="404040"/>
                </a:solidFill>
                <a:latin typeface="Times New Roman"/>
                <a:ea typeface="微软雅黑"/>
                <a:cs typeface="Times New Roman"/>
              </a:rPr>
              <a:t>内电源做功为</a:t>
            </a:r>
            <a:r>
              <a:rPr lang="en-US" altLang="zh-CN" sz="2600" kern="100" dirty="0">
                <a:solidFill>
                  <a:srgbClr val="404040"/>
                </a:solidFill>
                <a:latin typeface="Times New Roman"/>
                <a:ea typeface="微软雅黑"/>
                <a:cs typeface="Courier New"/>
              </a:rPr>
              <a:t>180 J</a:t>
            </a:r>
            <a:r>
              <a:rPr lang="zh-CN" altLang="zh-CN" sz="2600" kern="100" dirty="0">
                <a:solidFill>
                  <a:srgbClr val="404040"/>
                </a:solidFill>
                <a:latin typeface="Times New Roman"/>
                <a:ea typeface="微软雅黑"/>
                <a:cs typeface="Times New Roman"/>
              </a:rPr>
              <a:t>，则电池组的电动势为多少？从计算结果中你能得到什么启示？</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48737845"/>
              </p:ext>
            </p:extLst>
          </p:nvPr>
        </p:nvGraphicFramePr>
        <p:xfrm>
          <a:off x="2627784" y="231091"/>
          <a:ext cx="677863" cy="1098550"/>
        </p:xfrm>
        <a:graphic>
          <a:graphicData uri="http://schemas.openxmlformats.org/presentationml/2006/ole">
            <mc:AlternateContent xmlns:mc="http://schemas.openxmlformats.org/markup-compatibility/2006">
              <mc:Choice xmlns:v="urn:schemas-microsoft-com:vml" Requires="v">
                <p:oleObj spid="_x0000_s4106" name="文档" r:id="rId4" imgW="677351" imgH="1099030" progId="Word.Document.12">
                  <p:embed/>
                </p:oleObj>
              </mc:Choice>
              <mc:Fallback>
                <p:oleObj name="文档" r:id="rId4" imgW="677351" imgH="1099030" progId="Word.Document.12">
                  <p:embed/>
                  <p:pic>
                    <p:nvPicPr>
                      <p:cNvPr id="0" name=""/>
                      <p:cNvPicPr/>
                      <p:nvPr/>
                    </p:nvPicPr>
                    <p:blipFill>
                      <a:blip r:embed="rId5"/>
                      <a:stretch>
                        <a:fillRect/>
                      </a:stretch>
                    </p:blipFill>
                    <p:spPr>
                      <a:xfrm>
                        <a:off x="2627784" y="231091"/>
                        <a:ext cx="677863" cy="1098550"/>
                      </a:xfrm>
                      <a:prstGeom prst="rect">
                        <a:avLst/>
                      </a:prstGeom>
                    </p:spPr>
                  </p:pic>
                </p:oleObj>
              </mc:Fallback>
            </mc:AlternateContent>
          </a:graphicData>
        </a:graphic>
      </p:graphicFrame>
    </p:spTree>
    <p:extLst>
      <p:ext uri="{BB962C8B-B14F-4D97-AF65-F5344CB8AC3E}">
        <p14:creationId xmlns:p14="http://schemas.microsoft.com/office/powerpoint/2010/main" val="2687192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05440580"/>
              </p:ext>
            </p:extLst>
          </p:nvPr>
        </p:nvGraphicFramePr>
        <p:xfrm>
          <a:off x="531932" y="339502"/>
          <a:ext cx="7426325" cy="2447925"/>
        </p:xfrm>
        <a:graphic>
          <a:graphicData uri="http://schemas.openxmlformats.org/presentationml/2006/ole">
            <mc:AlternateContent xmlns:mc="http://schemas.openxmlformats.org/markup-compatibility/2006">
              <mc:Choice xmlns:v="urn:schemas-microsoft-com:vml" Requires="v">
                <p:oleObj spid="_x0000_s5129" name="文档" r:id="rId4" imgW="7426440" imgH="2448696" progId="Word.Document.12">
                  <p:embed/>
                </p:oleObj>
              </mc:Choice>
              <mc:Fallback>
                <p:oleObj name="文档" r:id="rId4" imgW="7426440" imgH="2448696" progId="Word.Document.12">
                  <p:embed/>
                  <p:pic>
                    <p:nvPicPr>
                      <p:cNvPr id="0" name=""/>
                      <p:cNvPicPr/>
                      <p:nvPr/>
                    </p:nvPicPr>
                    <p:blipFill>
                      <a:blip r:embed="rId5"/>
                      <a:stretch>
                        <a:fillRect/>
                      </a:stretch>
                    </p:blipFill>
                    <p:spPr>
                      <a:xfrm>
                        <a:off x="531932" y="339502"/>
                        <a:ext cx="7426325" cy="2447925"/>
                      </a:xfrm>
                      <a:prstGeom prst="rect">
                        <a:avLst/>
                      </a:prstGeom>
                    </p:spPr>
                  </p:pic>
                </p:oleObj>
              </mc:Fallback>
            </mc:AlternateContent>
          </a:graphicData>
        </a:graphic>
      </p:graphicFrame>
      <p:sp>
        <p:nvSpPr>
          <p:cNvPr id="5" name="矩形 4"/>
          <p:cNvSpPr/>
          <p:nvPr/>
        </p:nvSpPr>
        <p:spPr>
          <a:xfrm>
            <a:off x="395536" y="2311008"/>
            <a:ext cx="8352928" cy="249299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故可得出：串联电池组的总电动势等于各电池的电动势之和</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9 V</a:t>
            </a:r>
            <a:r>
              <a:rPr lang="zh-CN" altLang="zh-CN" sz="2600" kern="100" dirty="0">
                <a:solidFill>
                  <a:schemeClr val="accent6">
                    <a:lumMod val="75000"/>
                  </a:schemeClr>
                </a:solidFill>
                <a:latin typeface="Times New Roman"/>
                <a:ea typeface="微软雅黑"/>
                <a:cs typeface="Times New Roman"/>
              </a:rPr>
              <a:t>　串联电池组的总电动势等于各电池的电动势之</a:t>
            </a:r>
            <a:r>
              <a:rPr lang="zh-CN" altLang="zh-CN" sz="2600" kern="100" dirty="0" smtClean="0">
                <a:solidFill>
                  <a:schemeClr val="accent6">
                    <a:lumMod val="75000"/>
                  </a:schemeClr>
                </a:solidFill>
                <a:latin typeface="Times New Roman"/>
                <a:ea typeface="微软雅黑"/>
                <a:cs typeface="Times New Roman"/>
              </a:rPr>
              <a:t>和</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3128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3292" y="78025"/>
            <a:ext cx="5852884"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三、电源电动势在生活、生产中的应用</a:t>
            </a:r>
          </a:p>
        </p:txBody>
      </p:sp>
      <p:sp>
        <p:nvSpPr>
          <p:cNvPr id="5" name="矩形 4"/>
          <p:cNvSpPr/>
          <p:nvPr/>
        </p:nvSpPr>
        <p:spPr>
          <a:xfrm>
            <a:off x="292030" y="707162"/>
            <a:ext cx="8520822" cy="2417970"/>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所示是两个电池外壳的说明文字</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图中所述进口电池的电动势是</a:t>
            </a:r>
            <a:r>
              <a:rPr lang="en-US" altLang="zh-CN" sz="2600" kern="100" dirty="0">
                <a:solidFill>
                  <a:srgbClr val="404040"/>
                </a:solidFill>
                <a:latin typeface="Times New Roman"/>
                <a:ea typeface="微软雅黑"/>
                <a:cs typeface="Courier New"/>
              </a:rPr>
              <a:t>______ V</a:t>
            </a:r>
            <a:r>
              <a:rPr lang="zh-CN" altLang="zh-CN" sz="2600" kern="100" dirty="0">
                <a:solidFill>
                  <a:srgbClr val="404040"/>
                </a:solidFill>
                <a:latin typeface="Times New Roman"/>
                <a:ea typeface="微软雅黑"/>
                <a:cs typeface="Times New Roman"/>
              </a:rPr>
              <a:t>；国产电池最多可放出</a:t>
            </a:r>
            <a:r>
              <a:rPr lang="en-US" altLang="zh-CN" sz="2600" kern="100" dirty="0">
                <a:solidFill>
                  <a:srgbClr val="404040"/>
                </a:solidFill>
                <a:latin typeface="Times New Roman"/>
                <a:ea typeface="微软雅黑"/>
                <a:cs typeface="Courier New"/>
              </a:rPr>
              <a:t>______ </a:t>
            </a:r>
            <a:r>
              <a:rPr lang="en-US" altLang="zh-CN" sz="2600" kern="100" dirty="0" err="1">
                <a:solidFill>
                  <a:srgbClr val="404040"/>
                </a:solidFill>
                <a:latin typeface="Times New Roman"/>
                <a:ea typeface="微软雅黑"/>
                <a:cs typeface="Courier New"/>
              </a:rPr>
              <a:t>mA·h</a:t>
            </a:r>
            <a:r>
              <a:rPr lang="zh-CN" altLang="zh-CN" sz="2600" kern="100" dirty="0">
                <a:solidFill>
                  <a:srgbClr val="404040"/>
                </a:solidFill>
                <a:latin typeface="Times New Roman"/>
                <a:ea typeface="微软雅黑"/>
                <a:cs typeface="Times New Roman"/>
              </a:rPr>
              <a:t>的电荷量，若电池平均工作电流为</a:t>
            </a:r>
            <a:r>
              <a:rPr lang="en-US" altLang="zh-CN" sz="2600" kern="100" dirty="0">
                <a:solidFill>
                  <a:srgbClr val="404040"/>
                </a:solidFill>
                <a:latin typeface="Times New Roman"/>
                <a:ea typeface="微软雅黑"/>
                <a:cs typeface="Courier New"/>
              </a:rPr>
              <a:t>0.03 A</a:t>
            </a:r>
            <a:r>
              <a:rPr lang="zh-CN" altLang="zh-CN" sz="2600" kern="100" dirty="0">
                <a:solidFill>
                  <a:srgbClr val="404040"/>
                </a:solidFill>
                <a:latin typeface="Times New Roman"/>
                <a:ea typeface="微软雅黑"/>
                <a:cs typeface="Times New Roman"/>
              </a:rPr>
              <a:t>，则最多可使用</a:t>
            </a:r>
            <a:r>
              <a:rPr lang="en-US" altLang="zh-CN" sz="2600" kern="100" dirty="0">
                <a:solidFill>
                  <a:srgbClr val="404040"/>
                </a:solidFill>
                <a:latin typeface="Times New Roman"/>
                <a:ea typeface="微软雅黑"/>
                <a:cs typeface="Courier New"/>
              </a:rPr>
              <a:t>______ h.</a:t>
            </a:r>
            <a:r>
              <a:rPr lang="zh-CN" altLang="zh-CN" sz="2600" kern="100" dirty="0">
                <a:solidFill>
                  <a:srgbClr val="404040"/>
                </a:solidFill>
                <a:latin typeface="Times New Roman"/>
                <a:ea typeface="微软雅黑"/>
                <a:cs typeface="Times New Roman"/>
              </a:rPr>
              <a:t>图中还提供了哪些信息：</a:t>
            </a:r>
            <a:r>
              <a:rPr lang="en-US" altLang="zh-CN" sz="2600" kern="100" dirty="0" smtClean="0">
                <a:solidFill>
                  <a:srgbClr val="404040"/>
                </a:solidFill>
                <a:latin typeface="Times New Roman"/>
                <a:ea typeface="微软雅黑"/>
                <a:cs typeface="Courier New"/>
              </a:rPr>
              <a:t>________.</a:t>
            </a:r>
            <a:endParaRPr lang="zh-CN" altLang="zh-CN" sz="1050" kern="100" dirty="0">
              <a:effectLst/>
              <a:latin typeface="宋体"/>
              <a:cs typeface="Courier New"/>
            </a:endParaRPr>
          </a:p>
        </p:txBody>
      </p:sp>
      <p:pic>
        <p:nvPicPr>
          <p:cNvPr id="3074" name="Picture 2" descr="\\莫成程\f\幻灯片文件复制\2015\同步\步步高\物理\步步高人教3-1（人教）\C10合.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3147814"/>
            <a:ext cx="4408581" cy="1637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946788" y="472074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spTree>
    <p:extLst>
      <p:ext uri="{BB962C8B-B14F-4D97-AF65-F5344CB8AC3E}">
        <p14:creationId xmlns:p14="http://schemas.microsoft.com/office/powerpoint/2010/main" val="1493252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483518"/>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进口电池的电动势是</a:t>
            </a:r>
            <a:r>
              <a:rPr lang="en-US" altLang="zh-CN" sz="2600" kern="100" dirty="0">
                <a:solidFill>
                  <a:srgbClr val="404040"/>
                </a:solidFill>
                <a:latin typeface="Times New Roman"/>
                <a:ea typeface="微软雅黑"/>
                <a:cs typeface="Courier New"/>
              </a:rPr>
              <a:t>1.2 V</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国产电池最多可放出</a:t>
            </a:r>
            <a:r>
              <a:rPr lang="en-US" altLang="zh-CN" sz="2600" kern="100" dirty="0">
                <a:solidFill>
                  <a:srgbClr val="404040"/>
                </a:solidFill>
                <a:latin typeface="Times New Roman"/>
                <a:ea typeface="微软雅黑"/>
                <a:cs typeface="Courier New"/>
              </a:rPr>
              <a:t>600 </a:t>
            </a:r>
            <a:r>
              <a:rPr lang="en-US" altLang="zh-CN" sz="2600" kern="100" dirty="0" err="1">
                <a:solidFill>
                  <a:srgbClr val="404040"/>
                </a:solidFill>
                <a:latin typeface="Times New Roman"/>
                <a:ea typeface="微软雅黑"/>
                <a:cs typeface="Courier New"/>
              </a:rPr>
              <a:t>mA·h</a:t>
            </a:r>
            <a:r>
              <a:rPr lang="zh-CN" altLang="zh-CN" sz="2600" kern="100" dirty="0">
                <a:solidFill>
                  <a:srgbClr val="404040"/>
                </a:solidFill>
                <a:latin typeface="Times New Roman"/>
                <a:ea typeface="微软雅黑"/>
                <a:cs typeface="Times New Roman"/>
              </a:rPr>
              <a:t>的电荷量</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81900288"/>
              </p:ext>
            </p:extLst>
          </p:nvPr>
        </p:nvGraphicFramePr>
        <p:xfrm>
          <a:off x="539552" y="1851670"/>
          <a:ext cx="7258050" cy="1304925"/>
        </p:xfrm>
        <a:graphic>
          <a:graphicData uri="http://schemas.openxmlformats.org/presentationml/2006/ole">
            <mc:AlternateContent xmlns:mc="http://schemas.openxmlformats.org/markup-compatibility/2006">
              <mc:Choice xmlns:v="urn:schemas-microsoft-com:vml" Requires="v">
                <p:oleObj spid="_x0000_s6153" name="文档" r:id="rId4" imgW="7258737" imgH="1304362" progId="Word.Document.12">
                  <p:embed/>
                </p:oleObj>
              </mc:Choice>
              <mc:Fallback>
                <p:oleObj name="文档" r:id="rId4" imgW="7258737" imgH="1304362" progId="Word.Document.12">
                  <p:embed/>
                  <p:pic>
                    <p:nvPicPr>
                      <p:cNvPr id="0" name=""/>
                      <p:cNvPicPr/>
                      <p:nvPr/>
                    </p:nvPicPr>
                    <p:blipFill>
                      <a:blip r:embed="rId5"/>
                      <a:stretch>
                        <a:fillRect/>
                      </a:stretch>
                    </p:blipFill>
                    <p:spPr>
                      <a:xfrm>
                        <a:off x="539552" y="1851670"/>
                        <a:ext cx="7258050" cy="1304925"/>
                      </a:xfrm>
                      <a:prstGeom prst="rect">
                        <a:avLst/>
                      </a:prstGeom>
                    </p:spPr>
                  </p:pic>
                </p:oleObj>
              </mc:Fallback>
            </mc:AlternateContent>
          </a:graphicData>
        </a:graphic>
      </p:graphicFrame>
      <p:sp>
        <p:nvSpPr>
          <p:cNvPr id="4" name="矩形 3"/>
          <p:cNvSpPr/>
          <p:nvPr/>
        </p:nvSpPr>
        <p:spPr>
          <a:xfrm>
            <a:off x="467544" y="2554145"/>
            <a:ext cx="8352928" cy="1892826"/>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即最多可使用</a:t>
            </a:r>
            <a:r>
              <a:rPr lang="en-US" altLang="zh-CN" sz="2600" kern="100" dirty="0">
                <a:solidFill>
                  <a:srgbClr val="404040"/>
                </a:solidFill>
                <a:latin typeface="Times New Roman"/>
                <a:ea typeface="微软雅黑"/>
                <a:cs typeface="Courier New"/>
              </a:rPr>
              <a:t>20 h.</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题图中还提供了充电时间和充电电流等</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1.2</a:t>
            </a:r>
            <a:r>
              <a:rPr lang="zh-CN" altLang="zh-CN" sz="2600" kern="100" dirty="0">
                <a:solidFill>
                  <a:schemeClr val="accent6">
                    <a:lumMod val="75000"/>
                  </a:schemeClr>
                </a:solidFill>
                <a:latin typeface="Times New Roman"/>
                <a:ea typeface="微软雅黑"/>
                <a:cs typeface="Times New Roman"/>
              </a:rPr>
              <a:t>　</a:t>
            </a:r>
            <a:r>
              <a:rPr lang="en-US" altLang="zh-CN" sz="2600" kern="100" dirty="0">
                <a:solidFill>
                  <a:schemeClr val="accent6">
                    <a:lumMod val="75000"/>
                  </a:schemeClr>
                </a:solidFill>
                <a:latin typeface="Times New Roman"/>
                <a:ea typeface="微软雅黑"/>
                <a:cs typeface="Courier New"/>
              </a:rPr>
              <a:t>600</a:t>
            </a:r>
            <a:r>
              <a:rPr lang="zh-CN" altLang="zh-CN" sz="2600" kern="100" dirty="0">
                <a:solidFill>
                  <a:schemeClr val="accent6">
                    <a:lumMod val="75000"/>
                  </a:schemeClr>
                </a:solidFill>
                <a:latin typeface="Times New Roman"/>
                <a:ea typeface="微软雅黑"/>
                <a:cs typeface="Times New Roman"/>
              </a:rPr>
              <a:t>　</a:t>
            </a:r>
            <a:r>
              <a:rPr lang="en-US" altLang="zh-CN" sz="2600" kern="100" dirty="0">
                <a:solidFill>
                  <a:schemeClr val="accent6">
                    <a:lumMod val="75000"/>
                  </a:schemeClr>
                </a:solidFill>
                <a:latin typeface="Times New Roman"/>
                <a:ea typeface="微软雅黑"/>
                <a:cs typeface="Courier New"/>
              </a:rPr>
              <a:t>20</a:t>
            </a:r>
            <a:r>
              <a:rPr lang="zh-CN" altLang="zh-CN" sz="2600" kern="100" dirty="0">
                <a:solidFill>
                  <a:schemeClr val="accent6">
                    <a:lumMod val="75000"/>
                  </a:schemeClr>
                </a:solidFill>
                <a:latin typeface="Times New Roman"/>
                <a:ea typeface="微软雅黑"/>
                <a:cs typeface="Times New Roman"/>
              </a:rPr>
              <a:t>　充电时间和充电电流</a:t>
            </a:r>
            <a:r>
              <a:rPr lang="zh-CN" altLang="zh-CN" sz="2600" kern="100" dirty="0" smtClean="0">
                <a:solidFill>
                  <a:schemeClr val="accent6">
                    <a:lumMod val="75000"/>
                  </a:schemeClr>
                </a:solidFill>
                <a:latin typeface="Times New Roman"/>
                <a:ea typeface="微软雅黑"/>
                <a:cs typeface="Times New Roman"/>
              </a:rPr>
              <a:t>等</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6653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7652" y="532874"/>
            <a:ext cx="2627784"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4" name="圆角矩形 3"/>
          <p:cNvSpPr/>
          <p:nvPr/>
        </p:nvSpPr>
        <p:spPr>
          <a:xfrm>
            <a:off x="607954" y="1108938"/>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170" name="图片 1"/>
          <p:cNvPicPr>
            <a:picLocks noChangeAspect="1" noChangeArrowheads="1"/>
          </p:cNvPicPr>
          <p:nvPr/>
        </p:nvPicPr>
        <p:blipFill>
          <a:blip r:embed="rId4">
            <a:clrChange>
              <a:clrFrom>
                <a:srgbClr val="E3E3E3"/>
              </a:clrFrom>
              <a:clrTo>
                <a:srgbClr val="E3E3E3">
                  <a:alpha val="0"/>
                </a:srgbClr>
              </a:clrTo>
            </a:clrChange>
            <a:extLst>
              <a:ext uri="{28A0092B-C50C-407E-A947-70E740481C1C}">
                <a14:useLocalDpi xmlns:a14="http://schemas.microsoft.com/office/drawing/2010/main" val="0"/>
              </a:ext>
            </a:extLst>
          </a:blip>
          <a:srcRect/>
          <a:stretch>
            <a:fillRect/>
          </a:stretch>
        </p:blipFill>
        <p:spPr bwMode="auto">
          <a:xfrm>
            <a:off x="1259632" y="1698496"/>
            <a:ext cx="6652529" cy="195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48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4" name="矩形 3"/>
          <p:cNvSpPr/>
          <p:nvPr/>
        </p:nvSpPr>
        <p:spPr>
          <a:xfrm>
            <a:off x="611560" y="79361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14" name="圆角矩形 13"/>
          <p:cNvSpPr/>
          <p:nvPr/>
        </p:nvSpPr>
        <p:spPr>
          <a:xfrm>
            <a:off x="641862" y="1347614"/>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982692" y="1563638"/>
            <a:ext cx="7189708" cy="2568011"/>
          </a:xfrm>
          <a:prstGeom prst="rect">
            <a:avLst/>
          </a:prstGeom>
        </p:spPr>
        <p:txBody>
          <a:bodyPr wrap="square">
            <a:spAutoFit/>
          </a:bodyPr>
          <a:lstStyle/>
          <a:p>
            <a:pPr algn="just">
              <a:lnSpc>
                <a:spcPct val="16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知道电源是将其他形式能转化为电势能的装置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6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了解电路中自由电荷定向移动过程中，静电力和非静电力做功与能量转化的关系</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6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了解电源电动势的基本含义，知道它的定义式</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6" name="矩形 5"/>
          <p:cNvSpPr/>
          <p:nvPr/>
        </p:nvSpPr>
        <p:spPr>
          <a:xfrm>
            <a:off x="2483768" y="15320"/>
            <a:ext cx="3816424" cy="900246"/>
          </a:xfrm>
          <a:prstGeom prst="rect">
            <a:avLst/>
          </a:prstGeom>
        </p:spPr>
        <p:txBody>
          <a:bodyPr wrap="square">
            <a:spAutoFit/>
          </a:bodyPr>
          <a:lstStyle/>
          <a:p>
            <a:pPr indent="324000">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2  </a:t>
            </a:r>
            <a:r>
              <a:rPr lang="zh-CN" altLang="en-US" sz="3500" b="1" dirty="0" smtClean="0">
                <a:latin typeface="Times New Roman" pitchFamily="18" charset="0"/>
                <a:ea typeface="微软雅黑" panose="020B0503020204020204" pitchFamily="34" charset="-122"/>
                <a:cs typeface="Times New Roman" pitchFamily="18" charset="0"/>
              </a:rPr>
              <a:t>电动势</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5891130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3" name="组合 2"/>
          <p:cNvGrpSpPr/>
          <p:nvPr/>
        </p:nvGrpSpPr>
        <p:grpSpPr>
          <a:xfrm>
            <a:off x="167573" y="650394"/>
            <a:ext cx="8520822" cy="4573560"/>
            <a:chOff x="167573" y="650394"/>
            <a:chExt cx="8520822" cy="4573560"/>
          </a:xfrm>
        </p:grpSpPr>
        <p:sp>
          <p:nvSpPr>
            <p:cNvPr id="12" name="矩形 11"/>
            <p:cNvSpPr/>
            <p:nvPr/>
          </p:nvSpPr>
          <p:spPr>
            <a:xfrm>
              <a:off x="167573" y="650394"/>
              <a:ext cx="8520822" cy="4573560"/>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对电动势概念的理解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关于电压和电动势</a:t>
              </a:r>
              <a:r>
                <a:rPr lang="zh-CN" altLang="zh-CN" sz="2600" kern="100" dirty="0" smtClean="0">
                  <a:solidFill>
                    <a:srgbClr val="404040"/>
                  </a:solidFill>
                  <a:latin typeface="Times New Roman"/>
                  <a:ea typeface="微软雅黑"/>
                  <a:cs typeface="Times New Roman"/>
                </a:rPr>
                <a:t>，下</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zh-CN" altLang="zh-CN" sz="2600" kern="100" dirty="0" smtClean="0">
                  <a:solidFill>
                    <a:srgbClr val="404040"/>
                  </a:solidFill>
                  <a:latin typeface="Times New Roman"/>
                  <a:ea typeface="微软雅黑"/>
                  <a:cs typeface="Times New Roman"/>
                </a:rPr>
                <a:t>列</a:t>
              </a:r>
              <a:r>
                <a:rPr lang="zh-CN" altLang="zh-CN" sz="2600" kern="100" dirty="0">
                  <a:solidFill>
                    <a:srgbClr val="404040"/>
                  </a:solidFill>
                  <a:latin typeface="Times New Roman"/>
                  <a:ea typeface="微软雅黑"/>
                  <a:cs typeface="Times New Roman"/>
                </a:rPr>
                <a:t>说法正确的是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电动势就是电源两极间的电压</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电压和电动势单位都是伏特，所以电压和电动势是同</a:t>
              </a:r>
              <a:r>
                <a:rPr lang="zh-CN" altLang="zh-CN" sz="2600" kern="100" dirty="0" smtClean="0">
                  <a:solidFill>
                    <a:srgbClr val="404040"/>
                  </a:solidFill>
                  <a:latin typeface="Times New Roman"/>
                  <a:ea typeface="微软雅黑"/>
                  <a:cs typeface="Times New Roman"/>
                </a:rPr>
                <a:t>一</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物理量</a:t>
              </a:r>
              <a:r>
                <a:rPr lang="zh-CN" altLang="zh-CN" sz="2600" kern="100" dirty="0">
                  <a:solidFill>
                    <a:srgbClr val="404040"/>
                  </a:solidFill>
                  <a:latin typeface="Times New Roman"/>
                  <a:ea typeface="微软雅黑"/>
                  <a:cs typeface="Times New Roman"/>
                </a:rPr>
                <a:t>的不同叫法</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电压</a:t>
              </a:r>
              <a:r>
                <a:rPr lang="en-US" altLang="zh-CN" sz="2600" i="1" kern="100" dirty="0">
                  <a:solidFill>
                    <a:srgbClr val="404040"/>
                  </a:solidFill>
                  <a:latin typeface="Times New Roman"/>
                  <a:ea typeface="微软雅黑"/>
                  <a:cs typeface="Courier New"/>
                </a:rPr>
                <a:t>U</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和</a:t>
              </a:r>
              <a:r>
                <a:rPr lang="zh-CN" altLang="zh-CN" sz="2600" kern="100" dirty="0">
                  <a:solidFill>
                    <a:srgbClr val="404040"/>
                  </a:solidFill>
                  <a:latin typeface="Times New Roman"/>
                  <a:ea typeface="微软雅黑"/>
                  <a:cs typeface="Times New Roman"/>
                </a:rPr>
                <a:t>电动势</a:t>
              </a:r>
              <a:r>
                <a:rPr lang="en-US" altLang="zh-CN" sz="2600" i="1" kern="100" dirty="0">
                  <a:solidFill>
                    <a:srgbClr val="404040"/>
                  </a:solidFill>
                  <a:latin typeface="Times New Roman"/>
                  <a:ea typeface="微软雅黑"/>
                  <a:cs typeface="Courier New"/>
                </a:rPr>
                <a:t>E</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中</a:t>
              </a:r>
              <a:r>
                <a:rPr lang="zh-CN" altLang="zh-CN" sz="2600" kern="100" dirty="0">
                  <a:solidFill>
                    <a:srgbClr val="404040"/>
                  </a:solidFill>
                  <a:latin typeface="Times New Roman"/>
                  <a:ea typeface="微软雅黑"/>
                  <a:cs typeface="Times New Roman"/>
                </a:rPr>
                <a:t>的</a:t>
              </a:r>
              <a:r>
                <a:rPr lang="en-US" altLang="zh-CN" sz="2600" i="1" kern="100" dirty="0">
                  <a:solidFill>
                    <a:srgbClr val="404040"/>
                  </a:solidFill>
                  <a:latin typeface="Times New Roman"/>
                  <a:ea typeface="微软雅黑"/>
                  <a:cs typeface="Courier New"/>
                </a:rPr>
                <a:t>W</a:t>
              </a:r>
              <a:r>
                <a:rPr lang="zh-CN" altLang="zh-CN" sz="2600" kern="100" dirty="0">
                  <a:solidFill>
                    <a:srgbClr val="404040"/>
                  </a:solidFill>
                  <a:latin typeface="Times New Roman"/>
                  <a:ea typeface="微软雅黑"/>
                  <a:cs typeface="Times New Roman"/>
                </a:rPr>
                <a:t>是一样的，都是静电力</a:t>
              </a:r>
              <a:r>
                <a:rPr lang="zh-CN" altLang="zh-CN" sz="2600" kern="100" dirty="0" smtClean="0">
                  <a:solidFill>
                    <a:srgbClr val="404040"/>
                  </a:solidFill>
                  <a:latin typeface="Times New Roman"/>
                  <a:ea typeface="微软雅黑"/>
                  <a:cs typeface="Times New Roman"/>
                </a:rPr>
                <a:t>所</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做</a:t>
              </a:r>
              <a:r>
                <a:rPr lang="zh-CN" altLang="zh-CN" sz="2600" kern="100" dirty="0">
                  <a:solidFill>
                    <a:srgbClr val="404040"/>
                  </a:solidFill>
                  <a:latin typeface="Times New Roman"/>
                  <a:ea typeface="微软雅黑"/>
                  <a:cs typeface="Times New Roman"/>
                </a:rPr>
                <a:t>的功</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电压和电动势有本质的区别，反映的能量转化方向</a:t>
              </a:r>
              <a:r>
                <a:rPr lang="zh-CN" altLang="zh-CN" sz="2600" kern="100" dirty="0" smtClean="0">
                  <a:solidFill>
                    <a:srgbClr val="404040"/>
                  </a:solidFill>
                  <a:latin typeface="Times New Roman"/>
                  <a:ea typeface="微软雅黑"/>
                  <a:cs typeface="Times New Roman"/>
                </a:rPr>
                <a:t>不同</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89942065"/>
                </p:ext>
              </p:extLst>
            </p:nvPr>
          </p:nvGraphicFramePr>
          <p:xfrm>
            <a:off x="1710348" y="3386698"/>
            <a:ext cx="533400" cy="969963"/>
          </p:xfrm>
          <a:graphic>
            <a:graphicData uri="http://schemas.openxmlformats.org/presentationml/2006/ole">
              <mc:AlternateContent xmlns:mc="http://schemas.openxmlformats.org/markup-compatibility/2006">
                <mc:Choice xmlns:v="urn:schemas-microsoft-com:vml" Requires="v">
                  <p:oleObj spid="_x0000_s8206" name="文档" r:id="rId8" imgW="532667" imgH="969223" progId="Word.Document.12">
                    <p:embed/>
                  </p:oleObj>
                </mc:Choice>
                <mc:Fallback>
                  <p:oleObj name="文档" r:id="rId8" imgW="532667" imgH="969223" progId="Word.Document.12">
                    <p:embed/>
                    <p:pic>
                      <p:nvPicPr>
                        <p:cNvPr id="0" name=""/>
                        <p:cNvPicPr/>
                        <p:nvPr/>
                      </p:nvPicPr>
                      <p:blipFill>
                        <a:blip r:embed="rId9"/>
                        <a:stretch>
                          <a:fillRect/>
                        </a:stretch>
                      </p:blipFill>
                      <p:spPr>
                        <a:xfrm>
                          <a:off x="1710348" y="3386698"/>
                          <a:ext cx="533400" cy="9699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307963294"/>
                </p:ext>
              </p:extLst>
            </p:nvPr>
          </p:nvGraphicFramePr>
          <p:xfrm>
            <a:off x="3703712" y="3386698"/>
            <a:ext cx="533400" cy="969963"/>
          </p:xfrm>
          <a:graphic>
            <a:graphicData uri="http://schemas.openxmlformats.org/presentationml/2006/ole">
              <mc:AlternateContent xmlns:mc="http://schemas.openxmlformats.org/markup-compatibility/2006">
                <mc:Choice xmlns:v="urn:schemas-microsoft-com:vml" Requires="v">
                  <p:oleObj spid="_x0000_s8207" name="文档" r:id="rId11" imgW="532667" imgH="969223" progId="Word.Document.12">
                    <p:embed/>
                  </p:oleObj>
                </mc:Choice>
                <mc:Fallback>
                  <p:oleObj name="文档" r:id="rId11" imgW="532667" imgH="969223" progId="Word.Document.12">
                    <p:embed/>
                    <p:pic>
                      <p:nvPicPr>
                        <p:cNvPr id="0" name=""/>
                        <p:cNvPicPr/>
                        <p:nvPr/>
                      </p:nvPicPr>
                      <p:blipFill>
                        <a:blip r:embed="rId12"/>
                        <a:stretch>
                          <a:fillRect/>
                        </a:stretch>
                      </p:blipFill>
                      <p:spPr>
                        <a:xfrm>
                          <a:off x="3703712" y="3386698"/>
                          <a:ext cx="533400" cy="969963"/>
                        </a:xfrm>
                        <a:prstGeom prst="rect">
                          <a:avLst/>
                        </a:prstGeom>
                      </p:spPr>
                    </p:pic>
                  </p:oleObj>
                </mc:Fallback>
              </mc:AlternateContent>
            </a:graphicData>
          </a:graphic>
        </p:graphicFrame>
      </p:grpSp>
      <p:sp>
        <p:nvSpPr>
          <p:cNvPr id="14" name="圆角矩形 13"/>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323528" y="843558"/>
            <a:ext cx="8352928" cy="429348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电动势只是在数值上等于电源两极间的电压，但是不能说电动势是电压，</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错；</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尽管电压和电动势单位都是伏特，但它们不是同一物理量，有本质的区别，电压反映静电力做功，电能转化为其他形式的能，而电动势反映非静电力做功，其他形式的能转化为电能，故</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错，</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对</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771550"/>
            <a:ext cx="8352928"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对电源的理解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关于电源，下列说法正确的是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当电池用旧之后，电源电动势减小，内阻增大</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当电池用旧之后，电源电动势和内阻都不变</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当电池用旧之后，电源电动势基本不变，内阻增大</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以上说法都不对</a:t>
            </a:r>
            <a:endParaRPr lang="zh-CN" altLang="zh-CN" sz="1050" kern="100" dirty="0">
              <a:effectLst/>
              <a:latin typeface="宋体"/>
              <a:cs typeface="Courier New"/>
            </a:endParaRPr>
          </a:p>
        </p:txBody>
      </p:sp>
      <p:sp>
        <p:nvSpPr>
          <p:cNvPr id="7" name="矩形 6"/>
          <p:cNvSpPr/>
          <p:nvPr/>
        </p:nvSpPr>
        <p:spPr>
          <a:xfrm>
            <a:off x="323528" y="3730373"/>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电池用旧之后，电源电动势基本不变，但是内阻变的很大</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7300684" y="915566"/>
            <a:ext cx="407484"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cs typeface="Courier New"/>
              </a:rPr>
              <a:t>C</a:t>
            </a:r>
            <a:endParaRPr lang="zh-CN" altLang="en-US" sz="2600" kern="100" dirty="0">
              <a:solidFill>
                <a:schemeClr val="accent6">
                  <a:lumMod val="75000"/>
                </a:schemeClr>
              </a:solidFill>
              <a:latin typeface="Times New Roman"/>
              <a:ea typeface="微软雅黑"/>
              <a:cs typeface="Courier New"/>
            </a:endParaRPr>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727026"/>
            <a:ext cx="8352928" cy="4696157"/>
          </a:xfrm>
          <a:prstGeom prst="rect">
            <a:avLst/>
          </a:prstGeom>
        </p:spPr>
        <p:txBody>
          <a:bodyPr wrap="square">
            <a:spAutoFit/>
          </a:bodyPr>
          <a:lstStyle/>
          <a:p>
            <a:pPr algn="just">
              <a:lnSpc>
                <a:spcPct val="135000"/>
              </a:lnSpc>
              <a:spcAft>
                <a:spcPts val="0"/>
              </a:spcAft>
            </a:pPr>
            <a:r>
              <a:rPr lang="en-US" altLang="zh-CN" sz="2400" kern="100" dirty="0">
                <a:solidFill>
                  <a:srgbClr val="404040"/>
                </a:solidFill>
                <a:latin typeface="Times New Roman"/>
                <a:ea typeface="微软雅黑"/>
                <a:cs typeface="Courier New"/>
              </a:rPr>
              <a:t>3.(</a:t>
            </a:r>
            <a:r>
              <a:rPr lang="zh-CN" altLang="zh-CN" sz="2400" kern="100" dirty="0">
                <a:solidFill>
                  <a:srgbClr val="404040"/>
                </a:solidFill>
                <a:latin typeface="Times New Roman"/>
                <a:ea typeface="微软雅黑"/>
                <a:cs typeface="Times New Roman"/>
              </a:rPr>
              <a:t>非静电力及其做功的特点</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以下说法中正确的是</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35000"/>
              </a:lnSpc>
              <a:spcAft>
                <a:spcPts val="0"/>
              </a:spcAft>
            </a:pP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电源内部和外电路，正电荷都受静电力作用，所以能</a:t>
            </a:r>
            <a:r>
              <a:rPr lang="zh-CN" altLang="zh-CN" sz="2400" kern="100" dirty="0" smtClean="0">
                <a:solidFill>
                  <a:srgbClr val="404040"/>
                </a:solidFill>
                <a:latin typeface="Times New Roman"/>
                <a:ea typeface="微软雅黑"/>
                <a:cs typeface="Times New Roman"/>
              </a:rPr>
              <a:t>不断</a:t>
            </a:r>
            <a:endParaRPr lang="en-US" altLang="zh-CN" sz="2400" kern="100" dirty="0" smtClean="0">
              <a:solidFill>
                <a:srgbClr val="404040"/>
              </a:solidFill>
              <a:latin typeface="Times New Roman"/>
              <a:ea typeface="微软雅黑"/>
              <a:cs typeface="Times New Roman"/>
            </a:endParaRPr>
          </a:p>
          <a:p>
            <a:pPr algn="just">
              <a:lnSpc>
                <a:spcPct val="135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定向</a:t>
            </a:r>
            <a:r>
              <a:rPr lang="zh-CN" altLang="zh-CN" sz="2400" kern="100" dirty="0">
                <a:solidFill>
                  <a:srgbClr val="404040"/>
                </a:solidFill>
                <a:latin typeface="Times New Roman"/>
                <a:ea typeface="微软雅黑"/>
                <a:cs typeface="Times New Roman"/>
              </a:rPr>
              <a:t>移动形成电流</a:t>
            </a:r>
            <a:endParaRPr lang="zh-CN" altLang="zh-CN" sz="2400" kern="100" dirty="0">
              <a:latin typeface="宋体"/>
              <a:cs typeface="Courier New"/>
            </a:endParaRPr>
          </a:p>
          <a:p>
            <a:pPr algn="just">
              <a:lnSpc>
                <a:spcPct val="135000"/>
              </a:lnSpc>
              <a:spcAft>
                <a:spcPts val="0"/>
              </a:spcAft>
            </a:pP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静电力与非静电力都可以使电荷移动，所以本质上都是</a:t>
            </a:r>
            <a:r>
              <a:rPr lang="zh-CN" altLang="zh-CN" sz="2400" kern="100" dirty="0" smtClean="0">
                <a:solidFill>
                  <a:srgbClr val="404040"/>
                </a:solidFill>
                <a:latin typeface="Times New Roman"/>
                <a:ea typeface="微软雅黑"/>
                <a:cs typeface="Times New Roman"/>
              </a:rPr>
              <a:t>使</a:t>
            </a:r>
            <a:endParaRPr lang="en-US" altLang="zh-CN" sz="2400" kern="100" dirty="0" smtClean="0">
              <a:solidFill>
                <a:srgbClr val="404040"/>
              </a:solidFill>
              <a:latin typeface="Times New Roman"/>
              <a:ea typeface="微软雅黑"/>
              <a:cs typeface="Times New Roman"/>
            </a:endParaRPr>
          </a:p>
          <a:p>
            <a:pPr algn="just">
              <a:lnSpc>
                <a:spcPct val="135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电荷</a:t>
            </a:r>
            <a:r>
              <a:rPr lang="zh-CN" altLang="zh-CN" sz="2400" kern="100" dirty="0">
                <a:solidFill>
                  <a:srgbClr val="404040"/>
                </a:solidFill>
                <a:latin typeface="Times New Roman"/>
                <a:ea typeface="微软雅黑"/>
                <a:cs typeface="Times New Roman"/>
              </a:rPr>
              <a:t>的电势能减少</a:t>
            </a:r>
            <a:endParaRPr lang="zh-CN" altLang="zh-CN" sz="2400" kern="100" dirty="0">
              <a:latin typeface="宋体"/>
              <a:cs typeface="Courier New"/>
            </a:endParaRPr>
          </a:p>
          <a:p>
            <a:pPr algn="just">
              <a:lnSpc>
                <a:spcPct val="135000"/>
              </a:lnSpc>
              <a:spcAft>
                <a:spcPts val="0"/>
              </a:spcAft>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在电源内部正电荷能从负极到达正极是因为电源内部只</a:t>
            </a:r>
            <a:r>
              <a:rPr lang="zh-CN" altLang="zh-CN" sz="2400" kern="100" dirty="0" smtClean="0">
                <a:solidFill>
                  <a:srgbClr val="404040"/>
                </a:solidFill>
                <a:latin typeface="Times New Roman"/>
                <a:ea typeface="微软雅黑"/>
                <a:cs typeface="Times New Roman"/>
              </a:rPr>
              <a:t>存</a:t>
            </a:r>
            <a:endParaRPr lang="en-US" altLang="zh-CN" sz="2400" kern="100" dirty="0" smtClean="0">
              <a:solidFill>
                <a:srgbClr val="404040"/>
              </a:solidFill>
              <a:latin typeface="Times New Roman"/>
              <a:ea typeface="微软雅黑"/>
              <a:cs typeface="Times New Roman"/>
            </a:endParaRPr>
          </a:p>
          <a:p>
            <a:pPr algn="just">
              <a:lnSpc>
                <a:spcPct val="135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在</a:t>
            </a:r>
            <a:r>
              <a:rPr lang="zh-CN" altLang="zh-CN" sz="2400" kern="100" dirty="0">
                <a:solidFill>
                  <a:srgbClr val="404040"/>
                </a:solidFill>
                <a:latin typeface="Times New Roman"/>
                <a:ea typeface="微软雅黑"/>
                <a:cs typeface="Times New Roman"/>
              </a:rPr>
              <a:t>非静电力而不存在静电力</a:t>
            </a:r>
            <a:endParaRPr lang="zh-CN" altLang="zh-CN" sz="2400" kern="100" dirty="0">
              <a:latin typeface="宋体"/>
              <a:cs typeface="Courier New"/>
            </a:endParaRPr>
          </a:p>
          <a:p>
            <a:pPr algn="just">
              <a:lnSpc>
                <a:spcPct val="135000"/>
              </a:lnSpc>
              <a:spcAft>
                <a:spcPts val="0"/>
              </a:spcAft>
            </a:pP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静电力移动电荷做功电势能减少，非静电力移动电荷</a:t>
            </a:r>
            <a:r>
              <a:rPr lang="zh-CN" altLang="zh-CN" sz="2400" kern="100" dirty="0" smtClean="0">
                <a:solidFill>
                  <a:srgbClr val="404040"/>
                </a:solidFill>
                <a:latin typeface="Times New Roman"/>
                <a:ea typeface="微软雅黑"/>
                <a:cs typeface="Times New Roman"/>
              </a:rPr>
              <a:t>做功</a:t>
            </a:r>
            <a:endParaRPr lang="en-US" altLang="zh-CN" sz="2400" kern="100" dirty="0" smtClean="0">
              <a:solidFill>
                <a:srgbClr val="404040"/>
              </a:solidFill>
              <a:latin typeface="Times New Roman"/>
              <a:ea typeface="微软雅黑"/>
              <a:cs typeface="Times New Roman"/>
            </a:endParaRPr>
          </a:p>
          <a:p>
            <a:pPr algn="just">
              <a:lnSpc>
                <a:spcPct val="135000"/>
              </a:lnSpc>
              <a:spcAft>
                <a:spcPts val="0"/>
              </a:spcAft>
            </a:pPr>
            <a:r>
              <a:rPr lang="en-US"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电势</a:t>
            </a:r>
            <a:r>
              <a:rPr lang="zh-CN" altLang="zh-CN" sz="2400" kern="100" dirty="0">
                <a:solidFill>
                  <a:srgbClr val="404040"/>
                </a:solidFill>
                <a:latin typeface="Times New Roman"/>
                <a:ea typeface="微软雅黑"/>
                <a:cs typeface="Times New Roman"/>
              </a:rPr>
              <a:t>能</a:t>
            </a:r>
            <a:r>
              <a:rPr lang="zh-CN" altLang="zh-CN" sz="2400" kern="100" dirty="0" smtClean="0">
                <a:solidFill>
                  <a:srgbClr val="404040"/>
                </a:solidFill>
                <a:latin typeface="Times New Roman"/>
                <a:ea typeface="微软雅黑"/>
                <a:cs typeface="Times New Roman"/>
              </a:rPr>
              <a:t>增加</a:t>
            </a:r>
            <a:endParaRPr lang="zh-CN" altLang="zh-CN" sz="2400" dirty="0"/>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308288" y="809179"/>
            <a:ext cx="8352928" cy="421846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本题考查的是非静电力及其做功的特点</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无论电源内部还是外电路都存在着电场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在外电路中只有静电力做功，电荷电势能减少，电势能转化为其他形式的能</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而在电源内部，电荷受静电力和非静电力共同作用，而非静电力做功把其他形式的能转化为电势能，电荷电势能增加，故选</a:t>
            </a:r>
            <a:r>
              <a:rPr lang="en-US" altLang="zh-CN" sz="2600" kern="100" dirty="0">
                <a:solidFill>
                  <a:srgbClr val="404040"/>
                </a:solidFill>
                <a:latin typeface="Times New Roman"/>
                <a:ea typeface="微软雅黑"/>
                <a:cs typeface="Courier New"/>
              </a:rPr>
              <a:t>D.</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2600" kern="100" dirty="0">
              <a:solidFill>
                <a:schemeClr val="accent6">
                  <a:lumMod val="75000"/>
                </a:schemeClr>
              </a:solidFill>
              <a:latin typeface="Times New Roman"/>
              <a:ea typeface="微软雅黑"/>
              <a:cs typeface="Courier New"/>
            </a:endParaRPr>
          </a:p>
        </p:txBody>
      </p:sp>
    </p:spTree>
    <p:extLst>
      <p:ext uri="{BB962C8B-B14F-4D97-AF65-F5344CB8AC3E}">
        <p14:creationId xmlns:p14="http://schemas.microsoft.com/office/powerpoint/2010/main" val="379842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395536" y="1059582"/>
            <a:ext cx="8352928" cy="3618298"/>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电池容量的理解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电池容量就是电池放电时输出的总电荷量，某蓄电池标有</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15 </a:t>
            </a:r>
            <a:r>
              <a:rPr lang="en-US" altLang="zh-CN" sz="2600" kern="100" dirty="0" err="1">
                <a:solidFill>
                  <a:srgbClr val="404040"/>
                </a:solidFill>
                <a:latin typeface="Times New Roman"/>
                <a:ea typeface="微软雅黑"/>
                <a:cs typeface="Courier New"/>
              </a:rPr>
              <a:t>A·h</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的字样，则表示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该电池在工作</a:t>
            </a:r>
            <a:r>
              <a:rPr lang="en-US" altLang="zh-CN" sz="2600" kern="100" dirty="0">
                <a:solidFill>
                  <a:srgbClr val="404040"/>
                </a:solidFill>
                <a:latin typeface="Times New Roman"/>
                <a:ea typeface="微软雅黑"/>
                <a:cs typeface="Courier New"/>
              </a:rPr>
              <a:t>1 h </a:t>
            </a:r>
            <a:r>
              <a:rPr lang="zh-CN" altLang="zh-CN" sz="2600" kern="100" dirty="0">
                <a:solidFill>
                  <a:srgbClr val="404040"/>
                </a:solidFill>
                <a:latin typeface="Times New Roman"/>
                <a:ea typeface="微软雅黑"/>
                <a:cs typeface="Times New Roman"/>
              </a:rPr>
              <a:t>后达到的电流为</a:t>
            </a:r>
            <a:r>
              <a:rPr lang="en-US" altLang="zh-CN" sz="2600" kern="100" dirty="0">
                <a:solidFill>
                  <a:srgbClr val="404040"/>
                </a:solidFill>
                <a:latin typeface="Times New Roman"/>
                <a:ea typeface="微软雅黑"/>
                <a:cs typeface="Courier New"/>
              </a:rPr>
              <a:t>15 A</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该电池在工作</a:t>
            </a:r>
            <a:r>
              <a:rPr lang="en-US" altLang="zh-CN" sz="2600" kern="100" dirty="0">
                <a:solidFill>
                  <a:srgbClr val="404040"/>
                </a:solidFill>
                <a:latin typeface="Times New Roman"/>
                <a:ea typeface="微软雅黑"/>
                <a:cs typeface="Courier New"/>
              </a:rPr>
              <a:t>15 h </a:t>
            </a:r>
            <a:r>
              <a:rPr lang="zh-CN" altLang="zh-CN" sz="2600" kern="100" dirty="0">
                <a:solidFill>
                  <a:srgbClr val="404040"/>
                </a:solidFill>
                <a:latin typeface="Times New Roman"/>
                <a:ea typeface="微软雅黑"/>
                <a:cs typeface="Times New Roman"/>
              </a:rPr>
              <a:t>后达到的电流为</a:t>
            </a:r>
            <a:r>
              <a:rPr lang="en-US" altLang="zh-CN" sz="2600" kern="100" dirty="0">
                <a:solidFill>
                  <a:srgbClr val="404040"/>
                </a:solidFill>
                <a:latin typeface="Times New Roman"/>
                <a:ea typeface="微软雅黑"/>
                <a:cs typeface="Courier New"/>
              </a:rPr>
              <a:t>15 A</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电池以</a:t>
            </a:r>
            <a:r>
              <a:rPr lang="en-US" altLang="zh-CN" sz="2600" kern="100" dirty="0">
                <a:solidFill>
                  <a:srgbClr val="404040"/>
                </a:solidFill>
                <a:latin typeface="Times New Roman"/>
                <a:ea typeface="微软雅黑"/>
                <a:cs typeface="Courier New"/>
              </a:rPr>
              <a:t>1.5 A </a:t>
            </a:r>
            <a:r>
              <a:rPr lang="zh-CN" altLang="zh-CN" sz="2600" kern="100" dirty="0">
                <a:solidFill>
                  <a:srgbClr val="404040"/>
                </a:solidFill>
                <a:latin typeface="Times New Roman"/>
                <a:ea typeface="微软雅黑"/>
                <a:cs typeface="Times New Roman"/>
              </a:rPr>
              <a:t>的电流工作，可用</a:t>
            </a:r>
            <a:r>
              <a:rPr lang="en-US" altLang="zh-CN" sz="2600" kern="100" dirty="0">
                <a:solidFill>
                  <a:srgbClr val="404040"/>
                </a:solidFill>
                <a:latin typeface="Times New Roman"/>
                <a:ea typeface="微软雅黑"/>
                <a:cs typeface="Courier New"/>
              </a:rPr>
              <a:t>10 h</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电池以</a:t>
            </a:r>
            <a:r>
              <a:rPr lang="en-US" altLang="zh-CN" sz="2600" kern="100" dirty="0">
                <a:solidFill>
                  <a:srgbClr val="404040"/>
                </a:solidFill>
                <a:latin typeface="Times New Roman"/>
                <a:ea typeface="微软雅黑"/>
                <a:cs typeface="Courier New"/>
              </a:rPr>
              <a:t>15 A </a:t>
            </a:r>
            <a:r>
              <a:rPr lang="zh-CN" altLang="zh-CN" sz="2600" kern="100" dirty="0">
                <a:solidFill>
                  <a:srgbClr val="404040"/>
                </a:solidFill>
                <a:latin typeface="Times New Roman"/>
                <a:ea typeface="微软雅黑"/>
                <a:cs typeface="Times New Roman"/>
              </a:rPr>
              <a:t>的电流工作，可用</a:t>
            </a:r>
            <a:r>
              <a:rPr lang="en-US" altLang="zh-CN" sz="2600" kern="100" dirty="0">
                <a:solidFill>
                  <a:srgbClr val="404040"/>
                </a:solidFill>
                <a:latin typeface="Times New Roman"/>
                <a:ea typeface="微软雅黑"/>
                <a:cs typeface="Courier New"/>
              </a:rPr>
              <a:t>15 h</a:t>
            </a:r>
            <a:endParaRPr lang="zh-CN" altLang="zh-CN" sz="1050" kern="100" dirty="0">
              <a:effectLst/>
              <a:latin typeface="宋体"/>
              <a:cs typeface="Courier New"/>
            </a:endParaRPr>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99650" y="1059582"/>
            <a:ext cx="8520822" cy="3293209"/>
          </a:xfrm>
          <a:prstGeom prst="rect">
            <a:avLst/>
          </a:prstGeom>
        </p:spPr>
        <p:txBody>
          <a:bodyPr wrap="square">
            <a:spAutoFit/>
          </a:bodyPr>
          <a:lstStyle/>
          <a:p>
            <a:pPr algn="just">
              <a:lnSpc>
                <a:spcPct val="16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此字样在很多充电电池上都有标注，它表示电池蓄存电荷量的情况，通过它可以知道电池在一定的放电电流下使用的时间，放电电流为</a:t>
            </a:r>
            <a:r>
              <a:rPr lang="en-US" altLang="zh-CN" sz="2600" kern="100" dirty="0">
                <a:solidFill>
                  <a:srgbClr val="404040"/>
                </a:solidFill>
                <a:latin typeface="Times New Roman"/>
                <a:ea typeface="微软雅黑"/>
                <a:cs typeface="Courier New"/>
              </a:rPr>
              <a:t>1.5 A</a:t>
            </a:r>
            <a:r>
              <a:rPr lang="zh-CN" altLang="zh-CN" sz="2600" kern="100" dirty="0">
                <a:solidFill>
                  <a:srgbClr val="404040"/>
                </a:solidFill>
                <a:latin typeface="Times New Roman"/>
                <a:ea typeface="微软雅黑"/>
                <a:cs typeface="Times New Roman"/>
              </a:rPr>
              <a:t>时，</a:t>
            </a:r>
            <a:r>
              <a:rPr lang="en-US" altLang="zh-CN" sz="2600" kern="100" dirty="0">
                <a:solidFill>
                  <a:srgbClr val="404040"/>
                </a:solidFill>
                <a:latin typeface="Times New Roman"/>
                <a:ea typeface="微软雅黑"/>
                <a:cs typeface="Courier New"/>
              </a:rPr>
              <a:t>15 </a:t>
            </a:r>
            <a:r>
              <a:rPr lang="en-US" altLang="zh-CN" sz="2600" kern="100" dirty="0" err="1">
                <a:solidFill>
                  <a:srgbClr val="404040"/>
                </a:solidFill>
                <a:latin typeface="Times New Roman"/>
                <a:ea typeface="微软雅黑"/>
                <a:cs typeface="Courier New"/>
              </a:rPr>
              <a:t>A·h</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1.5 A</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 h</a:t>
            </a:r>
            <a:r>
              <a:rPr lang="zh-CN" altLang="zh-CN" sz="2600" kern="100" dirty="0">
                <a:solidFill>
                  <a:srgbClr val="404040"/>
                </a:solidFill>
                <a:latin typeface="Times New Roman"/>
                <a:ea typeface="微软雅黑"/>
                <a:cs typeface="Times New Roman"/>
              </a:rPr>
              <a:t>，故</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项正确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6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a:t>
            </a:r>
            <a:endParaRPr lang="zh-CN" altLang="zh-CN" sz="2600" kern="100" dirty="0">
              <a:solidFill>
                <a:schemeClr val="accent6">
                  <a:lumMod val="75000"/>
                </a:schemeClr>
              </a:solidFill>
              <a:latin typeface="Times New Roman"/>
              <a:ea typeface="微软雅黑"/>
              <a:cs typeface="Courier New"/>
            </a:endParaRPr>
          </a:p>
        </p:txBody>
      </p:sp>
      <p:pic>
        <p:nvPicPr>
          <p:cNvPr id="7"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hlinkClick r:id="rId3" action="ppaction://hlinksldjump"/>
          </p:cNvPr>
          <p:cNvSpPr/>
          <p:nvPr/>
        </p:nvSpPr>
        <p:spPr>
          <a:xfrm>
            <a:off x="2483768" y="1995686"/>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2588651" y="2167788"/>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4727319" y="1995686"/>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4835409" y="2167788"/>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39552" y="411510"/>
            <a:ext cx="1872207"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zh-CN" sz="2800" b="1" kern="100" dirty="0">
                <a:solidFill>
                  <a:schemeClr val="tx1"/>
                </a:solidFill>
                <a:cs typeface="Times New Roman"/>
              </a:rPr>
              <a:t>一、</a:t>
            </a:r>
            <a:r>
              <a:rPr lang="zh-CN" altLang="zh-CN" sz="2800" b="1" kern="100" dirty="0" smtClean="0">
                <a:solidFill>
                  <a:schemeClr val="tx1"/>
                </a:solidFill>
                <a:cs typeface="Times New Roman"/>
              </a:rPr>
              <a:t>电</a:t>
            </a:r>
            <a:r>
              <a:rPr lang="zh-CN" altLang="en-US" sz="2800" b="1" kern="100" dirty="0" smtClean="0">
                <a:solidFill>
                  <a:schemeClr val="tx1"/>
                </a:solidFill>
                <a:cs typeface="Times New Roman"/>
              </a:rPr>
              <a:t>源</a:t>
            </a:r>
            <a:endParaRPr lang="zh-CN" altLang="zh-CN" sz="2800" b="1" kern="100" dirty="0">
              <a:solidFill>
                <a:schemeClr val="tx1"/>
              </a:solidFill>
              <a:effectLst/>
              <a:cs typeface="Courier New"/>
            </a:endParaRP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498530" y="1696175"/>
            <a:ext cx="6197229" cy="3388235"/>
          </a:xfrm>
          <a:prstGeom prst="rect">
            <a:avLst/>
          </a:prstGeom>
        </p:spPr>
        <p:txBody>
          <a:bodyPr wrap="square">
            <a:spAutoFit/>
          </a:bodyPr>
          <a:lstStyle/>
          <a:p>
            <a:pPr algn="just">
              <a:lnSpc>
                <a:spcPct val="14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所示，在外电路，电流由电源正极流向负极，即从高电势流到低电势，电流在电源内部只能从负极流向正极，即从低电势流到高电势</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根据电场知识可知，静电力不可能使电流从低电势流向高电势，反而起阻碍作用</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026" name="Picture 2" descr="\\莫成程\f\幻灯片文件复制\2015\同步\步步高\物理\步步高人教3-1（人教）\C8.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0496" y="1923678"/>
            <a:ext cx="2109976" cy="1879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423082" y="3879507"/>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sp>
        <p:nvSpPr>
          <p:cNvPr id="12" name="圆角矩形 11"/>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7544" y="915566"/>
            <a:ext cx="8352928" cy="2973122"/>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是什么力把正电荷从电源的负极搬运到电源的正极？</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非静电力</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电源中的能量是如何转化的？</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其他形式的能转化为电势能</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矩形 13"/>
          <p:cNvSpPr/>
          <p:nvPr/>
        </p:nvSpPr>
        <p:spPr>
          <a:xfrm>
            <a:off x="171892" y="545388"/>
            <a:ext cx="8352928" cy="4733604"/>
          </a:xfrm>
          <a:prstGeom prst="rect">
            <a:avLst/>
          </a:prstGeom>
        </p:spPr>
        <p:txBody>
          <a:bodyPr wrap="square">
            <a:spAutoFit/>
          </a:bodyPr>
          <a:lstStyle/>
          <a:p>
            <a:pPr algn="just">
              <a:lnSpc>
                <a:spcPct val="145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非静电力的作用：把正电荷</a:t>
            </a:r>
            <a:r>
              <a:rPr lang="zh-CN" altLang="zh-CN" sz="2600" kern="100" dirty="0" smtClean="0">
                <a:solidFill>
                  <a:srgbClr val="404040"/>
                </a:solidFill>
                <a:latin typeface="Times New Roman"/>
                <a:ea typeface="微软雅黑"/>
                <a:cs typeface="Times New Roman"/>
              </a:rPr>
              <a:t>从</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搬运到</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同时在该过程中非静电力做功，使电荷</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增加</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5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非静电力特例：在电池中，非静电力是化学作用，它</a:t>
            </a:r>
            <a:r>
              <a:rPr lang="zh-CN" altLang="zh-CN" sz="2600" kern="100" dirty="0" smtClean="0">
                <a:solidFill>
                  <a:srgbClr val="404040"/>
                </a:solidFill>
                <a:latin typeface="Times New Roman"/>
                <a:ea typeface="微软雅黑"/>
                <a:cs typeface="Times New Roman"/>
              </a:rPr>
              <a:t>使</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转化</a:t>
            </a:r>
            <a:r>
              <a:rPr lang="zh-CN" altLang="zh-CN" sz="2600" kern="100" dirty="0">
                <a:solidFill>
                  <a:srgbClr val="404040"/>
                </a:solidFill>
                <a:latin typeface="Times New Roman"/>
                <a:ea typeface="微软雅黑"/>
                <a:cs typeface="Times New Roman"/>
              </a:rPr>
              <a:t>为电势能；在发电机中，非静电力是电磁作用，它</a:t>
            </a:r>
            <a:r>
              <a:rPr lang="zh-CN" altLang="zh-CN" sz="2600" kern="100" dirty="0" smtClean="0">
                <a:solidFill>
                  <a:srgbClr val="404040"/>
                </a:solidFill>
                <a:latin typeface="Times New Roman"/>
                <a:ea typeface="微软雅黑"/>
                <a:cs typeface="Times New Roman"/>
              </a:rPr>
              <a:t>使</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转化</a:t>
            </a:r>
            <a:r>
              <a:rPr lang="zh-CN" altLang="zh-CN" sz="2600" kern="100" dirty="0">
                <a:solidFill>
                  <a:srgbClr val="404040"/>
                </a:solidFill>
                <a:latin typeface="Times New Roman"/>
                <a:ea typeface="微软雅黑"/>
                <a:cs typeface="Times New Roman"/>
              </a:rPr>
              <a:t>为电势能</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5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电源的工作原理：在电源</a:t>
            </a:r>
            <a:r>
              <a:rPr lang="zh-CN" altLang="zh-CN" sz="2600" kern="100" dirty="0" smtClean="0">
                <a:solidFill>
                  <a:srgbClr val="404040"/>
                </a:solidFill>
                <a:latin typeface="Times New Roman"/>
                <a:ea typeface="微软雅黑"/>
                <a:cs typeface="Times New Roman"/>
              </a:rPr>
              <a:t>内部</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做功</a:t>
            </a:r>
            <a:r>
              <a:rPr lang="zh-CN" altLang="zh-CN" sz="2600" kern="100" dirty="0">
                <a:solidFill>
                  <a:srgbClr val="404040"/>
                </a:solidFill>
                <a:latin typeface="Times New Roman"/>
                <a:ea typeface="微软雅黑"/>
                <a:cs typeface="Times New Roman"/>
              </a:rPr>
              <a:t>，使其他形式的能转化为电势能；在电源的外部电路</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做功</a:t>
            </a:r>
            <a:r>
              <a:rPr lang="zh-CN" altLang="zh-CN" sz="2600" kern="100" dirty="0">
                <a:solidFill>
                  <a:srgbClr val="404040"/>
                </a:solidFill>
                <a:latin typeface="Times New Roman"/>
                <a:ea typeface="微软雅黑"/>
                <a:cs typeface="Times New Roman"/>
              </a:rPr>
              <a:t>，把电势能转化为其他形式的能</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4716016" y="631527"/>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负极</a:t>
            </a:r>
            <a:endParaRPr lang="zh-CN" altLang="en-US" dirty="0">
              <a:solidFill>
                <a:srgbClr val="0070C0"/>
              </a:solidFill>
            </a:endParaRPr>
          </a:p>
        </p:txBody>
      </p:sp>
      <p:sp>
        <p:nvSpPr>
          <p:cNvPr id="4" name="矩形 3"/>
          <p:cNvSpPr/>
          <p:nvPr/>
        </p:nvSpPr>
        <p:spPr>
          <a:xfrm>
            <a:off x="6372200" y="641469"/>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正极</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5172020" y="1195978"/>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电势能</a:t>
            </a:r>
            <a:endParaRPr lang="zh-CN" altLang="en-US" sz="2600" kern="100" dirty="0">
              <a:solidFill>
                <a:srgbClr val="0070C0"/>
              </a:solidFill>
              <a:latin typeface="Times New Roman"/>
              <a:ea typeface="微软雅黑"/>
              <a:cs typeface="Times New Roman"/>
            </a:endParaRPr>
          </a:p>
        </p:txBody>
      </p:sp>
      <p:sp>
        <p:nvSpPr>
          <p:cNvPr id="7" name="矩形 6"/>
          <p:cNvSpPr/>
          <p:nvPr/>
        </p:nvSpPr>
        <p:spPr>
          <a:xfrm>
            <a:off x="554792" y="2355726"/>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化学能</a:t>
            </a:r>
            <a:endParaRPr lang="zh-CN" altLang="en-US" sz="2600" kern="100" dirty="0">
              <a:solidFill>
                <a:srgbClr val="0070C0"/>
              </a:solidFill>
              <a:latin typeface="Times New Roman"/>
              <a:ea typeface="微软雅黑"/>
              <a:cs typeface="Times New Roman"/>
            </a:endParaRPr>
          </a:p>
        </p:txBody>
      </p:sp>
      <p:sp>
        <p:nvSpPr>
          <p:cNvPr id="8" name="矩形 7"/>
          <p:cNvSpPr/>
          <p:nvPr/>
        </p:nvSpPr>
        <p:spPr>
          <a:xfrm>
            <a:off x="1859652" y="2922132"/>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机械能</a:t>
            </a:r>
            <a:endParaRPr lang="zh-CN" altLang="en-US" sz="2600" kern="100" dirty="0">
              <a:solidFill>
                <a:srgbClr val="0070C0"/>
              </a:solidFill>
              <a:latin typeface="Times New Roman"/>
              <a:ea typeface="微软雅黑"/>
              <a:cs typeface="Times New Roman"/>
            </a:endParaRPr>
          </a:p>
        </p:txBody>
      </p:sp>
      <p:sp>
        <p:nvSpPr>
          <p:cNvPr id="9" name="矩形 8"/>
          <p:cNvSpPr/>
          <p:nvPr/>
        </p:nvSpPr>
        <p:spPr>
          <a:xfrm>
            <a:off x="4925844" y="3511847"/>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非静电力</a:t>
            </a:r>
            <a:endParaRPr lang="zh-CN" altLang="en-US" sz="2600" kern="100" dirty="0">
              <a:solidFill>
                <a:srgbClr val="0070C0"/>
              </a:solidFill>
              <a:latin typeface="Times New Roman"/>
              <a:ea typeface="微软雅黑"/>
              <a:cs typeface="Times New Roman"/>
            </a:endParaRPr>
          </a:p>
        </p:txBody>
      </p:sp>
      <p:sp>
        <p:nvSpPr>
          <p:cNvPr id="10" name="矩形 9"/>
          <p:cNvSpPr/>
          <p:nvPr/>
        </p:nvSpPr>
        <p:spPr>
          <a:xfrm>
            <a:off x="6915452" y="4083918"/>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静电力</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699" y="-20538"/>
            <a:ext cx="1980029"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二、电动势</a:t>
            </a:r>
          </a:p>
        </p:txBody>
      </p:sp>
      <p:sp>
        <p:nvSpPr>
          <p:cNvPr id="5" name="圆角矩形 4"/>
          <p:cNvSpPr/>
          <p:nvPr/>
        </p:nvSpPr>
        <p:spPr>
          <a:xfrm>
            <a:off x="314003" y="71859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323528" y="1330009"/>
            <a:ext cx="8352928" cy="1817805"/>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日常生活中我们经常接触到各种各样的电源，如图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所示的干电池、手机电池，它们有的标有</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1.5 V</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字样，有的标有</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3.7 V</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字样</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050" name="Picture 2" descr="\\莫成程\f\幻灯片文件复制\2015\同步\步步高\物理\步步高人教3-1（人教）\C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219822"/>
            <a:ext cx="3540224" cy="131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94816" y="4443958"/>
            <a:ext cx="684804" cy="617477"/>
          </a:xfrm>
          <a:prstGeom prst="rect">
            <a:avLst/>
          </a:prstGeom>
        </p:spPr>
        <p:txBody>
          <a:bodyPr wrap="none">
            <a:spAutoFit/>
          </a:bodyPr>
          <a:lstStyle/>
          <a:p>
            <a:pPr algn="ctr">
              <a:lnSpc>
                <a:spcPct val="150000"/>
              </a:lnSpc>
              <a:spcAft>
                <a:spcPts val="0"/>
              </a:spcAft>
            </a:pPr>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cs typeface="Courier New"/>
              </a:rPr>
              <a:t>2</a:t>
            </a:r>
            <a:endParaRPr lang="zh-CN" altLang="zh-CN" sz="2600" kern="100" dirty="0">
              <a:effectLst/>
              <a:latin typeface="宋体"/>
              <a:cs typeface="Courier New"/>
            </a:endParaRPr>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821" y="324262"/>
            <a:ext cx="8520822" cy="489364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如果把</a:t>
            </a:r>
            <a:r>
              <a:rPr lang="en-US" altLang="zh-CN" sz="2600" kern="100" dirty="0">
                <a:solidFill>
                  <a:srgbClr val="404040"/>
                </a:solidFill>
                <a:latin typeface="Times New Roman"/>
                <a:ea typeface="微软雅黑"/>
                <a:cs typeface="Courier New"/>
              </a:rPr>
              <a:t>1 C</a:t>
            </a:r>
            <a:r>
              <a:rPr lang="zh-CN" altLang="zh-CN" sz="2600" kern="100" dirty="0">
                <a:solidFill>
                  <a:srgbClr val="404040"/>
                </a:solidFill>
                <a:latin typeface="Times New Roman"/>
                <a:ea typeface="微软雅黑"/>
                <a:cs typeface="Times New Roman"/>
              </a:rPr>
              <a:t>的正电荷从</a:t>
            </a:r>
            <a:r>
              <a:rPr lang="en-US" altLang="zh-CN" sz="2600" kern="100" dirty="0">
                <a:solidFill>
                  <a:srgbClr val="404040"/>
                </a:solidFill>
                <a:latin typeface="Times New Roman"/>
                <a:ea typeface="微软雅黑"/>
                <a:cs typeface="Courier New"/>
              </a:rPr>
              <a:t>1.5 V</a:t>
            </a:r>
            <a:r>
              <a:rPr lang="zh-CN" altLang="zh-CN" sz="2600" kern="100" dirty="0">
                <a:solidFill>
                  <a:srgbClr val="404040"/>
                </a:solidFill>
                <a:latin typeface="Times New Roman"/>
                <a:ea typeface="微软雅黑"/>
                <a:cs typeface="Times New Roman"/>
              </a:rPr>
              <a:t>干电池的负极移到正极，电荷的电势能增加了多少？非静电力做了多少功？如果把</a:t>
            </a:r>
            <a:r>
              <a:rPr lang="en-US" altLang="zh-CN" sz="2600" kern="100" dirty="0">
                <a:solidFill>
                  <a:srgbClr val="404040"/>
                </a:solidFill>
                <a:latin typeface="Times New Roman"/>
                <a:ea typeface="微软雅黑"/>
                <a:cs typeface="Courier New"/>
              </a:rPr>
              <a:t>1 C</a:t>
            </a:r>
            <a:r>
              <a:rPr lang="zh-CN" altLang="zh-CN" sz="2600" kern="100" dirty="0">
                <a:solidFill>
                  <a:srgbClr val="404040"/>
                </a:solidFill>
                <a:latin typeface="Times New Roman"/>
                <a:ea typeface="微软雅黑"/>
                <a:cs typeface="Times New Roman"/>
              </a:rPr>
              <a:t>的正电荷从</a:t>
            </a:r>
            <a:r>
              <a:rPr lang="en-US" altLang="zh-CN" sz="2600" kern="100" dirty="0">
                <a:solidFill>
                  <a:srgbClr val="404040"/>
                </a:solidFill>
                <a:latin typeface="Times New Roman"/>
                <a:ea typeface="微软雅黑"/>
                <a:cs typeface="Courier New"/>
              </a:rPr>
              <a:t>3.7 V</a:t>
            </a:r>
            <a:r>
              <a:rPr lang="zh-CN" altLang="zh-CN" sz="2600" kern="100" dirty="0">
                <a:solidFill>
                  <a:srgbClr val="404040"/>
                </a:solidFill>
                <a:latin typeface="Times New Roman"/>
                <a:ea typeface="微软雅黑"/>
                <a:cs typeface="Times New Roman"/>
              </a:rPr>
              <a:t>的手机电池的负极移到正极呢？哪个电池做功本领大？</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从</a:t>
            </a:r>
            <a:r>
              <a:rPr lang="en-US" altLang="zh-CN" sz="2600" kern="100" dirty="0">
                <a:solidFill>
                  <a:schemeClr val="accent6">
                    <a:lumMod val="75000"/>
                  </a:schemeClr>
                </a:solidFill>
                <a:latin typeface="Times New Roman"/>
                <a:ea typeface="微软雅黑"/>
                <a:cs typeface="Courier New"/>
              </a:rPr>
              <a:t>1.5 V</a:t>
            </a:r>
            <a:r>
              <a:rPr lang="zh-CN" altLang="zh-CN" sz="2600" kern="100" dirty="0">
                <a:solidFill>
                  <a:schemeClr val="accent6">
                    <a:lumMod val="75000"/>
                  </a:schemeClr>
                </a:solidFill>
                <a:latin typeface="Times New Roman"/>
                <a:ea typeface="微软雅黑"/>
                <a:cs typeface="Times New Roman"/>
              </a:rPr>
              <a:t>干电池的负极移到正极，电势能增加了</a:t>
            </a:r>
            <a:r>
              <a:rPr lang="en-US" altLang="zh-CN" sz="2600" kern="100" dirty="0">
                <a:solidFill>
                  <a:schemeClr val="accent6">
                    <a:lumMod val="75000"/>
                  </a:schemeClr>
                </a:solidFill>
                <a:latin typeface="Times New Roman"/>
                <a:ea typeface="微软雅黑"/>
                <a:cs typeface="Courier New"/>
              </a:rPr>
              <a:t>1.5 J</a:t>
            </a:r>
            <a:r>
              <a:rPr lang="zh-CN" altLang="zh-CN" sz="2600" kern="100" dirty="0">
                <a:solidFill>
                  <a:schemeClr val="accent6">
                    <a:lumMod val="75000"/>
                  </a:schemeClr>
                </a:solidFill>
                <a:latin typeface="Times New Roman"/>
                <a:ea typeface="微软雅黑"/>
                <a:cs typeface="Times New Roman"/>
              </a:rPr>
              <a:t>，非静电力做功</a:t>
            </a:r>
            <a:r>
              <a:rPr lang="en-US" altLang="zh-CN" sz="2600" kern="100" dirty="0">
                <a:solidFill>
                  <a:schemeClr val="accent6">
                    <a:lumMod val="75000"/>
                  </a:schemeClr>
                </a:solidFill>
                <a:latin typeface="Times New Roman"/>
                <a:ea typeface="微软雅黑"/>
                <a:cs typeface="Courier New"/>
              </a:rPr>
              <a:t>1.5 J</a:t>
            </a:r>
            <a:r>
              <a:rPr lang="zh-CN" altLang="zh-CN" sz="2600" kern="100" dirty="0">
                <a:solidFill>
                  <a:schemeClr val="accent6">
                    <a:lumMod val="75000"/>
                  </a:schemeClr>
                </a:solidFill>
                <a:latin typeface="Times New Roman"/>
                <a:ea typeface="微软雅黑"/>
                <a:cs typeface="Times New Roman"/>
              </a:rPr>
              <a:t>；从</a:t>
            </a:r>
            <a:r>
              <a:rPr lang="en-US" altLang="zh-CN" sz="2600" kern="100" dirty="0">
                <a:solidFill>
                  <a:schemeClr val="accent6">
                    <a:lumMod val="75000"/>
                  </a:schemeClr>
                </a:solidFill>
                <a:latin typeface="Times New Roman"/>
                <a:ea typeface="微软雅黑"/>
                <a:cs typeface="Courier New"/>
              </a:rPr>
              <a:t>3.7 V</a:t>
            </a:r>
            <a:r>
              <a:rPr lang="zh-CN" altLang="zh-CN" sz="2600" kern="100" dirty="0">
                <a:solidFill>
                  <a:schemeClr val="accent6">
                    <a:lumMod val="75000"/>
                  </a:schemeClr>
                </a:solidFill>
                <a:latin typeface="Times New Roman"/>
                <a:ea typeface="微软雅黑"/>
                <a:cs typeface="Times New Roman"/>
              </a:rPr>
              <a:t>手机电池的负极移到正极，电势能增加了</a:t>
            </a:r>
            <a:r>
              <a:rPr lang="en-US" altLang="zh-CN" sz="2600" kern="100" dirty="0">
                <a:solidFill>
                  <a:schemeClr val="accent6">
                    <a:lumMod val="75000"/>
                  </a:schemeClr>
                </a:solidFill>
                <a:latin typeface="Times New Roman"/>
                <a:ea typeface="微软雅黑"/>
                <a:cs typeface="Courier New"/>
              </a:rPr>
              <a:t>3.7 J</a:t>
            </a:r>
            <a:r>
              <a:rPr lang="zh-CN" altLang="zh-CN" sz="2600" kern="100" dirty="0">
                <a:solidFill>
                  <a:schemeClr val="accent6">
                    <a:lumMod val="75000"/>
                  </a:schemeClr>
                </a:solidFill>
                <a:latin typeface="Times New Roman"/>
                <a:ea typeface="微软雅黑"/>
                <a:cs typeface="Times New Roman"/>
              </a:rPr>
              <a:t>，非静电力做功</a:t>
            </a:r>
            <a:r>
              <a:rPr lang="en-US" altLang="zh-CN" sz="2600" kern="100" dirty="0">
                <a:solidFill>
                  <a:schemeClr val="accent6">
                    <a:lumMod val="75000"/>
                  </a:schemeClr>
                </a:solidFill>
                <a:latin typeface="Times New Roman"/>
                <a:ea typeface="微软雅黑"/>
                <a:cs typeface="Courier New"/>
              </a:rPr>
              <a:t>3.7 J</a:t>
            </a:r>
            <a:r>
              <a:rPr lang="en-US" altLang="zh-CN" sz="2600" kern="100" dirty="0" smtClean="0">
                <a:solidFill>
                  <a:schemeClr val="accent6">
                    <a:lumMod val="75000"/>
                  </a:schemeClr>
                </a:solidFill>
                <a:latin typeface="Times New Roman"/>
                <a:ea typeface="微软雅黑"/>
                <a:cs typeface="Courier New"/>
              </a:rPr>
              <a:t>. 3.7 </a:t>
            </a:r>
            <a:r>
              <a:rPr lang="en-US" altLang="zh-CN" sz="2600" kern="100" dirty="0">
                <a:solidFill>
                  <a:schemeClr val="accent6">
                    <a:lumMod val="75000"/>
                  </a:schemeClr>
                </a:solidFill>
                <a:latin typeface="Times New Roman"/>
                <a:ea typeface="微软雅黑"/>
                <a:cs typeface="Courier New"/>
              </a:rPr>
              <a:t>V</a:t>
            </a:r>
            <a:r>
              <a:rPr lang="zh-CN" altLang="zh-CN" sz="2600" kern="100" dirty="0">
                <a:solidFill>
                  <a:schemeClr val="accent6">
                    <a:lumMod val="75000"/>
                  </a:schemeClr>
                </a:solidFill>
                <a:latin typeface="Times New Roman"/>
                <a:ea typeface="微软雅黑"/>
                <a:cs typeface="Times New Roman"/>
              </a:rPr>
              <a:t>手机电池做功本领大</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2990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矩形 12"/>
          <p:cNvSpPr/>
          <p:nvPr/>
        </p:nvSpPr>
        <p:spPr>
          <a:xfrm>
            <a:off x="171892" y="683665"/>
            <a:ext cx="8352928" cy="4524315"/>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电动势在数值上</a:t>
            </a:r>
            <a:r>
              <a:rPr lang="zh-CN" altLang="zh-CN" sz="2400" kern="100" dirty="0" smtClean="0">
                <a:solidFill>
                  <a:srgbClr val="404040"/>
                </a:solidFill>
                <a:latin typeface="Times New Roman"/>
                <a:ea typeface="微软雅黑"/>
                <a:cs typeface="Times New Roman"/>
              </a:rPr>
              <a:t>等于</a:t>
            </a:r>
            <a:r>
              <a:rPr lang="en-US" altLang="zh-CN" sz="2400" u="sng"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把</a:t>
            </a:r>
            <a:r>
              <a:rPr lang="en-US" altLang="zh-CN" sz="2400" u="sng" kern="100" dirty="0" smtClean="0">
                <a:solidFill>
                  <a:srgbClr val="404040"/>
                </a:solidFill>
                <a:latin typeface="Times New Roman"/>
                <a:ea typeface="微软雅黑"/>
                <a:cs typeface="Courier New"/>
              </a:rPr>
              <a:t>        </a:t>
            </a:r>
            <a:r>
              <a:rPr lang="zh-CN" altLang="zh-CN" sz="2400" kern="100" dirty="0" smtClean="0">
                <a:solidFill>
                  <a:srgbClr val="404040"/>
                </a:solidFill>
                <a:latin typeface="Times New Roman"/>
                <a:ea typeface="微软雅黑"/>
                <a:cs typeface="Times New Roman"/>
              </a:rPr>
              <a:t>的</a:t>
            </a:r>
            <a:r>
              <a:rPr lang="zh-CN" altLang="zh-CN" sz="2400" kern="100" dirty="0">
                <a:solidFill>
                  <a:srgbClr val="404040"/>
                </a:solidFill>
                <a:latin typeface="Times New Roman"/>
                <a:ea typeface="微软雅黑"/>
                <a:cs typeface="Times New Roman"/>
              </a:rPr>
              <a:t>正电荷在电源内</a:t>
            </a:r>
            <a:r>
              <a:rPr lang="zh-CN" altLang="zh-CN" sz="2400" kern="100" dirty="0" smtClean="0">
                <a:solidFill>
                  <a:srgbClr val="404040"/>
                </a:solidFill>
                <a:latin typeface="Times New Roman"/>
                <a:ea typeface="微软雅黑"/>
                <a:cs typeface="Times New Roman"/>
              </a:rPr>
              <a:t>从</a:t>
            </a:r>
            <a:r>
              <a:rPr lang="en-US" altLang="zh-CN" sz="2400" u="sng"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极</a:t>
            </a:r>
            <a:r>
              <a:rPr lang="zh-CN" altLang="zh-CN" sz="2400" kern="100" dirty="0">
                <a:solidFill>
                  <a:srgbClr val="404040"/>
                </a:solidFill>
                <a:latin typeface="Times New Roman"/>
                <a:ea typeface="微软雅黑"/>
                <a:cs typeface="Times New Roman"/>
              </a:rPr>
              <a:t>移送</a:t>
            </a:r>
            <a:r>
              <a:rPr lang="zh-CN" altLang="zh-CN" sz="2400" kern="100" dirty="0" smtClean="0">
                <a:solidFill>
                  <a:srgbClr val="404040"/>
                </a:solidFill>
                <a:latin typeface="Times New Roman"/>
                <a:ea typeface="微软雅黑"/>
                <a:cs typeface="Times New Roman"/>
              </a:rPr>
              <a:t>到</a:t>
            </a:r>
            <a:r>
              <a:rPr lang="en-US" altLang="zh-CN" sz="2400" u="sng"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极</a:t>
            </a:r>
            <a:r>
              <a:rPr lang="zh-CN" altLang="zh-CN" sz="2400" kern="100" dirty="0">
                <a:solidFill>
                  <a:srgbClr val="404040"/>
                </a:solidFill>
                <a:latin typeface="Times New Roman"/>
                <a:ea typeface="微软雅黑"/>
                <a:cs typeface="Times New Roman"/>
              </a:rPr>
              <a:t>所做的功</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公式：</a:t>
            </a:r>
            <a:r>
              <a:rPr lang="en-US" altLang="zh-CN" sz="2400" i="1" kern="100" dirty="0">
                <a:solidFill>
                  <a:srgbClr val="404040"/>
                </a:solidFill>
                <a:latin typeface="Times New Roman"/>
                <a:ea typeface="微软雅黑"/>
                <a:cs typeface="Courier New"/>
              </a:rPr>
              <a:t>E</a:t>
            </a:r>
            <a:r>
              <a:rPr lang="zh-CN" altLang="zh-CN" sz="2400" kern="100" dirty="0" smtClean="0">
                <a:solidFill>
                  <a:srgbClr val="404040"/>
                </a:solidFill>
                <a:latin typeface="Times New Roman"/>
                <a:ea typeface="微软雅黑"/>
                <a:cs typeface="Times New Roman"/>
              </a:rPr>
              <a:t>＝</a:t>
            </a: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是</a:t>
            </a:r>
            <a:r>
              <a:rPr lang="zh-CN" altLang="zh-CN" sz="2400" kern="100" dirty="0">
                <a:solidFill>
                  <a:srgbClr val="404040"/>
                </a:solidFill>
                <a:latin typeface="Times New Roman"/>
                <a:ea typeface="微软雅黑"/>
                <a:cs typeface="Times New Roman"/>
              </a:rPr>
              <a:t>电动势的定义式而不是决定式，</a:t>
            </a:r>
            <a:r>
              <a:rPr lang="en-US" altLang="zh-CN" sz="2400" i="1" kern="100" dirty="0">
                <a:solidFill>
                  <a:srgbClr val="404040"/>
                </a:solidFill>
                <a:latin typeface="Times New Roman"/>
                <a:ea typeface="微软雅黑"/>
                <a:cs typeface="Courier New"/>
              </a:rPr>
              <a:t>E</a:t>
            </a:r>
            <a:r>
              <a:rPr lang="zh-CN" altLang="zh-CN" sz="2400" kern="100" dirty="0">
                <a:solidFill>
                  <a:srgbClr val="404040"/>
                </a:solidFill>
                <a:latin typeface="Times New Roman"/>
                <a:ea typeface="微软雅黑"/>
                <a:cs typeface="Times New Roman"/>
              </a:rPr>
              <a:t>的大小与</a:t>
            </a:r>
            <a:r>
              <a:rPr lang="en-US" altLang="zh-CN" sz="2400" i="1" kern="100" dirty="0">
                <a:solidFill>
                  <a:srgbClr val="404040"/>
                </a:solidFill>
                <a:latin typeface="Times New Roman"/>
                <a:ea typeface="微软雅黑"/>
                <a:cs typeface="Courier New"/>
              </a:rPr>
              <a:t>W</a:t>
            </a:r>
            <a:r>
              <a:rPr lang="zh-CN" altLang="zh-CN" sz="2400" kern="100" dirty="0">
                <a:solidFill>
                  <a:srgbClr val="404040"/>
                </a:solidFill>
                <a:latin typeface="Times New Roman"/>
                <a:ea typeface="微软雅黑"/>
                <a:cs typeface="Times New Roman"/>
              </a:rPr>
              <a:t>和</a:t>
            </a:r>
            <a:r>
              <a:rPr lang="en-US" altLang="zh-CN" sz="2400" i="1" kern="100" dirty="0" smtClean="0">
                <a:solidFill>
                  <a:srgbClr val="404040"/>
                </a:solidFill>
                <a:latin typeface="Times New Roman"/>
                <a:ea typeface="微软雅黑"/>
                <a:cs typeface="Courier New"/>
              </a:rPr>
              <a:t>q</a:t>
            </a:r>
            <a:r>
              <a:rPr lang="en-US" altLang="zh-CN" sz="2400" u="sng"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a:t>
            </a:r>
            <a:r>
              <a:rPr lang="zh-CN" altLang="zh-CN" sz="2400" kern="100" dirty="0">
                <a:solidFill>
                  <a:srgbClr val="404040"/>
                </a:solidFill>
                <a:latin typeface="Times New Roman"/>
                <a:ea typeface="微软雅黑"/>
                <a:cs typeface="Times New Roman"/>
              </a:rPr>
              <a:t>是由电源自身的性质决定的</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3.</a:t>
            </a:r>
            <a:r>
              <a:rPr lang="zh-CN" altLang="zh-CN" sz="2400" kern="100" dirty="0">
                <a:solidFill>
                  <a:srgbClr val="404040"/>
                </a:solidFill>
                <a:latin typeface="Times New Roman"/>
                <a:ea typeface="微软雅黑"/>
                <a:cs typeface="Times New Roman"/>
              </a:rPr>
              <a:t>物理意义：反映</a:t>
            </a:r>
            <a:r>
              <a:rPr lang="zh-CN" altLang="zh-CN" sz="2400" kern="100" dirty="0" smtClean="0">
                <a:solidFill>
                  <a:srgbClr val="404040"/>
                </a:solidFill>
                <a:latin typeface="Times New Roman"/>
                <a:ea typeface="微软雅黑"/>
                <a:cs typeface="Times New Roman"/>
              </a:rPr>
              <a:t>电源</a:t>
            </a:r>
            <a:r>
              <a:rPr lang="en-US" altLang="zh-CN" sz="2400" u="sng"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本领</a:t>
            </a:r>
            <a:r>
              <a:rPr lang="zh-CN" altLang="zh-CN" sz="2400" kern="100" dirty="0">
                <a:solidFill>
                  <a:srgbClr val="404040"/>
                </a:solidFill>
                <a:latin typeface="Times New Roman"/>
                <a:ea typeface="微软雅黑"/>
                <a:cs typeface="Times New Roman"/>
              </a:rPr>
              <a:t>大小的物理量</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4.</a:t>
            </a:r>
            <a:r>
              <a:rPr lang="zh-CN" altLang="zh-CN" sz="2400" kern="100" dirty="0">
                <a:solidFill>
                  <a:srgbClr val="404040"/>
                </a:solidFill>
                <a:latin typeface="Times New Roman"/>
                <a:ea typeface="微软雅黑"/>
                <a:cs typeface="Times New Roman"/>
              </a:rPr>
              <a:t>决定因素：由电源</a:t>
            </a:r>
            <a:r>
              <a:rPr lang="zh-CN" altLang="zh-CN" sz="2400" kern="100" dirty="0" smtClean="0">
                <a:solidFill>
                  <a:srgbClr val="404040"/>
                </a:solidFill>
                <a:latin typeface="Times New Roman"/>
                <a:ea typeface="微软雅黑"/>
                <a:cs typeface="Times New Roman"/>
              </a:rPr>
              <a:t>中</a:t>
            </a:r>
            <a:r>
              <a:rPr lang="en-US" altLang="zh-CN" sz="2400" u="sng"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的</a:t>
            </a:r>
            <a:r>
              <a:rPr lang="zh-CN" altLang="zh-CN" sz="2400" kern="100" dirty="0">
                <a:solidFill>
                  <a:srgbClr val="404040"/>
                </a:solidFill>
                <a:latin typeface="Times New Roman"/>
                <a:ea typeface="微软雅黑"/>
                <a:cs typeface="Times New Roman"/>
              </a:rPr>
              <a:t>特性决定</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电源两极的材料、电解液等</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，跟电源的体积无关，跟</a:t>
            </a:r>
            <a:r>
              <a:rPr lang="zh-CN" altLang="zh-CN" sz="2400" kern="100" dirty="0" smtClean="0">
                <a:solidFill>
                  <a:srgbClr val="404040"/>
                </a:solidFill>
                <a:latin typeface="Times New Roman"/>
                <a:ea typeface="微软雅黑"/>
                <a:cs typeface="Times New Roman"/>
              </a:rPr>
              <a:t>外电路</a:t>
            </a:r>
            <a:r>
              <a:rPr lang="en-US" altLang="zh-CN" sz="2400" u="sng" kern="100" dirty="0" smtClean="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5.</a:t>
            </a:r>
            <a:r>
              <a:rPr lang="zh-CN" altLang="zh-CN" sz="2400" kern="100" dirty="0">
                <a:solidFill>
                  <a:srgbClr val="404040"/>
                </a:solidFill>
                <a:latin typeface="Times New Roman"/>
                <a:ea typeface="微软雅黑"/>
                <a:cs typeface="Times New Roman"/>
              </a:rPr>
              <a:t>内阻：电源内部导体</a:t>
            </a:r>
            <a:r>
              <a:rPr lang="zh-CN" altLang="zh-CN" sz="2400" kern="100" dirty="0" smtClean="0">
                <a:solidFill>
                  <a:srgbClr val="404040"/>
                </a:solidFill>
                <a:latin typeface="Times New Roman"/>
                <a:ea typeface="微软雅黑"/>
                <a:cs typeface="Times New Roman"/>
              </a:rPr>
              <a:t>的</a:t>
            </a:r>
            <a:r>
              <a:rPr lang="en-US" altLang="zh-CN" sz="2400" u="sng" kern="100" dirty="0" smtClean="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a:t>
            </a:r>
            <a:endParaRPr lang="zh-CN" altLang="zh-CN" sz="2400" dirty="0"/>
          </a:p>
        </p:txBody>
      </p:sp>
      <p:sp>
        <p:nvSpPr>
          <p:cNvPr id="4" name="矩形 3"/>
          <p:cNvSpPr/>
          <p:nvPr/>
        </p:nvSpPr>
        <p:spPr>
          <a:xfrm>
            <a:off x="3245376" y="763930"/>
            <a:ext cx="1415772"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非静电力</a:t>
            </a:r>
            <a:endParaRPr lang="zh-CN" altLang="en-US" dirty="0">
              <a:solidFill>
                <a:srgbClr val="0070C0"/>
              </a:solidFill>
            </a:endParaRPr>
          </a:p>
        </p:txBody>
      </p:sp>
      <p:sp>
        <p:nvSpPr>
          <p:cNvPr id="6" name="矩形 5"/>
          <p:cNvSpPr/>
          <p:nvPr/>
        </p:nvSpPr>
        <p:spPr>
          <a:xfrm>
            <a:off x="4996428" y="806321"/>
            <a:ext cx="620683" cy="461665"/>
          </a:xfrm>
          <a:prstGeom prst="rect">
            <a:avLst/>
          </a:prstGeom>
        </p:spPr>
        <p:txBody>
          <a:bodyPr wrap="none">
            <a:spAutoFit/>
          </a:bodyPr>
          <a:lstStyle/>
          <a:p>
            <a:r>
              <a:rPr lang="en-US" altLang="zh-CN" sz="2400" kern="100" smtClean="0">
                <a:solidFill>
                  <a:srgbClr val="0070C0"/>
                </a:solidFill>
                <a:latin typeface="Times New Roman"/>
                <a:ea typeface="微软雅黑"/>
                <a:cs typeface="Courier New"/>
              </a:rPr>
              <a:t>1 C</a:t>
            </a:r>
            <a:endParaRPr lang="zh-CN" altLang="en-US" dirty="0">
              <a:solidFill>
                <a:srgbClr val="0070C0"/>
              </a:solidFill>
            </a:endParaRPr>
          </a:p>
        </p:txBody>
      </p:sp>
      <p:sp>
        <p:nvSpPr>
          <p:cNvPr id="7" name="矩形 6"/>
          <p:cNvSpPr/>
          <p:nvPr/>
        </p:nvSpPr>
        <p:spPr>
          <a:xfrm>
            <a:off x="387916" y="1293168"/>
            <a:ext cx="492443"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负</a:t>
            </a:r>
            <a:endParaRPr lang="zh-CN" altLang="en-US" sz="2400" kern="100" dirty="0">
              <a:solidFill>
                <a:srgbClr val="0070C0"/>
              </a:solidFill>
              <a:latin typeface="Times New Roman"/>
              <a:ea typeface="微软雅黑"/>
              <a:cs typeface="Times New Roman"/>
            </a:endParaRPr>
          </a:p>
        </p:txBody>
      </p:sp>
      <p:sp>
        <p:nvSpPr>
          <p:cNvPr id="8" name="矩形 7"/>
          <p:cNvSpPr/>
          <p:nvPr/>
        </p:nvSpPr>
        <p:spPr>
          <a:xfrm>
            <a:off x="2411760" y="1303110"/>
            <a:ext cx="492443"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正</a:t>
            </a:r>
            <a:endParaRPr lang="zh-CN" altLang="en-US" sz="2400" kern="100" dirty="0">
              <a:solidFill>
                <a:srgbClr val="0070C0"/>
              </a:solidFill>
              <a:latin typeface="Times New Roman"/>
              <a:ea typeface="微软雅黑"/>
              <a:cs typeface="Times New Roman"/>
            </a:endParaRPr>
          </a:p>
        </p:txBody>
      </p:sp>
      <p:sp>
        <p:nvSpPr>
          <p:cNvPr id="9" name="矩形 8"/>
          <p:cNvSpPr/>
          <p:nvPr/>
        </p:nvSpPr>
        <p:spPr>
          <a:xfrm>
            <a:off x="683568" y="2412494"/>
            <a:ext cx="800219"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无关</a:t>
            </a:r>
            <a:endParaRPr lang="zh-CN" altLang="en-US" sz="2400" kern="100" dirty="0">
              <a:solidFill>
                <a:srgbClr val="0070C0"/>
              </a:solidFill>
              <a:latin typeface="Times New Roman"/>
              <a:ea typeface="微软雅黑"/>
              <a:cs typeface="Times New Roman"/>
            </a:endParaRPr>
          </a:p>
        </p:txBody>
      </p:sp>
      <p:sp>
        <p:nvSpPr>
          <p:cNvPr id="10" name="矩形 9"/>
          <p:cNvSpPr/>
          <p:nvPr/>
        </p:nvSpPr>
        <p:spPr>
          <a:xfrm>
            <a:off x="3196228" y="2958941"/>
            <a:ext cx="2031325"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非静电力做功</a:t>
            </a:r>
            <a:endParaRPr lang="zh-CN" altLang="en-US" sz="2400" kern="100" dirty="0">
              <a:solidFill>
                <a:srgbClr val="0070C0"/>
              </a:solidFill>
              <a:latin typeface="Times New Roman"/>
              <a:ea typeface="微软雅黑"/>
              <a:cs typeface="Times New Roman"/>
            </a:endParaRPr>
          </a:p>
        </p:txBody>
      </p:sp>
      <p:sp>
        <p:nvSpPr>
          <p:cNvPr id="11" name="矩形 10"/>
          <p:cNvSpPr/>
          <p:nvPr/>
        </p:nvSpPr>
        <p:spPr>
          <a:xfrm>
            <a:off x="3234561" y="3492614"/>
            <a:ext cx="1415772"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非静电力</a:t>
            </a:r>
            <a:endParaRPr lang="zh-CN" altLang="en-US" sz="2400" kern="100" dirty="0">
              <a:solidFill>
                <a:srgbClr val="0070C0"/>
              </a:solidFill>
              <a:latin typeface="Times New Roman"/>
              <a:ea typeface="微软雅黑"/>
              <a:cs typeface="Times New Roman"/>
            </a:endParaRPr>
          </a:p>
        </p:txBody>
      </p:sp>
      <p:sp>
        <p:nvSpPr>
          <p:cNvPr id="12" name="矩形 11"/>
          <p:cNvSpPr/>
          <p:nvPr/>
        </p:nvSpPr>
        <p:spPr>
          <a:xfrm>
            <a:off x="5837664" y="4054301"/>
            <a:ext cx="800219"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无关</a:t>
            </a:r>
            <a:endParaRPr lang="zh-CN" altLang="en-US" sz="2400" kern="100" dirty="0">
              <a:solidFill>
                <a:srgbClr val="0070C0"/>
              </a:solidFill>
              <a:latin typeface="Times New Roman"/>
              <a:ea typeface="微软雅黑"/>
              <a:cs typeface="Times New Roman"/>
            </a:endParaRPr>
          </a:p>
        </p:txBody>
      </p:sp>
      <p:sp>
        <p:nvSpPr>
          <p:cNvPr id="14" name="矩形 13"/>
          <p:cNvSpPr/>
          <p:nvPr/>
        </p:nvSpPr>
        <p:spPr>
          <a:xfrm>
            <a:off x="3476640" y="4607505"/>
            <a:ext cx="800219"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电阻</a:t>
            </a:r>
            <a:endParaRPr lang="zh-CN" altLang="en-US" sz="2400" kern="100" dirty="0">
              <a:solidFill>
                <a:srgbClr val="0070C0"/>
              </a:solidFill>
              <a:latin typeface="Times New Roman"/>
              <a:ea typeface="微软雅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37324199"/>
              </p:ext>
            </p:extLst>
          </p:nvPr>
        </p:nvGraphicFramePr>
        <p:xfrm>
          <a:off x="1835696" y="1754833"/>
          <a:ext cx="677862" cy="1098550"/>
        </p:xfrm>
        <a:graphic>
          <a:graphicData uri="http://schemas.openxmlformats.org/presentationml/2006/ole">
            <mc:AlternateContent xmlns:mc="http://schemas.openxmlformats.org/markup-compatibility/2006">
              <mc:Choice xmlns:v="urn:schemas-microsoft-com:vml" Requires="v">
                <p:oleObj spid="_x0000_s9221" name="文档" r:id="rId4" imgW="677206" imgH="1097485" progId="Word.Document.12">
                  <p:embed/>
                </p:oleObj>
              </mc:Choice>
              <mc:Fallback>
                <p:oleObj name="文档" r:id="rId4" imgW="677206" imgH="1097485" progId="Word.Document.12">
                  <p:embed/>
                  <p:pic>
                    <p:nvPicPr>
                      <p:cNvPr id="0" name="对象 1"/>
                      <p:cNvPicPr>
                        <a:picLocks noChangeAspect="1" noChangeArrowheads="1"/>
                      </p:cNvPicPr>
                      <p:nvPr/>
                    </p:nvPicPr>
                    <p:blipFill>
                      <a:blip r:embed="rId5"/>
                      <a:srcRect/>
                      <a:stretch>
                        <a:fillRect/>
                      </a:stretch>
                    </p:blipFill>
                    <p:spPr bwMode="auto">
                      <a:xfrm>
                        <a:off x="1835696" y="1754833"/>
                        <a:ext cx="67786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8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3498</TotalTime>
  <Words>648</Words>
  <Application>Microsoft Office PowerPoint</Application>
  <PresentationFormat>全屏显示(16:9)</PresentationFormat>
  <Paragraphs>158</Paragraphs>
  <Slides>27</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553</cp:revision>
  <dcterms:modified xsi:type="dcterms:W3CDTF">2015-04-29T10:11:51Z</dcterms:modified>
</cp:coreProperties>
</file>