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5" r:id="rId2"/>
    <p:sldId id="358" r:id="rId3"/>
    <p:sldId id="359" r:id="rId4"/>
    <p:sldId id="341" r:id="rId5"/>
    <p:sldId id="372" r:id="rId6"/>
    <p:sldId id="373" r:id="rId7"/>
    <p:sldId id="413" r:id="rId8"/>
    <p:sldId id="414" r:id="rId9"/>
    <p:sldId id="374" r:id="rId10"/>
    <p:sldId id="390" r:id="rId11"/>
    <p:sldId id="415" r:id="rId12"/>
    <p:sldId id="391" r:id="rId13"/>
    <p:sldId id="393" r:id="rId14"/>
    <p:sldId id="416" r:id="rId15"/>
    <p:sldId id="417" r:id="rId16"/>
    <p:sldId id="398" r:id="rId17"/>
    <p:sldId id="400" r:id="rId18"/>
    <p:sldId id="404" r:id="rId19"/>
    <p:sldId id="405" r:id="rId20"/>
    <p:sldId id="406" r:id="rId21"/>
    <p:sldId id="419" r:id="rId22"/>
    <p:sldId id="420" r:id="rId23"/>
    <p:sldId id="421" r:id="rId24"/>
    <p:sldId id="407" r:id="rId25"/>
    <p:sldId id="344" r:id="rId26"/>
    <p:sldId id="408" r:id="rId27"/>
    <p:sldId id="422" r:id="rId28"/>
    <p:sldId id="409" r:id="rId29"/>
    <p:sldId id="410" r:id="rId30"/>
    <p:sldId id="411" r:id="rId31"/>
    <p:sldId id="389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1224" y="-450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2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__4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6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7.docx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8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9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10" Type="http://schemas.openxmlformats.org/officeDocument/2006/relationships/package" Target="../embeddings/Microsoft_Word___12.docx"/><Relationship Id="rId4" Type="http://schemas.openxmlformats.org/officeDocument/2006/relationships/package" Target="../embeddings/Microsoft_Word___10.docx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__13.docx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4.docx"/><Relationship Id="rId3" Type="http://schemas.openxmlformats.org/officeDocument/2006/relationships/slide" Target="slide25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9.xml"/><Relationship Id="rId11" Type="http://schemas.openxmlformats.org/officeDocument/2006/relationships/package" Target="../embeddings/Microsoft_Word___15.docx"/><Relationship Id="rId5" Type="http://schemas.openxmlformats.org/officeDocument/2006/relationships/slide" Target="slide28.xml"/><Relationship Id="rId10" Type="http://schemas.openxmlformats.org/officeDocument/2006/relationships/oleObject" Target="../embeddings/oleObject15.bin"/><Relationship Id="rId4" Type="http://schemas.openxmlformats.org/officeDocument/2006/relationships/slide" Target="slide26.xml"/><Relationship Id="rId9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6.docx"/><Relationship Id="rId3" Type="http://schemas.openxmlformats.org/officeDocument/2006/relationships/slide" Target="slide2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6.xml"/><Relationship Id="rId9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7.docx"/><Relationship Id="rId13" Type="http://schemas.openxmlformats.org/officeDocument/2006/relationships/oleObject" Target="../embeddings/oleObject19.bin"/><Relationship Id="rId3" Type="http://schemas.openxmlformats.org/officeDocument/2006/relationships/slide" Target="slide25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29.xml"/><Relationship Id="rId11" Type="http://schemas.openxmlformats.org/officeDocument/2006/relationships/package" Target="../embeddings/Microsoft_Word___18.docx"/><Relationship Id="rId5" Type="http://schemas.openxmlformats.org/officeDocument/2006/relationships/slide" Target="slide28.xml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18.bin"/><Relationship Id="rId4" Type="http://schemas.openxmlformats.org/officeDocument/2006/relationships/slide" Target="slide26.xml"/><Relationship Id="rId9" Type="http://schemas.openxmlformats.org/officeDocument/2006/relationships/image" Target="../media/image28.emf"/><Relationship Id="rId14" Type="http://schemas.openxmlformats.org/officeDocument/2006/relationships/package" Target="../embeddings/Microsoft_Word___19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" Target="slide25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10" Type="http://schemas.openxmlformats.org/officeDocument/2006/relationships/image" Target="../media/image32.emf"/><Relationship Id="rId4" Type="http://schemas.openxmlformats.org/officeDocument/2006/relationships/slide" Target="slide26.xml"/><Relationship Id="rId9" Type="http://schemas.openxmlformats.org/officeDocument/2006/relationships/package" Target="../embeddings/Microsoft_Word___20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1.docx"/><Relationship Id="rId13" Type="http://schemas.openxmlformats.org/officeDocument/2006/relationships/slide" Target="slide3.xml"/><Relationship Id="rId3" Type="http://schemas.openxmlformats.org/officeDocument/2006/relationships/slide" Target="slide25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29.xml"/><Relationship Id="rId11" Type="http://schemas.openxmlformats.org/officeDocument/2006/relationships/package" Target="../embeddings/Microsoft_Word___22.docx"/><Relationship Id="rId5" Type="http://schemas.openxmlformats.org/officeDocument/2006/relationships/slide" Target="slide28.xml"/><Relationship Id="rId10" Type="http://schemas.openxmlformats.org/officeDocument/2006/relationships/oleObject" Target="../embeddings/oleObject22.bin"/><Relationship Id="rId4" Type="http://schemas.openxmlformats.org/officeDocument/2006/relationships/slide" Target="slide26.xml"/><Relationship Id="rId9" Type="http://schemas.openxmlformats.org/officeDocument/2006/relationships/image" Target="../media/image34.emf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第二章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3425" y="1674525"/>
            <a:ext cx="3775393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恒定电流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92" y="598728"/>
            <a:ext cx="835292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电阻：反映了导体对电流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作用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定义式：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单位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符号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  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常用单位：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MΩ .1 </a:t>
            </a: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 MΩ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Ω.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欧姆定律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适用条件：欧姆定律对金属导体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溶液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适用，但对气态导体和半导体元件并不适用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3797" y="67668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阻碍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84531"/>
              </p:ext>
            </p:extLst>
          </p:nvPr>
        </p:nvGraphicFramePr>
        <p:xfrm>
          <a:off x="2483768" y="1120379"/>
          <a:ext cx="501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文档" r:id="rId4" imgW="502075" imgH="900354" progId="Word.Document.12">
                  <p:embed/>
                </p:oleObj>
              </mc:Choice>
              <mc:Fallback>
                <p:oleObj name="文档" r:id="rId4" imgW="502075" imgH="900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1120379"/>
                        <a:ext cx="501650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16244" y="177966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欧姆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5524" y="1794902"/>
            <a:ext cx="4331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10962" y="2348389"/>
            <a:ext cx="628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79606" y="2348389"/>
            <a:ext cx="628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53087"/>
              </p:ext>
            </p:extLst>
          </p:nvPr>
        </p:nvGraphicFramePr>
        <p:xfrm>
          <a:off x="2043569" y="3348598"/>
          <a:ext cx="501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文档" r:id="rId7" imgW="502075" imgH="901435" progId="Word.Document.12">
                  <p:embed/>
                </p:oleObj>
              </mc:Choice>
              <mc:Fallback>
                <p:oleObj name="文档" r:id="rId7" imgW="502075" imgH="901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3569" y="3348598"/>
                        <a:ext cx="501650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580112" y="398542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电解质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55526"/>
            <a:ext cx="842493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说明：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部分电路欧姆定律的数学表达式，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适用于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导电和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导电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，它反映了导体中电流与电压、电阻的比例关系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公式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电阻的定义式，适用于任何电阻的计算，公式给出了量度电阻大小的一种方法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而导体的电阻由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导体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决定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，与外加的电压和通过的电流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大小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填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有关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无关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9917"/>
              </p:ext>
            </p:extLst>
          </p:nvPr>
        </p:nvGraphicFramePr>
        <p:xfrm>
          <a:off x="2172876" y="547906"/>
          <a:ext cx="5476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文档" r:id="rId4" imgW="547783" imgH="885210" progId="Word.Document.12">
                  <p:embed/>
                </p:oleObj>
              </mc:Choice>
              <mc:Fallback>
                <p:oleObj name="文档" r:id="rId4" imgW="547783" imgH="885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2876" y="547906"/>
                        <a:ext cx="547688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9180" y="125673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金属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6520" y="1245126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电解质溶液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15451"/>
              </p:ext>
            </p:extLst>
          </p:nvPr>
        </p:nvGraphicFramePr>
        <p:xfrm>
          <a:off x="1856452" y="2340486"/>
          <a:ext cx="5476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文档" r:id="rId7" imgW="547783" imgH="887373" progId="Word.Document.12">
                  <p:embed/>
                </p:oleObj>
              </mc:Choice>
              <mc:Fallback>
                <p:oleObj name="文档" r:id="rId7" imgW="547783" imgH="8873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6452" y="2340486"/>
                        <a:ext cx="547688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9552" y="363719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本身的性质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55592" y="36371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无关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2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4134465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二、导体的伏安特性曲线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203598"/>
            <a:ext cx="828092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研究导体中的电流与导体两端的电压之间的关系，可以用公式法，可以用列表法，还可以用图象法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根据图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中两电学元件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4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图象我们可以分析得出通过两元件的电流和电压有何关系？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5122" name="Picture 2" descr="\\莫成程\f\幻灯片文件复制\2015\同步\步步高\物理\步步高人教3-1（人教）\C1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0" y="2787774"/>
            <a:ext cx="2938068" cy="134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95936" y="3932282"/>
            <a:ext cx="646332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4514949"/>
            <a:ext cx="871296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cap="all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400" kern="100" cap="all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甲为非线性关系，乙为线性关系，电流与电压成正比</a:t>
            </a:r>
            <a:r>
              <a:rPr lang="en-US" altLang="zh-CN" sz="2400" kern="100" cap="all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cap="all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901704"/>
            <a:ext cx="810727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伏安特性曲线：用纵坐标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用横坐标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这样画出的导体的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图象叫做导体的伏安特性曲线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线性元件的伏安特性曲线是一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欧姆定律适用的元件，如金属导体、电解液导体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5649" y="1010434"/>
            <a:ext cx="9621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电流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I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714" y="1726887"/>
            <a:ext cx="10919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电压</a:t>
            </a:r>
            <a:r>
              <a:rPr lang="en-US" altLang="zh-CN" sz="2600" i="1" kern="100" dirty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U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7692" y="307580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直线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88113" y="750639"/>
            <a:ext cx="8188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8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非线性元件：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80000"/>
              </a:lnSpc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伏安特性曲线是一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条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欧姆定律不适用的元件，如气态导体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如日光灯、霓虹灯管中的气体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和半导体元件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80000"/>
              </a:lnSpc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曲线上各点与原点连线的斜率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曲线上各点与原点连线的斜率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表示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2449" y="163759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曲线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85196" y="3054895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电阻的倒数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00218" y="3774975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电阻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20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14003" y="555526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760" y="105999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甲所示，两个金属导体的伏安特性曲线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，哪个导体的电阻大？乙图所示中，哪个导体的电阻大？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C17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28" y="2219330"/>
            <a:ext cx="3747492" cy="16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23593" y="3723878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315908" y="4018405"/>
            <a:ext cx="8352928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甲图中斜率表示导体电阻的倒数，所以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&lt;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Ⅱ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；乙图中斜率表示导体的电阻，所以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&gt;</a:t>
            </a:r>
            <a:r>
              <a:rPr lang="en-US" altLang="zh-CN" sz="2600" i="1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 err="1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Ⅱ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30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798105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一、欧姆定律的理解和应用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171892" y="1402017"/>
            <a:ext cx="8520822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某电压表的量程是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，一导体两端电压为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时，通过的电流为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mA.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现在若给此导体通以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的电流，能否用这个电压表测量导体两端的电压？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3163169"/>
            <a:ext cx="8520822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由题意知：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1.6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 mA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44902"/>
              </p:ext>
            </p:extLst>
          </p:nvPr>
        </p:nvGraphicFramePr>
        <p:xfrm>
          <a:off x="260612" y="3947522"/>
          <a:ext cx="676433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文档" r:id="rId4" imgW="6763545" imgH="1288863" progId="Word.Document.12">
                  <p:embed/>
                </p:oleObj>
              </mc:Choice>
              <mc:Fallback>
                <p:oleObj name="文档" r:id="rId4" imgW="6763545" imgH="128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612" y="3947522"/>
                        <a:ext cx="6764337" cy="128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275606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当导体通以电流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mA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加在导体两端的电压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800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16 V.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由计算可知，此时导体两端的电压超出电压表量程，所以不能用这个电压表测量导体两端的电压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不能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0576" y="78025"/>
            <a:ext cx="385233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二、导体的伏安特性曲线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65039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所示的图象所对应的两个导体：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\\莫成程\f\幻灯片文件复制\2015\同步\步步高\物理\步步高人教3-1（人教）\C18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771550"/>
            <a:ext cx="1561844" cy="13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96336" y="219100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3608"/>
              </p:ext>
            </p:extLst>
          </p:nvPr>
        </p:nvGraphicFramePr>
        <p:xfrm>
          <a:off x="403156" y="2028607"/>
          <a:ext cx="6376987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文档" r:id="rId5" imgW="6382794" imgH="2570519" progId="Word.Document.12">
                  <p:embed/>
                </p:oleObj>
              </mc:Choice>
              <mc:Fallback>
                <p:oleObj name="文档" r:id="rId5" imgW="6382794" imgH="2570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156" y="2028607"/>
                        <a:ext cx="6376987" cy="256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92225"/>
              </p:ext>
            </p:extLst>
          </p:nvPr>
        </p:nvGraphicFramePr>
        <p:xfrm>
          <a:off x="570582" y="771550"/>
          <a:ext cx="6089650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文档" r:id="rId4" imgW="6091293" imgH="2573042" progId="Word.Document.12">
                  <p:embed/>
                </p:oleObj>
              </mc:Choice>
              <mc:Fallback>
                <p:oleObj name="文档" r:id="rId4" imgW="6091293" imgH="2573042" progId="Word.Document.12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82" y="771550"/>
                        <a:ext cx="6089650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87963" y="3075806"/>
            <a:ext cx="185178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793616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1862" y="1347614"/>
            <a:ext cx="7934011" cy="3600400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91972" y="1313706"/>
            <a:ext cx="7481639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知道电阻的定义式，理解电阻大小与电压和电流无关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掌握欧姆定律的内容及其适用范围，并能用来解决有关电路的问题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知道导体的伏安特性曲线和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图象，知道什么是线性元件和非线性元件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38786"/>
            <a:ext cx="3816424" cy="80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欧姆定律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1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39502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若两个导体中的电流相等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不为零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时，两端的电压之比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0776" y="1625661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由欧姆定律得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955" y="3538449"/>
            <a:ext cx="185178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48351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若两个导体两端的电压相等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不为零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时，电流之比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为多少？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916" y="1772042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由欧姆定律得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84837"/>
              </p:ext>
            </p:extLst>
          </p:nvPr>
        </p:nvGraphicFramePr>
        <p:xfrm>
          <a:off x="496982" y="2507362"/>
          <a:ext cx="64436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文档" r:id="rId4" imgW="6443614" imgH="1121268" progId="Word.Document.12">
                  <p:embed/>
                </p:oleObj>
              </mc:Choice>
              <mc:Fallback>
                <p:oleObj name="文档" r:id="rId4" imgW="6443614" imgH="11212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982" y="2507362"/>
                        <a:ext cx="6443662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26956" y="332242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，则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4042505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E36C0A"/>
                </a:solidFill>
                <a:latin typeface="宋体"/>
                <a:ea typeface="微软雅黑"/>
                <a:cs typeface="Times New Roman"/>
              </a:rPr>
              <a:t>∶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31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某导体中的电流随其两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端电压的变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化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所示，则下列说法中正确的是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电压时，导体的电阻为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 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11 V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电压时，导体的电阻为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1.4 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由图可知，随着电压的增大，导体的电阻不断减小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由图可知，随着电压的减小，导体的电阻不断减小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290" name="Picture 2" descr="\\莫成程\f\幻灯片文件复制\2015\同步\步步高\物理\步步高人教3-1（人教）\C19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92720"/>
            <a:ext cx="2093154" cy="133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52439" y="243028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6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780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23528" y="483518"/>
            <a:ext cx="8424936" cy="3693319"/>
            <a:chOff x="323528" y="483518"/>
            <a:chExt cx="8424936" cy="3693319"/>
          </a:xfrm>
        </p:grpSpPr>
        <p:sp>
          <p:nvSpPr>
            <p:cNvPr id="5" name="矩形 4"/>
            <p:cNvSpPr/>
            <p:nvPr/>
          </p:nvSpPr>
          <p:spPr>
            <a:xfrm>
              <a:off x="323528" y="483518"/>
              <a:ext cx="8424936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对某些电学元件，其伏安特性曲线不是直线，但曲线上某一点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值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仍表示该点所对应的电阻值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本题中给出的导体在加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V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电压时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值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，所以此时电阻为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5 Ω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；当电压增大时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值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增大，即电阻增大，综合判断可知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项错误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595264"/>
                </p:ext>
              </p:extLst>
            </p:nvPr>
          </p:nvGraphicFramePr>
          <p:xfrm>
            <a:off x="2715032" y="1283911"/>
            <a:ext cx="669925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文档" r:id="rId4" imgW="669793" imgH="991940" progId="Word.Document.12">
                    <p:embed/>
                  </p:oleObj>
                </mc:Choice>
                <mc:Fallback>
                  <p:oleObj name="文档" r:id="rId4" imgW="669793" imgH="99194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15032" y="1283911"/>
                          <a:ext cx="669925" cy="992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335804"/>
                </p:ext>
              </p:extLst>
            </p:nvPr>
          </p:nvGraphicFramePr>
          <p:xfrm>
            <a:off x="4109472" y="2003306"/>
            <a:ext cx="669925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文档" r:id="rId7" imgW="669793" imgH="991940" progId="Word.Document.12">
                    <p:embed/>
                  </p:oleObj>
                </mc:Choice>
                <mc:Fallback>
                  <p:oleObj name="文档" r:id="rId7" imgW="669793" imgH="99194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09472" y="2003306"/>
                          <a:ext cx="669925" cy="992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278869"/>
                </p:ext>
              </p:extLst>
            </p:nvPr>
          </p:nvGraphicFramePr>
          <p:xfrm>
            <a:off x="2765187" y="2666618"/>
            <a:ext cx="669925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文档" r:id="rId10" imgW="669793" imgH="991940" progId="Word.Document.12">
                    <p:embed/>
                  </p:oleObj>
                </mc:Choice>
                <mc:Fallback>
                  <p:oleObj name="文档" r:id="rId10" imgW="669793" imgH="99194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5187" y="2666618"/>
                          <a:ext cx="669925" cy="992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395536" y="4042505"/>
            <a:ext cx="8424936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50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38171"/>
              </p:ext>
            </p:extLst>
          </p:nvPr>
        </p:nvGraphicFramePr>
        <p:xfrm>
          <a:off x="755576" y="1291084"/>
          <a:ext cx="655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文档" r:id="rId6" imgW="6550497" imgH="1136406" progId="Word.Document.12">
                  <p:embed/>
                </p:oleObj>
              </mc:Choice>
              <mc:Fallback>
                <p:oleObj name="文档" r:id="rId6" imgW="6550497" imgH="11364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1291084"/>
                        <a:ext cx="6550025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" y="2082934"/>
            <a:ext cx="4971820" cy="94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E3E3E3"/>
              </a:clrFrom>
              <a:clrTo>
                <a:srgbClr val="E3E3E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4" y="3254856"/>
            <a:ext cx="4401836" cy="7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918756"/>
            <a:ext cx="8478453" cy="3093154"/>
            <a:chOff x="251520" y="918756"/>
            <a:chExt cx="8478453" cy="3093154"/>
          </a:xfrm>
        </p:grpSpPr>
        <p:sp>
          <p:nvSpPr>
            <p:cNvPr id="12" name="矩形 11"/>
            <p:cNvSpPr/>
            <p:nvPr/>
          </p:nvSpPr>
          <p:spPr>
            <a:xfrm>
              <a:off x="251520" y="918756"/>
              <a:ext cx="8478453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理解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物理意义是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导体的电阻与电压成正比，与电流成反比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导体的电阻越大，则电流越大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加在导体两端的电压越大，则电流越大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导体的电阻等于导体两端的电压与通过导体电流的比值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0040855"/>
                </p:ext>
              </p:extLst>
            </p:nvPr>
          </p:nvGraphicFramePr>
          <p:xfrm>
            <a:off x="1832446" y="918756"/>
            <a:ext cx="471488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文档" r:id="rId8" imgW="471842" imgH="915858" progId="Word.Document.12">
                    <p:embed/>
                  </p:oleObj>
                </mc:Choice>
                <mc:Fallback>
                  <p:oleObj name="文档" r:id="rId8" imgW="471842" imgH="91585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32446" y="918756"/>
                          <a:ext cx="471488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487547"/>
                </p:ext>
              </p:extLst>
            </p:nvPr>
          </p:nvGraphicFramePr>
          <p:xfrm>
            <a:off x="3730942" y="918756"/>
            <a:ext cx="471488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文档" r:id="rId11" imgW="471842" imgH="915858" progId="Word.Document.12">
                    <p:embed/>
                  </p:oleObj>
                </mc:Choice>
                <mc:Fallback>
                  <p:oleObj name="文档" r:id="rId11" imgW="471842" imgH="91585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30942" y="918756"/>
                          <a:ext cx="471488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6133454" y="1091792"/>
            <a:ext cx="6479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CD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0390" y="756310"/>
            <a:ext cx="8692090" cy="4293483"/>
            <a:chOff x="200390" y="756310"/>
            <a:chExt cx="8692090" cy="4293483"/>
          </a:xfrm>
        </p:grpSpPr>
        <p:sp>
          <p:nvSpPr>
            <p:cNvPr id="8" name="矩形 7"/>
            <p:cNvSpPr/>
            <p:nvPr/>
          </p:nvSpPr>
          <p:spPr>
            <a:xfrm>
              <a:off x="200390" y="756310"/>
              <a:ext cx="8692090" cy="4293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2.(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欧姆定律的理解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根据欧姆定律，下列判断正确的是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(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　　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)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导体两端的电压越大，电阻就越大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导体中的电流越大，电阻就越小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比较几只电阻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－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图象可知，电流变化相同时，电压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变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化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较小的图象是属于阻值较大的那个电阻的</a:t>
              </a:r>
              <a:endParaRPr lang="zh-CN" altLang="zh-CN" sz="1050" kern="100" dirty="0">
                <a:latin typeface="宋体"/>
                <a:cs typeface="Courier New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D.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，通过一段导体的电流跟加在它两端的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电压</a:t>
              </a:r>
              <a:endPara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成正比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761231"/>
                </p:ext>
              </p:extLst>
            </p:nvPr>
          </p:nvGraphicFramePr>
          <p:xfrm>
            <a:off x="1324020" y="3723878"/>
            <a:ext cx="533400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文档" r:id="rId8" imgW="532667" imgH="938575" progId="Word.Document.12">
                    <p:embed/>
                  </p:oleObj>
                </mc:Choice>
                <mc:Fallback>
                  <p:oleObj name="文档" r:id="rId8" imgW="532667" imgH="938575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24020" y="3723878"/>
                          <a:ext cx="533400" cy="938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668" y="842140"/>
            <a:ext cx="8352928" cy="3093154"/>
            <a:chOff x="300668" y="842140"/>
            <a:chExt cx="8352928" cy="3093154"/>
          </a:xfrm>
        </p:grpSpPr>
        <p:sp>
          <p:nvSpPr>
            <p:cNvPr id="9" name="矩形 8"/>
            <p:cNvSpPr/>
            <p:nvPr/>
          </p:nvSpPr>
          <p:spPr>
            <a:xfrm>
              <a:off x="300668" y="842140"/>
              <a:ext cx="8352928" cy="3093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导体的电阻由导体本身的性质决定，公式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只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提供了测定电阻的方法，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只是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在数值上相等，当我们不给导体两端加电压时，导体的电阻仍存在，因此不能说导体的电阻与加在它两端的电压成正比，与导体中的电流成反比，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4898586"/>
                </p:ext>
              </p:extLst>
            </p:nvPr>
          </p:nvGraphicFramePr>
          <p:xfrm>
            <a:off x="7899608" y="854354"/>
            <a:ext cx="501650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文档" r:id="rId8" imgW="502075" imgH="877277" progId="Word.Document.12">
                    <p:embed/>
                  </p:oleObj>
                </mc:Choice>
                <mc:Fallback>
                  <p:oleObj name="文档" r:id="rId8" imgW="502075" imgH="87727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899608" y="854354"/>
                          <a:ext cx="501650" cy="877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327924"/>
                </p:ext>
              </p:extLst>
            </p:nvPr>
          </p:nvGraphicFramePr>
          <p:xfrm>
            <a:off x="4628768" y="1419622"/>
            <a:ext cx="501650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文档" r:id="rId11" imgW="502075" imgH="877277" progId="Word.Document.12">
                    <p:embed/>
                  </p:oleObj>
                </mc:Choice>
                <mc:Fallback>
                  <p:oleObj name="文档" r:id="rId11" imgW="502075" imgH="87727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28768" y="1419622"/>
                          <a:ext cx="501650" cy="877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23528" y="3826481"/>
            <a:ext cx="8352928" cy="885507"/>
            <a:chOff x="323528" y="3826481"/>
            <a:chExt cx="8352928" cy="885507"/>
          </a:xfrm>
        </p:grpSpPr>
        <p:sp>
          <p:nvSpPr>
            <p:cNvPr id="12" name="矩形 11"/>
            <p:cNvSpPr/>
            <p:nvPr/>
          </p:nvSpPr>
          <p:spPr>
            <a:xfrm>
              <a:off x="323528" y="3826481"/>
              <a:ext cx="8352928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知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错误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8136"/>
                </p:ext>
              </p:extLst>
            </p:nvPr>
          </p:nvGraphicFramePr>
          <p:xfrm>
            <a:off x="1210484" y="3834101"/>
            <a:ext cx="501650" cy="877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文档" r:id="rId14" imgW="502075" imgH="879440" progId="Word.Document.12">
                    <p:embed/>
                  </p:oleObj>
                </mc:Choice>
                <mc:Fallback>
                  <p:oleObj name="文档" r:id="rId14" imgW="502075" imgH="87944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10484" y="3834101"/>
                          <a:ext cx="501650" cy="877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331148" y="4500726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891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843558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导体的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图象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四个电阻，它们的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关系图象如图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所示，则电阻最大的是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莫成程\f\幻灯片文件复制\2015\同步\步步高\物理\步步高人教3-1（人教）\C2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40" y="2139702"/>
            <a:ext cx="1870308" cy="16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95152" y="365187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7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387916" y="4047113"/>
            <a:ext cx="83529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			</a:t>
            </a:r>
            <a:r>
              <a:rPr lang="en-US" altLang="zh-CN" sz="2600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1100" y="1563638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40" y="722204"/>
            <a:ext cx="6777819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所示为一小灯泡的伏安特性曲线，横轴和纵轴分别表示电压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图线上点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的坐标为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，过点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的切线与纵轴交点的纵坐标为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，小灯泡两端的电压为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时，电阻等于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\\莫成程\f\幻灯片文件复制\2015\同步\步步高\物理\步步高人教3-1（人教）\D18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39" y="958473"/>
            <a:ext cx="1872549" cy="139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685811" y="245428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8</a:t>
            </a:r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90498"/>
              </p:ext>
            </p:extLst>
          </p:nvPr>
        </p:nvGraphicFramePr>
        <p:xfrm>
          <a:off x="395536" y="3860254"/>
          <a:ext cx="71707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文档" r:id="rId9" imgW="7174886" imgH="1451053" progId="Word.Document.12">
                  <p:embed/>
                </p:oleObj>
              </mc:Choice>
              <mc:Fallback>
                <p:oleObj name="文档" r:id="rId9" imgW="7174886" imgH="14510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536" y="3860254"/>
                        <a:ext cx="717073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hlinkClick r:id="rId3" action="ppaction://hlinksldjump"/>
          </p:cNvPr>
          <p:cNvSpPr/>
          <p:nvPr/>
        </p:nvSpPr>
        <p:spPr>
          <a:xfrm>
            <a:off x="2483768" y="193403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hlinkClick r:id="rId3" action="ppaction://hlinksldjump"/>
          </p:cNvPr>
          <p:cNvSpPr txBox="1"/>
          <p:nvPr/>
        </p:nvSpPr>
        <p:spPr>
          <a:xfrm>
            <a:off x="2588651" y="2106134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>
            <a:hlinkClick r:id="rId4" action="ppaction://hlinksldjump"/>
          </p:cNvPr>
          <p:cNvSpPr/>
          <p:nvPr/>
        </p:nvSpPr>
        <p:spPr>
          <a:xfrm>
            <a:off x="4727319" y="193403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hlinkClick r:id="rId4" action="ppaction://hlinksldjump"/>
          </p:cNvPr>
          <p:cNvSpPr txBox="1"/>
          <p:nvPr/>
        </p:nvSpPr>
        <p:spPr>
          <a:xfrm>
            <a:off x="4835409" y="2106134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945868"/>
            <a:ext cx="8352928" cy="3171958"/>
            <a:chOff x="251520" y="945868"/>
            <a:chExt cx="8352928" cy="3171958"/>
          </a:xfrm>
        </p:grpSpPr>
        <p:sp>
          <p:nvSpPr>
            <p:cNvPr id="10" name="矩形 9"/>
            <p:cNvSpPr/>
            <p:nvPr/>
          </p:nvSpPr>
          <p:spPr>
            <a:xfrm>
              <a:off x="251520" y="945868"/>
              <a:ext cx="8352928" cy="2868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本题考查利用小灯泡的伏安特性曲线求电阻，意在考查学生对小灯泡的伏安特性曲线以及对电阻定义式的理解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由电阻的定义式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可知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正确，其他选项错误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要特别注意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≠   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9774411"/>
                </p:ext>
              </p:extLst>
            </p:nvPr>
          </p:nvGraphicFramePr>
          <p:xfrm>
            <a:off x="4291588" y="2442974"/>
            <a:ext cx="563563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文档" r:id="rId8" imgW="563260" imgH="961291" progId="Word.Document.12">
                    <p:embed/>
                  </p:oleObj>
                </mc:Choice>
                <mc:Fallback>
                  <p:oleObj name="文档" r:id="rId8" imgW="563260" imgH="961291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91588" y="2442974"/>
                          <a:ext cx="563563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8831112"/>
                </p:ext>
              </p:extLst>
            </p:nvPr>
          </p:nvGraphicFramePr>
          <p:xfrm>
            <a:off x="2915816" y="3157388"/>
            <a:ext cx="557213" cy="96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文档" r:id="rId11" imgW="563260" imgH="963454" progId="Word.Document.12">
                    <p:embed/>
                  </p:oleObj>
                </mc:Choice>
                <mc:Fallback>
                  <p:oleObj name="文档" r:id="rId11" imgW="563260" imgH="963454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15816" y="3157388"/>
                          <a:ext cx="557213" cy="960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251520" y="397049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</a:endParaRPr>
          </a:p>
        </p:txBody>
      </p:sp>
      <p:pic>
        <p:nvPicPr>
          <p:cNvPr id="11" name="Picture 2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539552" y="411510"/>
            <a:ext cx="27363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一、欧姆定律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2784" y="1715274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现有两个导体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，利用如图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所示的电路分别测量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的电压和电流，测得的实验数据见下表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71843"/>
              </p:ext>
            </p:extLst>
          </p:nvPr>
        </p:nvGraphicFramePr>
        <p:xfrm>
          <a:off x="611560" y="3100676"/>
          <a:ext cx="5400600" cy="1783080"/>
        </p:xfrm>
        <a:graphic>
          <a:graphicData uri="http://schemas.openxmlformats.org/drawingml/2006/table">
            <a:tbl>
              <a:tblPr/>
              <a:tblGrid>
                <a:gridCol w="1008112"/>
                <a:gridCol w="792088"/>
                <a:gridCol w="504056"/>
                <a:gridCol w="720080"/>
                <a:gridCol w="864096"/>
                <a:gridCol w="720080"/>
                <a:gridCol w="79208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 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U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/V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2.0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4.0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6.0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8.0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导体</a:t>
                      </a:r>
                      <a:r>
                        <a:rPr lang="en-US" sz="2600" i="1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A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I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/A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0.42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0.60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0.78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导体</a:t>
                      </a:r>
                      <a:r>
                        <a:rPr lang="en-US" sz="2600" i="1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B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i="1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I</a:t>
                      </a: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/A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0.13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0.28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0.40</a:t>
                      </a:r>
                      <a:endParaRPr lang="zh-CN" sz="26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baseline="0" dirty="0">
                          <a:solidFill>
                            <a:srgbClr val="404040"/>
                          </a:solidFill>
                          <a:effectLst/>
                          <a:latin typeface="Times New Roman"/>
                          <a:ea typeface="微软雅黑"/>
                          <a:cs typeface="Courier New"/>
                        </a:rPr>
                        <a:t>0.54</a:t>
                      </a:r>
                      <a:endParaRPr lang="zh-CN" sz="26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\\莫成程\f\幻灯片文件复制\2015\同步\步步高\物理\步步高人教3-1（人教）\C1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75806"/>
            <a:ext cx="1753012" cy="15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050320" y="4671595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dirty="0"/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1520" y="627534"/>
            <a:ext cx="8436457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在坐标系中，用纵轴表示电压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、用横轴表示电流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，分别将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的数据在图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坐标系中描点，并作出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图线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\\莫成程\f\幻灯片文件复制\2015\同步\步步高\物理\步步高人教3-1（人教）\C1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9" y="2003668"/>
            <a:ext cx="2451219" cy="193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815188" y="3826481"/>
            <a:ext cx="684804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997199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图线如图所示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\\莫成程\f\幻灯片文件复制\2015\同步\步步高\物理\步步高人教3-1（人教）\C15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58692"/>
            <a:ext cx="2670192" cy="210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843558"/>
            <a:ext cx="8352928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对导体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或导体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来说，电流与它两端的电压的关系如何？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I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的比值怎样？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对导体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或导体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，电流与它两端的电压成正比，导体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或导体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的电压与电流的比值是个定值，但两者的比值不相等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8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887" y="1131590"/>
            <a:ext cx="8270226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对导体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，在电压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U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相同时，两个导体中的电流是否相同？谁的电流小？谁对电流的阻碍作用大？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电压相同时，电流并不相同，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的电流小，说明</a:t>
            </a:r>
            <a:r>
              <a:rPr lang="en-US" altLang="zh-CN" sz="2600" i="1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Times New Roman"/>
              </a:rPr>
              <a:t>对电流的阻碍作用大</a:t>
            </a:r>
            <a:r>
              <a:rPr lang="en-US" altLang="zh-CN" sz="2600" kern="100" dirty="0">
                <a:solidFill>
                  <a:srgbClr val="E36C0A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3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1203598"/>
            <a:ext cx="8352928" cy="1427699"/>
            <a:chOff x="395536" y="1203598"/>
            <a:chExt cx="8352928" cy="1427699"/>
          </a:xfrm>
        </p:grpSpPr>
        <p:sp>
          <p:nvSpPr>
            <p:cNvPr id="14" name="矩形 13"/>
            <p:cNvSpPr/>
            <p:nvPr/>
          </p:nvSpPr>
          <p:spPr>
            <a:xfrm>
              <a:off x="395536" y="1203598"/>
              <a:ext cx="8352928" cy="1427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根据公式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有的同学认为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“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电阻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U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成正比，与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I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成反比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宋体"/>
                  <a:ea typeface="微软雅黑"/>
                  <a:cs typeface="Times New Roman"/>
                </a:rPr>
                <a:t>”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对吗？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332566"/>
                </p:ext>
              </p:extLst>
            </p:nvPr>
          </p:nvGraphicFramePr>
          <p:xfrm>
            <a:off x="2275364" y="1291848"/>
            <a:ext cx="517525" cy="946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文档" r:id="rId4" imgW="517551" imgH="946147" progId="Word.Document.12">
                    <p:embed/>
                  </p:oleObj>
                </mc:Choice>
                <mc:Fallback>
                  <p:oleObj name="文档" r:id="rId4" imgW="517551" imgH="946147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75364" y="1291848"/>
                          <a:ext cx="517525" cy="946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467544" y="267435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不对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962</Words>
  <Application>Microsoft Office PowerPoint</Application>
  <PresentationFormat>全屏显示(16:9)</PresentationFormat>
  <Paragraphs>172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552</cp:revision>
  <dcterms:modified xsi:type="dcterms:W3CDTF">2015-04-29T10:10:19Z</dcterms:modified>
</cp:coreProperties>
</file>