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355" r:id="rId2"/>
    <p:sldId id="413" r:id="rId3"/>
    <p:sldId id="359" r:id="rId4"/>
    <p:sldId id="341" r:id="rId5"/>
    <p:sldId id="372" r:id="rId6"/>
    <p:sldId id="374" r:id="rId7"/>
    <p:sldId id="414" r:id="rId8"/>
    <p:sldId id="391" r:id="rId9"/>
    <p:sldId id="393" r:id="rId10"/>
    <p:sldId id="422" r:id="rId11"/>
    <p:sldId id="421" r:id="rId12"/>
    <p:sldId id="415" r:id="rId13"/>
    <p:sldId id="423" r:id="rId14"/>
    <p:sldId id="416" r:id="rId15"/>
    <p:sldId id="395" r:id="rId16"/>
    <p:sldId id="397" r:id="rId17"/>
    <p:sldId id="417" r:id="rId18"/>
    <p:sldId id="424" r:id="rId19"/>
    <p:sldId id="425" r:id="rId20"/>
    <p:sldId id="426" r:id="rId21"/>
    <p:sldId id="398" r:id="rId22"/>
    <p:sldId id="400" r:id="rId23"/>
    <p:sldId id="404" r:id="rId24"/>
    <p:sldId id="418" r:id="rId25"/>
    <p:sldId id="406" r:id="rId26"/>
    <p:sldId id="399" r:id="rId27"/>
    <p:sldId id="427" r:id="rId28"/>
    <p:sldId id="428" r:id="rId29"/>
    <p:sldId id="429" r:id="rId30"/>
    <p:sldId id="407" r:id="rId31"/>
    <p:sldId id="344" r:id="rId32"/>
    <p:sldId id="375" r:id="rId33"/>
    <p:sldId id="408" r:id="rId34"/>
    <p:sldId id="430" r:id="rId35"/>
    <p:sldId id="409" r:id="rId36"/>
    <p:sldId id="431" r:id="rId37"/>
    <p:sldId id="389" r:id="rId38"/>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FF"/>
    <a:srgbClr val="FF6600"/>
    <a:srgbClr val="F68426"/>
    <a:srgbClr val="FF9900"/>
    <a:srgbClr val="6DAA2D"/>
    <a:srgbClr val="A8DA73"/>
    <a:srgbClr val="D7F155"/>
    <a:srgbClr val="9BC31F"/>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76" autoAdjust="0"/>
    <p:restoredTop sz="94660"/>
  </p:normalViewPr>
  <p:slideViewPr>
    <p:cSldViewPr>
      <p:cViewPr>
        <p:scale>
          <a:sx n="125" d="100"/>
          <a:sy n="125" d="100"/>
        </p:scale>
        <p:origin x="-1224" y="-450"/>
      </p:cViewPr>
      <p:guideLst>
        <p:guide orient="horz" pos="1620"/>
        <p:guide pos="2881"/>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2FAAE2-9B52-45C5-968D-2B2024B388D1}" type="datetimeFigureOut">
              <a:rPr lang="zh-CN" altLang="en-US" smtClean="0"/>
              <a:t>2015/4/29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B49126-AB6B-4ABE-B579-A9E4DC2C9841}" type="slidenum">
              <a:rPr lang="zh-CN" altLang="en-US" smtClean="0"/>
              <a:t>‹#›</a:t>
            </a:fld>
            <a:endParaRPr lang="zh-CN" altLang="en-US"/>
          </a:p>
        </p:txBody>
      </p:sp>
    </p:spTree>
    <p:extLst>
      <p:ext uri="{BB962C8B-B14F-4D97-AF65-F5344CB8AC3E}">
        <p14:creationId xmlns:p14="http://schemas.microsoft.com/office/powerpoint/2010/main" val="2247182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C795B5-CF55-4C73-B00C-FE3F163FAE11}" type="slidenum">
              <a:rPr lang="en-US" smtClean="0"/>
              <a:t>3</a:t>
            </a:fld>
            <a:endParaRPr lang="en-US"/>
          </a:p>
        </p:txBody>
      </p:sp>
    </p:spTree>
    <p:extLst>
      <p:ext uri="{BB962C8B-B14F-4D97-AF65-F5344CB8AC3E}">
        <p14:creationId xmlns:p14="http://schemas.microsoft.com/office/powerpoint/2010/main" val="4109927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02792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Picture 6" descr="D:\Teliss_Tong\Copy\定期备份\工作备份\！PPT图片及版面资源\06-PPT精选插图\10-综合\脚印.jpg"/>
          <p:cNvPicPr>
            <a:picLocks noChangeAspect="1" noChangeArrowheads="1"/>
          </p:cNvPicPr>
          <p:nvPr userDrawn="1"/>
        </p:nvPicPr>
        <p:blipFill rotWithShape="1">
          <a:blip r:embed="rId2" cstate="email">
            <a:duotone>
              <a:schemeClr val="accent3">
                <a:shade val="45000"/>
                <a:satMod val="135000"/>
              </a:schemeClr>
              <a:prstClr val="white"/>
            </a:duotone>
            <a:extLst>
              <a:ext uri="{28A0092B-C50C-407E-A947-70E740481C1C}">
                <a14:useLocalDpi xmlns:a14="http://schemas.microsoft.com/office/drawing/2010/main"/>
              </a:ext>
            </a:extLst>
          </a:blip>
          <a:srcRect/>
          <a:stretch/>
        </p:blipFill>
        <p:spPr bwMode="auto">
          <a:xfrm>
            <a:off x="1" y="0"/>
            <a:ext cx="4355976" cy="5144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7245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EEC1AC4F-C7FD-4941-8942-293A2B41889C}" type="datetimeFigureOut">
              <a:rPr lang="en-US" smtClean="0"/>
              <a:t>4/29/2015</a:t>
            </a:fld>
            <a:endParaRPr 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1840692B-7641-41A9-A07F-355C85AECE8E}" type="slidenum">
              <a:rPr lang="en-US" smtClean="0"/>
              <a:t>‹#›</a:t>
            </a:fld>
            <a:endParaRPr lang="en-US"/>
          </a:p>
        </p:txBody>
      </p:sp>
    </p:spTree>
    <p:extLst>
      <p:ext uri="{BB962C8B-B14F-4D97-AF65-F5344CB8AC3E}">
        <p14:creationId xmlns:p14="http://schemas.microsoft.com/office/powerpoint/2010/main" val="81085782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49" r:id="rId2"/>
    <p:sldLayoutId id="2147483651" r:id="rId3"/>
    <p:sldLayoutId id="2147483656" r:id="rId4"/>
    <p:sldLayoutId id="2147483658" r:id="rId5"/>
  </p:sldLayoutIdLst>
  <p:timing>
    <p:tnLst>
      <p:par>
        <p:cTn id="1" dur="indefinite" restart="never" nodeType="tmRoot"/>
      </p:par>
    </p:tnLst>
  </p:timing>
  <p:txStyles>
    <p:titleStyle>
      <a:lvl1pPr algn="ctr" defTabSz="685868" rtl="0" eaLnBrk="1" latinLnBrk="0" hangingPunct="1">
        <a:spcBef>
          <a:spcPct val="0"/>
        </a:spcBef>
        <a:buNone/>
        <a:defRPr sz="3300" kern="1200">
          <a:solidFill>
            <a:schemeClr val="tx1"/>
          </a:solidFill>
          <a:latin typeface="+mj-lt"/>
          <a:ea typeface="+mj-ea"/>
          <a:cs typeface="+mj-cs"/>
        </a:defRPr>
      </a:lvl1pPr>
    </p:titleStyle>
    <p:bodyStyle>
      <a:lvl1pPr marL="257201" indent="-257201" algn="l" defTabSz="685868"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68" indent="-214334" algn="l" defTabSz="685868"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336" indent="-171467" algn="l" defTabSz="685868"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270"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205"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6138"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73"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007"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42"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68" rtl="0" eaLnBrk="1" latinLnBrk="0" hangingPunct="1">
        <a:defRPr sz="1400" kern="1200">
          <a:solidFill>
            <a:schemeClr val="tx1"/>
          </a:solidFill>
          <a:latin typeface="+mn-lt"/>
          <a:ea typeface="+mn-ea"/>
          <a:cs typeface="+mn-cs"/>
        </a:defRPr>
      </a:lvl1pPr>
      <a:lvl2pPr marL="342935" algn="l" defTabSz="685868" rtl="0" eaLnBrk="1" latinLnBrk="0" hangingPunct="1">
        <a:defRPr sz="1400" kern="1200">
          <a:solidFill>
            <a:schemeClr val="tx1"/>
          </a:solidFill>
          <a:latin typeface="+mn-lt"/>
          <a:ea typeface="+mn-ea"/>
          <a:cs typeface="+mn-cs"/>
        </a:defRPr>
      </a:lvl2pPr>
      <a:lvl3pPr marL="685868" algn="l" defTabSz="685868" rtl="0" eaLnBrk="1" latinLnBrk="0" hangingPunct="1">
        <a:defRPr sz="1400" kern="1200">
          <a:solidFill>
            <a:schemeClr val="tx1"/>
          </a:solidFill>
          <a:latin typeface="+mn-lt"/>
          <a:ea typeface="+mn-ea"/>
          <a:cs typeface="+mn-cs"/>
        </a:defRPr>
      </a:lvl3pPr>
      <a:lvl4pPr marL="1028803" algn="l" defTabSz="685868" rtl="0" eaLnBrk="1" latinLnBrk="0" hangingPunct="1">
        <a:defRPr sz="1400" kern="1200">
          <a:solidFill>
            <a:schemeClr val="tx1"/>
          </a:solidFill>
          <a:latin typeface="+mn-lt"/>
          <a:ea typeface="+mn-ea"/>
          <a:cs typeface="+mn-cs"/>
        </a:defRPr>
      </a:lvl4pPr>
      <a:lvl5pPr marL="1371737" algn="l" defTabSz="685868" rtl="0" eaLnBrk="1" latinLnBrk="0" hangingPunct="1">
        <a:defRPr sz="1400" kern="1200">
          <a:solidFill>
            <a:schemeClr val="tx1"/>
          </a:solidFill>
          <a:latin typeface="+mn-lt"/>
          <a:ea typeface="+mn-ea"/>
          <a:cs typeface="+mn-cs"/>
        </a:defRPr>
      </a:lvl5pPr>
      <a:lvl6pPr marL="1714672" algn="l" defTabSz="685868" rtl="0" eaLnBrk="1" latinLnBrk="0" hangingPunct="1">
        <a:defRPr sz="1400" kern="1200">
          <a:solidFill>
            <a:schemeClr val="tx1"/>
          </a:solidFill>
          <a:latin typeface="+mn-lt"/>
          <a:ea typeface="+mn-ea"/>
          <a:cs typeface="+mn-cs"/>
        </a:defRPr>
      </a:lvl6pPr>
      <a:lvl7pPr marL="2057606" algn="l" defTabSz="685868" rtl="0" eaLnBrk="1" latinLnBrk="0" hangingPunct="1">
        <a:defRPr sz="1400" kern="1200">
          <a:solidFill>
            <a:schemeClr val="tx1"/>
          </a:solidFill>
          <a:latin typeface="+mn-lt"/>
          <a:ea typeface="+mn-ea"/>
          <a:cs typeface="+mn-cs"/>
        </a:defRPr>
      </a:lvl7pPr>
      <a:lvl8pPr marL="2400540" algn="l" defTabSz="685868" rtl="0" eaLnBrk="1" latinLnBrk="0" hangingPunct="1">
        <a:defRPr sz="1400" kern="1200">
          <a:solidFill>
            <a:schemeClr val="tx1"/>
          </a:solidFill>
          <a:latin typeface="+mn-lt"/>
          <a:ea typeface="+mn-ea"/>
          <a:cs typeface="+mn-cs"/>
        </a:defRPr>
      </a:lvl8pPr>
      <a:lvl9pPr marL="2743475" algn="l" defTabSz="685868"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oleObject" Target="../embeddings/oleObject2.bin"/><Relationship Id="rId7" Type="http://schemas.openxmlformats.org/officeDocument/2006/relationships/package" Target="../embeddings/Microsoft_Word___3.docx"/><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6.emf"/><Relationship Id="rId4" Type="http://schemas.openxmlformats.org/officeDocument/2006/relationships/package" Target="../embeddings/Microsoft_Word___2.docx"/></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package" Target="../embeddings/Microsoft_Word___4.docx"/></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9.emf"/><Relationship Id="rId4" Type="http://schemas.openxmlformats.org/officeDocument/2006/relationships/package" Target="../embeddings/Microsoft_Word___5.docx"/></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0.emf"/><Relationship Id="rId4" Type="http://schemas.openxmlformats.org/officeDocument/2006/relationships/package" Target="../embeddings/Microsoft_Word___6.docx"/></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oleObject" Target="../embeddings/oleObject7.bin"/><Relationship Id="rId7" Type="http://schemas.openxmlformats.org/officeDocument/2006/relationships/package" Target="../embeddings/Microsoft_Word___8.docx"/><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8.bin"/><Relationship Id="rId11" Type="http://schemas.openxmlformats.org/officeDocument/2006/relationships/image" Target="../media/image15.emf"/><Relationship Id="rId5" Type="http://schemas.openxmlformats.org/officeDocument/2006/relationships/image" Target="../media/image13.emf"/><Relationship Id="rId10" Type="http://schemas.openxmlformats.org/officeDocument/2006/relationships/package" Target="../embeddings/Microsoft_Word___9.docx"/><Relationship Id="rId4" Type="http://schemas.openxmlformats.org/officeDocument/2006/relationships/package" Target="../embeddings/Microsoft_Word___7.docx"/><Relationship Id="rId9" Type="http://schemas.openxmlformats.org/officeDocument/2006/relationships/oleObject" Target="../embeddings/oleObject9.bin"/></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7.emf"/><Relationship Id="rId4" Type="http://schemas.openxmlformats.org/officeDocument/2006/relationships/package" Target="../embeddings/Microsoft_Word___10.docx"/></Relationships>
</file>

<file path=ppt/slides/_rels/slide23.xml.rels><?xml version="1.0" encoding="UTF-8" standalone="yes"?>
<Relationships xmlns="http://schemas.openxmlformats.org/package/2006/relationships"><Relationship Id="rId8" Type="http://schemas.openxmlformats.org/officeDocument/2006/relationships/package" Target="../embeddings/Microsoft_Word___12.docx"/><Relationship Id="rId3" Type="http://schemas.openxmlformats.org/officeDocument/2006/relationships/image" Target="../media/image20.png"/><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8.emf"/><Relationship Id="rId5" Type="http://schemas.openxmlformats.org/officeDocument/2006/relationships/package" Target="../embeddings/Microsoft_Word___11.docx"/><Relationship Id="rId4" Type="http://schemas.openxmlformats.org/officeDocument/2006/relationships/oleObject" Target="../embeddings/oleObject11.bin"/><Relationship Id="rId9" Type="http://schemas.openxmlformats.org/officeDocument/2006/relationships/image" Target="../media/image19.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1.emf"/><Relationship Id="rId4" Type="http://schemas.openxmlformats.org/officeDocument/2006/relationships/package" Target="../embeddings/Microsoft_Word___13.docx"/></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2.emf"/><Relationship Id="rId4" Type="http://schemas.openxmlformats.org/officeDocument/2006/relationships/package" Target="../embeddings/Microsoft_Word___14.docx"/></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3.emf"/><Relationship Id="rId4" Type="http://schemas.openxmlformats.org/officeDocument/2006/relationships/package" Target="../embeddings/Microsoft_Word___15.docx"/></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4.emf"/><Relationship Id="rId4" Type="http://schemas.openxmlformats.org/officeDocument/2006/relationships/package" Target="../embeddings/Microsoft_Word___16.docx"/></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slide" Target="slide31.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slide" Target="slide31.xml"/><Relationship Id="rId1" Type="http://schemas.openxmlformats.org/officeDocument/2006/relationships/slideLayout" Target="../slideLayouts/slideLayout2.xml"/><Relationship Id="rId4" Type="http://schemas.openxmlformats.org/officeDocument/2006/relationships/slide" Target="slide35.xml"/></Relationships>
</file>

<file path=ppt/slides/_rels/slide32.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slide" Target="slide31.xml"/><Relationship Id="rId1" Type="http://schemas.openxmlformats.org/officeDocument/2006/relationships/slideLayout" Target="../slideLayouts/slideLayout1.xml"/><Relationship Id="rId4" Type="http://schemas.openxmlformats.org/officeDocument/2006/relationships/slide" Target="slide35.xml"/></Relationships>
</file>

<file path=ppt/slides/_rels/slide33.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slide" Target="slide31.xml"/><Relationship Id="rId1" Type="http://schemas.openxmlformats.org/officeDocument/2006/relationships/slideLayout" Target="../slideLayouts/slideLayout2.xml"/><Relationship Id="rId4" Type="http://schemas.openxmlformats.org/officeDocument/2006/relationships/slide" Target="slide35.xml"/></Relationships>
</file>

<file path=ppt/slides/_rels/slide34.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slide" Target="slide31.xml"/><Relationship Id="rId7" Type="http://schemas.openxmlformats.org/officeDocument/2006/relationships/package" Target="../embeddings/Microsoft_Word___17.docx"/><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17.bin"/><Relationship Id="rId11" Type="http://schemas.openxmlformats.org/officeDocument/2006/relationships/image" Target="../media/image28.emf"/><Relationship Id="rId5" Type="http://schemas.openxmlformats.org/officeDocument/2006/relationships/slide" Target="slide35.xml"/><Relationship Id="rId10" Type="http://schemas.openxmlformats.org/officeDocument/2006/relationships/package" Target="../embeddings/Microsoft_Word___18.docx"/><Relationship Id="rId4" Type="http://schemas.openxmlformats.org/officeDocument/2006/relationships/slide" Target="slide33.xml"/><Relationship Id="rId9" Type="http://schemas.openxmlformats.org/officeDocument/2006/relationships/oleObject" Target="../embeddings/oleObject18.bin"/></Relationships>
</file>

<file path=ppt/slides/_rels/slide35.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slide" Target="slide31.xml"/><Relationship Id="rId1" Type="http://schemas.openxmlformats.org/officeDocument/2006/relationships/slideLayout" Target="../slideLayouts/slideLayout2.xml"/><Relationship Id="rId4" Type="http://schemas.openxmlformats.org/officeDocument/2006/relationships/slide" Target="slide35.xml"/></Relationships>
</file>

<file path=ppt/slides/_rels/slide36.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slide" Target="slide3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slide" Target="slide3.xml"/><Relationship Id="rId4" Type="http://schemas.openxmlformats.org/officeDocument/2006/relationships/slide" Target="slide35.xml"/></Relationships>
</file>

<file path=ppt/slides/_rels/slide37.xml.rels><?xml version="1.0" encoding="UTF-8" standalone="yes"?>
<Relationships xmlns="http://schemas.openxmlformats.org/package/2006/relationships"><Relationship Id="rId3" Type="http://schemas.openxmlformats.org/officeDocument/2006/relationships/hyperlink" Target="http://www.91taoke.com/"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package" Target="../embeddings/Microsoft_Word___1.docx"/></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4" name="矩形 3"/>
          <p:cNvSpPr/>
          <p:nvPr/>
        </p:nvSpPr>
        <p:spPr>
          <a:xfrm>
            <a:off x="-46038" y="1488"/>
            <a:ext cx="3681933"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形标注 5"/>
          <p:cNvSpPr/>
          <p:nvPr/>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3635895" y="1707654"/>
            <a:ext cx="5508103"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86172" y="1904628"/>
            <a:ext cx="2843808" cy="1101905"/>
          </a:xfrm>
          <a:prstGeom prst="rect">
            <a:avLst/>
          </a:prstGeom>
        </p:spPr>
        <p:txBody>
          <a:bodyPr wrap="square">
            <a:spAutoFit/>
          </a:bodyPr>
          <a:lstStyle/>
          <a:p>
            <a:pPr>
              <a:lnSpc>
                <a:spcPct val="120000"/>
              </a:lnSpc>
              <a:defRPr/>
            </a:pPr>
            <a:r>
              <a:rPr lang="zh-CN" altLang="en-US" sz="6000" b="1" dirty="0" smtClean="0">
                <a:solidFill>
                  <a:srgbClr val="0070C0"/>
                </a:solidFill>
                <a:latin typeface="Impact" panose="020B0806030902050204" pitchFamily="34" charset="0"/>
                <a:ea typeface="微软雅黑" pitchFamily="34" charset="-122"/>
              </a:rPr>
              <a:t>第二章</a:t>
            </a:r>
            <a:endParaRPr lang="en-US" altLang="zh-CN" sz="6000" b="1" dirty="0">
              <a:solidFill>
                <a:srgbClr val="0070C0"/>
              </a:solidFill>
              <a:latin typeface="Impact" panose="020B0806030902050204" pitchFamily="34" charset="0"/>
              <a:ea typeface="微软雅黑" pitchFamily="34" charset="-122"/>
            </a:endParaRPr>
          </a:p>
        </p:txBody>
      </p:sp>
      <p:sp>
        <p:nvSpPr>
          <p:cNvPr id="9" name="矩形 8"/>
          <p:cNvSpPr/>
          <p:nvPr/>
        </p:nvSpPr>
        <p:spPr>
          <a:xfrm>
            <a:off x="4543425" y="1674525"/>
            <a:ext cx="3775393" cy="1512530"/>
          </a:xfrm>
          <a:prstGeom prst="rect">
            <a:avLst/>
          </a:prstGeom>
        </p:spPr>
        <p:txBody>
          <a:bodyPr wrap="none">
            <a:spAutoFit/>
          </a:bodyPr>
          <a:lstStyle/>
          <a:p>
            <a:pPr>
              <a:lnSpc>
                <a:spcPct val="150000"/>
              </a:lnSpc>
              <a:defRPr/>
            </a:pPr>
            <a:r>
              <a:rPr lang="zh-CN" altLang="en-US" sz="7000" b="1" dirty="0" smtClean="0">
                <a:solidFill>
                  <a:schemeClr val="tx1">
                    <a:lumMod val="85000"/>
                    <a:lumOff val="15000"/>
                  </a:schemeClr>
                </a:solidFill>
                <a:latin typeface="Impact" panose="020B0806030902050204" pitchFamily="34" charset="0"/>
                <a:ea typeface="微软雅黑" pitchFamily="34" charset="-122"/>
              </a:rPr>
              <a:t>恒定电流</a:t>
            </a:r>
            <a:endParaRPr lang="zh-CN" altLang="en-US" sz="7000" b="1" dirty="0">
              <a:solidFill>
                <a:schemeClr val="tx1">
                  <a:lumMod val="85000"/>
                  <a:lumOff val="15000"/>
                </a:schemeClr>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66996498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895759588"/>
              </p:ext>
            </p:extLst>
          </p:nvPr>
        </p:nvGraphicFramePr>
        <p:xfrm>
          <a:off x="395536" y="138718"/>
          <a:ext cx="7842250" cy="1433512"/>
        </p:xfrm>
        <a:graphic>
          <a:graphicData uri="http://schemas.openxmlformats.org/presentationml/2006/ole">
            <mc:AlternateContent xmlns:mc="http://schemas.openxmlformats.org/markup-compatibility/2006">
              <mc:Choice xmlns:v="urn:schemas-microsoft-com:vml" Requires="v">
                <p:oleObj spid="_x0000_s4108" name="文档" r:id="rId4" imgW="7839580" imgH="1434113" progId="Word.Document.12">
                  <p:embed/>
                </p:oleObj>
              </mc:Choice>
              <mc:Fallback>
                <p:oleObj name="文档" r:id="rId4" imgW="7839580" imgH="1434113" progId="Word.Document.12">
                  <p:embed/>
                  <p:pic>
                    <p:nvPicPr>
                      <p:cNvPr id="0" name=""/>
                      <p:cNvPicPr/>
                      <p:nvPr/>
                    </p:nvPicPr>
                    <p:blipFill>
                      <a:blip r:embed="rId5"/>
                      <a:stretch>
                        <a:fillRect/>
                      </a:stretch>
                    </p:blipFill>
                    <p:spPr>
                      <a:xfrm>
                        <a:off x="395536" y="138718"/>
                        <a:ext cx="7842250" cy="1433512"/>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230739489"/>
              </p:ext>
            </p:extLst>
          </p:nvPr>
        </p:nvGraphicFramePr>
        <p:xfrm>
          <a:off x="403156" y="974750"/>
          <a:ext cx="8297863" cy="4405312"/>
        </p:xfrm>
        <a:graphic>
          <a:graphicData uri="http://schemas.openxmlformats.org/presentationml/2006/ole">
            <mc:AlternateContent xmlns:mc="http://schemas.openxmlformats.org/markup-compatibility/2006">
              <mc:Choice xmlns:v="urn:schemas-microsoft-com:vml" Requires="v">
                <p:oleObj spid="_x0000_s4109" name="文档" r:id="rId7" imgW="8298424" imgH="4412988" progId="Word.Document.12">
                  <p:embed/>
                </p:oleObj>
              </mc:Choice>
              <mc:Fallback>
                <p:oleObj name="文档" r:id="rId7" imgW="8298424" imgH="4412988" progId="Word.Document.12">
                  <p:embed/>
                  <p:pic>
                    <p:nvPicPr>
                      <p:cNvPr id="0" name=""/>
                      <p:cNvPicPr/>
                      <p:nvPr/>
                    </p:nvPicPr>
                    <p:blipFill>
                      <a:blip r:embed="rId8"/>
                      <a:stretch>
                        <a:fillRect/>
                      </a:stretch>
                    </p:blipFill>
                    <p:spPr>
                      <a:xfrm>
                        <a:off x="403156" y="974750"/>
                        <a:ext cx="8297863" cy="4405312"/>
                      </a:xfrm>
                      <a:prstGeom prst="rect">
                        <a:avLst/>
                      </a:prstGeom>
                    </p:spPr>
                  </p:pic>
                </p:oleObj>
              </mc:Fallback>
            </mc:AlternateContent>
          </a:graphicData>
        </a:graphic>
      </p:graphicFrame>
    </p:spTree>
    <p:extLst>
      <p:ext uri="{BB962C8B-B14F-4D97-AF65-F5344CB8AC3E}">
        <p14:creationId xmlns:p14="http://schemas.microsoft.com/office/powerpoint/2010/main" val="410070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79512" y="12347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8" name="矩形 7"/>
          <p:cNvSpPr/>
          <p:nvPr/>
        </p:nvSpPr>
        <p:spPr>
          <a:xfrm>
            <a:off x="114888" y="695643"/>
            <a:ext cx="8436457" cy="4533549"/>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并联电路的特点：</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并联电路的总电流等于各支路</a:t>
            </a:r>
            <a:r>
              <a:rPr lang="zh-CN" altLang="zh-CN" sz="2600" kern="100" dirty="0" smtClean="0">
                <a:solidFill>
                  <a:srgbClr val="404040"/>
                </a:solidFill>
                <a:latin typeface="Times New Roman"/>
                <a:ea typeface="微软雅黑"/>
                <a:cs typeface="Times New Roman"/>
              </a:rPr>
              <a:t>电流</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，即</a:t>
            </a:r>
            <a:r>
              <a:rPr lang="en-US" altLang="zh-CN" sz="2600" i="1" u="sng" kern="100" dirty="0" smtClean="0">
                <a:solidFill>
                  <a:srgbClr val="404040"/>
                </a:solidFill>
                <a:latin typeface="Times New Roman"/>
                <a:ea typeface="微软雅黑"/>
                <a:cs typeface="Courier New"/>
              </a:rPr>
              <a:t>						</a:t>
            </a:r>
            <a:r>
              <a:rPr lang="en-US" altLang="zh-CN" sz="2600" kern="100" dirty="0" smtClean="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并联电路的总电压与各支路</a:t>
            </a:r>
            <a:r>
              <a:rPr lang="zh-CN" altLang="zh-CN" sz="2600" kern="100" dirty="0" smtClean="0">
                <a:solidFill>
                  <a:srgbClr val="404040"/>
                </a:solidFill>
                <a:latin typeface="Times New Roman"/>
                <a:ea typeface="微软雅黑"/>
                <a:cs typeface="Times New Roman"/>
              </a:rPr>
              <a:t>电压</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，即</a:t>
            </a:r>
            <a:r>
              <a:rPr lang="en-US" altLang="zh-CN" sz="2600" i="1" u="sng" kern="100" dirty="0" smtClean="0">
                <a:solidFill>
                  <a:srgbClr val="404040"/>
                </a:solidFill>
                <a:latin typeface="Times New Roman"/>
                <a:ea typeface="微软雅黑"/>
                <a:cs typeface="Courier New"/>
              </a:rPr>
              <a:t>						</a:t>
            </a:r>
            <a:r>
              <a:rPr lang="en-US" altLang="zh-CN" sz="2600" kern="100" dirty="0" smtClean="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8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并联电路总电阻的倒数等于各支路电阻的</a:t>
            </a:r>
            <a:r>
              <a:rPr lang="zh-CN" altLang="zh-CN" sz="2600" kern="100" dirty="0" smtClean="0">
                <a:solidFill>
                  <a:srgbClr val="404040"/>
                </a:solidFill>
                <a:latin typeface="Times New Roman"/>
                <a:ea typeface="微软雅黑"/>
                <a:cs typeface="Times New Roman"/>
              </a:rPr>
              <a:t>倒数</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，即</a:t>
            </a:r>
            <a:r>
              <a:rPr lang="en-US" altLang="zh-CN" sz="2600" u="sng" kern="100" dirty="0" smtClean="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566871860"/>
              </p:ext>
            </p:extLst>
          </p:nvPr>
        </p:nvGraphicFramePr>
        <p:xfrm>
          <a:off x="668328" y="4239984"/>
          <a:ext cx="3792537" cy="1060450"/>
        </p:xfrm>
        <a:graphic>
          <a:graphicData uri="http://schemas.openxmlformats.org/presentationml/2006/ole">
            <mc:AlternateContent xmlns:mc="http://schemas.openxmlformats.org/markup-compatibility/2006">
              <mc:Choice xmlns:v="urn:schemas-microsoft-com:vml" Requires="v">
                <p:oleObj spid="_x0000_s5128" name="文档" r:id="rId4" imgW="3793095" imgH="1062251" progId="Word.Document.12">
                  <p:embed/>
                </p:oleObj>
              </mc:Choice>
              <mc:Fallback>
                <p:oleObj name="文档" r:id="rId4" imgW="3793095" imgH="1062251" progId="Word.Document.12">
                  <p:embed/>
                  <p:pic>
                    <p:nvPicPr>
                      <p:cNvPr id="0" name=""/>
                      <p:cNvPicPr/>
                      <p:nvPr/>
                    </p:nvPicPr>
                    <p:blipFill>
                      <a:blip r:embed="rId5"/>
                      <a:stretch>
                        <a:fillRect/>
                      </a:stretch>
                    </p:blipFill>
                    <p:spPr>
                      <a:xfrm>
                        <a:off x="668328" y="4239984"/>
                        <a:ext cx="3792537" cy="1060450"/>
                      </a:xfrm>
                      <a:prstGeom prst="rect">
                        <a:avLst/>
                      </a:prstGeom>
                    </p:spPr>
                  </p:pic>
                </p:oleObj>
              </mc:Fallback>
            </mc:AlternateContent>
          </a:graphicData>
        </a:graphic>
      </p:graphicFrame>
      <p:sp>
        <p:nvSpPr>
          <p:cNvPr id="5" name="矩形 4"/>
          <p:cNvSpPr/>
          <p:nvPr/>
        </p:nvSpPr>
        <p:spPr>
          <a:xfrm>
            <a:off x="5508104" y="1389142"/>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之和</a:t>
            </a:r>
            <a:endParaRPr lang="zh-CN" altLang="en-US" dirty="0">
              <a:solidFill>
                <a:srgbClr val="0070C0"/>
              </a:solidFill>
            </a:endParaRPr>
          </a:p>
        </p:txBody>
      </p:sp>
      <p:sp>
        <p:nvSpPr>
          <p:cNvPr id="7" name="矩形 6"/>
          <p:cNvSpPr/>
          <p:nvPr/>
        </p:nvSpPr>
        <p:spPr>
          <a:xfrm>
            <a:off x="6983872" y="1347614"/>
            <a:ext cx="1404552" cy="492443"/>
          </a:xfrm>
          <a:prstGeom prst="rect">
            <a:avLst/>
          </a:prstGeom>
        </p:spPr>
        <p:txBody>
          <a:bodyPr wrap="none">
            <a:spAutoFit/>
          </a:bodyPr>
          <a:lstStyle/>
          <a:p>
            <a:r>
              <a:rPr lang="en-US" altLang="zh-CN" sz="2600" i="1" kern="100" dirty="0">
                <a:solidFill>
                  <a:srgbClr val="0070C0"/>
                </a:solidFill>
                <a:latin typeface="Times New Roman"/>
                <a:ea typeface="微软雅黑"/>
                <a:cs typeface="Courier New"/>
              </a:rPr>
              <a:t>I</a:t>
            </a:r>
            <a:r>
              <a:rPr lang="zh-CN" altLang="zh-CN" sz="2600" kern="100" dirty="0">
                <a:solidFill>
                  <a:srgbClr val="0070C0"/>
                </a:solidFill>
                <a:latin typeface="Times New Roman"/>
                <a:ea typeface="微软雅黑"/>
                <a:cs typeface="Times New Roman"/>
              </a:rPr>
              <a:t>＝</a:t>
            </a:r>
            <a:r>
              <a:rPr lang="en-US" altLang="zh-CN" sz="2600" i="1" kern="100" dirty="0">
                <a:solidFill>
                  <a:srgbClr val="0070C0"/>
                </a:solidFill>
                <a:latin typeface="Times New Roman"/>
                <a:ea typeface="微软雅黑"/>
                <a:cs typeface="Courier New"/>
              </a:rPr>
              <a:t>I</a:t>
            </a:r>
            <a:r>
              <a:rPr lang="en-US" altLang="zh-CN" sz="2600" kern="100" baseline="-25000" dirty="0">
                <a:solidFill>
                  <a:srgbClr val="0070C0"/>
                </a:solidFill>
                <a:latin typeface="Times New Roman"/>
                <a:ea typeface="微软雅黑"/>
                <a:cs typeface="Courier New"/>
              </a:rPr>
              <a:t>1</a:t>
            </a:r>
            <a:r>
              <a:rPr lang="zh-CN" altLang="zh-CN" sz="2600" kern="100" dirty="0">
                <a:solidFill>
                  <a:srgbClr val="0070C0"/>
                </a:solidFill>
                <a:latin typeface="Times New Roman"/>
                <a:ea typeface="微软雅黑"/>
                <a:cs typeface="Times New Roman"/>
              </a:rPr>
              <a:t>＋</a:t>
            </a:r>
            <a:r>
              <a:rPr lang="en-US" altLang="zh-CN" sz="2600" i="1" kern="100" dirty="0" smtClean="0">
                <a:solidFill>
                  <a:srgbClr val="0070C0"/>
                </a:solidFill>
                <a:latin typeface="Times New Roman"/>
                <a:ea typeface="微软雅黑"/>
                <a:cs typeface="Courier New"/>
              </a:rPr>
              <a:t>I</a:t>
            </a:r>
            <a:r>
              <a:rPr lang="en-US" altLang="zh-CN" sz="2600" kern="100" baseline="-25000" dirty="0" smtClean="0">
                <a:solidFill>
                  <a:srgbClr val="0070C0"/>
                </a:solidFill>
                <a:latin typeface="Times New Roman"/>
                <a:ea typeface="微软雅黑"/>
                <a:cs typeface="Courier New"/>
              </a:rPr>
              <a:t>2</a:t>
            </a:r>
            <a:endParaRPr lang="zh-CN" altLang="en-US" dirty="0">
              <a:solidFill>
                <a:srgbClr val="0070C0"/>
              </a:solidFill>
            </a:endParaRPr>
          </a:p>
        </p:txBody>
      </p:sp>
      <p:sp>
        <p:nvSpPr>
          <p:cNvPr id="9" name="矩形 8"/>
          <p:cNvSpPr/>
          <p:nvPr/>
        </p:nvSpPr>
        <p:spPr>
          <a:xfrm>
            <a:off x="187132" y="1942911"/>
            <a:ext cx="1960793" cy="492443"/>
          </a:xfrm>
          <a:prstGeom prst="rect">
            <a:avLst/>
          </a:prstGeom>
        </p:spPr>
        <p:txBody>
          <a:bodyPr wrap="none">
            <a:spAutoFit/>
          </a:bodyPr>
          <a:lstStyle/>
          <a:p>
            <a:r>
              <a:rPr lang="zh-CN" altLang="zh-CN" sz="2600" kern="100" dirty="0" smtClean="0">
                <a:solidFill>
                  <a:srgbClr val="0070C0"/>
                </a:solidFill>
                <a:latin typeface="Times New Roman"/>
                <a:ea typeface="微软雅黑"/>
                <a:cs typeface="Times New Roman"/>
              </a:rPr>
              <a:t>＋</a:t>
            </a:r>
            <a:r>
              <a:rPr lang="en-US" altLang="zh-CN" sz="2600" i="1" kern="100" dirty="0">
                <a:solidFill>
                  <a:srgbClr val="0070C0"/>
                </a:solidFill>
                <a:latin typeface="Times New Roman"/>
                <a:ea typeface="微软雅黑"/>
                <a:cs typeface="Courier New"/>
              </a:rPr>
              <a:t>I</a:t>
            </a:r>
            <a:r>
              <a:rPr lang="en-US" altLang="zh-CN" sz="2600" kern="100" baseline="-25000" dirty="0">
                <a:solidFill>
                  <a:srgbClr val="0070C0"/>
                </a:solidFill>
                <a:latin typeface="Times New Roman"/>
                <a:ea typeface="微软雅黑"/>
                <a:cs typeface="Courier New"/>
              </a:rPr>
              <a:t>3</a:t>
            </a:r>
            <a:r>
              <a:rPr lang="zh-CN" altLang="zh-CN" sz="2600" kern="100" dirty="0">
                <a:solidFill>
                  <a:srgbClr val="0070C0"/>
                </a:solidFill>
                <a:latin typeface="Times New Roman"/>
                <a:ea typeface="微软雅黑"/>
                <a:cs typeface="Times New Roman"/>
              </a:rPr>
              <a:t>＋</a:t>
            </a:r>
            <a:r>
              <a:rPr lang="en-US" altLang="zh-CN" sz="2600" kern="100" dirty="0">
                <a:solidFill>
                  <a:srgbClr val="0070C0"/>
                </a:solidFill>
                <a:latin typeface="宋体"/>
                <a:ea typeface="微软雅黑"/>
                <a:cs typeface="Times New Roman"/>
              </a:rPr>
              <a:t>…</a:t>
            </a:r>
            <a:r>
              <a:rPr lang="zh-CN" altLang="zh-CN" sz="2600" kern="100" dirty="0">
                <a:solidFill>
                  <a:srgbClr val="0070C0"/>
                </a:solidFill>
                <a:latin typeface="Times New Roman"/>
                <a:ea typeface="微软雅黑"/>
                <a:cs typeface="Times New Roman"/>
              </a:rPr>
              <a:t>＋</a:t>
            </a:r>
            <a:r>
              <a:rPr lang="en-US" altLang="zh-CN" sz="2600" i="1" kern="100" dirty="0">
                <a:solidFill>
                  <a:srgbClr val="0070C0"/>
                </a:solidFill>
                <a:latin typeface="Times New Roman"/>
                <a:ea typeface="微软雅黑"/>
                <a:cs typeface="Courier New"/>
              </a:rPr>
              <a:t>I</a:t>
            </a:r>
            <a:r>
              <a:rPr lang="en-US" altLang="zh-CN" sz="2600" i="1" kern="100" baseline="-25000" dirty="0">
                <a:solidFill>
                  <a:srgbClr val="0070C0"/>
                </a:solidFill>
                <a:latin typeface="Times New Roman"/>
                <a:ea typeface="微软雅黑"/>
                <a:cs typeface="Courier New"/>
              </a:rPr>
              <a:t>n</a:t>
            </a:r>
            <a:endParaRPr lang="zh-CN" altLang="en-US" dirty="0">
              <a:solidFill>
                <a:srgbClr val="0070C0"/>
              </a:solidFill>
            </a:endParaRPr>
          </a:p>
        </p:txBody>
      </p:sp>
      <p:sp>
        <p:nvSpPr>
          <p:cNvPr id="10" name="矩形 9"/>
          <p:cNvSpPr/>
          <p:nvPr/>
        </p:nvSpPr>
        <p:spPr>
          <a:xfrm>
            <a:off x="5123065" y="2560503"/>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相等</a:t>
            </a:r>
            <a:endParaRPr lang="zh-CN" altLang="en-US" sz="2600" kern="100" dirty="0">
              <a:solidFill>
                <a:srgbClr val="0070C0"/>
              </a:solidFill>
              <a:latin typeface="Times New Roman"/>
              <a:ea typeface="微软雅黑"/>
              <a:cs typeface="Times New Roman"/>
            </a:endParaRPr>
          </a:p>
        </p:txBody>
      </p:sp>
      <p:sp>
        <p:nvSpPr>
          <p:cNvPr id="12" name="矩形 11"/>
          <p:cNvSpPr/>
          <p:nvPr/>
        </p:nvSpPr>
        <p:spPr>
          <a:xfrm>
            <a:off x="6444208" y="2514982"/>
            <a:ext cx="2127505" cy="492443"/>
          </a:xfrm>
          <a:prstGeom prst="rect">
            <a:avLst/>
          </a:prstGeom>
        </p:spPr>
        <p:txBody>
          <a:bodyPr wrap="none">
            <a:spAutoFit/>
          </a:bodyPr>
          <a:lstStyle/>
          <a:p>
            <a:r>
              <a:rPr lang="en-US" altLang="zh-CN" sz="2600" i="1" kern="100" dirty="0">
                <a:solidFill>
                  <a:srgbClr val="0070C0"/>
                </a:solidFill>
                <a:latin typeface="Times New Roman"/>
                <a:ea typeface="微软雅黑"/>
                <a:cs typeface="Courier New"/>
              </a:rPr>
              <a:t>U</a:t>
            </a:r>
            <a:r>
              <a:rPr lang="zh-CN" altLang="zh-CN" sz="2600" kern="100" dirty="0">
                <a:solidFill>
                  <a:srgbClr val="0070C0"/>
                </a:solidFill>
                <a:latin typeface="Times New Roman"/>
                <a:ea typeface="微软雅黑"/>
                <a:cs typeface="Times New Roman"/>
              </a:rPr>
              <a:t>＝</a:t>
            </a:r>
            <a:r>
              <a:rPr lang="en-US" altLang="zh-CN" sz="2600" i="1" kern="100" dirty="0">
                <a:solidFill>
                  <a:srgbClr val="0070C0"/>
                </a:solidFill>
                <a:latin typeface="Times New Roman"/>
                <a:ea typeface="微软雅黑"/>
                <a:cs typeface="Courier New"/>
              </a:rPr>
              <a:t>U</a:t>
            </a:r>
            <a:r>
              <a:rPr lang="en-US" altLang="zh-CN" sz="2600" kern="100" baseline="-25000" dirty="0">
                <a:solidFill>
                  <a:srgbClr val="0070C0"/>
                </a:solidFill>
                <a:latin typeface="Times New Roman"/>
                <a:ea typeface="微软雅黑"/>
                <a:cs typeface="Courier New"/>
              </a:rPr>
              <a:t>1</a:t>
            </a:r>
            <a:r>
              <a:rPr lang="zh-CN" altLang="zh-CN" sz="2600" kern="100" dirty="0">
                <a:solidFill>
                  <a:srgbClr val="0070C0"/>
                </a:solidFill>
                <a:latin typeface="Times New Roman"/>
                <a:ea typeface="微软雅黑"/>
                <a:cs typeface="Times New Roman"/>
              </a:rPr>
              <a:t>＝</a:t>
            </a:r>
            <a:r>
              <a:rPr lang="en-US" altLang="zh-CN" sz="2600" i="1" kern="100" dirty="0">
                <a:solidFill>
                  <a:srgbClr val="0070C0"/>
                </a:solidFill>
                <a:latin typeface="Times New Roman"/>
                <a:ea typeface="微软雅黑"/>
                <a:cs typeface="Courier New"/>
              </a:rPr>
              <a:t>U</a:t>
            </a:r>
            <a:r>
              <a:rPr lang="en-US" altLang="zh-CN" sz="2600" kern="100" baseline="-25000" dirty="0">
                <a:solidFill>
                  <a:srgbClr val="0070C0"/>
                </a:solidFill>
                <a:latin typeface="Times New Roman"/>
                <a:ea typeface="微软雅黑"/>
                <a:cs typeface="Courier New"/>
              </a:rPr>
              <a:t>2</a:t>
            </a:r>
            <a:r>
              <a:rPr lang="zh-CN" altLang="zh-CN" sz="2600" kern="100" dirty="0" smtClean="0">
                <a:solidFill>
                  <a:srgbClr val="0070C0"/>
                </a:solidFill>
                <a:latin typeface="Times New Roman"/>
                <a:ea typeface="微软雅黑"/>
                <a:cs typeface="Times New Roman"/>
              </a:rPr>
              <a:t>＝</a:t>
            </a:r>
            <a:endParaRPr lang="zh-CN" altLang="en-US" dirty="0">
              <a:solidFill>
                <a:srgbClr val="0070C0"/>
              </a:solidFill>
            </a:endParaRPr>
          </a:p>
        </p:txBody>
      </p:sp>
      <p:sp>
        <p:nvSpPr>
          <p:cNvPr id="15" name="矩形 14"/>
          <p:cNvSpPr/>
          <p:nvPr/>
        </p:nvSpPr>
        <p:spPr>
          <a:xfrm>
            <a:off x="164665" y="3136567"/>
            <a:ext cx="1887055" cy="492443"/>
          </a:xfrm>
          <a:prstGeom prst="rect">
            <a:avLst/>
          </a:prstGeom>
        </p:spPr>
        <p:txBody>
          <a:bodyPr wrap="none">
            <a:spAutoFit/>
          </a:bodyPr>
          <a:lstStyle/>
          <a:p>
            <a:r>
              <a:rPr lang="en-US" altLang="zh-CN" sz="2600" i="1" kern="100" dirty="0" smtClean="0">
                <a:solidFill>
                  <a:srgbClr val="0070C0"/>
                </a:solidFill>
                <a:latin typeface="Times New Roman"/>
                <a:ea typeface="微软雅黑"/>
                <a:cs typeface="Courier New"/>
              </a:rPr>
              <a:t>U</a:t>
            </a:r>
            <a:r>
              <a:rPr lang="en-US" altLang="zh-CN" sz="2600" kern="100" baseline="-25000" dirty="0" smtClean="0">
                <a:solidFill>
                  <a:srgbClr val="0070C0"/>
                </a:solidFill>
                <a:latin typeface="Times New Roman"/>
                <a:ea typeface="微软雅黑"/>
                <a:cs typeface="Courier New"/>
              </a:rPr>
              <a:t>3</a:t>
            </a:r>
            <a:r>
              <a:rPr lang="zh-CN" altLang="zh-CN" sz="2600" kern="100" dirty="0">
                <a:solidFill>
                  <a:srgbClr val="0070C0"/>
                </a:solidFill>
                <a:latin typeface="Times New Roman"/>
                <a:ea typeface="微软雅黑"/>
                <a:cs typeface="Times New Roman"/>
              </a:rPr>
              <a:t>＝</a:t>
            </a:r>
            <a:r>
              <a:rPr lang="en-US" altLang="zh-CN" sz="2600" kern="100" dirty="0">
                <a:solidFill>
                  <a:srgbClr val="0070C0"/>
                </a:solidFill>
                <a:latin typeface="宋体"/>
                <a:ea typeface="微软雅黑"/>
                <a:cs typeface="Times New Roman"/>
              </a:rPr>
              <a:t>…</a:t>
            </a:r>
            <a:r>
              <a:rPr lang="zh-CN" altLang="zh-CN" sz="2600" kern="100" dirty="0">
                <a:solidFill>
                  <a:srgbClr val="0070C0"/>
                </a:solidFill>
                <a:latin typeface="Times New Roman"/>
                <a:ea typeface="微软雅黑"/>
                <a:cs typeface="Times New Roman"/>
              </a:rPr>
              <a:t>＝</a:t>
            </a:r>
            <a:r>
              <a:rPr lang="en-US" altLang="zh-CN" sz="2600" i="1" kern="100" dirty="0">
                <a:solidFill>
                  <a:srgbClr val="0070C0"/>
                </a:solidFill>
                <a:latin typeface="Times New Roman"/>
                <a:ea typeface="微软雅黑"/>
                <a:cs typeface="Courier New"/>
              </a:rPr>
              <a:t>U</a:t>
            </a:r>
            <a:r>
              <a:rPr lang="en-US" altLang="zh-CN" sz="2600" i="1" kern="100" baseline="-25000" dirty="0">
                <a:solidFill>
                  <a:srgbClr val="0070C0"/>
                </a:solidFill>
                <a:latin typeface="Times New Roman"/>
                <a:ea typeface="微软雅黑"/>
                <a:cs typeface="Courier New"/>
              </a:rPr>
              <a:t>n</a:t>
            </a:r>
            <a:endParaRPr lang="zh-CN" altLang="en-US" dirty="0">
              <a:solidFill>
                <a:srgbClr val="0070C0"/>
              </a:solidFill>
            </a:endParaRPr>
          </a:p>
        </p:txBody>
      </p:sp>
      <p:sp>
        <p:nvSpPr>
          <p:cNvPr id="17" name="矩形 16"/>
          <p:cNvSpPr/>
          <p:nvPr/>
        </p:nvSpPr>
        <p:spPr>
          <a:xfrm>
            <a:off x="7308304" y="3852654"/>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之和</a:t>
            </a:r>
            <a:endParaRPr lang="zh-CN" altLang="en-US" sz="2600" kern="100" dirty="0">
              <a:solidFill>
                <a:srgbClr val="0070C0"/>
              </a:solidFill>
              <a:latin typeface="Times New Roman"/>
              <a:ea typeface="微软雅黑"/>
              <a:cs typeface="Times New Roman"/>
            </a:endParaRPr>
          </a:p>
        </p:txBody>
      </p:sp>
    </p:spTree>
    <p:extLst>
      <p:ext uri="{BB962C8B-B14F-4D97-AF65-F5344CB8AC3E}">
        <p14:creationId xmlns:p14="http://schemas.microsoft.com/office/powerpoint/2010/main" val="358029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linds(horizontal)">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blinds(horizontal)">
                                      <p:cBhvr>
                                        <p:cTn id="29" dur="500"/>
                                        <p:tgtEl>
                                          <p:spTgt spid="17"/>
                                        </p:tgtEl>
                                      </p:cBhvr>
                                    </p:animEffect>
                                  </p:childTnLst>
                                </p:cTn>
                              </p:par>
                              <p:par>
                                <p:cTn id="30" presetID="3" presetClass="entr" presetSubtype="10" fill="hold" nodeType="with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0" grpId="0"/>
      <p:bldP spid="12" grpId="0"/>
      <p:bldP spid="15"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86492" y="921768"/>
            <a:ext cx="8027000" cy="3093154"/>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拓展：</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并联电路的总电阻小于其中最小的电阻</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当一个大电阻和一个小电阻并联时，总电阻</a:t>
            </a:r>
            <a:r>
              <a:rPr lang="zh-CN" altLang="zh-CN" sz="2600" kern="100" dirty="0" smtClean="0">
                <a:solidFill>
                  <a:srgbClr val="404040"/>
                </a:solidFill>
                <a:latin typeface="Times New Roman"/>
                <a:ea typeface="微软雅黑"/>
                <a:cs typeface="Times New Roman"/>
              </a:rPr>
              <a:t>接近</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电阻</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并联电路中通过各支路电阻的电流跟它们的阻值</a:t>
            </a:r>
            <a:r>
              <a:rPr lang="zh-CN" altLang="zh-CN" sz="2600" kern="100" dirty="0" smtClean="0">
                <a:solidFill>
                  <a:srgbClr val="404040"/>
                </a:solidFill>
                <a:latin typeface="Times New Roman"/>
                <a:ea typeface="微软雅黑"/>
                <a:cs typeface="Times New Roman"/>
              </a:rPr>
              <a:t>成</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a:t>
            </a:r>
            <a:r>
              <a:rPr lang="zh-CN" altLang="zh-CN" sz="2600" kern="100" dirty="0">
                <a:solidFill>
                  <a:srgbClr val="404040"/>
                </a:solidFill>
                <a:latin typeface="Times New Roman"/>
                <a:ea typeface="微软雅黑"/>
                <a:cs typeface="Times New Roman"/>
              </a:rPr>
              <a:t>即</a:t>
            </a:r>
            <a:r>
              <a:rPr lang="en-US" altLang="zh-CN" sz="2600" i="1" kern="100" dirty="0">
                <a:solidFill>
                  <a:srgbClr val="404040"/>
                </a:solidFill>
                <a:latin typeface="Times New Roman"/>
                <a:ea typeface="微软雅黑"/>
                <a:cs typeface="Courier New"/>
              </a:rPr>
              <a:t>I</a:t>
            </a:r>
            <a:r>
              <a:rPr lang="en-US" altLang="zh-CN" sz="2600" kern="100" baseline="-25000" dirty="0">
                <a:solidFill>
                  <a:srgbClr val="404040"/>
                </a:solidFill>
                <a:latin typeface="Times New Roman"/>
                <a:ea typeface="微软雅黑"/>
                <a:cs typeface="Courier New"/>
              </a:rPr>
              <a:t>1</a:t>
            </a:r>
            <a:r>
              <a:rPr lang="en-US" altLang="zh-CN" sz="2600" i="1" kern="100" dirty="0">
                <a:solidFill>
                  <a:srgbClr val="404040"/>
                </a:solidFill>
                <a:latin typeface="Times New Roman"/>
                <a:ea typeface="微软雅黑"/>
                <a:cs typeface="Courier New"/>
              </a:rPr>
              <a:t>R</a:t>
            </a:r>
            <a:r>
              <a:rPr lang="en-US" altLang="zh-CN" sz="2600" kern="100" baseline="-250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I</a:t>
            </a:r>
            <a:r>
              <a:rPr lang="en-US" altLang="zh-CN" sz="2600" kern="100" baseline="-25000" dirty="0">
                <a:solidFill>
                  <a:srgbClr val="404040"/>
                </a:solidFill>
                <a:latin typeface="Times New Roman"/>
                <a:ea typeface="微软雅黑"/>
                <a:cs typeface="Courier New"/>
              </a:rPr>
              <a:t>2</a:t>
            </a:r>
            <a:r>
              <a:rPr lang="en-US" altLang="zh-CN" sz="2600" i="1" kern="100" dirty="0">
                <a:solidFill>
                  <a:srgbClr val="404040"/>
                </a:solidFill>
                <a:latin typeface="Times New Roman"/>
                <a:ea typeface="微软雅黑"/>
                <a:cs typeface="Courier New"/>
              </a:rPr>
              <a:t>R</a:t>
            </a:r>
            <a:r>
              <a:rPr lang="en-US" altLang="zh-CN" sz="2600" kern="100" baseline="-250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I</a:t>
            </a:r>
            <a:r>
              <a:rPr lang="en-US" altLang="zh-CN" sz="2600" i="1" kern="100" baseline="-25000" dirty="0" err="1">
                <a:solidFill>
                  <a:srgbClr val="404040"/>
                </a:solidFill>
                <a:latin typeface="Times New Roman"/>
                <a:ea typeface="微软雅黑"/>
                <a:cs typeface="Courier New"/>
              </a:rPr>
              <a:t>n</a:t>
            </a:r>
            <a:r>
              <a:rPr lang="en-US" altLang="zh-CN" sz="2600" i="1" kern="100" dirty="0" err="1">
                <a:solidFill>
                  <a:srgbClr val="404040"/>
                </a:solidFill>
                <a:latin typeface="Times New Roman"/>
                <a:ea typeface="微软雅黑"/>
                <a:cs typeface="Courier New"/>
              </a:rPr>
              <a:t>R</a:t>
            </a:r>
            <a:r>
              <a:rPr lang="en-US" altLang="zh-CN" sz="2600" i="1" kern="100" baseline="-25000" dirty="0" err="1">
                <a:solidFill>
                  <a:srgbClr val="404040"/>
                </a:solidFill>
                <a:latin typeface="Times New Roman"/>
                <a:ea typeface="微软雅黑"/>
                <a:cs typeface="Courier New"/>
              </a:rPr>
              <a:t>n</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U</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2" name="矩形 1"/>
          <p:cNvSpPr/>
          <p:nvPr/>
        </p:nvSpPr>
        <p:spPr>
          <a:xfrm>
            <a:off x="5854109" y="2196470"/>
            <a:ext cx="518091"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小</a:t>
            </a:r>
            <a:endParaRPr lang="zh-CN" altLang="en-US" sz="2600" kern="100" dirty="0">
              <a:solidFill>
                <a:srgbClr val="0070C0"/>
              </a:solidFill>
              <a:latin typeface="Times New Roman"/>
              <a:ea typeface="微软雅黑"/>
              <a:cs typeface="Times New Roman"/>
            </a:endParaRPr>
          </a:p>
        </p:txBody>
      </p:sp>
      <p:sp>
        <p:nvSpPr>
          <p:cNvPr id="3" name="矩形 2"/>
          <p:cNvSpPr/>
          <p:nvPr/>
        </p:nvSpPr>
        <p:spPr>
          <a:xfrm>
            <a:off x="498024" y="3383071"/>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反比</a:t>
            </a:r>
            <a:endParaRPr lang="zh-CN" altLang="en-US" sz="2600" kern="100" dirty="0">
              <a:solidFill>
                <a:srgbClr val="0070C0"/>
              </a:solidFill>
              <a:latin typeface="Times New Roman"/>
              <a:ea typeface="微软雅黑"/>
              <a:cs typeface="Times New Roman"/>
            </a:endParaRPr>
          </a:p>
        </p:txBody>
      </p:sp>
    </p:spTree>
    <p:extLst>
      <p:ext uri="{BB962C8B-B14F-4D97-AF65-F5344CB8AC3E}">
        <p14:creationId xmlns:p14="http://schemas.microsoft.com/office/powerpoint/2010/main" val="2770713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67501892"/>
              </p:ext>
            </p:extLst>
          </p:nvPr>
        </p:nvGraphicFramePr>
        <p:xfrm>
          <a:off x="327025" y="515019"/>
          <a:ext cx="8420100" cy="4144963"/>
        </p:xfrm>
        <a:graphic>
          <a:graphicData uri="http://schemas.openxmlformats.org/presentationml/2006/ole">
            <mc:AlternateContent xmlns:mc="http://schemas.openxmlformats.org/markup-compatibility/2006">
              <mc:Choice xmlns:v="urn:schemas-microsoft-com:vml" Requires="v">
                <p:oleObj spid="_x0000_s8198" name="文档" r:id="rId4" imgW="8424382" imgH="4154566" progId="Word.Document.12">
                  <p:embed/>
                </p:oleObj>
              </mc:Choice>
              <mc:Fallback>
                <p:oleObj name="文档" r:id="rId4" imgW="8424382" imgH="4154566" progId="Word.Document.12">
                  <p:embed/>
                  <p:pic>
                    <p:nvPicPr>
                      <p:cNvPr id="0" name=""/>
                      <p:cNvPicPr/>
                      <p:nvPr/>
                    </p:nvPicPr>
                    <p:blipFill>
                      <a:blip r:embed="rId5"/>
                      <a:stretch>
                        <a:fillRect/>
                      </a:stretch>
                    </p:blipFill>
                    <p:spPr>
                      <a:xfrm>
                        <a:off x="327025" y="515019"/>
                        <a:ext cx="8420100" cy="4144963"/>
                      </a:xfrm>
                      <a:prstGeom prst="rect">
                        <a:avLst/>
                      </a:prstGeom>
                    </p:spPr>
                  </p:pic>
                </p:oleObj>
              </mc:Fallback>
            </mc:AlternateContent>
          </a:graphicData>
        </a:graphic>
      </p:graphicFrame>
      <p:sp>
        <p:nvSpPr>
          <p:cNvPr id="4" name="矩形 3"/>
          <p:cNvSpPr/>
          <p:nvPr/>
        </p:nvSpPr>
        <p:spPr>
          <a:xfrm>
            <a:off x="1634912" y="1370474"/>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增大</a:t>
            </a:r>
            <a:endParaRPr lang="zh-CN" altLang="en-US" sz="2600" kern="100" dirty="0">
              <a:solidFill>
                <a:srgbClr val="0070C0"/>
              </a:solidFill>
              <a:latin typeface="Times New Roman"/>
              <a:ea typeface="微软雅黑"/>
              <a:cs typeface="Times New Roman"/>
            </a:endParaRPr>
          </a:p>
        </p:txBody>
      </p:sp>
    </p:spTree>
    <p:extLst>
      <p:ext uri="{BB962C8B-B14F-4D97-AF65-F5344CB8AC3E}">
        <p14:creationId xmlns:p14="http://schemas.microsoft.com/office/powerpoint/2010/main" val="203755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179512" y="12347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延伸思考</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4" name="矩形 3"/>
          <p:cNvSpPr/>
          <p:nvPr/>
        </p:nvSpPr>
        <p:spPr>
          <a:xfrm>
            <a:off x="323528" y="730137"/>
            <a:ext cx="8352928" cy="1217641"/>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试证明：</a:t>
            </a:r>
            <a:r>
              <a:rPr lang="en-US" altLang="zh-CN" sz="2600" i="1" kern="100" dirty="0">
                <a:solidFill>
                  <a:srgbClr val="404040"/>
                </a:solidFill>
                <a:latin typeface="Times New Roman"/>
                <a:ea typeface="微软雅黑"/>
                <a:cs typeface="Courier New"/>
              </a:rPr>
              <a:t>n</a:t>
            </a:r>
            <a:r>
              <a:rPr lang="zh-CN" altLang="zh-CN" sz="2600" kern="100" dirty="0">
                <a:solidFill>
                  <a:srgbClr val="404040"/>
                </a:solidFill>
                <a:latin typeface="Times New Roman"/>
                <a:ea typeface="微软雅黑"/>
                <a:cs typeface="Times New Roman"/>
              </a:rPr>
              <a:t>个相同的电阻并联，总电阻为一个电阻的</a:t>
            </a:r>
            <a:r>
              <a:rPr lang="en-US" altLang="zh-CN" sz="2600" i="1" kern="100" dirty="0">
                <a:solidFill>
                  <a:srgbClr val="404040"/>
                </a:solidFill>
                <a:latin typeface="Times New Roman"/>
                <a:ea typeface="微软雅黑"/>
                <a:cs typeface="Courier New"/>
              </a:rPr>
              <a:t>n</a:t>
            </a:r>
            <a:r>
              <a:rPr lang="zh-CN" altLang="zh-CN" sz="2600" kern="100" dirty="0">
                <a:solidFill>
                  <a:srgbClr val="404040"/>
                </a:solidFill>
                <a:latin typeface="Times New Roman"/>
                <a:ea typeface="微软雅黑"/>
                <a:cs typeface="Times New Roman"/>
              </a:rPr>
              <a:t>分之一</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270591131"/>
              </p:ext>
            </p:extLst>
          </p:nvPr>
        </p:nvGraphicFramePr>
        <p:xfrm>
          <a:off x="395536" y="1882265"/>
          <a:ext cx="8123237" cy="2492375"/>
        </p:xfrm>
        <a:graphic>
          <a:graphicData uri="http://schemas.openxmlformats.org/presentationml/2006/ole">
            <mc:AlternateContent xmlns:mc="http://schemas.openxmlformats.org/markup-compatibility/2006">
              <mc:Choice xmlns:v="urn:schemas-microsoft-com:vml" Requires="v">
                <p:oleObj spid="_x0000_s9222" name="文档" r:id="rId4" imgW="8127122" imgH="2494109" progId="Word.Document.12">
                  <p:embed/>
                </p:oleObj>
              </mc:Choice>
              <mc:Fallback>
                <p:oleObj name="文档" r:id="rId4" imgW="8127122" imgH="2494109" progId="Word.Document.12">
                  <p:embed/>
                  <p:pic>
                    <p:nvPicPr>
                      <p:cNvPr id="0" name=""/>
                      <p:cNvPicPr/>
                      <p:nvPr/>
                    </p:nvPicPr>
                    <p:blipFill>
                      <a:blip r:embed="rId5"/>
                      <a:stretch>
                        <a:fillRect/>
                      </a:stretch>
                    </p:blipFill>
                    <p:spPr>
                      <a:xfrm>
                        <a:off x="395536" y="1882265"/>
                        <a:ext cx="8123237" cy="2492375"/>
                      </a:xfrm>
                      <a:prstGeom prst="rect">
                        <a:avLst/>
                      </a:prstGeom>
                    </p:spPr>
                  </p:pic>
                </p:oleObj>
              </mc:Fallback>
            </mc:AlternateContent>
          </a:graphicData>
        </a:graphic>
      </p:graphicFrame>
      <p:sp>
        <p:nvSpPr>
          <p:cNvPr id="5" name="矩形 4"/>
          <p:cNvSpPr/>
          <p:nvPr/>
        </p:nvSpPr>
        <p:spPr>
          <a:xfrm>
            <a:off x="395536" y="3970497"/>
            <a:ext cx="8352928" cy="617477"/>
          </a:xfrm>
          <a:prstGeom prst="rect">
            <a:avLst/>
          </a:prstGeom>
        </p:spPr>
        <p:txBody>
          <a:bodyPr wrap="square">
            <a:spAutoFit/>
          </a:bodyPr>
          <a:lstStyle/>
          <a:p>
            <a:pPr algn="just">
              <a:lnSpc>
                <a:spcPct val="150000"/>
              </a:lnSpc>
              <a:spcAft>
                <a:spcPts val="0"/>
              </a:spcAft>
            </a:pPr>
            <a:r>
              <a:rPr lang="zh-CN" altLang="zh-CN" sz="2600" kern="100" dirty="0">
                <a:solidFill>
                  <a:schemeClr val="accent6">
                    <a:lumMod val="75000"/>
                  </a:schemeClr>
                </a:solidFill>
                <a:latin typeface="Times New Roman"/>
                <a:ea typeface="微软雅黑"/>
                <a:cs typeface="Times New Roman"/>
              </a:rPr>
              <a:t>即：</a:t>
            </a:r>
            <a:r>
              <a:rPr lang="en-US" altLang="zh-CN" sz="2600" i="1" kern="100" dirty="0">
                <a:solidFill>
                  <a:schemeClr val="accent6">
                    <a:lumMod val="75000"/>
                  </a:schemeClr>
                </a:solidFill>
                <a:latin typeface="Times New Roman"/>
                <a:ea typeface="微软雅黑"/>
                <a:cs typeface="Courier New"/>
              </a:rPr>
              <a:t>n</a:t>
            </a:r>
            <a:r>
              <a:rPr lang="zh-CN" altLang="zh-CN" sz="2600" kern="100" dirty="0">
                <a:solidFill>
                  <a:schemeClr val="accent6">
                    <a:lumMod val="75000"/>
                  </a:schemeClr>
                </a:solidFill>
                <a:latin typeface="Times New Roman"/>
                <a:ea typeface="微软雅黑"/>
                <a:cs typeface="Times New Roman"/>
              </a:rPr>
              <a:t>个相同的电阻并联，总电阻为一个电阻的</a:t>
            </a:r>
            <a:r>
              <a:rPr lang="en-US" altLang="zh-CN" sz="2600" i="1" kern="100" dirty="0">
                <a:solidFill>
                  <a:schemeClr val="accent6">
                    <a:lumMod val="75000"/>
                  </a:schemeClr>
                </a:solidFill>
                <a:latin typeface="Times New Roman"/>
                <a:ea typeface="微软雅黑"/>
                <a:cs typeface="Courier New"/>
              </a:rPr>
              <a:t>n</a:t>
            </a:r>
            <a:r>
              <a:rPr lang="zh-CN" altLang="zh-CN" sz="2600" kern="100" dirty="0">
                <a:solidFill>
                  <a:schemeClr val="accent6">
                    <a:lumMod val="75000"/>
                  </a:schemeClr>
                </a:solidFill>
                <a:latin typeface="Times New Roman"/>
                <a:ea typeface="微软雅黑"/>
                <a:cs typeface="Times New Roman"/>
              </a:rPr>
              <a:t>分之一</a:t>
            </a:r>
            <a:r>
              <a:rPr lang="en-US" altLang="zh-CN" sz="2600" kern="100" dirty="0" smtClean="0">
                <a:solidFill>
                  <a:schemeClr val="accent6">
                    <a:lumMod val="75000"/>
                  </a:schemeClr>
                </a:solidFill>
                <a:latin typeface="Times New Roman"/>
                <a:ea typeface="微软雅黑"/>
                <a:cs typeface="Courier New"/>
              </a:rPr>
              <a:t>.</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646851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04" y="34680"/>
            <a:ext cx="4493538" cy="664862"/>
          </a:xfrm>
          <a:prstGeom prst="rect">
            <a:avLst/>
          </a:prstGeom>
        </p:spPr>
        <p:txBody>
          <a:bodyPr wrap="none">
            <a:spAutoFit/>
          </a:bodyPr>
          <a:lstStyle/>
          <a:p>
            <a:pPr algn="just" defTabSz="720725">
              <a:lnSpc>
                <a:spcPct val="150000"/>
              </a:lnSpc>
            </a:pPr>
            <a:r>
              <a:rPr lang="zh-CN" altLang="zh-CN" sz="2800" b="1" kern="100" dirty="0">
                <a:latin typeface="微软雅黑" pitchFamily="34" charset="-122"/>
                <a:ea typeface="微软雅黑" pitchFamily="34" charset="-122"/>
                <a:cs typeface="Times New Roman"/>
              </a:rPr>
              <a:t>三、电压表和电流表的改装</a:t>
            </a:r>
          </a:p>
        </p:txBody>
      </p:sp>
      <p:sp>
        <p:nvSpPr>
          <p:cNvPr id="5" name="圆角矩形 4"/>
          <p:cNvSpPr/>
          <p:nvPr/>
        </p:nvSpPr>
        <p:spPr>
          <a:xfrm>
            <a:off x="241995" y="77875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a:t>
            </a: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 name="矩形 5"/>
          <p:cNvSpPr/>
          <p:nvPr/>
        </p:nvSpPr>
        <p:spPr>
          <a:xfrm>
            <a:off x="167573" y="1422812"/>
            <a:ext cx="8520822" cy="3093154"/>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实验室有一表头</a:t>
            </a:r>
            <a:r>
              <a:rPr lang="en-US" altLang="zh-CN" sz="2600" kern="100" dirty="0">
                <a:solidFill>
                  <a:srgbClr val="404040"/>
                </a:solidFill>
                <a:latin typeface="Times New Roman"/>
                <a:ea typeface="微软雅黑"/>
                <a:cs typeface="Courier New"/>
              </a:rPr>
              <a:t>G</a:t>
            </a:r>
            <a:r>
              <a:rPr lang="zh-CN" altLang="zh-CN" sz="2600" kern="100" dirty="0">
                <a:solidFill>
                  <a:srgbClr val="404040"/>
                </a:solidFill>
                <a:latin typeface="Times New Roman"/>
                <a:ea typeface="微软雅黑"/>
                <a:cs typeface="Times New Roman"/>
              </a:rPr>
              <a:t>，满偏电流为</a:t>
            </a:r>
            <a:r>
              <a:rPr lang="en-US" altLang="zh-CN" sz="2600" kern="100" dirty="0">
                <a:solidFill>
                  <a:srgbClr val="404040"/>
                </a:solidFill>
                <a:latin typeface="Times New Roman"/>
                <a:ea typeface="微软雅黑"/>
                <a:cs typeface="Courier New"/>
              </a:rPr>
              <a:t>5 mA</a:t>
            </a:r>
            <a:r>
              <a:rPr lang="zh-CN" altLang="zh-CN" sz="2600" kern="100" dirty="0">
                <a:solidFill>
                  <a:srgbClr val="404040"/>
                </a:solidFill>
                <a:latin typeface="Times New Roman"/>
                <a:ea typeface="微软雅黑"/>
                <a:cs typeface="Times New Roman"/>
              </a:rPr>
              <a:t>，电阻为</a:t>
            </a:r>
            <a:r>
              <a:rPr lang="en-US" altLang="zh-CN" sz="2600" kern="100" dirty="0">
                <a:solidFill>
                  <a:srgbClr val="404040"/>
                </a:solidFill>
                <a:latin typeface="Times New Roman"/>
                <a:ea typeface="微软雅黑"/>
                <a:cs typeface="Courier New"/>
              </a:rPr>
              <a:t>100 Ω</a:t>
            </a:r>
            <a:r>
              <a:rPr lang="zh-CN" altLang="zh-CN" sz="2600" kern="100" dirty="0">
                <a:solidFill>
                  <a:srgbClr val="404040"/>
                </a:solidFill>
                <a:latin typeface="Times New Roman"/>
                <a:ea typeface="微软雅黑"/>
                <a:cs typeface="Times New Roman"/>
              </a:rPr>
              <a:t>，现在欲用它作为电压表测量</a:t>
            </a:r>
            <a:r>
              <a:rPr lang="en-US" altLang="zh-CN" sz="2600" kern="100" dirty="0">
                <a:solidFill>
                  <a:srgbClr val="404040"/>
                </a:solidFill>
                <a:latin typeface="Times New Roman"/>
                <a:ea typeface="微软雅黑"/>
                <a:cs typeface="Courier New"/>
              </a:rPr>
              <a:t>5 V</a:t>
            </a:r>
            <a:r>
              <a:rPr lang="zh-CN" altLang="zh-CN" sz="2600" kern="100" dirty="0">
                <a:solidFill>
                  <a:srgbClr val="404040"/>
                </a:solidFill>
                <a:latin typeface="Times New Roman"/>
                <a:ea typeface="微软雅黑"/>
                <a:cs typeface="Times New Roman"/>
              </a:rPr>
              <a:t>的电压，能直接测量吗？若不能，应采取什么措施？</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chemeClr val="accent6">
                    <a:lumMod val="75000"/>
                  </a:schemeClr>
                </a:solidFill>
                <a:latin typeface="Times New Roman"/>
                <a:ea typeface="微软雅黑"/>
                <a:cs typeface="Times New Roman"/>
              </a:rPr>
              <a:t>不能直接测量</a:t>
            </a:r>
            <a:r>
              <a:rPr lang="en-US" altLang="zh-CN" sz="2600" kern="100" dirty="0">
                <a:solidFill>
                  <a:schemeClr val="accent6">
                    <a:lumMod val="75000"/>
                  </a:schemeClr>
                </a:solidFill>
                <a:latin typeface="Times New Roman"/>
                <a:ea typeface="微软雅黑"/>
                <a:cs typeface="Courier New"/>
              </a:rPr>
              <a:t>.</a:t>
            </a:r>
            <a:r>
              <a:rPr lang="zh-CN" altLang="zh-CN" sz="2600" kern="100" dirty="0">
                <a:solidFill>
                  <a:schemeClr val="accent6">
                    <a:lumMod val="75000"/>
                  </a:schemeClr>
                </a:solidFill>
                <a:latin typeface="Times New Roman"/>
                <a:ea typeface="微软雅黑"/>
                <a:cs typeface="Times New Roman"/>
              </a:rPr>
              <a:t>由于表头的满偏电压</a:t>
            </a:r>
            <a:r>
              <a:rPr lang="en-US" altLang="zh-CN" sz="2600" i="1" kern="100" dirty="0" err="1">
                <a:solidFill>
                  <a:schemeClr val="accent6">
                    <a:lumMod val="75000"/>
                  </a:schemeClr>
                </a:solidFill>
                <a:latin typeface="Times New Roman"/>
                <a:ea typeface="微软雅黑"/>
                <a:cs typeface="Courier New"/>
              </a:rPr>
              <a:t>U</a:t>
            </a:r>
            <a:r>
              <a:rPr lang="en-US" altLang="zh-CN" sz="2600" kern="100" baseline="-25000" dirty="0" err="1">
                <a:solidFill>
                  <a:schemeClr val="accent6">
                    <a:lumMod val="75000"/>
                  </a:schemeClr>
                </a:solidFill>
                <a:latin typeface="Times New Roman"/>
                <a:ea typeface="微软雅黑"/>
                <a:cs typeface="Courier New"/>
              </a:rPr>
              <a:t>g</a:t>
            </a:r>
            <a:r>
              <a:rPr lang="zh-CN" altLang="zh-CN" sz="2600" kern="100" dirty="0">
                <a:solidFill>
                  <a:schemeClr val="accent6">
                    <a:lumMod val="75000"/>
                  </a:schemeClr>
                </a:solidFill>
                <a:latin typeface="Times New Roman"/>
                <a:ea typeface="微软雅黑"/>
                <a:cs typeface="Times New Roman"/>
              </a:rPr>
              <a:t>＝</a:t>
            </a:r>
            <a:r>
              <a:rPr lang="en-US" altLang="zh-CN" sz="2600" i="1" kern="100" dirty="0" err="1">
                <a:solidFill>
                  <a:schemeClr val="accent6">
                    <a:lumMod val="75000"/>
                  </a:schemeClr>
                </a:solidFill>
                <a:latin typeface="Times New Roman"/>
                <a:ea typeface="微软雅黑"/>
                <a:cs typeface="Courier New"/>
              </a:rPr>
              <a:t>I</a:t>
            </a:r>
            <a:r>
              <a:rPr lang="en-US" altLang="zh-CN" sz="2600" kern="100" baseline="-25000" dirty="0" err="1">
                <a:solidFill>
                  <a:schemeClr val="accent6">
                    <a:lumMod val="75000"/>
                  </a:schemeClr>
                </a:solidFill>
                <a:latin typeface="Times New Roman"/>
                <a:ea typeface="微软雅黑"/>
                <a:cs typeface="Courier New"/>
              </a:rPr>
              <a:t>g</a:t>
            </a:r>
            <a:r>
              <a:rPr lang="en-US" altLang="zh-CN" sz="2600" i="1" kern="100" dirty="0" err="1">
                <a:solidFill>
                  <a:schemeClr val="accent6">
                    <a:lumMod val="75000"/>
                  </a:schemeClr>
                </a:solidFill>
                <a:latin typeface="Times New Roman"/>
                <a:ea typeface="微软雅黑"/>
                <a:cs typeface="Courier New"/>
              </a:rPr>
              <a:t>R</a:t>
            </a:r>
            <a:r>
              <a:rPr lang="en-US" altLang="zh-CN" sz="2600" kern="100" baseline="-25000" dirty="0" err="1">
                <a:solidFill>
                  <a:schemeClr val="accent6">
                    <a:lumMod val="75000"/>
                  </a:schemeClr>
                </a:solidFill>
                <a:latin typeface="Times New Roman"/>
                <a:ea typeface="微软雅黑"/>
                <a:cs typeface="Courier New"/>
              </a:rPr>
              <a:t>g</a:t>
            </a:r>
            <a:r>
              <a:rPr lang="zh-CN" altLang="zh-CN" sz="2600" kern="100" dirty="0">
                <a:solidFill>
                  <a:schemeClr val="accent6">
                    <a:lumMod val="75000"/>
                  </a:schemeClr>
                </a:solidFill>
                <a:latin typeface="Times New Roman"/>
                <a:ea typeface="微软雅黑"/>
                <a:cs typeface="Times New Roman"/>
              </a:rPr>
              <a:t>＝</a:t>
            </a:r>
            <a:r>
              <a:rPr lang="en-US" altLang="zh-CN" sz="2600" kern="100" dirty="0">
                <a:solidFill>
                  <a:schemeClr val="accent6">
                    <a:lumMod val="75000"/>
                  </a:schemeClr>
                </a:solidFill>
                <a:latin typeface="Times New Roman"/>
                <a:ea typeface="微软雅黑"/>
                <a:cs typeface="Courier New"/>
              </a:rPr>
              <a:t>0.5 V</a:t>
            </a:r>
            <a:r>
              <a:rPr lang="zh-CN" altLang="zh-CN" sz="2600" kern="100" dirty="0">
                <a:solidFill>
                  <a:schemeClr val="accent6">
                    <a:lumMod val="75000"/>
                  </a:schemeClr>
                </a:solidFill>
                <a:latin typeface="Times New Roman"/>
                <a:ea typeface="微软雅黑"/>
                <a:cs typeface="Times New Roman"/>
              </a:rPr>
              <a:t>，小于要测量的电压，应给表头串联一分压电阻</a:t>
            </a:r>
            <a:r>
              <a:rPr lang="en-US" altLang="zh-CN" sz="2600" kern="100" dirty="0">
                <a:solidFill>
                  <a:schemeClr val="accent6">
                    <a:lumMod val="75000"/>
                  </a:schemeClr>
                </a:solidFill>
                <a:latin typeface="Times New Roman"/>
                <a:ea typeface="微软雅黑"/>
                <a:cs typeface="Courier New"/>
              </a:rPr>
              <a:t>.</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98892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79512" y="12347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2" name="矩形 11"/>
          <p:cNvSpPr/>
          <p:nvPr/>
        </p:nvSpPr>
        <p:spPr>
          <a:xfrm>
            <a:off x="179512" y="897668"/>
            <a:ext cx="8352928" cy="3693319"/>
          </a:xfrm>
          <a:prstGeom prst="rect">
            <a:avLst/>
          </a:prstGeom>
        </p:spPr>
        <p:txBody>
          <a:bodyPr wrap="square">
            <a:spAutoFit/>
          </a:bodyPr>
          <a:lstStyle/>
          <a:p>
            <a:pPr algn="just">
              <a:lnSpc>
                <a:spcPct val="150000"/>
              </a:lnSpc>
              <a:spcAft>
                <a:spcPts val="0"/>
              </a:spcAft>
            </a:pPr>
            <a:r>
              <a:rPr lang="en-US" altLang="zh-CN" sz="2600" kern="100" dirty="0">
                <a:solidFill>
                  <a:schemeClr val="tx1">
                    <a:lumMod val="75000"/>
                    <a:lumOff val="25000"/>
                  </a:schemeClr>
                </a:solidFill>
                <a:latin typeface="Times New Roman"/>
                <a:ea typeface="微软雅黑"/>
                <a:cs typeface="Courier New"/>
              </a:rPr>
              <a:t>1.</a:t>
            </a:r>
            <a:r>
              <a:rPr lang="zh-CN" altLang="zh-CN" sz="2600" kern="100" dirty="0">
                <a:solidFill>
                  <a:schemeClr val="tx1">
                    <a:lumMod val="75000"/>
                    <a:lumOff val="25000"/>
                  </a:schemeClr>
                </a:solidFill>
                <a:latin typeface="Times New Roman"/>
                <a:ea typeface="微软雅黑"/>
                <a:cs typeface="Times New Roman"/>
              </a:rPr>
              <a:t>小量程电流表</a:t>
            </a:r>
            <a:r>
              <a:rPr lang="en-US" altLang="zh-CN" sz="2600" kern="100" dirty="0">
                <a:solidFill>
                  <a:schemeClr val="tx1">
                    <a:lumMod val="75000"/>
                    <a:lumOff val="25000"/>
                  </a:schemeClr>
                </a:solidFill>
                <a:latin typeface="Times New Roman"/>
                <a:ea typeface="微软雅黑"/>
                <a:cs typeface="Courier New"/>
              </a:rPr>
              <a:t>G(</a:t>
            </a:r>
            <a:r>
              <a:rPr lang="zh-CN" altLang="zh-CN" sz="2600" kern="100" dirty="0">
                <a:solidFill>
                  <a:schemeClr val="tx1">
                    <a:lumMod val="75000"/>
                    <a:lumOff val="25000"/>
                  </a:schemeClr>
                </a:solidFill>
                <a:latin typeface="Times New Roman"/>
                <a:ea typeface="微软雅黑"/>
                <a:cs typeface="Times New Roman"/>
              </a:rPr>
              <a:t>表头</a:t>
            </a:r>
            <a:r>
              <a:rPr lang="en-US" altLang="zh-CN" sz="2600" kern="100" dirty="0">
                <a:solidFill>
                  <a:schemeClr val="tx1">
                    <a:lumMod val="75000"/>
                    <a:lumOff val="25000"/>
                  </a:schemeClr>
                </a:solidFill>
                <a:latin typeface="Times New Roman"/>
                <a:ea typeface="微软雅黑"/>
                <a:cs typeface="Courier New"/>
              </a:rPr>
              <a:t>)</a:t>
            </a:r>
            <a:r>
              <a:rPr lang="zh-CN" altLang="zh-CN" sz="2600" kern="100" dirty="0">
                <a:solidFill>
                  <a:schemeClr val="tx1">
                    <a:lumMod val="75000"/>
                    <a:lumOff val="25000"/>
                  </a:schemeClr>
                </a:solidFill>
                <a:latin typeface="Times New Roman"/>
                <a:ea typeface="微软雅黑"/>
                <a:cs typeface="Times New Roman"/>
              </a:rPr>
              <a:t>的三个参数</a:t>
            </a:r>
            <a:endParaRPr lang="zh-CN" altLang="zh-CN" sz="1050" kern="100" dirty="0">
              <a:solidFill>
                <a:schemeClr val="tx1">
                  <a:lumMod val="75000"/>
                  <a:lumOff val="25000"/>
                </a:schemeClr>
              </a:solidFill>
              <a:latin typeface="宋体"/>
              <a:cs typeface="Courier New"/>
            </a:endParaRPr>
          </a:p>
          <a:p>
            <a:pPr algn="just">
              <a:lnSpc>
                <a:spcPct val="150000"/>
              </a:lnSpc>
              <a:spcAft>
                <a:spcPts val="0"/>
              </a:spcAft>
            </a:pPr>
            <a:r>
              <a:rPr lang="en-US" altLang="zh-CN" sz="2600" kern="100" dirty="0">
                <a:solidFill>
                  <a:schemeClr val="tx1">
                    <a:lumMod val="75000"/>
                    <a:lumOff val="25000"/>
                  </a:schemeClr>
                </a:solidFill>
                <a:latin typeface="Times New Roman"/>
                <a:ea typeface="微软雅黑"/>
                <a:cs typeface="Courier New"/>
              </a:rPr>
              <a:t>(1)</a:t>
            </a:r>
            <a:r>
              <a:rPr lang="zh-CN" altLang="zh-CN" sz="2600" kern="100" dirty="0">
                <a:solidFill>
                  <a:schemeClr val="tx1">
                    <a:lumMod val="75000"/>
                    <a:lumOff val="25000"/>
                  </a:schemeClr>
                </a:solidFill>
                <a:latin typeface="Times New Roman"/>
                <a:ea typeface="微软雅黑"/>
                <a:cs typeface="Times New Roman"/>
              </a:rPr>
              <a:t>电流表的内阻：电流表</a:t>
            </a:r>
            <a:r>
              <a:rPr lang="en-US" altLang="zh-CN" sz="2600" kern="100" dirty="0">
                <a:solidFill>
                  <a:schemeClr val="tx1">
                    <a:lumMod val="75000"/>
                    <a:lumOff val="25000"/>
                  </a:schemeClr>
                </a:solidFill>
                <a:latin typeface="Times New Roman"/>
                <a:ea typeface="微软雅黑"/>
                <a:cs typeface="Courier New"/>
              </a:rPr>
              <a:t>G</a:t>
            </a:r>
            <a:r>
              <a:rPr lang="zh-CN" altLang="zh-CN" sz="2600" kern="100" dirty="0">
                <a:solidFill>
                  <a:schemeClr val="tx1">
                    <a:lumMod val="75000"/>
                    <a:lumOff val="25000"/>
                  </a:schemeClr>
                </a:solidFill>
                <a:latin typeface="Times New Roman"/>
                <a:ea typeface="微软雅黑"/>
                <a:cs typeface="Times New Roman"/>
              </a:rPr>
              <a:t>的电阻</a:t>
            </a:r>
            <a:r>
              <a:rPr lang="en-US" altLang="zh-CN" sz="2600" i="1" kern="100" dirty="0" err="1">
                <a:solidFill>
                  <a:schemeClr val="tx1">
                    <a:lumMod val="75000"/>
                    <a:lumOff val="25000"/>
                  </a:schemeClr>
                </a:solidFill>
                <a:latin typeface="Times New Roman"/>
                <a:ea typeface="微软雅黑"/>
                <a:cs typeface="Courier New"/>
              </a:rPr>
              <a:t>R</a:t>
            </a:r>
            <a:r>
              <a:rPr lang="en-US" altLang="zh-CN" sz="2600" kern="100" baseline="-25000" dirty="0" err="1">
                <a:solidFill>
                  <a:schemeClr val="tx1">
                    <a:lumMod val="75000"/>
                    <a:lumOff val="25000"/>
                  </a:schemeClr>
                </a:solidFill>
                <a:latin typeface="Times New Roman"/>
                <a:ea typeface="微软雅黑"/>
                <a:cs typeface="Courier New"/>
              </a:rPr>
              <a:t>g</a:t>
            </a:r>
            <a:r>
              <a:rPr lang="zh-CN" altLang="zh-CN" sz="2600" kern="100" dirty="0">
                <a:solidFill>
                  <a:schemeClr val="tx1">
                    <a:lumMod val="75000"/>
                    <a:lumOff val="25000"/>
                  </a:schemeClr>
                </a:solidFill>
                <a:latin typeface="Times New Roman"/>
                <a:ea typeface="微软雅黑"/>
                <a:cs typeface="Times New Roman"/>
              </a:rPr>
              <a:t>叫做电流表的内阻</a:t>
            </a:r>
            <a:r>
              <a:rPr lang="en-US" altLang="zh-CN" sz="2600" kern="100" dirty="0">
                <a:solidFill>
                  <a:schemeClr val="tx1">
                    <a:lumMod val="75000"/>
                    <a:lumOff val="25000"/>
                  </a:schemeClr>
                </a:solidFill>
                <a:latin typeface="Times New Roman"/>
                <a:ea typeface="微软雅黑"/>
                <a:cs typeface="Courier New"/>
              </a:rPr>
              <a:t>.</a:t>
            </a:r>
            <a:endParaRPr lang="zh-CN" altLang="zh-CN" sz="1050" kern="100" dirty="0">
              <a:solidFill>
                <a:schemeClr val="tx1">
                  <a:lumMod val="75000"/>
                  <a:lumOff val="25000"/>
                </a:schemeClr>
              </a:solidFill>
              <a:latin typeface="宋体"/>
              <a:cs typeface="Courier New"/>
            </a:endParaRPr>
          </a:p>
          <a:p>
            <a:pPr algn="just">
              <a:lnSpc>
                <a:spcPct val="150000"/>
              </a:lnSpc>
              <a:spcAft>
                <a:spcPts val="0"/>
              </a:spcAft>
            </a:pPr>
            <a:r>
              <a:rPr lang="en-US" altLang="zh-CN" sz="2600" kern="100" dirty="0">
                <a:solidFill>
                  <a:schemeClr val="tx1">
                    <a:lumMod val="75000"/>
                    <a:lumOff val="25000"/>
                  </a:schemeClr>
                </a:solidFill>
                <a:latin typeface="Times New Roman"/>
                <a:ea typeface="微软雅黑"/>
                <a:cs typeface="Courier New"/>
              </a:rPr>
              <a:t>(2)</a:t>
            </a:r>
            <a:r>
              <a:rPr lang="zh-CN" altLang="zh-CN" sz="2600" kern="100" dirty="0">
                <a:solidFill>
                  <a:schemeClr val="tx1">
                    <a:lumMod val="75000"/>
                    <a:lumOff val="25000"/>
                  </a:schemeClr>
                </a:solidFill>
                <a:latin typeface="Times New Roman"/>
                <a:ea typeface="微软雅黑"/>
                <a:cs typeface="Times New Roman"/>
              </a:rPr>
              <a:t>满偏电流：指针偏转</a:t>
            </a:r>
            <a:r>
              <a:rPr lang="zh-CN" altLang="zh-CN" sz="2600" kern="100" dirty="0" smtClean="0">
                <a:solidFill>
                  <a:schemeClr val="tx1">
                    <a:lumMod val="75000"/>
                    <a:lumOff val="25000"/>
                  </a:schemeClr>
                </a:solidFill>
                <a:latin typeface="Times New Roman"/>
                <a:ea typeface="微软雅黑"/>
                <a:cs typeface="Times New Roman"/>
              </a:rPr>
              <a:t>到</a:t>
            </a:r>
            <a:r>
              <a:rPr lang="en-US" altLang="zh-CN" sz="2600" u="sng" kern="100" dirty="0" smtClean="0">
                <a:solidFill>
                  <a:schemeClr val="tx1">
                    <a:lumMod val="75000"/>
                    <a:lumOff val="25000"/>
                  </a:schemeClr>
                </a:solidFill>
                <a:latin typeface="Times New Roman"/>
                <a:ea typeface="微软雅黑"/>
                <a:cs typeface="Times New Roman"/>
              </a:rPr>
              <a:t>                   </a:t>
            </a:r>
            <a:r>
              <a:rPr lang="zh-CN" altLang="zh-CN" sz="2600" kern="100" dirty="0" smtClean="0">
                <a:solidFill>
                  <a:schemeClr val="tx1">
                    <a:lumMod val="75000"/>
                    <a:lumOff val="25000"/>
                  </a:schemeClr>
                </a:solidFill>
                <a:latin typeface="Times New Roman"/>
                <a:ea typeface="微软雅黑"/>
                <a:cs typeface="Times New Roman"/>
              </a:rPr>
              <a:t>时</a:t>
            </a:r>
            <a:r>
              <a:rPr lang="zh-CN" altLang="zh-CN" sz="2600" kern="100" dirty="0">
                <a:solidFill>
                  <a:schemeClr val="tx1">
                    <a:lumMod val="75000"/>
                    <a:lumOff val="25000"/>
                  </a:schemeClr>
                </a:solidFill>
                <a:latin typeface="Times New Roman"/>
                <a:ea typeface="微软雅黑"/>
                <a:cs typeface="Times New Roman"/>
              </a:rPr>
              <a:t>的电流</a:t>
            </a:r>
            <a:r>
              <a:rPr lang="en-US" altLang="zh-CN" sz="2600" i="1" kern="100" dirty="0" err="1">
                <a:solidFill>
                  <a:schemeClr val="tx1">
                    <a:lumMod val="75000"/>
                    <a:lumOff val="25000"/>
                  </a:schemeClr>
                </a:solidFill>
                <a:latin typeface="Times New Roman"/>
                <a:ea typeface="微软雅黑"/>
                <a:cs typeface="Courier New"/>
              </a:rPr>
              <a:t>I</a:t>
            </a:r>
            <a:r>
              <a:rPr lang="en-US" altLang="zh-CN" sz="2600" kern="100" baseline="-25000" dirty="0" err="1">
                <a:solidFill>
                  <a:schemeClr val="tx1">
                    <a:lumMod val="75000"/>
                    <a:lumOff val="25000"/>
                  </a:schemeClr>
                </a:solidFill>
                <a:latin typeface="Times New Roman"/>
                <a:ea typeface="微软雅黑"/>
                <a:cs typeface="Courier New"/>
              </a:rPr>
              <a:t>g</a:t>
            </a:r>
            <a:r>
              <a:rPr lang="zh-CN" altLang="zh-CN" sz="2600" kern="100" dirty="0">
                <a:solidFill>
                  <a:schemeClr val="tx1">
                    <a:lumMod val="75000"/>
                    <a:lumOff val="25000"/>
                  </a:schemeClr>
                </a:solidFill>
                <a:latin typeface="Times New Roman"/>
                <a:ea typeface="微软雅黑"/>
                <a:cs typeface="Times New Roman"/>
              </a:rPr>
              <a:t>叫做满偏电流</a:t>
            </a:r>
            <a:r>
              <a:rPr lang="en-US" altLang="zh-CN" sz="2600" kern="100" dirty="0">
                <a:solidFill>
                  <a:schemeClr val="tx1">
                    <a:lumMod val="75000"/>
                    <a:lumOff val="25000"/>
                  </a:schemeClr>
                </a:solidFill>
                <a:latin typeface="Times New Roman"/>
                <a:ea typeface="微软雅黑"/>
                <a:cs typeface="Courier New"/>
              </a:rPr>
              <a:t>.</a:t>
            </a:r>
            <a:endParaRPr lang="zh-CN" altLang="zh-CN" sz="1050" kern="100" dirty="0">
              <a:solidFill>
                <a:schemeClr val="tx1">
                  <a:lumMod val="75000"/>
                  <a:lumOff val="25000"/>
                </a:schemeClr>
              </a:solidFill>
              <a:latin typeface="宋体"/>
              <a:cs typeface="Courier New"/>
            </a:endParaRPr>
          </a:p>
          <a:p>
            <a:pPr algn="just">
              <a:lnSpc>
                <a:spcPct val="150000"/>
              </a:lnSpc>
              <a:spcAft>
                <a:spcPts val="0"/>
              </a:spcAft>
            </a:pPr>
            <a:r>
              <a:rPr lang="en-US" altLang="zh-CN" sz="2600" kern="100" dirty="0">
                <a:solidFill>
                  <a:schemeClr val="tx1">
                    <a:lumMod val="75000"/>
                    <a:lumOff val="25000"/>
                  </a:schemeClr>
                </a:solidFill>
                <a:latin typeface="Times New Roman"/>
                <a:ea typeface="微软雅黑"/>
                <a:cs typeface="Courier New"/>
              </a:rPr>
              <a:t>(3)</a:t>
            </a:r>
            <a:r>
              <a:rPr lang="zh-CN" altLang="zh-CN" sz="2600" kern="100" dirty="0">
                <a:solidFill>
                  <a:schemeClr val="tx1">
                    <a:lumMod val="75000"/>
                    <a:lumOff val="25000"/>
                  </a:schemeClr>
                </a:solidFill>
                <a:latin typeface="Times New Roman"/>
                <a:ea typeface="微软雅黑"/>
                <a:cs typeface="Times New Roman"/>
              </a:rPr>
              <a:t>满偏电压：电流表</a:t>
            </a:r>
            <a:r>
              <a:rPr lang="en-US" altLang="zh-CN" sz="2600" kern="100" dirty="0">
                <a:solidFill>
                  <a:schemeClr val="tx1">
                    <a:lumMod val="75000"/>
                    <a:lumOff val="25000"/>
                  </a:schemeClr>
                </a:solidFill>
                <a:latin typeface="Times New Roman"/>
                <a:ea typeface="微软雅黑"/>
                <a:cs typeface="Courier New"/>
              </a:rPr>
              <a:t>G</a:t>
            </a:r>
            <a:r>
              <a:rPr lang="zh-CN" altLang="zh-CN" sz="2600" kern="100" dirty="0" smtClean="0">
                <a:solidFill>
                  <a:schemeClr val="tx1">
                    <a:lumMod val="75000"/>
                    <a:lumOff val="25000"/>
                  </a:schemeClr>
                </a:solidFill>
                <a:latin typeface="Times New Roman"/>
                <a:ea typeface="微软雅黑"/>
                <a:cs typeface="Times New Roman"/>
              </a:rPr>
              <a:t>通过</a:t>
            </a:r>
            <a:r>
              <a:rPr lang="en-US" altLang="zh-CN" sz="2600" u="sng" kern="100" dirty="0" smtClean="0">
                <a:solidFill>
                  <a:schemeClr val="tx1">
                    <a:lumMod val="75000"/>
                    <a:lumOff val="25000"/>
                  </a:schemeClr>
                </a:solidFill>
                <a:latin typeface="Times New Roman"/>
                <a:ea typeface="微软雅黑"/>
                <a:cs typeface="Times New Roman"/>
              </a:rPr>
              <a:t>                 </a:t>
            </a:r>
            <a:r>
              <a:rPr lang="zh-CN" altLang="zh-CN" sz="2600" kern="100" dirty="0" smtClean="0">
                <a:solidFill>
                  <a:schemeClr val="tx1">
                    <a:lumMod val="75000"/>
                    <a:lumOff val="25000"/>
                  </a:schemeClr>
                </a:solidFill>
                <a:latin typeface="Times New Roman"/>
                <a:ea typeface="微软雅黑"/>
                <a:cs typeface="Times New Roman"/>
              </a:rPr>
              <a:t>时</a:t>
            </a:r>
            <a:r>
              <a:rPr lang="zh-CN" altLang="zh-CN" sz="2600" kern="100" dirty="0">
                <a:solidFill>
                  <a:schemeClr val="tx1">
                    <a:lumMod val="75000"/>
                    <a:lumOff val="25000"/>
                  </a:schemeClr>
                </a:solidFill>
                <a:latin typeface="Times New Roman"/>
                <a:ea typeface="微软雅黑"/>
                <a:cs typeface="Times New Roman"/>
              </a:rPr>
              <a:t>，加在它两端的电压</a:t>
            </a:r>
            <a:r>
              <a:rPr lang="en-US" altLang="zh-CN" sz="2600" i="1" kern="100" dirty="0" err="1">
                <a:solidFill>
                  <a:schemeClr val="tx1">
                    <a:lumMod val="75000"/>
                    <a:lumOff val="25000"/>
                  </a:schemeClr>
                </a:solidFill>
                <a:latin typeface="Times New Roman"/>
                <a:ea typeface="微软雅黑"/>
                <a:cs typeface="Courier New"/>
              </a:rPr>
              <a:t>U</a:t>
            </a:r>
            <a:r>
              <a:rPr lang="en-US" altLang="zh-CN" sz="2600" kern="100" baseline="-25000" dirty="0" err="1">
                <a:solidFill>
                  <a:schemeClr val="tx1">
                    <a:lumMod val="75000"/>
                    <a:lumOff val="25000"/>
                  </a:schemeClr>
                </a:solidFill>
                <a:latin typeface="Times New Roman"/>
                <a:ea typeface="微软雅黑"/>
                <a:cs typeface="Courier New"/>
              </a:rPr>
              <a:t>g</a:t>
            </a:r>
            <a:r>
              <a:rPr lang="zh-CN" altLang="zh-CN" sz="2600" kern="100" dirty="0">
                <a:solidFill>
                  <a:schemeClr val="tx1">
                    <a:lumMod val="75000"/>
                    <a:lumOff val="25000"/>
                  </a:schemeClr>
                </a:solidFill>
                <a:latin typeface="Times New Roman"/>
                <a:ea typeface="微软雅黑"/>
                <a:cs typeface="Times New Roman"/>
              </a:rPr>
              <a:t>叫做满偏电压</a:t>
            </a:r>
            <a:r>
              <a:rPr lang="en-US" altLang="zh-CN" sz="2600" kern="100" dirty="0">
                <a:solidFill>
                  <a:schemeClr val="tx1">
                    <a:lumMod val="75000"/>
                    <a:lumOff val="25000"/>
                  </a:schemeClr>
                </a:solidFill>
                <a:latin typeface="Times New Roman"/>
                <a:ea typeface="微软雅黑"/>
                <a:cs typeface="Courier New"/>
              </a:rPr>
              <a:t>.</a:t>
            </a:r>
            <a:endParaRPr lang="zh-CN" altLang="zh-CN" sz="1050" kern="100" dirty="0">
              <a:solidFill>
                <a:schemeClr val="tx1">
                  <a:lumMod val="75000"/>
                  <a:lumOff val="25000"/>
                </a:schemeClr>
              </a:solidFill>
              <a:effectLst/>
              <a:latin typeface="宋体"/>
              <a:cs typeface="Courier New"/>
            </a:endParaRPr>
          </a:p>
        </p:txBody>
      </p:sp>
      <p:sp>
        <p:nvSpPr>
          <p:cNvPr id="5" name="矩形 4"/>
          <p:cNvSpPr/>
          <p:nvPr/>
        </p:nvSpPr>
        <p:spPr>
          <a:xfrm>
            <a:off x="3989740" y="2188850"/>
            <a:ext cx="1518364"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最大刻度</a:t>
            </a:r>
            <a:endParaRPr lang="zh-CN" altLang="en-US" dirty="0">
              <a:solidFill>
                <a:srgbClr val="0070C0"/>
              </a:solidFill>
            </a:endParaRPr>
          </a:p>
        </p:txBody>
      </p:sp>
      <p:sp>
        <p:nvSpPr>
          <p:cNvPr id="6" name="矩形 5"/>
          <p:cNvSpPr/>
          <p:nvPr/>
        </p:nvSpPr>
        <p:spPr>
          <a:xfrm>
            <a:off x="4205764" y="3367831"/>
            <a:ext cx="1518364"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满偏电流</a:t>
            </a:r>
            <a:endParaRPr lang="zh-CN" altLang="en-US" sz="2600" kern="100" dirty="0">
              <a:solidFill>
                <a:srgbClr val="0070C0"/>
              </a:solidFill>
              <a:latin typeface="Times New Roman"/>
              <a:ea typeface="微软雅黑"/>
              <a:cs typeface="Times New Roman"/>
            </a:endParaRPr>
          </a:p>
        </p:txBody>
      </p:sp>
    </p:spTree>
    <p:extLst>
      <p:ext uri="{BB962C8B-B14F-4D97-AF65-F5344CB8AC3E}">
        <p14:creationId xmlns:p14="http://schemas.microsoft.com/office/powerpoint/2010/main" val="312779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528" y="339502"/>
            <a:ext cx="8352928" cy="617477"/>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rPr>
              <a:t>2.</a:t>
            </a:r>
            <a:r>
              <a:rPr lang="zh-CN" altLang="zh-CN" sz="2600" kern="100" dirty="0">
                <a:solidFill>
                  <a:srgbClr val="404040"/>
                </a:solidFill>
                <a:latin typeface="Times New Roman"/>
                <a:ea typeface="微软雅黑"/>
                <a:cs typeface="Times New Roman"/>
              </a:rPr>
              <a:t>电流表、电压表的改装分析</a:t>
            </a:r>
            <a:endParaRPr lang="zh-CN" altLang="zh-CN" sz="1050" kern="100" dirty="0">
              <a:solidFill>
                <a:schemeClr val="accent6">
                  <a:lumMod val="75000"/>
                </a:schemeClr>
              </a:solidFill>
              <a:effectLst/>
              <a:latin typeface="宋体"/>
              <a:cs typeface="Courier New"/>
            </a:endParaRPr>
          </a:p>
        </p:txBody>
      </p:sp>
      <p:graphicFrame>
        <p:nvGraphicFramePr>
          <p:cNvPr id="4" name="表格 3"/>
          <p:cNvGraphicFramePr>
            <a:graphicFrameLocks noGrp="1"/>
          </p:cNvGraphicFramePr>
          <p:nvPr>
            <p:extLst>
              <p:ext uri="{D42A27DB-BD31-4B8C-83A1-F6EECF244321}">
                <p14:modId xmlns:p14="http://schemas.microsoft.com/office/powerpoint/2010/main" val="679637894"/>
              </p:ext>
            </p:extLst>
          </p:nvPr>
        </p:nvGraphicFramePr>
        <p:xfrm>
          <a:off x="395536" y="1200150"/>
          <a:ext cx="7776864" cy="3622144"/>
        </p:xfrm>
        <a:graphic>
          <a:graphicData uri="http://schemas.openxmlformats.org/drawingml/2006/table">
            <a:tbl>
              <a:tblPr/>
              <a:tblGrid>
                <a:gridCol w="1656184"/>
                <a:gridCol w="3024336"/>
                <a:gridCol w="3096344"/>
              </a:tblGrid>
              <a:tr h="1299592">
                <a:tc>
                  <a:txBody>
                    <a:bodyPr/>
                    <a:lstStyle/>
                    <a:p>
                      <a:pPr algn="ctr">
                        <a:lnSpc>
                          <a:spcPct val="150000"/>
                        </a:lnSpc>
                        <a:spcAft>
                          <a:spcPts val="0"/>
                        </a:spcAft>
                      </a:pPr>
                      <a:r>
                        <a:rPr lang="zh-CN" sz="2600" kern="100" baseline="0" dirty="0">
                          <a:solidFill>
                            <a:srgbClr val="404040"/>
                          </a:solidFill>
                          <a:effectLst/>
                          <a:latin typeface="Times New Roman"/>
                          <a:ea typeface="微软雅黑"/>
                          <a:cs typeface="Times New Roman"/>
                        </a:rPr>
                        <a:t>项目</a:t>
                      </a:r>
                      <a:endParaRPr lang="zh-CN" sz="2600" kern="100" baseline="0" dirty="0">
                        <a:effectLst/>
                        <a:latin typeface="宋体"/>
                        <a:cs typeface="Courier New"/>
                      </a:endParaRPr>
                    </a:p>
                  </a:txBody>
                  <a:tcPr marL="43514" marR="435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baseline="0" dirty="0">
                          <a:solidFill>
                            <a:srgbClr val="404040"/>
                          </a:solidFill>
                          <a:effectLst/>
                          <a:latin typeface="Times New Roman"/>
                          <a:ea typeface="微软雅黑"/>
                          <a:cs typeface="Times New Roman"/>
                        </a:rPr>
                        <a:t>小量程电流表</a:t>
                      </a:r>
                      <a:r>
                        <a:rPr lang="en-US" sz="2600" kern="100" baseline="0" dirty="0" smtClean="0">
                          <a:solidFill>
                            <a:srgbClr val="404040"/>
                          </a:solidFill>
                          <a:effectLst/>
                          <a:latin typeface="Times New Roman"/>
                          <a:ea typeface="微软雅黑"/>
                          <a:cs typeface="Courier New"/>
                        </a:rPr>
                        <a:t>G</a:t>
                      </a:r>
                      <a:r>
                        <a:rPr lang="zh-CN" sz="2600" kern="100" baseline="0" dirty="0" smtClean="0">
                          <a:solidFill>
                            <a:srgbClr val="404040"/>
                          </a:solidFill>
                          <a:effectLst/>
                          <a:latin typeface="Times New Roman"/>
                          <a:ea typeface="微软雅黑"/>
                          <a:cs typeface="Times New Roman"/>
                        </a:rPr>
                        <a:t>改装</a:t>
                      </a:r>
                      <a:r>
                        <a:rPr lang="zh-CN" sz="2600" kern="100" baseline="0" dirty="0">
                          <a:solidFill>
                            <a:srgbClr val="404040"/>
                          </a:solidFill>
                          <a:effectLst/>
                          <a:latin typeface="Times New Roman"/>
                          <a:ea typeface="微软雅黑"/>
                          <a:cs typeface="Times New Roman"/>
                        </a:rPr>
                        <a:t>成大</a:t>
                      </a:r>
                      <a:r>
                        <a:rPr lang="zh-CN" sz="2600" kern="100" baseline="0" dirty="0" smtClean="0">
                          <a:solidFill>
                            <a:srgbClr val="404040"/>
                          </a:solidFill>
                          <a:effectLst/>
                          <a:latin typeface="Times New Roman"/>
                          <a:ea typeface="微软雅黑"/>
                          <a:cs typeface="Times New Roman"/>
                        </a:rPr>
                        <a:t>量程</a:t>
                      </a:r>
                      <a:r>
                        <a:rPr lang="zh-CN" sz="2600" kern="100" baseline="0" dirty="0">
                          <a:solidFill>
                            <a:srgbClr val="404040"/>
                          </a:solidFill>
                          <a:effectLst/>
                          <a:latin typeface="Times New Roman"/>
                          <a:ea typeface="微软雅黑"/>
                          <a:cs typeface="Times New Roman"/>
                        </a:rPr>
                        <a:t>电压表</a:t>
                      </a:r>
                      <a:r>
                        <a:rPr lang="en-US" sz="2600" kern="100" baseline="0" dirty="0">
                          <a:solidFill>
                            <a:srgbClr val="404040"/>
                          </a:solidFill>
                          <a:effectLst/>
                          <a:latin typeface="Times New Roman"/>
                          <a:ea typeface="微软雅黑"/>
                          <a:cs typeface="Courier New"/>
                        </a:rPr>
                        <a:t>V</a:t>
                      </a:r>
                      <a:endParaRPr lang="zh-CN" sz="2600" kern="100" baseline="0" dirty="0">
                        <a:effectLst/>
                        <a:latin typeface="宋体"/>
                        <a:cs typeface="Courier New"/>
                      </a:endParaRPr>
                    </a:p>
                  </a:txBody>
                  <a:tcPr marL="43514" marR="435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baseline="0" dirty="0">
                          <a:solidFill>
                            <a:srgbClr val="404040"/>
                          </a:solidFill>
                          <a:effectLst/>
                          <a:latin typeface="Times New Roman"/>
                          <a:ea typeface="微软雅黑"/>
                          <a:cs typeface="Times New Roman"/>
                        </a:rPr>
                        <a:t>小量程电流表</a:t>
                      </a:r>
                      <a:r>
                        <a:rPr lang="en-US" sz="2600" kern="100" baseline="0" dirty="0" smtClean="0">
                          <a:solidFill>
                            <a:srgbClr val="404040"/>
                          </a:solidFill>
                          <a:effectLst/>
                          <a:latin typeface="Times New Roman"/>
                          <a:ea typeface="微软雅黑"/>
                          <a:cs typeface="Courier New"/>
                        </a:rPr>
                        <a:t>G</a:t>
                      </a:r>
                      <a:r>
                        <a:rPr lang="zh-CN" sz="2600" kern="100" baseline="0" dirty="0" smtClean="0">
                          <a:solidFill>
                            <a:srgbClr val="404040"/>
                          </a:solidFill>
                          <a:effectLst/>
                          <a:latin typeface="Times New Roman"/>
                          <a:ea typeface="微软雅黑"/>
                          <a:cs typeface="Times New Roman"/>
                        </a:rPr>
                        <a:t>改装</a:t>
                      </a:r>
                      <a:r>
                        <a:rPr lang="zh-CN" sz="2600" kern="100" baseline="0" dirty="0">
                          <a:solidFill>
                            <a:srgbClr val="404040"/>
                          </a:solidFill>
                          <a:effectLst/>
                          <a:latin typeface="Times New Roman"/>
                          <a:ea typeface="微软雅黑"/>
                          <a:cs typeface="Times New Roman"/>
                        </a:rPr>
                        <a:t>成大</a:t>
                      </a:r>
                      <a:r>
                        <a:rPr lang="zh-CN" sz="2600" kern="100" baseline="0" dirty="0" smtClean="0">
                          <a:solidFill>
                            <a:srgbClr val="404040"/>
                          </a:solidFill>
                          <a:effectLst/>
                          <a:latin typeface="Times New Roman"/>
                          <a:ea typeface="微软雅黑"/>
                          <a:cs typeface="Times New Roman"/>
                        </a:rPr>
                        <a:t>量程电流表</a:t>
                      </a:r>
                      <a:r>
                        <a:rPr lang="en-US" sz="2600" kern="100" baseline="0" dirty="0">
                          <a:solidFill>
                            <a:srgbClr val="404040"/>
                          </a:solidFill>
                          <a:effectLst/>
                          <a:latin typeface="Times New Roman"/>
                          <a:ea typeface="微软雅黑"/>
                          <a:cs typeface="Courier New"/>
                        </a:rPr>
                        <a:t>A</a:t>
                      </a:r>
                      <a:endParaRPr lang="zh-CN" sz="2600" kern="100" baseline="0" dirty="0">
                        <a:effectLst/>
                        <a:latin typeface="宋体"/>
                        <a:cs typeface="Courier New"/>
                      </a:endParaRPr>
                    </a:p>
                  </a:txBody>
                  <a:tcPr marL="43514" marR="435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28192">
                <a:tc>
                  <a:txBody>
                    <a:bodyPr/>
                    <a:lstStyle/>
                    <a:p>
                      <a:pPr algn="ctr">
                        <a:lnSpc>
                          <a:spcPct val="150000"/>
                        </a:lnSpc>
                        <a:spcAft>
                          <a:spcPts val="0"/>
                        </a:spcAft>
                      </a:pPr>
                      <a:r>
                        <a:rPr lang="zh-CN" sz="2600" kern="100" baseline="0">
                          <a:solidFill>
                            <a:srgbClr val="404040"/>
                          </a:solidFill>
                          <a:effectLst/>
                          <a:latin typeface="Times New Roman"/>
                          <a:ea typeface="微软雅黑"/>
                          <a:cs typeface="Times New Roman"/>
                        </a:rPr>
                        <a:t>电路结构</a:t>
                      </a:r>
                      <a:endParaRPr lang="zh-CN" sz="2600" kern="100" baseline="0">
                        <a:effectLst/>
                        <a:latin typeface="宋体"/>
                        <a:cs typeface="Courier New"/>
                      </a:endParaRPr>
                    </a:p>
                  </a:txBody>
                  <a:tcPr marL="43514" marR="435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2600" kern="100" baseline="0">
                        <a:solidFill>
                          <a:srgbClr val="404040"/>
                        </a:solidFill>
                        <a:effectLst/>
                        <a:latin typeface="Times New Roman"/>
                        <a:ea typeface="微软雅黑"/>
                        <a:cs typeface="Courier New"/>
                      </a:endParaRPr>
                    </a:p>
                  </a:txBody>
                  <a:tcPr marL="43514" marR="435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2600" kern="100" baseline="0">
                        <a:solidFill>
                          <a:srgbClr val="404040"/>
                        </a:solidFill>
                        <a:effectLst/>
                        <a:latin typeface="Times New Roman"/>
                        <a:ea typeface="微软雅黑"/>
                        <a:cs typeface="Courier New"/>
                      </a:endParaRPr>
                    </a:p>
                  </a:txBody>
                  <a:tcPr marL="43514" marR="435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6064">
                <a:tc>
                  <a:txBody>
                    <a:bodyPr/>
                    <a:lstStyle/>
                    <a:p>
                      <a:pPr algn="ctr">
                        <a:lnSpc>
                          <a:spcPct val="150000"/>
                        </a:lnSpc>
                        <a:spcAft>
                          <a:spcPts val="0"/>
                        </a:spcAft>
                      </a:pPr>
                      <a:r>
                        <a:rPr lang="en-US" sz="2600" i="1" kern="100" baseline="0">
                          <a:solidFill>
                            <a:srgbClr val="404040"/>
                          </a:solidFill>
                          <a:effectLst/>
                          <a:latin typeface="Times New Roman"/>
                          <a:ea typeface="微软雅黑"/>
                          <a:cs typeface="Courier New"/>
                        </a:rPr>
                        <a:t>R</a:t>
                      </a:r>
                      <a:r>
                        <a:rPr lang="zh-CN" sz="2600" kern="100" baseline="0">
                          <a:solidFill>
                            <a:srgbClr val="404040"/>
                          </a:solidFill>
                          <a:effectLst/>
                          <a:latin typeface="Times New Roman"/>
                          <a:ea typeface="微软雅黑"/>
                          <a:cs typeface="Times New Roman"/>
                        </a:rPr>
                        <a:t>的作用</a:t>
                      </a:r>
                      <a:endParaRPr lang="zh-CN" sz="2600" kern="100" baseline="0">
                        <a:effectLst/>
                        <a:latin typeface="宋体"/>
                        <a:cs typeface="Courier New"/>
                      </a:endParaRPr>
                    </a:p>
                  </a:txBody>
                  <a:tcPr marL="43514" marR="435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baseline="0">
                          <a:solidFill>
                            <a:srgbClr val="404040"/>
                          </a:solidFill>
                          <a:effectLst/>
                          <a:latin typeface="Times New Roman"/>
                          <a:ea typeface="微软雅黑"/>
                          <a:cs typeface="Times New Roman"/>
                        </a:rPr>
                        <a:t>分压</a:t>
                      </a:r>
                      <a:endParaRPr lang="zh-CN" sz="2600" kern="100" baseline="0">
                        <a:effectLst/>
                        <a:latin typeface="宋体"/>
                        <a:cs typeface="Courier New"/>
                      </a:endParaRPr>
                    </a:p>
                  </a:txBody>
                  <a:tcPr marL="43514" marR="435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baseline="0" dirty="0">
                          <a:solidFill>
                            <a:srgbClr val="404040"/>
                          </a:solidFill>
                          <a:effectLst/>
                          <a:latin typeface="Times New Roman"/>
                          <a:ea typeface="微软雅黑"/>
                          <a:cs typeface="Times New Roman"/>
                        </a:rPr>
                        <a:t>分流</a:t>
                      </a:r>
                      <a:endParaRPr lang="zh-CN" sz="2600" kern="100" baseline="0" dirty="0">
                        <a:effectLst/>
                        <a:latin typeface="宋体"/>
                        <a:cs typeface="Courier New"/>
                      </a:endParaRPr>
                    </a:p>
                  </a:txBody>
                  <a:tcPr marL="43514" marR="435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6148" name="Picture 4" descr="F:\幻灯片文件复制\2015\同步\步步高\物理\步步高人教3-1（人教）\C32.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2931790"/>
            <a:ext cx="1816015" cy="853527"/>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F:\幻灯片文件复制\2015\同步\步步高\物理\步步高人教3-1（人教）\C33.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4128" y="2795813"/>
            <a:ext cx="1997616" cy="1144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3498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2052542231"/>
              </p:ext>
            </p:extLst>
          </p:nvPr>
        </p:nvGraphicFramePr>
        <p:xfrm>
          <a:off x="611560" y="411510"/>
          <a:ext cx="7488832" cy="4627984"/>
        </p:xfrm>
        <a:graphic>
          <a:graphicData uri="http://schemas.openxmlformats.org/drawingml/2006/table">
            <a:tbl>
              <a:tblPr/>
              <a:tblGrid>
                <a:gridCol w="1512168"/>
                <a:gridCol w="3024336"/>
                <a:gridCol w="2952328"/>
              </a:tblGrid>
              <a:tr h="1656184">
                <a:tc>
                  <a:txBody>
                    <a:bodyPr/>
                    <a:lstStyle/>
                    <a:p>
                      <a:pPr algn="ctr">
                        <a:lnSpc>
                          <a:spcPct val="150000"/>
                        </a:lnSpc>
                        <a:spcAft>
                          <a:spcPts val="0"/>
                        </a:spcAft>
                      </a:pPr>
                      <a:r>
                        <a:rPr lang="zh-CN" sz="2600" kern="100" dirty="0">
                          <a:solidFill>
                            <a:srgbClr val="404040"/>
                          </a:solidFill>
                          <a:effectLst/>
                          <a:latin typeface="Times New Roman"/>
                          <a:ea typeface="微软雅黑"/>
                          <a:cs typeface="Times New Roman"/>
                        </a:rPr>
                        <a:t>扩大量程</a:t>
                      </a:r>
                      <a:endParaRPr lang="zh-CN" sz="2600" kern="100" dirty="0">
                        <a:effectLst/>
                        <a:latin typeface="宋体"/>
                        <a:cs typeface="Courier New"/>
                      </a:endParaRPr>
                    </a:p>
                    <a:p>
                      <a:pPr algn="ctr">
                        <a:lnSpc>
                          <a:spcPct val="150000"/>
                        </a:lnSpc>
                        <a:spcAft>
                          <a:spcPts val="0"/>
                        </a:spcAft>
                      </a:pPr>
                      <a:r>
                        <a:rPr lang="zh-CN" sz="2600" kern="100" dirty="0">
                          <a:solidFill>
                            <a:srgbClr val="404040"/>
                          </a:solidFill>
                          <a:effectLst/>
                          <a:latin typeface="Times New Roman"/>
                          <a:ea typeface="微软雅黑"/>
                          <a:cs typeface="Times New Roman"/>
                        </a:rPr>
                        <a:t>的计算</a:t>
                      </a:r>
                      <a:endParaRPr lang="zh-CN" sz="2600" kern="100" dirty="0">
                        <a:effectLst/>
                        <a:latin typeface="宋体"/>
                        <a:cs typeface="Courier New"/>
                      </a:endParaRPr>
                    </a:p>
                  </a:txBody>
                  <a:tcPr marL="39162" marR="391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i="1" kern="100" dirty="0">
                          <a:solidFill>
                            <a:srgbClr val="404040"/>
                          </a:solidFill>
                          <a:effectLst/>
                          <a:latin typeface="Times New Roman"/>
                          <a:ea typeface="微软雅黑"/>
                          <a:cs typeface="Courier New"/>
                        </a:rPr>
                        <a:t>U</a:t>
                      </a:r>
                      <a:r>
                        <a:rPr lang="zh-CN" sz="2600" kern="100" dirty="0">
                          <a:solidFill>
                            <a:srgbClr val="404040"/>
                          </a:solidFill>
                          <a:effectLst/>
                          <a:latin typeface="Times New Roman"/>
                          <a:ea typeface="微软雅黑"/>
                          <a:cs typeface="Times New Roman"/>
                        </a:rPr>
                        <a:t>＝</a:t>
                      </a:r>
                      <a:r>
                        <a:rPr lang="en-US" sz="2600" i="1" kern="100" dirty="0" err="1">
                          <a:solidFill>
                            <a:srgbClr val="404040"/>
                          </a:solidFill>
                          <a:effectLst/>
                          <a:latin typeface="Times New Roman"/>
                          <a:ea typeface="微软雅黑"/>
                          <a:cs typeface="Courier New"/>
                        </a:rPr>
                        <a:t>I</a:t>
                      </a:r>
                      <a:r>
                        <a:rPr lang="en-US" sz="2600" kern="100" baseline="-25000" dirty="0" err="1">
                          <a:solidFill>
                            <a:srgbClr val="404040"/>
                          </a:solidFill>
                          <a:effectLst/>
                          <a:latin typeface="Times New Roman"/>
                          <a:ea typeface="微软雅黑"/>
                          <a:cs typeface="Courier New"/>
                        </a:rPr>
                        <a:t>g</a:t>
                      </a:r>
                      <a:r>
                        <a:rPr lang="en-US" sz="2600" kern="100" dirty="0">
                          <a:solidFill>
                            <a:srgbClr val="404040"/>
                          </a:solidFill>
                          <a:effectLst/>
                          <a:latin typeface="Times New Roman"/>
                          <a:ea typeface="微软雅黑"/>
                          <a:cs typeface="Courier New"/>
                        </a:rPr>
                        <a:t>(</a:t>
                      </a:r>
                      <a:r>
                        <a:rPr lang="en-US" sz="2600" i="1" kern="100" dirty="0">
                          <a:solidFill>
                            <a:srgbClr val="404040"/>
                          </a:solidFill>
                          <a:effectLst/>
                          <a:latin typeface="Times New Roman"/>
                          <a:ea typeface="微软雅黑"/>
                          <a:cs typeface="Courier New"/>
                        </a:rPr>
                        <a:t>R</a:t>
                      </a:r>
                      <a:r>
                        <a:rPr lang="zh-CN" sz="2600" kern="100" dirty="0">
                          <a:solidFill>
                            <a:srgbClr val="404040"/>
                          </a:solidFill>
                          <a:effectLst/>
                          <a:latin typeface="Times New Roman"/>
                          <a:ea typeface="微软雅黑"/>
                          <a:cs typeface="Times New Roman"/>
                        </a:rPr>
                        <a:t>＋</a:t>
                      </a:r>
                      <a:r>
                        <a:rPr lang="en-US" sz="2600" i="1" kern="100" dirty="0" err="1">
                          <a:solidFill>
                            <a:srgbClr val="404040"/>
                          </a:solidFill>
                          <a:effectLst/>
                          <a:latin typeface="Times New Roman"/>
                          <a:ea typeface="微软雅黑"/>
                          <a:cs typeface="Courier New"/>
                        </a:rPr>
                        <a:t>R</a:t>
                      </a:r>
                      <a:r>
                        <a:rPr lang="en-US" sz="2600" kern="100" baseline="-25000" dirty="0" err="1">
                          <a:solidFill>
                            <a:srgbClr val="404040"/>
                          </a:solidFill>
                          <a:effectLst/>
                          <a:latin typeface="Times New Roman"/>
                          <a:ea typeface="微软雅黑"/>
                          <a:cs typeface="Courier New"/>
                        </a:rPr>
                        <a:t>g</a:t>
                      </a:r>
                      <a:r>
                        <a:rPr lang="en-US" sz="2600" kern="100" dirty="0">
                          <a:solidFill>
                            <a:srgbClr val="404040"/>
                          </a:solidFill>
                          <a:effectLst/>
                          <a:latin typeface="Times New Roman"/>
                          <a:ea typeface="微软雅黑"/>
                          <a:cs typeface="Courier New"/>
                        </a:rPr>
                        <a:t>) </a:t>
                      </a:r>
                      <a:endParaRPr lang="zh-CN" sz="2600" kern="100" dirty="0">
                        <a:effectLst/>
                        <a:latin typeface="宋体"/>
                        <a:cs typeface="Courier New"/>
                      </a:endParaRPr>
                    </a:p>
                    <a:p>
                      <a:pPr algn="ctr">
                        <a:lnSpc>
                          <a:spcPct val="150000"/>
                        </a:lnSpc>
                        <a:spcAft>
                          <a:spcPts val="0"/>
                        </a:spcAft>
                      </a:pPr>
                      <a:r>
                        <a:rPr lang="en-US" sz="2600" i="1" kern="100" dirty="0">
                          <a:solidFill>
                            <a:srgbClr val="404040"/>
                          </a:solidFill>
                          <a:effectLst/>
                          <a:latin typeface="Times New Roman"/>
                          <a:ea typeface="微软雅黑"/>
                          <a:cs typeface="Courier New"/>
                        </a:rPr>
                        <a:t>R</a:t>
                      </a:r>
                      <a:r>
                        <a:rPr lang="zh-CN" sz="2600" kern="100" dirty="0" smtClean="0">
                          <a:solidFill>
                            <a:srgbClr val="404040"/>
                          </a:solidFill>
                          <a:effectLst/>
                          <a:latin typeface="Times New Roman"/>
                          <a:ea typeface="微软雅黑"/>
                          <a:cs typeface="Times New Roman"/>
                        </a:rPr>
                        <a:t>＝</a:t>
                      </a:r>
                      <a:r>
                        <a:rPr lang="en-US" altLang="zh-CN" sz="2600" kern="100" dirty="0" smtClean="0">
                          <a:solidFill>
                            <a:srgbClr val="404040"/>
                          </a:solidFill>
                          <a:effectLst/>
                          <a:latin typeface="Times New Roman"/>
                          <a:ea typeface="微软雅黑"/>
                          <a:cs typeface="Times New Roman"/>
                        </a:rPr>
                        <a:t>   </a:t>
                      </a:r>
                      <a:r>
                        <a:rPr lang="zh-CN" sz="2600" kern="100" dirty="0" smtClean="0">
                          <a:solidFill>
                            <a:srgbClr val="404040"/>
                          </a:solidFill>
                          <a:effectLst/>
                          <a:latin typeface="Times New Roman"/>
                          <a:ea typeface="微软雅黑"/>
                          <a:cs typeface="Times New Roman"/>
                        </a:rPr>
                        <a:t>－</a:t>
                      </a:r>
                      <a:r>
                        <a:rPr lang="en-US" sz="2600" i="1" kern="100" dirty="0" err="1">
                          <a:solidFill>
                            <a:srgbClr val="404040"/>
                          </a:solidFill>
                          <a:effectLst/>
                          <a:latin typeface="Times New Roman"/>
                          <a:ea typeface="微软雅黑"/>
                          <a:cs typeface="Courier New"/>
                        </a:rPr>
                        <a:t>R</a:t>
                      </a:r>
                      <a:r>
                        <a:rPr lang="en-US" sz="2600" kern="100" baseline="-25000" dirty="0" err="1">
                          <a:solidFill>
                            <a:srgbClr val="404040"/>
                          </a:solidFill>
                          <a:effectLst/>
                          <a:latin typeface="Times New Roman"/>
                          <a:ea typeface="微软雅黑"/>
                          <a:cs typeface="Courier New"/>
                        </a:rPr>
                        <a:t>g</a:t>
                      </a:r>
                      <a:endParaRPr lang="zh-CN" sz="2600" kern="100" dirty="0">
                        <a:effectLst/>
                        <a:latin typeface="宋体"/>
                        <a:cs typeface="Courier New"/>
                      </a:endParaRPr>
                    </a:p>
                  </a:txBody>
                  <a:tcPr marL="39162" marR="391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i="1" kern="100" dirty="0" err="1">
                          <a:solidFill>
                            <a:srgbClr val="404040"/>
                          </a:solidFill>
                          <a:effectLst/>
                          <a:latin typeface="Times New Roman"/>
                          <a:ea typeface="微软雅黑"/>
                          <a:cs typeface="Courier New"/>
                        </a:rPr>
                        <a:t>I</a:t>
                      </a:r>
                      <a:r>
                        <a:rPr lang="en-US" sz="2600" kern="100" baseline="-25000" dirty="0" err="1">
                          <a:solidFill>
                            <a:srgbClr val="404040"/>
                          </a:solidFill>
                          <a:effectLst/>
                          <a:latin typeface="Times New Roman"/>
                          <a:ea typeface="微软雅黑"/>
                          <a:cs typeface="Courier New"/>
                        </a:rPr>
                        <a:t>g</a:t>
                      </a:r>
                      <a:r>
                        <a:rPr lang="en-US" sz="2600" i="1" kern="100" dirty="0" err="1">
                          <a:solidFill>
                            <a:srgbClr val="404040"/>
                          </a:solidFill>
                          <a:effectLst/>
                          <a:latin typeface="Times New Roman"/>
                          <a:ea typeface="微软雅黑"/>
                          <a:cs typeface="Courier New"/>
                        </a:rPr>
                        <a:t>R</a:t>
                      </a:r>
                      <a:r>
                        <a:rPr lang="en-US" sz="2600" kern="100" baseline="-25000" dirty="0" err="1">
                          <a:solidFill>
                            <a:srgbClr val="404040"/>
                          </a:solidFill>
                          <a:effectLst/>
                          <a:latin typeface="Times New Roman"/>
                          <a:ea typeface="微软雅黑"/>
                          <a:cs typeface="Courier New"/>
                        </a:rPr>
                        <a:t>g</a:t>
                      </a:r>
                      <a:r>
                        <a:rPr lang="zh-CN" sz="2600" kern="100" dirty="0">
                          <a:solidFill>
                            <a:srgbClr val="404040"/>
                          </a:solidFill>
                          <a:effectLst/>
                          <a:latin typeface="Times New Roman"/>
                          <a:ea typeface="微软雅黑"/>
                          <a:cs typeface="Times New Roman"/>
                        </a:rPr>
                        <a:t>＝</a:t>
                      </a:r>
                      <a:r>
                        <a:rPr lang="en-US" sz="2600" kern="100" dirty="0">
                          <a:solidFill>
                            <a:srgbClr val="404040"/>
                          </a:solidFill>
                          <a:effectLst/>
                          <a:latin typeface="Times New Roman"/>
                          <a:ea typeface="微软雅黑"/>
                          <a:cs typeface="Courier New"/>
                        </a:rPr>
                        <a:t>(</a:t>
                      </a:r>
                      <a:r>
                        <a:rPr lang="en-US" sz="2600" i="1" kern="100" dirty="0">
                          <a:solidFill>
                            <a:srgbClr val="404040"/>
                          </a:solidFill>
                          <a:effectLst/>
                          <a:latin typeface="Times New Roman"/>
                          <a:ea typeface="微软雅黑"/>
                          <a:cs typeface="Courier New"/>
                        </a:rPr>
                        <a:t>I</a:t>
                      </a:r>
                      <a:r>
                        <a:rPr lang="zh-CN" sz="2600" kern="100" dirty="0">
                          <a:solidFill>
                            <a:srgbClr val="404040"/>
                          </a:solidFill>
                          <a:effectLst/>
                          <a:latin typeface="Times New Roman"/>
                          <a:ea typeface="微软雅黑"/>
                          <a:cs typeface="Times New Roman"/>
                        </a:rPr>
                        <a:t>－</a:t>
                      </a:r>
                      <a:r>
                        <a:rPr lang="en-US" sz="2600" i="1" kern="100" dirty="0" err="1">
                          <a:solidFill>
                            <a:srgbClr val="404040"/>
                          </a:solidFill>
                          <a:effectLst/>
                          <a:latin typeface="Times New Roman"/>
                          <a:ea typeface="微软雅黑"/>
                          <a:cs typeface="Courier New"/>
                        </a:rPr>
                        <a:t>I</a:t>
                      </a:r>
                      <a:r>
                        <a:rPr lang="en-US" sz="2600" kern="100" baseline="-25000" dirty="0" err="1">
                          <a:solidFill>
                            <a:srgbClr val="404040"/>
                          </a:solidFill>
                          <a:effectLst/>
                          <a:latin typeface="Times New Roman"/>
                          <a:ea typeface="微软雅黑"/>
                          <a:cs typeface="Courier New"/>
                        </a:rPr>
                        <a:t>g</a:t>
                      </a:r>
                      <a:r>
                        <a:rPr lang="en-US" sz="2600" kern="100" dirty="0">
                          <a:solidFill>
                            <a:srgbClr val="404040"/>
                          </a:solidFill>
                          <a:effectLst/>
                          <a:latin typeface="Times New Roman"/>
                          <a:ea typeface="微软雅黑"/>
                          <a:cs typeface="Courier New"/>
                        </a:rPr>
                        <a:t>)</a:t>
                      </a:r>
                      <a:r>
                        <a:rPr lang="en-US" sz="2600" i="1" kern="100" dirty="0">
                          <a:solidFill>
                            <a:srgbClr val="404040"/>
                          </a:solidFill>
                          <a:effectLst/>
                          <a:latin typeface="Times New Roman"/>
                          <a:ea typeface="微软雅黑"/>
                          <a:cs typeface="Courier New"/>
                        </a:rPr>
                        <a:t>R</a:t>
                      </a:r>
                      <a:endParaRPr lang="zh-CN" sz="2600" kern="100" dirty="0">
                        <a:effectLst/>
                        <a:latin typeface="宋体"/>
                        <a:cs typeface="Courier New"/>
                      </a:endParaRPr>
                    </a:p>
                    <a:p>
                      <a:pPr algn="ctr">
                        <a:lnSpc>
                          <a:spcPct val="150000"/>
                        </a:lnSpc>
                        <a:spcAft>
                          <a:spcPts val="0"/>
                        </a:spcAft>
                      </a:pPr>
                      <a:r>
                        <a:rPr lang="en-US" sz="2600" i="1" kern="100" dirty="0">
                          <a:solidFill>
                            <a:srgbClr val="404040"/>
                          </a:solidFill>
                          <a:effectLst/>
                          <a:latin typeface="Times New Roman"/>
                          <a:ea typeface="微软雅黑"/>
                          <a:cs typeface="Courier New"/>
                        </a:rPr>
                        <a:t>R</a:t>
                      </a:r>
                      <a:r>
                        <a:rPr lang="zh-CN" sz="2600" kern="100" dirty="0" smtClean="0">
                          <a:solidFill>
                            <a:srgbClr val="404040"/>
                          </a:solidFill>
                          <a:effectLst/>
                          <a:latin typeface="Times New Roman"/>
                          <a:ea typeface="微软雅黑"/>
                          <a:cs typeface="Times New Roman"/>
                        </a:rPr>
                        <a:t>＝</a:t>
                      </a:r>
                      <a:r>
                        <a:rPr lang="en-US" altLang="zh-CN" sz="2600" kern="100" dirty="0" smtClean="0">
                          <a:solidFill>
                            <a:srgbClr val="404040"/>
                          </a:solidFill>
                          <a:effectLst/>
                          <a:latin typeface="Times New Roman"/>
                          <a:ea typeface="微软雅黑"/>
                          <a:cs typeface="Times New Roman"/>
                        </a:rPr>
                        <a:t>          </a:t>
                      </a:r>
                      <a:r>
                        <a:rPr lang="en-US" sz="2600" i="1" kern="100" dirty="0" err="1" smtClean="0">
                          <a:solidFill>
                            <a:srgbClr val="404040"/>
                          </a:solidFill>
                          <a:effectLst/>
                          <a:latin typeface="Times New Roman"/>
                          <a:ea typeface="微软雅黑"/>
                          <a:cs typeface="Courier New"/>
                        </a:rPr>
                        <a:t>R</a:t>
                      </a:r>
                      <a:r>
                        <a:rPr lang="en-US" sz="2600" kern="100" baseline="-25000" dirty="0" err="1" smtClean="0">
                          <a:solidFill>
                            <a:srgbClr val="404040"/>
                          </a:solidFill>
                          <a:effectLst/>
                          <a:latin typeface="Times New Roman"/>
                          <a:ea typeface="微软雅黑"/>
                          <a:cs typeface="Courier New"/>
                        </a:rPr>
                        <a:t>g</a:t>
                      </a:r>
                      <a:endParaRPr lang="zh-CN" sz="2600" kern="100" dirty="0">
                        <a:effectLst/>
                        <a:latin typeface="宋体"/>
                        <a:cs typeface="Courier New"/>
                      </a:endParaRPr>
                    </a:p>
                  </a:txBody>
                  <a:tcPr marL="39162" marR="391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8815">
                <a:tc>
                  <a:txBody>
                    <a:bodyPr/>
                    <a:lstStyle/>
                    <a:p>
                      <a:pPr algn="ctr">
                        <a:lnSpc>
                          <a:spcPct val="150000"/>
                        </a:lnSpc>
                        <a:spcAft>
                          <a:spcPts val="0"/>
                        </a:spcAft>
                      </a:pPr>
                      <a:r>
                        <a:rPr lang="zh-CN" sz="2600" kern="100" dirty="0">
                          <a:solidFill>
                            <a:srgbClr val="404040"/>
                          </a:solidFill>
                          <a:effectLst/>
                          <a:latin typeface="Times New Roman"/>
                          <a:ea typeface="微软雅黑"/>
                          <a:cs typeface="Times New Roman"/>
                        </a:rPr>
                        <a:t>电表的</a:t>
                      </a:r>
                      <a:endParaRPr lang="zh-CN" sz="2600" kern="100" dirty="0">
                        <a:effectLst/>
                        <a:latin typeface="宋体"/>
                        <a:cs typeface="Courier New"/>
                      </a:endParaRPr>
                    </a:p>
                    <a:p>
                      <a:pPr algn="ctr">
                        <a:lnSpc>
                          <a:spcPct val="150000"/>
                        </a:lnSpc>
                        <a:spcAft>
                          <a:spcPts val="0"/>
                        </a:spcAft>
                      </a:pPr>
                      <a:r>
                        <a:rPr lang="zh-CN" sz="2600" kern="100" dirty="0">
                          <a:solidFill>
                            <a:srgbClr val="404040"/>
                          </a:solidFill>
                          <a:effectLst/>
                          <a:latin typeface="Times New Roman"/>
                          <a:ea typeface="微软雅黑"/>
                          <a:cs typeface="Times New Roman"/>
                        </a:rPr>
                        <a:t>总内阻</a:t>
                      </a:r>
                      <a:endParaRPr lang="zh-CN" sz="2600" kern="100" dirty="0">
                        <a:effectLst/>
                        <a:latin typeface="宋体"/>
                        <a:cs typeface="Courier New"/>
                      </a:endParaRPr>
                    </a:p>
                  </a:txBody>
                  <a:tcPr marL="39162" marR="391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i="1" kern="100">
                          <a:solidFill>
                            <a:srgbClr val="404040"/>
                          </a:solidFill>
                          <a:effectLst/>
                          <a:latin typeface="Times New Roman"/>
                          <a:ea typeface="微软雅黑"/>
                          <a:cs typeface="Courier New"/>
                        </a:rPr>
                        <a:t>R</a:t>
                      </a:r>
                      <a:r>
                        <a:rPr lang="en-US" sz="2600" kern="100" baseline="-25000">
                          <a:solidFill>
                            <a:srgbClr val="404040"/>
                          </a:solidFill>
                          <a:effectLst/>
                          <a:latin typeface="Times New Roman"/>
                          <a:ea typeface="微软雅黑"/>
                          <a:cs typeface="Courier New"/>
                        </a:rPr>
                        <a:t>V</a:t>
                      </a:r>
                      <a:r>
                        <a:rPr lang="zh-CN" sz="2600" kern="100">
                          <a:solidFill>
                            <a:srgbClr val="404040"/>
                          </a:solidFill>
                          <a:effectLst/>
                          <a:latin typeface="Times New Roman"/>
                          <a:ea typeface="微软雅黑"/>
                          <a:cs typeface="Times New Roman"/>
                        </a:rPr>
                        <a:t>＝</a:t>
                      </a:r>
                      <a:r>
                        <a:rPr lang="en-US" sz="2600" i="1" kern="100">
                          <a:solidFill>
                            <a:srgbClr val="404040"/>
                          </a:solidFill>
                          <a:effectLst/>
                          <a:latin typeface="Times New Roman"/>
                          <a:ea typeface="微软雅黑"/>
                          <a:cs typeface="Courier New"/>
                        </a:rPr>
                        <a:t>R</a:t>
                      </a:r>
                      <a:r>
                        <a:rPr lang="en-US" sz="2600" kern="100" baseline="-25000">
                          <a:solidFill>
                            <a:srgbClr val="404040"/>
                          </a:solidFill>
                          <a:effectLst/>
                          <a:latin typeface="Times New Roman"/>
                          <a:ea typeface="微软雅黑"/>
                          <a:cs typeface="Courier New"/>
                        </a:rPr>
                        <a:t>g</a:t>
                      </a:r>
                      <a:r>
                        <a:rPr lang="zh-CN" sz="2600" kern="100">
                          <a:solidFill>
                            <a:srgbClr val="404040"/>
                          </a:solidFill>
                          <a:effectLst/>
                          <a:latin typeface="Times New Roman"/>
                          <a:ea typeface="微软雅黑"/>
                          <a:cs typeface="Times New Roman"/>
                        </a:rPr>
                        <a:t>＋</a:t>
                      </a:r>
                      <a:r>
                        <a:rPr lang="en-US" sz="2600" i="1" kern="100">
                          <a:solidFill>
                            <a:srgbClr val="404040"/>
                          </a:solidFill>
                          <a:effectLst/>
                          <a:latin typeface="Times New Roman"/>
                          <a:ea typeface="微软雅黑"/>
                          <a:cs typeface="Courier New"/>
                        </a:rPr>
                        <a:t>R</a:t>
                      </a:r>
                      <a:endParaRPr lang="zh-CN" sz="2600" kern="100">
                        <a:effectLst/>
                        <a:latin typeface="宋体"/>
                        <a:cs typeface="Courier New"/>
                      </a:endParaRPr>
                    </a:p>
                  </a:txBody>
                  <a:tcPr marL="39162" marR="391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2600" i="1" kern="100" dirty="0" smtClean="0">
                          <a:solidFill>
                            <a:srgbClr val="404040"/>
                          </a:solidFill>
                          <a:effectLst/>
                          <a:latin typeface="Times New Roman"/>
                          <a:ea typeface="微软雅黑"/>
                          <a:cs typeface="Courier New"/>
                        </a:rPr>
                        <a:t>          R</a:t>
                      </a:r>
                      <a:r>
                        <a:rPr lang="en-US" sz="2600" kern="100" baseline="-25000" dirty="0" smtClean="0">
                          <a:solidFill>
                            <a:srgbClr val="404040"/>
                          </a:solidFill>
                          <a:effectLst/>
                          <a:latin typeface="Times New Roman"/>
                          <a:ea typeface="微软雅黑"/>
                          <a:cs typeface="Courier New"/>
                        </a:rPr>
                        <a:t>A</a:t>
                      </a:r>
                      <a:r>
                        <a:rPr lang="zh-CN" sz="2600" kern="100" dirty="0">
                          <a:solidFill>
                            <a:srgbClr val="404040"/>
                          </a:solidFill>
                          <a:effectLst/>
                          <a:latin typeface="Times New Roman"/>
                          <a:ea typeface="微软雅黑"/>
                          <a:cs typeface="Times New Roman"/>
                        </a:rPr>
                        <a:t>＝</a:t>
                      </a:r>
                      <a:endParaRPr lang="zh-CN" sz="2600" kern="100" dirty="0">
                        <a:effectLst/>
                        <a:latin typeface="宋体"/>
                        <a:cs typeface="Courier New"/>
                      </a:endParaRPr>
                    </a:p>
                  </a:txBody>
                  <a:tcPr marL="39162" marR="391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7037">
                <a:tc>
                  <a:txBody>
                    <a:bodyPr/>
                    <a:lstStyle/>
                    <a:p>
                      <a:pPr algn="ctr">
                        <a:lnSpc>
                          <a:spcPct val="150000"/>
                        </a:lnSpc>
                        <a:spcAft>
                          <a:spcPts val="0"/>
                        </a:spcAft>
                      </a:pPr>
                      <a:r>
                        <a:rPr lang="zh-CN" sz="2600" kern="100">
                          <a:solidFill>
                            <a:srgbClr val="404040"/>
                          </a:solidFill>
                          <a:effectLst/>
                          <a:latin typeface="Times New Roman"/>
                          <a:ea typeface="微软雅黑"/>
                          <a:cs typeface="Times New Roman"/>
                        </a:rPr>
                        <a:t>使用</a:t>
                      </a:r>
                      <a:endParaRPr lang="zh-CN" sz="2600" kern="100">
                        <a:effectLst/>
                        <a:latin typeface="宋体"/>
                        <a:cs typeface="Courier New"/>
                      </a:endParaRPr>
                    </a:p>
                  </a:txBody>
                  <a:tcPr marL="39162" marR="391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600" kern="100" dirty="0">
                          <a:solidFill>
                            <a:srgbClr val="404040"/>
                          </a:solidFill>
                          <a:effectLst/>
                          <a:latin typeface="Times New Roman"/>
                          <a:ea typeface="微软雅黑"/>
                          <a:cs typeface="Times New Roman"/>
                        </a:rPr>
                        <a:t>并联在被测电路中，</a:t>
                      </a:r>
                      <a:r>
                        <a:rPr lang="en-US" sz="2600" kern="100" dirty="0">
                          <a:solidFill>
                            <a:srgbClr val="404040"/>
                          </a:solidFill>
                          <a:effectLst/>
                          <a:latin typeface="宋体"/>
                          <a:ea typeface="微软雅黑"/>
                          <a:cs typeface="Times New Roman"/>
                        </a:rPr>
                        <a:t>“</a:t>
                      </a:r>
                      <a:r>
                        <a:rPr lang="zh-CN" sz="2600" kern="100" dirty="0">
                          <a:solidFill>
                            <a:srgbClr val="404040"/>
                          </a:solidFill>
                          <a:effectLst/>
                          <a:latin typeface="Times New Roman"/>
                          <a:ea typeface="微软雅黑"/>
                          <a:cs typeface="Times New Roman"/>
                        </a:rPr>
                        <a:t>＋</a:t>
                      </a:r>
                      <a:r>
                        <a:rPr lang="en-US" sz="2600" kern="100" dirty="0">
                          <a:solidFill>
                            <a:srgbClr val="404040"/>
                          </a:solidFill>
                          <a:effectLst/>
                          <a:latin typeface="宋体"/>
                          <a:ea typeface="微软雅黑"/>
                          <a:cs typeface="Times New Roman"/>
                        </a:rPr>
                        <a:t>”</a:t>
                      </a:r>
                      <a:r>
                        <a:rPr lang="zh-CN" sz="2600" kern="100" dirty="0">
                          <a:solidFill>
                            <a:srgbClr val="404040"/>
                          </a:solidFill>
                          <a:effectLst/>
                          <a:latin typeface="Times New Roman"/>
                          <a:ea typeface="微软雅黑"/>
                          <a:cs typeface="Times New Roman"/>
                        </a:rPr>
                        <a:t>接线柱接电势较高的一端</a:t>
                      </a:r>
                      <a:endParaRPr lang="zh-CN" sz="2600" kern="100" dirty="0">
                        <a:effectLst/>
                        <a:latin typeface="宋体"/>
                        <a:cs typeface="Courier New"/>
                      </a:endParaRPr>
                    </a:p>
                  </a:txBody>
                  <a:tcPr marL="39162" marR="391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600" kern="100" dirty="0">
                          <a:solidFill>
                            <a:srgbClr val="404040"/>
                          </a:solidFill>
                          <a:effectLst/>
                          <a:latin typeface="Times New Roman"/>
                          <a:ea typeface="微软雅黑"/>
                          <a:cs typeface="Times New Roman"/>
                        </a:rPr>
                        <a:t>串联在被测支路中，电流从</a:t>
                      </a:r>
                      <a:r>
                        <a:rPr lang="en-US" sz="2600" kern="100" dirty="0">
                          <a:solidFill>
                            <a:srgbClr val="404040"/>
                          </a:solidFill>
                          <a:effectLst/>
                          <a:latin typeface="宋体"/>
                          <a:ea typeface="微软雅黑"/>
                          <a:cs typeface="Times New Roman"/>
                        </a:rPr>
                        <a:t>“</a:t>
                      </a:r>
                      <a:r>
                        <a:rPr lang="zh-CN" sz="2600" kern="100" dirty="0">
                          <a:solidFill>
                            <a:srgbClr val="404040"/>
                          </a:solidFill>
                          <a:effectLst/>
                          <a:latin typeface="Times New Roman"/>
                          <a:ea typeface="微软雅黑"/>
                          <a:cs typeface="Times New Roman"/>
                        </a:rPr>
                        <a:t>＋</a:t>
                      </a:r>
                      <a:r>
                        <a:rPr lang="en-US" sz="2600" kern="100" dirty="0">
                          <a:solidFill>
                            <a:srgbClr val="404040"/>
                          </a:solidFill>
                          <a:effectLst/>
                          <a:latin typeface="宋体"/>
                          <a:ea typeface="微软雅黑"/>
                          <a:cs typeface="Times New Roman"/>
                        </a:rPr>
                        <a:t>”</a:t>
                      </a:r>
                      <a:r>
                        <a:rPr lang="zh-CN" sz="2600" kern="100" dirty="0">
                          <a:solidFill>
                            <a:srgbClr val="404040"/>
                          </a:solidFill>
                          <a:effectLst/>
                          <a:latin typeface="Times New Roman"/>
                          <a:ea typeface="微软雅黑"/>
                          <a:cs typeface="Times New Roman"/>
                        </a:rPr>
                        <a:t>接线柱流入</a:t>
                      </a:r>
                      <a:endParaRPr lang="zh-CN" sz="2600" kern="100" dirty="0">
                        <a:effectLst/>
                        <a:latin typeface="宋体"/>
                        <a:cs typeface="Courier New"/>
                      </a:endParaRPr>
                    </a:p>
                  </a:txBody>
                  <a:tcPr marL="39162" marR="391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055256262"/>
              </p:ext>
            </p:extLst>
          </p:nvPr>
        </p:nvGraphicFramePr>
        <p:xfrm>
          <a:off x="3484260" y="1241698"/>
          <a:ext cx="547688" cy="938212"/>
        </p:xfrm>
        <a:graphic>
          <a:graphicData uri="http://schemas.openxmlformats.org/presentationml/2006/ole">
            <mc:AlternateContent xmlns:mc="http://schemas.openxmlformats.org/markup-compatibility/2006">
              <mc:Choice xmlns:v="urn:schemas-microsoft-com:vml" Requires="v">
                <p:oleObj spid="_x0000_s7182" name="文档" r:id="rId4" imgW="547783" imgH="938575" progId="Word.Document.12">
                  <p:embed/>
                </p:oleObj>
              </mc:Choice>
              <mc:Fallback>
                <p:oleObj name="文档" r:id="rId4" imgW="547783" imgH="938575" progId="Word.Document.12">
                  <p:embed/>
                  <p:pic>
                    <p:nvPicPr>
                      <p:cNvPr id="0" name=""/>
                      <p:cNvPicPr/>
                      <p:nvPr/>
                    </p:nvPicPr>
                    <p:blipFill>
                      <a:blip r:embed="rId5"/>
                      <a:stretch>
                        <a:fillRect/>
                      </a:stretch>
                    </p:blipFill>
                    <p:spPr>
                      <a:xfrm>
                        <a:off x="3484260" y="1241698"/>
                        <a:ext cx="547688" cy="938212"/>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21228043"/>
              </p:ext>
            </p:extLst>
          </p:nvPr>
        </p:nvGraphicFramePr>
        <p:xfrm>
          <a:off x="6338292" y="1195978"/>
          <a:ext cx="928688" cy="1090613"/>
        </p:xfrm>
        <a:graphic>
          <a:graphicData uri="http://schemas.openxmlformats.org/presentationml/2006/ole">
            <mc:AlternateContent xmlns:mc="http://schemas.openxmlformats.org/markup-compatibility/2006">
              <mc:Choice xmlns:v="urn:schemas-microsoft-com:vml" Requires="v">
                <p:oleObj spid="_x0000_s7183" name="文档" r:id="rId7" imgW="926769" imgH="1082444" progId="Word.Document.12">
                  <p:embed/>
                </p:oleObj>
              </mc:Choice>
              <mc:Fallback>
                <p:oleObj name="文档" r:id="rId7" imgW="926769" imgH="1082444" progId="Word.Document.12">
                  <p:embed/>
                  <p:pic>
                    <p:nvPicPr>
                      <p:cNvPr id="0" name=""/>
                      <p:cNvPicPr/>
                      <p:nvPr/>
                    </p:nvPicPr>
                    <p:blipFill>
                      <a:blip r:embed="rId8"/>
                      <a:stretch>
                        <a:fillRect/>
                      </a:stretch>
                    </p:blipFill>
                    <p:spPr>
                      <a:xfrm>
                        <a:off x="6338292" y="1195978"/>
                        <a:ext cx="928688" cy="1090613"/>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476925395"/>
              </p:ext>
            </p:extLst>
          </p:nvPr>
        </p:nvGraphicFramePr>
        <p:xfrm>
          <a:off x="6755100" y="2276098"/>
          <a:ext cx="920750" cy="1081088"/>
        </p:xfrm>
        <a:graphic>
          <a:graphicData uri="http://schemas.openxmlformats.org/presentationml/2006/ole">
            <mc:AlternateContent xmlns:mc="http://schemas.openxmlformats.org/markup-compatibility/2006">
              <mc:Choice xmlns:v="urn:schemas-microsoft-com:vml" Requires="v">
                <p:oleObj spid="_x0000_s7184" name="文档" r:id="rId10" imgW="926769" imgH="1084247" progId="Word.Document.12">
                  <p:embed/>
                </p:oleObj>
              </mc:Choice>
              <mc:Fallback>
                <p:oleObj name="文档" r:id="rId10" imgW="926769" imgH="1084247" progId="Word.Document.12">
                  <p:embed/>
                  <p:pic>
                    <p:nvPicPr>
                      <p:cNvPr id="0" name=""/>
                      <p:cNvPicPr/>
                      <p:nvPr/>
                    </p:nvPicPr>
                    <p:blipFill>
                      <a:blip r:embed="rId11"/>
                      <a:stretch>
                        <a:fillRect/>
                      </a:stretch>
                    </p:blipFill>
                    <p:spPr>
                      <a:xfrm>
                        <a:off x="6755100" y="2276098"/>
                        <a:ext cx="920750" cy="1081088"/>
                      </a:xfrm>
                      <a:prstGeom prst="rect">
                        <a:avLst/>
                      </a:prstGeom>
                    </p:spPr>
                  </p:pic>
                </p:oleObj>
              </mc:Fallback>
            </mc:AlternateContent>
          </a:graphicData>
        </a:graphic>
      </p:graphicFrame>
    </p:spTree>
    <p:extLst>
      <p:ext uri="{BB962C8B-B14F-4D97-AF65-F5344CB8AC3E}">
        <p14:creationId xmlns:p14="http://schemas.microsoft.com/office/powerpoint/2010/main" val="36177184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1520" y="897668"/>
            <a:ext cx="8352928" cy="3618298"/>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如图</a:t>
            </a: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所示是某一电流表</a:t>
            </a:r>
            <a:r>
              <a:rPr lang="en-US" altLang="zh-CN" sz="2600" kern="100" dirty="0">
                <a:solidFill>
                  <a:srgbClr val="404040"/>
                </a:solidFill>
                <a:latin typeface="Times New Roman"/>
                <a:ea typeface="微软雅黑"/>
                <a:cs typeface="Courier New"/>
              </a:rPr>
              <a:t>G</a:t>
            </a:r>
            <a:r>
              <a:rPr lang="zh-CN" altLang="zh-CN" sz="2600" kern="100" dirty="0">
                <a:solidFill>
                  <a:srgbClr val="404040"/>
                </a:solidFill>
                <a:latin typeface="Times New Roman"/>
                <a:ea typeface="微软雅黑"/>
                <a:cs typeface="Times New Roman"/>
              </a:rPr>
              <a:t>的刻度盘</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使用</a:t>
            </a:r>
            <a:r>
              <a:rPr lang="zh-CN" altLang="zh-CN" sz="2600" kern="100" dirty="0" smtClean="0">
                <a:solidFill>
                  <a:srgbClr val="404040"/>
                </a:solidFill>
                <a:latin typeface="Times New Roman"/>
                <a:ea typeface="微软雅黑"/>
                <a:cs typeface="Times New Roman"/>
              </a:rPr>
              <a:t>时</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指针</a:t>
            </a:r>
            <a:r>
              <a:rPr lang="zh-CN" altLang="zh-CN" sz="2600" kern="100" dirty="0">
                <a:solidFill>
                  <a:srgbClr val="404040"/>
                </a:solidFill>
                <a:latin typeface="Times New Roman"/>
                <a:ea typeface="微软雅黑"/>
                <a:cs typeface="Times New Roman"/>
              </a:rPr>
              <a:t>指着某一电流刻度，表示通过电流</a:t>
            </a:r>
            <a:r>
              <a:rPr lang="zh-CN" altLang="zh-CN" sz="2600" kern="100" dirty="0" smtClean="0">
                <a:solidFill>
                  <a:srgbClr val="404040"/>
                </a:solidFill>
                <a:latin typeface="Times New Roman"/>
                <a:ea typeface="微软雅黑"/>
                <a:cs typeface="Times New Roman"/>
              </a:rPr>
              <a:t>表的</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电流</a:t>
            </a:r>
            <a:r>
              <a:rPr lang="zh-CN" altLang="zh-CN" sz="2600" kern="100" dirty="0">
                <a:solidFill>
                  <a:srgbClr val="404040"/>
                </a:solidFill>
                <a:latin typeface="Times New Roman"/>
                <a:ea typeface="微软雅黑"/>
                <a:cs typeface="Times New Roman"/>
              </a:rPr>
              <a:t>为某一数值，而且也意味着表头的</a:t>
            </a:r>
            <a:r>
              <a:rPr lang="zh-CN" altLang="zh-CN" sz="2600" kern="100" dirty="0" smtClean="0">
                <a:solidFill>
                  <a:srgbClr val="404040"/>
                </a:solidFill>
                <a:latin typeface="Times New Roman"/>
                <a:ea typeface="微软雅黑"/>
                <a:cs typeface="Times New Roman"/>
              </a:rPr>
              <a:t>两接</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线柱</a:t>
            </a:r>
            <a:r>
              <a:rPr lang="zh-CN" altLang="zh-CN" sz="2600" kern="100" dirty="0">
                <a:solidFill>
                  <a:srgbClr val="404040"/>
                </a:solidFill>
                <a:latin typeface="Times New Roman"/>
                <a:ea typeface="微软雅黑"/>
                <a:cs typeface="Times New Roman"/>
              </a:rPr>
              <a:t>之间具有一定大小的电压，因此，电流表</a:t>
            </a:r>
            <a:r>
              <a:rPr lang="en-US" altLang="zh-CN" sz="2600" kern="100" dirty="0">
                <a:solidFill>
                  <a:srgbClr val="404040"/>
                </a:solidFill>
                <a:latin typeface="Times New Roman"/>
                <a:ea typeface="微软雅黑"/>
                <a:cs typeface="Courier New"/>
              </a:rPr>
              <a:t>G</a:t>
            </a:r>
            <a:r>
              <a:rPr lang="zh-CN" altLang="zh-CN" sz="2600" kern="100" dirty="0">
                <a:solidFill>
                  <a:srgbClr val="404040"/>
                </a:solidFill>
                <a:latin typeface="Times New Roman"/>
                <a:ea typeface="微软雅黑"/>
                <a:cs typeface="Times New Roman"/>
              </a:rPr>
              <a:t>实际上也是一个小量程的电压表</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如果图中电流表的内阻是</a:t>
            </a:r>
            <a:r>
              <a:rPr lang="en-US" altLang="zh-CN" sz="2600" kern="100" dirty="0">
                <a:solidFill>
                  <a:srgbClr val="404040"/>
                </a:solidFill>
                <a:latin typeface="Times New Roman"/>
                <a:ea typeface="微软雅黑"/>
                <a:cs typeface="Courier New"/>
              </a:rPr>
              <a:t>100 Ω</a:t>
            </a:r>
            <a:r>
              <a:rPr lang="zh-CN" altLang="zh-CN" sz="2600" kern="100" dirty="0">
                <a:solidFill>
                  <a:srgbClr val="404040"/>
                </a:solidFill>
                <a:latin typeface="Times New Roman"/>
                <a:ea typeface="微软雅黑"/>
                <a:cs typeface="Times New Roman"/>
              </a:rPr>
              <a:t>，怎样在这个刻度盘上标出相应的电压数据？</a:t>
            </a:r>
            <a:endParaRPr lang="zh-CN" altLang="zh-CN" sz="1050" kern="100" dirty="0">
              <a:effectLst/>
              <a:latin typeface="宋体"/>
              <a:cs typeface="Courier New"/>
            </a:endParaRPr>
          </a:p>
        </p:txBody>
      </p:sp>
      <p:sp>
        <p:nvSpPr>
          <p:cNvPr id="3" name="圆角矩形 2"/>
          <p:cNvSpPr/>
          <p:nvPr/>
        </p:nvSpPr>
        <p:spPr>
          <a:xfrm>
            <a:off x="179512" y="12347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延伸思考</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10242" name="Picture 2" descr="\\莫成程\f\幻灯片文件复制\2015\同步\步步高\物理\步步高人教3-1（人教）\+46.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60232" y="1139278"/>
            <a:ext cx="1973580" cy="1008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7328341" y="2200662"/>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3</a:t>
            </a:r>
            <a:endParaRPr lang="zh-CN" altLang="en-US" sz="2600" dirty="0"/>
          </a:p>
        </p:txBody>
      </p:sp>
    </p:spTree>
    <p:extLst>
      <p:ext uri="{BB962C8B-B14F-4D97-AF65-F5344CB8AC3E}">
        <p14:creationId xmlns:p14="http://schemas.microsoft.com/office/powerpoint/2010/main" val="2309429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a:spLocks noChangeAspect="1"/>
          </p:cNvSpPr>
          <p:nvPr/>
        </p:nvSpPr>
        <p:spPr>
          <a:xfrm>
            <a:off x="216024" y="195486"/>
            <a:ext cx="8820472" cy="4013448"/>
          </a:xfrm>
          <a:prstGeom prst="rect">
            <a:avLst/>
          </a:prstGeom>
          <a:noFill/>
          <a:ln>
            <a:noFill/>
            <a:prstDash val="dash"/>
          </a:ln>
        </p:spPr>
        <p:style>
          <a:lnRef idx="1">
            <a:schemeClr val="accent6"/>
          </a:lnRef>
          <a:fillRef idx="0">
            <a:schemeClr val="accent6"/>
          </a:fillRef>
          <a:effectRef idx="0">
            <a:schemeClr val="accent6"/>
          </a:effectRef>
          <a:fontRef idx="minor">
            <a:schemeClr val="tx1"/>
          </a:fontRef>
        </p:style>
        <p:txBody>
          <a:bodyPr lIns="68580" tIns="34290" rIns="68580" bIns="34290" rtlCol="0" anchor="ctr"/>
          <a:lstStyle/>
          <a:p>
            <a:pPr>
              <a:lnSpc>
                <a:spcPct val="170000"/>
              </a:lnSpc>
              <a:tabLst>
                <a:tab pos="1890395" algn="l"/>
              </a:tabLst>
            </a:pPr>
            <a:endParaRPr lang="zh-CN" altLang="zh-CN" sz="2800" b="1" kern="100" dirty="0">
              <a:solidFill>
                <a:schemeClr val="tx1">
                  <a:lumMod val="65000"/>
                  <a:lumOff val="35000"/>
                </a:schemeClr>
              </a:solidFill>
              <a:effectLst/>
              <a:latin typeface="黑体" pitchFamily="2" charset="-122"/>
              <a:ea typeface="黑体" pitchFamily="2" charset="-122"/>
              <a:cs typeface="Courier New"/>
            </a:endParaRPr>
          </a:p>
        </p:txBody>
      </p:sp>
      <p:sp>
        <p:nvSpPr>
          <p:cNvPr id="4" name="矩形 3"/>
          <p:cNvSpPr/>
          <p:nvPr/>
        </p:nvSpPr>
        <p:spPr>
          <a:xfrm>
            <a:off x="611560" y="793616"/>
            <a:ext cx="2627784" cy="523220"/>
          </a:xfrm>
          <a:prstGeom prst="rect">
            <a:avLst/>
          </a:prstGeom>
        </p:spPr>
        <p:txBody>
          <a:bodyPr wrap="square">
            <a:spAutoFit/>
          </a:bodyPr>
          <a:lstStyle/>
          <a:p>
            <a:r>
              <a:rPr lang="zh-CN" altLang="zh-CN" sz="2800" b="1" dirty="0">
                <a:solidFill>
                  <a:schemeClr val="accent6">
                    <a:lumMod val="75000"/>
                  </a:schemeClr>
                </a:solidFill>
                <a:latin typeface="微软雅黑" pitchFamily="34" charset="-122"/>
                <a:ea typeface="微软雅黑" pitchFamily="34" charset="-122"/>
              </a:rPr>
              <a:t>目标定位</a:t>
            </a:r>
            <a:endParaRPr lang="zh-CN" altLang="en-US" sz="2800" b="1" dirty="0">
              <a:solidFill>
                <a:schemeClr val="accent6">
                  <a:lumMod val="75000"/>
                </a:schemeClr>
              </a:solidFill>
              <a:latin typeface="微软雅黑" pitchFamily="34" charset="-122"/>
              <a:ea typeface="微软雅黑" pitchFamily="34" charset="-122"/>
            </a:endParaRPr>
          </a:p>
        </p:txBody>
      </p:sp>
      <p:sp>
        <p:nvSpPr>
          <p:cNvPr id="14" name="圆角矩形 13"/>
          <p:cNvSpPr/>
          <p:nvPr/>
        </p:nvSpPr>
        <p:spPr>
          <a:xfrm>
            <a:off x="641862" y="1347614"/>
            <a:ext cx="7934011" cy="3046988"/>
          </a:xfrm>
          <a:prstGeom prst="roundRect">
            <a:avLst>
              <a:gd name="adj" fmla="val 3787"/>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矩形 4"/>
          <p:cNvSpPr/>
          <p:nvPr/>
        </p:nvSpPr>
        <p:spPr>
          <a:xfrm>
            <a:off x="834777" y="1442482"/>
            <a:ext cx="7481639" cy="2718052"/>
          </a:xfrm>
          <a:prstGeom prst="rect">
            <a:avLst/>
          </a:prstGeom>
        </p:spPr>
        <p:txBody>
          <a:bodyPr wrap="square">
            <a:spAutoFit/>
          </a:bodyPr>
          <a:lstStyle/>
          <a:p>
            <a:pPr algn="just">
              <a:lnSpc>
                <a:spcPct val="17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掌握串、并联电路的电流和电压的特点</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7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掌握电阻串、并联的计算</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7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理解将小量程电流表改装成大量程电流表和电压表的原理，并会进行有关计算</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6" name="矩形 5"/>
          <p:cNvSpPr/>
          <p:nvPr/>
        </p:nvSpPr>
        <p:spPr>
          <a:xfrm>
            <a:off x="1628271" y="-20538"/>
            <a:ext cx="5600405" cy="804772"/>
          </a:xfrm>
          <a:prstGeom prst="rect">
            <a:avLst/>
          </a:prstGeom>
        </p:spPr>
        <p:txBody>
          <a:bodyPr wrap="square">
            <a:spAutoFit/>
          </a:bodyPr>
          <a:lstStyle/>
          <a:p>
            <a:pPr algn="ctr">
              <a:lnSpc>
                <a:spcPct val="150000"/>
              </a:lnSpc>
            </a:pPr>
            <a:r>
              <a:rPr lang="zh-CN" altLang="en-US" sz="3500" b="1" dirty="0" smtClean="0">
                <a:latin typeface="Times New Roman" pitchFamily="18" charset="0"/>
                <a:ea typeface="微软雅黑" panose="020B0503020204020204" pitchFamily="34" charset="-122"/>
                <a:cs typeface="Times New Roman" pitchFamily="18" charset="0"/>
              </a:rPr>
              <a:t>学案</a:t>
            </a:r>
            <a:r>
              <a:rPr lang="en-US" altLang="zh-CN" sz="3500" b="1" dirty="0" smtClean="0">
                <a:latin typeface="Times New Roman" pitchFamily="18" charset="0"/>
                <a:ea typeface="微软雅黑" panose="020B0503020204020204" pitchFamily="34" charset="-122"/>
                <a:cs typeface="Times New Roman" pitchFamily="18" charset="0"/>
              </a:rPr>
              <a:t>4  </a:t>
            </a:r>
            <a:r>
              <a:rPr lang="zh-CN" altLang="zh-CN" sz="3500" b="1" dirty="0" smtClean="0">
                <a:latin typeface="Times New Roman" pitchFamily="18" charset="0"/>
                <a:ea typeface="微软雅黑" panose="020B0503020204020204" pitchFamily="34" charset="-122"/>
                <a:cs typeface="Times New Roman" pitchFamily="18" charset="0"/>
              </a:rPr>
              <a:t>串联电路</a:t>
            </a:r>
            <a:r>
              <a:rPr lang="zh-CN" altLang="zh-CN" sz="3500" b="1" dirty="0">
                <a:latin typeface="Times New Roman" pitchFamily="18" charset="0"/>
                <a:ea typeface="微软雅黑" panose="020B0503020204020204" pitchFamily="34" charset="-122"/>
                <a:cs typeface="Times New Roman" pitchFamily="18" charset="0"/>
              </a:rPr>
              <a:t>和</a:t>
            </a:r>
            <a:r>
              <a:rPr lang="zh-CN" altLang="zh-CN" sz="3500" b="1" dirty="0" smtClean="0">
                <a:latin typeface="Times New Roman" pitchFamily="18" charset="0"/>
                <a:ea typeface="微软雅黑" panose="020B0503020204020204" pitchFamily="34" charset="-122"/>
                <a:cs typeface="Times New Roman" pitchFamily="18" charset="0"/>
              </a:rPr>
              <a:t>并联电路</a:t>
            </a:r>
            <a:endParaRPr lang="zh-CN" altLang="en-US" sz="3500" b="1" dirty="0">
              <a:latin typeface="Times New Roman" pitchFamily="18" charset="0"/>
              <a:ea typeface="微软雅黑" panose="020B0503020204020204" pitchFamily="34" charset="-122"/>
              <a:cs typeface="Times New Roman" pitchFamily="18" charset="0"/>
            </a:endParaRPr>
          </a:p>
        </p:txBody>
      </p:sp>
    </p:spTree>
    <p:extLst>
      <p:ext uri="{BB962C8B-B14F-4D97-AF65-F5344CB8AC3E}">
        <p14:creationId xmlns:p14="http://schemas.microsoft.com/office/powerpoint/2010/main" val="227037564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528" y="1161892"/>
            <a:ext cx="8352928" cy="2417970"/>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chemeClr val="accent6">
                    <a:lumMod val="75000"/>
                  </a:schemeClr>
                </a:solidFill>
                <a:latin typeface="Times New Roman"/>
                <a:ea typeface="微软雅黑"/>
                <a:cs typeface="Times New Roman"/>
              </a:rPr>
              <a:t>由表盘可以读得电流表最大能通过</a:t>
            </a:r>
            <a:r>
              <a:rPr lang="en-US" altLang="zh-CN" sz="2600" kern="100" dirty="0">
                <a:solidFill>
                  <a:schemeClr val="accent6">
                    <a:lumMod val="75000"/>
                  </a:schemeClr>
                </a:solidFill>
                <a:latin typeface="Times New Roman"/>
                <a:ea typeface="微软雅黑"/>
                <a:cs typeface="Courier New"/>
              </a:rPr>
              <a:t>3 mA</a:t>
            </a:r>
            <a:r>
              <a:rPr lang="zh-CN" altLang="zh-CN" sz="2600" kern="100" dirty="0">
                <a:solidFill>
                  <a:schemeClr val="accent6">
                    <a:lumMod val="75000"/>
                  </a:schemeClr>
                </a:solidFill>
                <a:latin typeface="Times New Roman"/>
                <a:ea typeface="微软雅黑"/>
                <a:cs typeface="Times New Roman"/>
              </a:rPr>
              <a:t>的电流，由欧姆定律得：</a:t>
            </a:r>
            <a:r>
              <a:rPr lang="en-US" altLang="zh-CN" sz="2600" i="1" kern="100" dirty="0" err="1">
                <a:solidFill>
                  <a:schemeClr val="accent6">
                    <a:lumMod val="75000"/>
                  </a:schemeClr>
                </a:solidFill>
                <a:latin typeface="Times New Roman"/>
                <a:ea typeface="微软雅黑"/>
                <a:cs typeface="Courier New"/>
              </a:rPr>
              <a:t>U</a:t>
            </a:r>
            <a:r>
              <a:rPr lang="en-US" altLang="zh-CN" sz="2600" kern="100" baseline="-25000" dirty="0" err="1">
                <a:solidFill>
                  <a:schemeClr val="accent6">
                    <a:lumMod val="75000"/>
                  </a:schemeClr>
                </a:solidFill>
                <a:latin typeface="Times New Roman"/>
                <a:ea typeface="微软雅黑"/>
                <a:cs typeface="Courier New"/>
              </a:rPr>
              <a:t>max</a:t>
            </a:r>
            <a:r>
              <a:rPr lang="zh-CN" altLang="zh-CN" sz="2600" kern="100" dirty="0">
                <a:solidFill>
                  <a:schemeClr val="accent6">
                    <a:lumMod val="75000"/>
                  </a:schemeClr>
                </a:solidFill>
                <a:latin typeface="Times New Roman"/>
                <a:ea typeface="微软雅黑"/>
                <a:cs typeface="Times New Roman"/>
              </a:rPr>
              <a:t>＝</a:t>
            </a:r>
            <a:r>
              <a:rPr lang="en-US" altLang="zh-CN" sz="2600" i="1" kern="100" dirty="0" err="1">
                <a:solidFill>
                  <a:schemeClr val="accent6">
                    <a:lumMod val="75000"/>
                  </a:schemeClr>
                </a:solidFill>
                <a:latin typeface="Times New Roman"/>
                <a:ea typeface="微软雅黑"/>
                <a:cs typeface="Courier New"/>
              </a:rPr>
              <a:t>IR</a:t>
            </a:r>
            <a:r>
              <a:rPr lang="en-US" altLang="zh-CN" sz="2600" kern="100" baseline="-25000" dirty="0" err="1">
                <a:solidFill>
                  <a:schemeClr val="accent6">
                    <a:lumMod val="75000"/>
                  </a:schemeClr>
                </a:solidFill>
                <a:latin typeface="Times New Roman"/>
                <a:ea typeface="微软雅黑"/>
                <a:cs typeface="Courier New"/>
              </a:rPr>
              <a:t>g</a:t>
            </a:r>
            <a:r>
              <a:rPr lang="zh-CN" altLang="zh-CN" sz="2600" kern="100" dirty="0">
                <a:solidFill>
                  <a:schemeClr val="accent6">
                    <a:lumMod val="75000"/>
                  </a:schemeClr>
                </a:solidFill>
                <a:latin typeface="Times New Roman"/>
                <a:ea typeface="微软雅黑"/>
                <a:cs typeface="Times New Roman"/>
              </a:rPr>
              <a:t>＝</a:t>
            </a:r>
            <a:r>
              <a:rPr lang="en-US" altLang="zh-CN" sz="2600" kern="100" dirty="0">
                <a:solidFill>
                  <a:schemeClr val="accent6">
                    <a:lumMod val="75000"/>
                  </a:schemeClr>
                </a:solidFill>
                <a:latin typeface="Times New Roman"/>
                <a:ea typeface="微软雅黑"/>
                <a:cs typeface="Courier New"/>
              </a:rPr>
              <a:t>3</a:t>
            </a:r>
            <a:r>
              <a:rPr lang="en-US" altLang="zh-CN" sz="2600" kern="100" dirty="0">
                <a:solidFill>
                  <a:schemeClr val="accent6">
                    <a:lumMod val="75000"/>
                  </a:schemeClr>
                </a:solidFill>
                <a:latin typeface="宋体"/>
                <a:ea typeface="微软雅黑"/>
                <a:cs typeface="Times New Roman"/>
              </a:rPr>
              <a:t>×</a:t>
            </a:r>
            <a:r>
              <a:rPr lang="en-US" altLang="zh-CN" sz="2600" kern="100" dirty="0">
                <a:solidFill>
                  <a:schemeClr val="accent6">
                    <a:lumMod val="75000"/>
                  </a:schemeClr>
                </a:solidFill>
                <a:latin typeface="Times New Roman"/>
                <a:ea typeface="微软雅黑"/>
                <a:cs typeface="Courier New"/>
              </a:rPr>
              <a:t>10</a:t>
            </a:r>
            <a:r>
              <a:rPr lang="zh-CN" altLang="zh-CN" sz="2600" kern="100" baseline="30000" dirty="0">
                <a:solidFill>
                  <a:schemeClr val="accent6">
                    <a:lumMod val="75000"/>
                  </a:schemeClr>
                </a:solidFill>
                <a:latin typeface="Times New Roman"/>
                <a:ea typeface="微软雅黑"/>
                <a:cs typeface="Times New Roman"/>
              </a:rPr>
              <a:t>－</a:t>
            </a:r>
            <a:r>
              <a:rPr lang="en-US" altLang="zh-CN" sz="2600" kern="100" baseline="30000" dirty="0">
                <a:solidFill>
                  <a:schemeClr val="accent6">
                    <a:lumMod val="75000"/>
                  </a:schemeClr>
                </a:solidFill>
                <a:latin typeface="Times New Roman"/>
                <a:ea typeface="微软雅黑"/>
                <a:cs typeface="Courier New"/>
              </a:rPr>
              <a:t>3</a:t>
            </a:r>
            <a:r>
              <a:rPr lang="en-US" altLang="zh-CN" sz="2600" kern="100" dirty="0">
                <a:solidFill>
                  <a:schemeClr val="accent6">
                    <a:lumMod val="75000"/>
                  </a:schemeClr>
                </a:solidFill>
                <a:latin typeface="宋体"/>
                <a:ea typeface="微软雅黑"/>
                <a:cs typeface="Times New Roman"/>
              </a:rPr>
              <a:t>×</a:t>
            </a:r>
            <a:r>
              <a:rPr lang="en-US" altLang="zh-CN" sz="2600" kern="100" dirty="0">
                <a:solidFill>
                  <a:schemeClr val="accent6">
                    <a:lumMod val="75000"/>
                  </a:schemeClr>
                </a:solidFill>
                <a:latin typeface="Times New Roman"/>
                <a:ea typeface="微软雅黑"/>
                <a:cs typeface="Courier New"/>
              </a:rPr>
              <a:t>100 V</a:t>
            </a:r>
            <a:r>
              <a:rPr lang="zh-CN" altLang="zh-CN" sz="2600" kern="100" dirty="0">
                <a:solidFill>
                  <a:schemeClr val="accent6">
                    <a:lumMod val="75000"/>
                  </a:schemeClr>
                </a:solidFill>
                <a:latin typeface="Times New Roman"/>
                <a:ea typeface="微软雅黑"/>
                <a:cs typeface="Times New Roman"/>
              </a:rPr>
              <a:t>＝</a:t>
            </a:r>
            <a:r>
              <a:rPr lang="en-US" altLang="zh-CN" sz="2600" kern="100" dirty="0">
                <a:solidFill>
                  <a:schemeClr val="accent6">
                    <a:lumMod val="75000"/>
                  </a:schemeClr>
                </a:solidFill>
                <a:latin typeface="Times New Roman"/>
                <a:ea typeface="微软雅黑"/>
                <a:cs typeface="Courier New"/>
              </a:rPr>
              <a:t>0.3 V</a:t>
            </a:r>
            <a:r>
              <a:rPr lang="zh-CN" altLang="zh-CN" sz="2600" kern="100" dirty="0">
                <a:solidFill>
                  <a:schemeClr val="accent6">
                    <a:lumMod val="75000"/>
                  </a:schemeClr>
                </a:solidFill>
                <a:latin typeface="Times New Roman"/>
                <a:ea typeface="微软雅黑"/>
                <a:cs typeface="Times New Roman"/>
              </a:rPr>
              <a:t>，若标电压数据，应在表盘</a:t>
            </a:r>
            <a:r>
              <a:rPr lang="en-US" altLang="zh-CN" sz="2600" kern="100" dirty="0">
                <a:solidFill>
                  <a:schemeClr val="accent6">
                    <a:lumMod val="75000"/>
                  </a:schemeClr>
                </a:solidFill>
                <a:latin typeface="Times New Roman"/>
                <a:ea typeface="微软雅黑"/>
                <a:cs typeface="Courier New"/>
              </a:rPr>
              <a:t>1</a:t>
            </a:r>
            <a:r>
              <a:rPr lang="zh-CN" altLang="zh-CN" sz="2600" kern="100" dirty="0">
                <a:solidFill>
                  <a:schemeClr val="accent6">
                    <a:lumMod val="75000"/>
                  </a:schemeClr>
                </a:solidFill>
                <a:latin typeface="Times New Roman"/>
                <a:ea typeface="微软雅黑"/>
                <a:cs typeface="Times New Roman"/>
              </a:rPr>
              <a:t>、</a:t>
            </a:r>
            <a:r>
              <a:rPr lang="en-US" altLang="zh-CN" sz="2600" kern="100" dirty="0">
                <a:solidFill>
                  <a:schemeClr val="accent6">
                    <a:lumMod val="75000"/>
                  </a:schemeClr>
                </a:solidFill>
                <a:latin typeface="Times New Roman"/>
                <a:ea typeface="微软雅黑"/>
                <a:cs typeface="Courier New"/>
              </a:rPr>
              <a:t>2</a:t>
            </a:r>
            <a:r>
              <a:rPr lang="zh-CN" altLang="zh-CN" sz="2600" kern="100" dirty="0">
                <a:solidFill>
                  <a:schemeClr val="accent6">
                    <a:lumMod val="75000"/>
                  </a:schemeClr>
                </a:solidFill>
                <a:latin typeface="Times New Roman"/>
                <a:ea typeface="微软雅黑"/>
                <a:cs typeface="Times New Roman"/>
              </a:rPr>
              <a:t>、</a:t>
            </a:r>
            <a:r>
              <a:rPr lang="en-US" altLang="zh-CN" sz="2600" kern="100" dirty="0">
                <a:solidFill>
                  <a:schemeClr val="accent6">
                    <a:lumMod val="75000"/>
                  </a:schemeClr>
                </a:solidFill>
                <a:latin typeface="Times New Roman"/>
                <a:ea typeface="微软雅黑"/>
                <a:cs typeface="Courier New"/>
              </a:rPr>
              <a:t>3</a:t>
            </a:r>
            <a:r>
              <a:rPr lang="zh-CN" altLang="zh-CN" sz="2600" kern="100" dirty="0">
                <a:solidFill>
                  <a:schemeClr val="accent6">
                    <a:lumMod val="75000"/>
                  </a:schemeClr>
                </a:solidFill>
                <a:latin typeface="Times New Roman"/>
                <a:ea typeface="微软雅黑"/>
                <a:cs typeface="Times New Roman"/>
              </a:rPr>
              <a:t>的位置处标上</a:t>
            </a:r>
            <a:r>
              <a:rPr lang="en-US" altLang="zh-CN" sz="2600" kern="100" dirty="0">
                <a:solidFill>
                  <a:schemeClr val="accent6">
                    <a:lumMod val="75000"/>
                  </a:schemeClr>
                </a:solidFill>
                <a:latin typeface="Times New Roman"/>
                <a:ea typeface="微软雅黑"/>
                <a:cs typeface="Courier New"/>
              </a:rPr>
              <a:t>0.1</a:t>
            </a:r>
            <a:r>
              <a:rPr lang="zh-CN" altLang="zh-CN" sz="2600" kern="100" dirty="0">
                <a:solidFill>
                  <a:schemeClr val="accent6">
                    <a:lumMod val="75000"/>
                  </a:schemeClr>
                </a:solidFill>
                <a:latin typeface="Times New Roman"/>
                <a:ea typeface="微软雅黑"/>
                <a:cs typeface="Times New Roman"/>
              </a:rPr>
              <a:t>、</a:t>
            </a:r>
            <a:r>
              <a:rPr lang="en-US" altLang="zh-CN" sz="2600" kern="100" dirty="0">
                <a:solidFill>
                  <a:schemeClr val="accent6">
                    <a:lumMod val="75000"/>
                  </a:schemeClr>
                </a:solidFill>
                <a:latin typeface="Times New Roman"/>
                <a:ea typeface="微软雅黑"/>
                <a:cs typeface="Courier New"/>
              </a:rPr>
              <a:t>0.2</a:t>
            </a:r>
            <a:r>
              <a:rPr lang="zh-CN" altLang="zh-CN" sz="2600" kern="100" dirty="0">
                <a:solidFill>
                  <a:schemeClr val="accent6">
                    <a:lumMod val="75000"/>
                  </a:schemeClr>
                </a:solidFill>
                <a:latin typeface="Times New Roman"/>
                <a:ea typeface="微软雅黑"/>
                <a:cs typeface="Times New Roman"/>
              </a:rPr>
              <a:t>、</a:t>
            </a:r>
            <a:r>
              <a:rPr lang="en-US" altLang="zh-CN" sz="2600" kern="100" dirty="0">
                <a:solidFill>
                  <a:schemeClr val="accent6">
                    <a:lumMod val="75000"/>
                  </a:schemeClr>
                </a:solidFill>
                <a:latin typeface="Times New Roman"/>
                <a:ea typeface="微软雅黑"/>
                <a:cs typeface="Courier New"/>
              </a:rPr>
              <a:t>0.3</a:t>
            </a:r>
            <a:r>
              <a:rPr lang="zh-CN" altLang="zh-CN" sz="2600" kern="100" dirty="0">
                <a:solidFill>
                  <a:schemeClr val="accent6">
                    <a:lumMod val="75000"/>
                  </a:schemeClr>
                </a:solidFill>
                <a:latin typeface="Times New Roman"/>
                <a:ea typeface="微软雅黑"/>
                <a:cs typeface="Times New Roman"/>
              </a:rPr>
              <a:t>，单位为</a:t>
            </a:r>
            <a:r>
              <a:rPr lang="en-US" altLang="zh-CN" sz="2600" kern="100" dirty="0">
                <a:solidFill>
                  <a:schemeClr val="accent6">
                    <a:lumMod val="75000"/>
                  </a:schemeClr>
                </a:solidFill>
                <a:latin typeface="Times New Roman"/>
                <a:ea typeface="微软雅黑"/>
                <a:cs typeface="Courier New"/>
              </a:rPr>
              <a:t>V.</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10682286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7536" y="-1488"/>
            <a:ext cx="189412" cy="7561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66320" y="254326"/>
            <a:ext cx="166256" cy="500882"/>
          </a:xfrm>
          <a:prstGeom prst="rect">
            <a:avLst/>
          </a:prstGeom>
          <a:solidFill>
            <a:srgbClr val="1D8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6" name="矩形 5"/>
          <p:cNvSpPr/>
          <p:nvPr/>
        </p:nvSpPr>
        <p:spPr>
          <a:xfrm>
            <a:off x="624526" y="298955"/>
            <a:ext cx="2003258" cy="482120"/>
          </a:xfrm>
          <a:prstGeom prst="rect">
            <a:avLst/>
          </a:prstGeom>
        </p:spPr>
        <p:txBody>
          <a:bodyPr wrap="square">
            <a:spAutoFit/>
          </a:bodyPr>
          <a:lstStyle/>
          <a:p>
            <a:pPr marL="0" marR="0" lvl="0" indent="0" defTabSz="914400" eaLnBrk="1" fontAlgn="auto" latinLnBrk="0" hangingPunct="1">
              <a:lnSpc>
                <a:spcPct val="112000"/>
              </a:lnSpc>
              <a:spcBef>
                <a:spcPts val="0"/>
              </a:spcBef>
              <a:spcAft>
                <a:spcPts val="0"/>
              </a:spcAft>
              <a:buClrTx/>
              <a:buSzTx/>
              <a:buFontTx/>
              <a:buNone/>
              <a:tabLst/>
              <a:defRPr/>
            </a:pPr>
            <a:r>
              <a:rPr kumimoji="0" lang="zh-CN" altLang="en-US" sz="2400" b="1" i="0" u="none" strike="noStrike" kern="1200" cap="none" spc="0" normalizeH="0" baseline="0" noProof="0" smtClean="0">
                <a:ln>
                  <a:noFill/>
                </a:ln>
                <a:solidFill>
                  <a:srgbClr val="1D8DE5"/>
                </a:solidFill>
                <a:effectLst/>
                <a:uLnTx/>
                <a:uFillTx/>
                <a:latin typeface="微软雅黑" pitchFamily="34" charset="-122"/>
                <a:ea typeface="微软雅黑" pitchFamily="34" charset="-122"/>
              </a:rPr>
              <a:t>典</a:t>
            </a:r>
            <a:r>
              <a:rPr kumimoji="0" lang="zh-CN" altLang="en-US" sz="2400" b="1" i="0" u="none" strike="noStrike" kern="1200" cap="none" spc="0" normalizeH="0" baseline="0" noProof="0" dirty="0" smtClean="0">
                <a:ln>
                  <a:noFill/>
                </a:ln>
                <a:solidFill>
                  <a:srgbClr val="1D8DE5"/>
                </a:solidFill>
                <a:effectLst/>
                <a:uLnTx/>
                <a:uFillTx/>
                <a:latin typeface="微软雅黑" pitchFamily="34" charset="-122"/>
                <a:ea typeface="微软雅黑" pitchFamily="34" charset="-122"/>
              </a:rPr>
              <a:t>例精析</a:t>
            </a:r>
            <a:endParaRPr kumimoji="0" lang="zh-CN" altLang="en-US" sz="1800" b="0" i="0" u="none" strike="noStrike" kern="0" cap="none" spc="0" normalizeH="0" baseline="0" noProof="0" dirty="0" smtClean="0">
              <a:ln>
                <a:noFill/>
              </a:ln>
              <a:solidFill>
                <a:schemeClr val="tx1">
                  <a:lumMod val="65000"/>
                  <a:lumOff val="35000"/>
                </a:schemeClr>
              </a:solidFill>
              <a:effectLst/>
              <a:uLnTx/>
              <a:uFillTx/>
            </a:endParaRPr>
          </a:p>
        </p:txBody>
      </p:sp>
      <p:sp>
        <p:nvSpPr>
          <p:cNvPr id="11" name="矩形 10"/>
          <p:cNvSpPr/>
          <p:nvPr/>
        </p:nvSpPr>
        <p:spPr>
          <a:xfrm>
            <a:off x="154538" y="718477"/>
            <a:ext cx="2185214" cy="621517"/>
          </a:xfrm>
          <a:prstGeom prst="rect">
            <a:avLst/>
          </a:prstGeom>
        </p:spPr>
        <p:txBody>
          <a:bodyPr wrap="none">
            <a:spAutoFit/>
          </a:bodyPr>
          <a:lstStyle/>
          <a:p>
            <a:pPr algn="just">
              <a:lnSpc>
                <a:spcPct val="150000"/>
              </a:lnSpc>
            </a:pPr>
            <a:r>
              <a:rPr lang="zh-CN" altLang="zh-CN" sz="2600" b="1" kern="100" dirty="0">
                <a:latin typeface="Times New Roman" pitchFamily="18" charset="0"/>
                <a:ea typeface="微软雅黑" pitchFamily="34" charset="-122"/>
                <a:cs typeface="Times New Roman" pitchFamily="18" charset="0"/>
              </a:rPr>
              <a:t>一、串联电路</a:t>
            </a:r>
          </a:p>
        </p:txBody>
      </p:sp>
      <p:sp>
        <p:nvSpPr>
          <p:cNvPr id="7" name="矩形 6"/>
          <p:cNvSpPr/>
          <p:nvPr/>
        </p:nvSpPr>
        <p:spPr>
          <a:xfrm>
            <a:off x="251520" y="1330009"/>
            <a:ext cx="8352928" cy="1817805"/>
          </a:xfrm>
          <a:prstGeom prst="rect">
            <a:avLst/>
          </a:prstGeom>
        </p:spPr>
        <p:txBody>
          <a:bodyPr wrap="square">
            <a:spAutoFit/>
          </a:bodyPr>
          <a:lstStyle/>
          <a:p>
            <a:pPr algn="just">
              <a:lnSpc>
                <a:spcPct val="150000"/>
              </a:lnSpc>
              <a:spcAft>
                <a:spcPts val="0"/>
              </a:spcAft>
            </a:pPr>
            <a:r>
              <a:rPr lang="zh-CN" altLang="zh-CN" sz="2600" b="1" kern="100" dirty="0">
                <a:solidFill>
                  <a:srgbClr val="00B050"/>
                </a:solidFill>
                <a:latin typeface="Times New Roman"/>
                <a:ea typeface="微软雅黑"/>
                <a:cs typeface="Times New Roman"/>
              </a:rPr>
              <a:t>例</a:t>
            </a:r>
            <a:r>
              <a:rPr lang="en-US" altLang="zh-CN" sz="2600" b="1" kern="100" dirty="0">
                <a:solidFill>
                  <a:srgbClr val="00B05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　一盏弧光灯的额定电压是</a:t>
            </a:r>
            <a:r>
              <a:rPr lang="en-US" altLang="zh-CN" sz="2600" kern="100" dirty="0">
                <a:solidFill>
                  <a:srgbClr val="404040"/>
                </a:solidFill>
                <a:latin typeface="Times New Roman"/>
                <a:ea typeface="微软雅黑"/>
                <a:cs typeface="Courier New"/>
              </a:rPr>
              <a:t>40 V</a:t>
            </a:r>
            <a:r>
              <a:rPr lang="zh-CN" altLang="zh-CN" sz="2600" kern="100" dirty="0">
                <a:solidFill>
                  <a:srgbClr val="404040"/>
                </a:solidFill>
                <a:latin typeface="Times New Roman"/>
                <a:ea typeface="微软雅黑"/>
                <a:cs typeface="Times New Roman"/>
              </a:rPr>
              <a:t>，正常工作时的电流是</a:t>
            </a:r>
            <a:r>
              <a:rPr lang="en-US" altLang="zh-CN" sz="2600" kern="100" dirty="0">
                <a:solidFill>
                  <a:srgbClr val="404040"/>
                </a:solidFill>
                <a:latin typeface="Times New Roman"/>
                <a:ea typeface="微软雅黑"/>
                <a:cs typeface="Courier New"/>
              </a:rPr>
              <a:t>5 A</a:t>
            </a:r>
            <a:r>
              <a:rPr lang="zh-CN" altLang="zh-CN" sz="2600" kern="100" dirty="0">
                <a:solidFill>
                  <a:srgbClr val="404040"/>
                </a:solidFill>
                <a:latin typeface="Times New Roman"/>
                <a:ea typeface="微软雅黑"/>
                <a:cs typeface="Times New Roman"/>
              </a:rPr>
              <a:t>，如何把它接入电压恒为</a:t>
            </a:r>
            <a:r>
              <a:rPr lang="en-US" altLang="zh-CN" sz="2600" kern="100" dirty="0">
                <a:solidFill>
                  <a:srgbClr val="404040"/>
                </a:solidFill>
                <a:latin typeface="Times New Roman"/>
                <a:ea typeface="微软雅黑"/>
                <a:cs typeface="Courier New"/>
              </a:rPr>
              <a:t>220 V</a:t>
            </a:r>
            <a:r>
              <a:rPr lang="zh-CN" altLang="zh-CN" sz="2600" kern="100" dirty="0">
                <a:solidFill>
                  <a:srgbClr val="404040"/>
                </a:solidFill>
                <a:latin typeface="Times New Roman"/>
                <a:ea typeface="微软雅黑"/>
                <a:cs typeface="Times New Roman"/>
              </a:rPr>
              <a:t>的照明线路上，使它正常工作？</a:t>
            </a:r>
            <a:endParaRPr lang="zh-CN" altLang="zh-CN" sz="1050" kern="100" dirty="0">
              <a:effectLst/>
              <a:latin typeface="宋体"/>
              <a:cs typeface="Courier New"/>
            </a:endParaRPr>
          </a:p>
        </p:txBody>
      </p:sp>
      <p:sp>
        <p:nvSpPr>
          <p:cNvPr id="8" name="矩形 7"/>
          <p:cNvSpPr/>
          <p:nvPr/>
        </p:nvSpPr>
        <p:spPr>
          <a:xfrm>
            <a:off x="308288" y="3106286"/>
            <a:ext cx="8352928" cy="1217641"/>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设给弧光灯串联一个电阻</a:t>
            </a:r>
            <a:r>
              <a:rPr lang="en-US" altLang="zh-CN" sz="2600" i="1" kern="100" dirty="0">
                <a:solidFill>
                  <a:srgbClr val="404040"/>
                </a:solidFill>
                <a:latin typeface="Times New Roman"/>
                <a:ea typeface="微软雅黑"/>
                <a:cs typeface="Courier New"/>
              </a:rPr>
              <a:t>R</a:t>
            </a:r>
            <a:r>
              <a:rPr lang="en-US" altLang="zh-CN" sz="2600" kern="100" baseline="-250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，串联电阻上分配到的电压为</a:t>
            </a:r>
            <a:r>
              <a:rPr lang="en-US" altLang="zh-CN" sz="2600" i="1" kern="100" dirty="0">
                <a:solidFill>
                  <a:srgbClr val="404040"/>
                </a:solidFill>
                <a:latin typeface="Times New Roman"/>
                <a:ea typeface="微软雅黑"/>
                <a:cs typeface="Courier New"/>
              </a:rPr>
              <a:t>U</a:t>
            </a:r>
            <a:r>
              <a:rPr lang="en-US" altLang="zh-CN" sz="2600" kern="100" baseline="-25000" dirty="0">
                <a:solidFill>
                  <a:srgbClr val="404040"/>
                </a:solidFill>
                <a:latin typeface="Times New Roman"/>
                <a:ea typeface="微软雅黑"/>
                <a:cs typeface="Courier New"/>
              </a:rPr>
              <a:t>2</a:t>
            </a:r>
            <a:r>
              <a:rPr lang="zh-CN" altLang="zh-CN" sz="2600" kern="100" dirty="0" smtClean="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56688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4280769001"/>
              </p:ext>
            </p:extLst>
          </p:nvPr>
        </p:nvGraphicFramePr>
        <p:xfrm>
          <a:off x="472826" y="866378"/>
          <a:ext cx="8275638" cy="2857500"/>
        </p:xfrm>
        <a:graphic>
          <a:graphicData uri="http://schemas.openxmlformats.org/presentationml/2006/ole">
            <mc:AlternateContent xmlns:mc="http://schemas.openxmlformats.org/markup-compatibility/2006">
              <mc:Choice xmlns:v="urn:schemas-microsoft-com:vml" Requires="v">
                <p:oleObj spid="_x0000_s12294" name="文档" r:id="rId4" imgW="8279351" imgH="2860297" progId="Word.Document.12">
                  <p:embed/>
                </p:oleObj>
              </mc:Choice>
              <mc:Fallback>
                <p:oleObj name="文档" r:id="rId4" imgW="8279351" imgH="2860297" progId="Word.Document.12">
                  <p:embed/>
                  <p:pic>
                    <p:nvPicPr>
                      <p:cNvPr id="0" name=""/>
                      <p:cNvPicPr/>
                      <p:nvPr/>
                    </p:nvPicPr>
                    <p:blipFill>
                      <a:blip r:embed="rId5"/>
                      <a:stretch>
                        <a:fillRect/>
                      </a:stretch>
                    </p:blipFill>
                    <p:spPr>
                      <a:xfrm>
                        <a:off x="472826" y="866378"/>
                        <a:ext cx="8275638" cy="2857500"/>
                      </a:xfrm>
                      <a:prstGeom prst="rect">
                        <a:avLst/>
                      </a:prstGeom>
                    </p:spPr>
                  </p:pic>
                </p:oleObj>
              </mc:Fallback>
            </mc:AlternateContent>
          </a:graphicData>
        </a:graphic>
      </p:graphicFrame>
      <p:sp>
        <p:nvSpPr>
          <p:cNvPr id="5" name="矩形 4"/>
          <p:cNvSpPr/>
          <p:nvPr/>
        </p:nvSpPr>
        <p:spPr>
          <a:xfrm>
            <a:off x="323528" y="3258037"/>
            <a:ext cx="8352928" cy="617477"/>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chemeClr val="accent6">
                    <a:lumMod val="75000"/>
                  </a:schemeClr>
                </a:solidFill>
                <a:latin typeface="Times New Roman"/>
                <a:ea typeface="微软雅黑"/>
                <a:cs typeface="Times New Roman"/>
              </a:rPr>
              <a:t>串联一个电阻，阻值为</a:t>
            </a:r>
            <a:r>
              <a:rPr lang="en-US" altLang="zh-CN" sz="2600" kern="100" dirty="0">
                <a:solidFill>
                  <a:schemeClr val="accent6">
                    <a:lumMod val="75000"/>
                  </a:schemeClr>
                </a:solidFill>
                <a:latin typeface="Times New Roman"/>
                <a:ea typeface="微软雅黑"/>
                <a:cs typeface="Courier New"/>
              </a:rPr>
              <a:t>36 </a:t>
            </a:r>
            <a:r>
              <a:rPr lang="en-US" altLang="zh-CN" sz="2600" kern="100" dirty="0" smtClean="0">
                <a:solidFill>
                  <a:schemeClr val="accent6">
                    <a:lumMod val="75000"/>
                  </a:schemeClr>
                </a:solidFill>
                <a:latin typeface="Times New Roman"/>
                <a:ea typeface="微软雅黑"/>
                <a:cs typeface="Courier New"/>
              </a:rPr>
              <a:t>Ω</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231921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9167" y="123478"/>
            <a:ext cx="2185214" cy="621517"/>
          </a:xfrm>
          <a:prstGeom prst="rect">
            <a:avLst/>
          </a:prstGeom>
        </p:spPr>
        <p:txBody>
          <a:bodyPr wrap="none">
            <a:spAutoFit/>
          </a:bodyPr>
          <a:lstStyle/>
          <a:p>
            <a:pPr algn="just">
              <a:lnSpc>
                <a:spcPct val="150000"/>
              </a:lnSpc>
            </a:pPr>
            <a:r>
              <a:rPr lang="zh-CN" altLang="zh-CN" sz="2600" b="1" kern="100" dirty="0">
                <a:latin typeface="Times New Roman" pitchFamily="18" charset="0"/>
                <a:ea typeface="微软雅黑" pitchFamily="34" charset="-122"/>
                <a:cs typeface="Times New Roman" pitchFamily="18" charset="0"/>
              </a:rPr>
              <a:t>二、并联电路</a:t>
            </a:r>
          </a:p>
        </p:txBody>
      </p:sp>
      <p:sp>
        <p:nvSpPr>
          <p:cNvPr id="5" name="矩形 4"/>
          <p:cNvSpPr/>
          <p:nvPr/>
        </p:nvSpPr>
        <p:spPr>
          <a:xfrm>
            <a:off x="282841" y="779170"/>
            <a:ext cx="6385011" cy="1892826"/>
          </a:xfrm>
          <a:prstGeom prst="rect">
            <a:avLst/>
          </a:prstGeom>
        </p:spPr>
        <p:txBody>
          <a:bodyPr wrap="square">
            <a:spAutoFit/>
          </a:bodyPr>
          <a:lstStyle/>
          <a:p>
            <a:pPr algn="just">
              <a:lnSpc>
                <a:spcPct val="150000"/>
              </a:lnSpc>
              <a:spcAft>
                <a:spcPts val="0"/>
              </a:spcAft>
            </a:pPr>
            <a:r>
              <a:rPr lang="zh-CN" altLang="zh-CN" sz="2600" b="1" kern="100" dirty="0">
                <a:solidFill>
                  <a:srgbClr val="00B050"/>
                </a:solidFill>
                <a:latin typeface="Times New Roman"/>
                <a:ea typeface="微软雅黑"/>
                <a:cs typeface="Times New Roman"/>
              </a:rPr>
              <a:t>例</a:t>
            </a:r>
            <a:r>
              <a:rPr lang="en-US" altLang="zh-CN" sz="2600" b="1" kern="100" dirty="0">
                <a:solidFill>
                  <a:srgbClr val="00B05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　如图</a:t>
            </a:r>
            <a:r>
              <a:rPr lang="en-US" altLang="zh-CN" sz="2600" kern="100" dirty="0">
                <a:solidFill>
                  <a:srgbClr val="404040"/>
                </a:solidFill>
                <a:latin typeface="Times New Roman"/>
                <a:ea typeface="微软雅黑"/>
                <a:cs typeface="Courier New"/>
              </a:rPr>
              <a:t>4</a:t>
            </a:r>
            <a:r>
              <a:rPr lang="zh-CN" altLang="zh-CN" sz="2600" kern="100" dirty="0">
                <a:solidFill>
                  <a:srgbClr val="404040"/>
                </a:solidFill>
                <a:latin typeface="Times New Roman"/>
                <a:ea typeface="微软雅黑"/>
                <a:cs typeface="Times New Roman"/>
              </a:rPr>
              <a:t>所示的电路中，</a:t>
            </a:r>
            <a:r>
              <a:rPr lang="en-US" altLang="zh-CN" sz="2600" i="1" kern="100" dirty="0">
                <a:solidFill>
                  <a:srgbClr val="404040"/>
                </a:solidFill>
                <a:latin typeface="Times New Roman"/>
                <a:ea typeface="微软雅黑"/>
                <a:cs typeface="Courier New"/>
              </a:rPr>
              <a:t>R</a:t>
            </a:r>
            <a:r>
              <a:rPr lang="en-US" altLang="zh-CN" sz="2600" kern="100" baseline="-250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2 Ω</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R</a:t>
            </a:r>
            <a:r>
              <a:rPr lang="en-US" altLang="zh-CN" sz="2600" kern="100" baseline="-250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3 Ω</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R</a:t>
            </a:r>
            <a:r>
              <a:rPr lang="en-US" altLang="zh-CN" sz="2600" kern="100" baseline="-250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4 Ω.</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电路的总电阻是多少</a:t>
            </a:r>
            <a:r>
              <a:rPr lang="zh-CN" altLang="zh-CN" sz="2600" kern="100" dirty="0" smtClean="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pic>
        <p:nvPicPr>
          <p:cNvPr id="11266" name="Picture 2" descr="\\莫成程\f\幻灯片文件复制\2015\同步\步步高\物理\步步高人教3-1（人教）\C35.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63482" y="987574"/>
            <a:ext cx="1712974" cy="1298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7477567" y="2417861"/>
            <a:ext cx="684803" cy="492443"/>
          </a:xfrm>
          <a:prstGeom prst="rect">
            <a:avLst/>
          </a:prstGeom>
        </p:spPr>
        <p:txBody>
          <a:bodyPr wrap="none">
            <a:spAutoFit/>
          </a:bodyPr>
          <a:lstStyle/>
          <a:p>
            <a:r>
              <a:rPr lang="zh-CN" altLang="zh-CN" sz="2600" kern="100" dirty="0" smtClean="0">
                <a:solidFill>
                  <a:srgbClr val="404040"/>
                </a:solidFill>
                <a:latin typeface="Times New Roman"/>
                <a:ea typeface="微软雅黑"/>
                <a:cs typeface="Times New Roman"/>
              </a:rPr>
              <a:t>图</a:t>
            </a:r>
            <a:r>
              <a:rPr lang="en-US" altLang="zh-CN" sz="2600" kern="100" dirty="0" smtClean="0">
                <a:solidFill>
                  <a:srgbClr val="404040"/>
                </a:solidFill>
                <a:latin typeface="Times New Roman"/>
                <a:ea typeface="微软雅黑"/>
              </a:rPr>
              <a:t>4</a:t>
            </a:r>
            <a:endParaRPr lang="zh-CN" altLang="en-US" sz="2600" dirty="0"/>
          </a:p>
        </p:txBody>
      </p:sp>
      <p:sp>
        <p:nvSpPr>
          <p:cNvPr id="7" name="矩形 6"/>
          <p:cNvSpPr/>
          <p:nvPr/>
        </p:nvSpPr>
        <p:spPr>
          <a:xfrm>
            <a:off x="315908" y="2507362"/>
            <a:ext cx="6385011" cy="617477"/>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根据并联电路的</a:t>
            </a:r>
            <a:r>
              <a:rPr lang="zh-CN" altLang="zh-CN" sz="2600" kern="100" dirty="0" smtClean="0">
                <a:solidFill>
                  <a:srgbClr val="404040"/>
                </a:solidFill>
                <a:latin typeface="Times New Roman"/>
                <a:ea typeface="微软雅黑"/>
                <a:cs typeface="Times New Roman"/>
              </a:rPr>
              <a:t>特点</a:t>
            </a:r>
            <a:endParaRPr lang="zh-CN" altLang="zh-CN" sz="1050" kern="100" dirty="0">
              <a:effectLst/>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87047652"/>
              </p:ext>
            </p:extLst>
          </p:nvPr>
        </p:nvGraphicFramePr>
        <p:xfrm>
          <a:off x="403156" y="3200548"/>
          <a:ext cx="6091237" cy="2395538"/>
        </p:xfrm>
        <a:graphic>
          <a:graphicData uri="http://schemas.openxmlformats.org/presentationml/2006/ole">
            <mc:AlternateContent xmlns:mc="http://schemas.openxmlformats.org/markup-compatibility/2006">
              <mc:Choice xmlns:v="urn:schemas-microsoft-com:vml" Requires="v">
                <p:oleObj spid="_x0000_s11275" name="文档" r:id="rId5" imgW="6091293" imgH="2394994" progId="Word.Document.12">
                  <p:embed/>
                </p:oleObj>
              </mc:Choice>
              <mc:Fallback>
                <p:oleObj name="文档" r:id="rId5" imgW="6091293" imgH="2394994" progId="Word.Document.12">
                  <p:embed/>
                  <p:pic>
                    <p:nvPicPr>
                      <p:cNvPr id="0" name=""/>
                      <p:cNvPicPr/>
                      <p:nvPr/>
                    </p:nvPicPr>
                    <p:blipFill>
                      <a:blip r:embed="rId6"/>
                      <a:stretch>
                        <a:fillRect/>
                      </a:stretch>
                    </p:blipFill>
                    <p:spPr>
                      <a:xfrm>
                        <a:off x="403156" y="3200548"/>
                        <a:ext cx="6091237" cy="2395538"/>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898988749"/>
              </p:ext>
            </p:extLst>
          </p:nvPr>
        </p:nvGraphicFramePr>
        <p:xfrm>
          <a:off x="4473475" y="4371950"/>
          <a:ext cx="2690813" cy="1050925"/>
        </p:xfrm>
        <a:graphic>
          <a:graphicData uri="http://schemas.openxmlformats.org/presentationml/2006/ole">
            <mc:AlternateContent xmlns:mc="http://schemas.openxmlformats.org/markup-compatibility/2006">
              <mc:Choice xmlns:v="urn:schemas-microsoft-com:vml" Requires="v">
                <p:oleObj spid="_x0000_s11276" name="文档" r:id="rId8" imgW="2696088" imgH="1056843" progId="Word.Document.12">
                  <p:embed/>
                </p:oleObj>
              </mc:Choice>
              <mc:Fallback>
                <p:oleObj name="文档" r:id="rId8" imgW="2696088" imgH="1056843" progId="Word.Document.12">
                  <p:embed/>
                  <p:pic>
                    <p:nvPicPr>
                      <p:cNvPr id="0" name=""/>
                      <p:cNvPicPr/>
                      <p:nvPr/>
                    </p:nvPicPr>
                    <p:blipFill>
                      <a:blip r:embed="rId9"/>
                      <a:stretch>
                        <a:fillRect/>
                      </a:stretch>
                    </p:blipFill>
                    <p:spPr>
                      <a:xfrm>
                        <a:off x="4473475" y="4371950"/>
                        <a:ext cx="2690813" cy="1050925"/>
                      </a:xfrm>
                      <a:prstGeom prst="rect">
                        <a:avLst/>
                      </a:prstGeom>
                    </p:spPr>
                  </p:pic>
                </p:oleObj>
              </mc:Fallback>
            </mc:AlternateContent>
          </a:graphicData>
        </a:graphic>
      </p:graphicFrame>
    </p:spTree>
    <p:extLst>
      <p:ext uri="{BB962C8B-B14F-4D97-AF65-F5344CB8AC3E}">
        <p14:creationId xmlns:p14="http://schemas.microsoft.com/office/powerpoint/2010/main" val="268719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528" y="843558"/>
            <a:ext cx="8352928" cy="3618298"/>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若流过电阻</a:t>
            </a:r>
            <a:r>
              <a:rPr lang="en-US" altLang="zh-CN" sz="2600" i="1" kern="100" dirty="0">
                <a:solidFill>
                  <a:srgbClr val="404040"/>
                </a:solidFill>
                <a:latin typeface="Times New Roman"/>
                <a:ea typeface="微软雅黑"/>
                <a:cs typeface="Courier New"/>
              </a:rPr>
              <a:t>R</a:t>
            </a:r>
            <a:r>
              <a:rPr lang="en-US" altLang="zh-CN" sz="2600" kern="100" baseline="-250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的电流</a:t>
            </a:r>
            <a:r>
              <a:rPr lang="en-US" altLang="zh-CN" sz="2600" i="1" kern="100" dirty="0">
                <a:solidFill>
                  <a:srgbClr val="404040"/>
                </a:solidFill>
                <a:latin typeface="Times New Roman"/>
                <a:ea typeface="微软雅黑"/>
                <a:cs typeface="Courier New"/>
              </a:rPr>
              <a:t>I</a:t>
            </a:r>
            <a:r>
              <a:rPr lang="en-US" altLang="zh-CN" sz="2600" kern="100" baseline="-250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3 A</a:t>
            </a:r>
            <a:r>
              <a:rPr lang="zh-CN" altLang="zh-CN" sz="2600" kern="100" dirty="0">
                <a:solidFill>
                  <a:srgbClr val="404040"/>
                </a:solidFill>
                <a:latin typeface="Times New Roman"/>
                <a:ea typeface="微软雅黑"/>
                <a:cs typeface="Times New Roman"/>
              </a:rPr>
              <a:t>，则通过</a:t>
            </a:r>
            <a:r>
              <a:rPr lang="en-US" altLang="zh-CN" sz="2600" i="1" kern="100" dirty="0">
                <a:solidFill>
                  <a:srgbClr val="404040"/>
                </a:solidFill>
                <a:latin typeface="Times New Roman"/>
                <a:ea typeface="微软雅黑"/>
                <a:cs typeface="Courier New"/>
              </a:rPr>
              <a:t>R</a:t>
            </a:r>
            <a:r>
              <a:rPr lang="en-US" altLang="zh-CN" sz="2600" kern="100" baseline="-250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R</a:t>
            </a:r>
            <a:r>
              <a:rPr lang="en-US" altLang="zh-CN" sz="2600" kern="100" baseline="-250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的电流分别为多少？干路电流为多少？</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由于</a:t>
            </a:r>
            <a:r>
              <a:rPr lang="pt-BR" altLang="zh-CN" sz="2600" i="1" kern="100" dirty="0">
                <a:solidFill>
                  <a:srgbClr val="404040"/>
                </a:solidFill>
                <a:latin typeface="Times New Roman"/>
                <a:ea typeface="微软雅黑"/>
                <a:cs typeface="Courier New"/>
              </a:rPr>
              <a:t>I</a:t>
            </a:r>
            <a:r>
              <a:rPr lang="pt-BR" altLang="zh-CN" sz="2600" kern="100" baseline="-25000" dirty="0">
                <a:solidFill>
                  <a:srgbClr val="404040"/>
                </a:solidFill>
                <a:latin typeface="Times New Roman"/>
                <a:ea typeface="微软雅黑"/>
                <a:cs typeface="Courier New"/>
              </a:rPr>
              <a:t>1</a:t>
            </a:r>
            <a:r>
              <a:rPr lang="pt-BR" altLang="zh-CN" sz="2600" i="1" kern="100" dirty="0">
                <a:solidFill>
                  <a:srgbClr val="404040"/>
                </a:solidFill>
                <a:latin typeface="Times New Roman"/>
                <a:ea typeface="微软雅黑"/>
                <a:cs typeface="Courier New"/>
              </a:rPr>
              <a:t>R</a:t>
            </a:r>
            <a:r>
              <a:rPr lang="pt-BR" altLang="zh-CN" sz="2600" kern="100" baseline="-250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a:t>
            </a:r>
            <a:r>
              <a:rPr lang="pt-BR" altLang="zh-CN" sz="2600" i="1" kern="100" dirty="0">
                <a:solidFill>
                  <a:srgbClr val="404040"/>
                </a:solidFill>
                <a:latin typeface="Times New Roman"/>
                <a:ea typeface="微软雅黑"/>
                <a:cs typeface="Courier New"/>
              </a:rPr>
              <a:t>I</a:t>
            </a:r>
            <a:r>
              <a:rPr lang="pt-BR" altLang="zh-CN" sz="2600" kern="100" baseline="-25000" dirty="0">
                <a:solidFill>
                  <a:srgbClr val="404040"/>
                </a:solidFill>
                <a:latin typeface="Times New Roman"/>
                <a:ea typeface="微软雅黑"/>
                <a:cs typeface="Courier New"/>
              </a:rPr>
              <a:t>2</a:t>
            </a:r>
            <a:r>
              <a:rPr lang="pt-BR" altLang="zh-CN" sz="2600" i="1" kern="100" dirty="0">
                <a:solidFill>
                  <a:srgbClr val="404040"/>
                </a:solidFill>
                <a:latin typeface="Times New Roman"/>
                <a:ea typeface="微软雅黑"/>
                <a:cs typeface="Courier New"/>
              </a:rPr>
              <a:t>R</a:t>
            </a:r>
            <a:r>
              <a:rPr lang="pt-BR" altLang="zh-CN" sz="2600" kern="100" baseline="-250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a:t>
            </a:r>
            <a:r>
              <a:rPr lang="pt-BR" altLang="zh-CN" sz="2600" i="1" kern="100" dirty="0">
                <a:solidFill>
                  <a:srgbClr val="404040"/>
                </a:solidFill>
                <a:latin typeface="Times New Roman"/>
                <a:ea typeface="微软雅黑"/>
                <a:cs typeface="Courier New"/>
              </a:rPr>
              <a:t>I</a:t>
            </a:r>
            <a:r>
              <a:rPr lang="pt-BR" altLang="zh-CN" sz="2600" kern="100" baseline="-25000" dirty="0">
                <a:solidFill>
                  <a:srgbClr val="404040"/>
                </a:solidFill>
                <a:latin typeface="Times New Roman"/>
                <a:ea typeface="微软雅黑"/>
                <a:cs typeface="Courier New"/>
              </a:rPr>
              <a:t>3</a:t>
            </a:r>
            <a:r>
              <a:rPr lang="pt-BR" altLang="zh-CN" sz="2600" i="1" kern="100" dirty="0">
                <a:solidFill>
                  <a:srgbClr val="404040"/>
                </a:solidFill>
                <a:latin typeface="Times New Roman"/>
                <a:ea typeface="微软雅黑"/>
                <a:cs typeface="Courier New"/>
              </a:rPr>
              <a:t>R</a:t>
            </a:r>
            <a:r>
              <a:rPr lang="pt-BR" altLang="zh-CN" sz="2600" kern="100" baseline="-250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，所以</a:t>
            </a:r>
            <a:r>
              <a:rPr lang="pt-BR" altLang="zh-CN" sz="2600" i="1" kern="100" dirty="0">
                <a:solidFill>
                  <a:srgbClr val="404040"/>
                </a:solidFill>
                <a:latin typeface="Times New Roman"/>
                <a:ea typeface="微软雅黑"/>
                <a:cs typeface="Courier New"/>
              </a:rPr>
              <a:t>I</a:t>
            </a:r>
            <a:r>
              <a:rPr lang="pt-BR" altLang="zh-CN" sz="2600" kern="100" baseline="-250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a:t>
            </a:r>
            <a:r>
              <a:rPr lang="pt-BR" altLang="zh-CN" sz="2600" kern="100" dirty="0">
                <a:solidFill>
                  <a:srgbClr val="404040"/>
                </a:solidFill>
                <a:latin typeface="Times New Roman"/>
                <a:ea typeface="微软雅黑"/>
                <a:cs typeface="Courier New"/>
              </a:rPr>
              <a:t>2 A</a:t>
            </a:r>
            <a:endParaRPr lang="zh-CN" altLang="zh-CN" sz="1050" kern="100" dirty="0">
              <a:latin typeface="宋体"/>
              <a:cs typeface="Courier New"/>
            </a:endParaRPr>
          </a:p>
          <a:p>
            <a:pPr algn="just">
              <a:lnSpc>
                <a:spcPct val="150000"/>
              </a:lnSpc>
              <a:spcAft>
                <a:spcPts val="0"/>
              </a:spcAft>
            </a:pPr>
            <a:r>
              <a:rPr lang="pt-BR" altLang="zh-CN" sz="2600" i="1" kern="100" dirty="0">
                <a:solidFill>
                  <a:srgbClr val="404040"/>
                </a:solidFill>
                <a:latin typeface="Times New Roman"/>
                <a:ea typeface="微软雅黑"/>
                <a:cs typeface="Courier New"/>
              </a:rPr>
              <a:t>I</a:t>
            </a:r>
            <a:r>
              <a:rPr lang="pt-BR" altLang="zh-CN" sz="2600" kern="100" baseline="-250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a:t>
            </a:r>
            <a:r>
              <a:rPr lang="pt-BR" altLang="zh-CN" sz="2600" kern="100" dirty="0">
                <a:solidFill>
                  <a:srgbClr val="404040"/>
                </a:solidFill>
                <a:latin typeface="Times New Roman"/>
                <a:ea typeface="微软雅黑"/>
                <a:cs typeface="Courier New"/>
              </a:rPr>
              <a:t>1.5 A</a:t>
            </a:r>
            <a:endParaRPr lang="zh-CN" altLang="zh-CN" sz="1050" kern="100" dirty="0">
              <a:latin typeface="宋体"/>
              <a:cs typeface="Courier New"/>
            </a:endParaRPr>
          </a:p>
          <a:p>
            <a:pPr algn="just">
              <a:lnSpc>
                <a:spcPct val="150000"/>
              </a:lnSpc>
              <a:spcAft>
                <a:spcPts val="0"/>
              </a:spcAft>
            </a:pPr>
            <a:r>
              <a:rPr lang="zh-CN" altLang="zh-CN" sz="2600" kern="100" dirty="0">
                <a:solidFill>
                  <a:srgbClr val="404040"/>
                </a:solidFill>
                <a:latin typeface="Times New Roman"/>
                <a:ea typeface="微软雅黑"/>
                <a:cs typeface="Times New Roman"/>
              </a:rPr>
              <a:t>干路电流</a:t>
            </a:r>
            <a:r>
              <a:rPr lang="pt-BR" altLang="zh-CN" sz="2600" i="1" kern="100" dirty="0">
                <a:solidFill>
                  <a:srgbClr val="404040"/>
                </a:solidFill>
                <a:latin typeface="Times New Roman"/>
                <a:ea typeface="微软雅黑"/>
                <a:cs typeface="Courier New"/>
              </a:rPr>
              <a:t>I</a:t>
            </a:r>
            <a:r>
              <a:rPr lang="zh-CN" altLang="zh-CN" sz="2600" kern="100" dirty="0">
                <a:solidFill>
                  <a:srgbClr val="404040"/>
                </a:solidFill>
                <a:latin typeface="Times New Roman"/>
                <a:ea typeface="微软雅黑"/>
                <a:cs typeface="Times New Roman"/>
              </a:rPr>
              <a:t>＝</a:t>
            </a:r>
            <a:r>
              <a:rPr lang="pt-BR" altLang="zh-CN" sz="2600" i="1" kern="100" dirty="0">
                <a:solidFill>
                  <a:srgbClr val="404040"/>
                </a:solidFill>
                <a:latin typeface="Times New Roman"/>
                <a:ea typeface="微软雅黑"/>
                <a:cs typeface="Courier New"/>
              </a:rPr>
              <a:t>I</a:t>
            </a:r>
            <a:r>
              <a:rPr lang="pt-BR" altLang="zh-CN" sz="2600" kern="100" baseline="-250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a:t>
            </a:r>
            <a:r>
              <a:rPr lang="pt-BR" altLang="zh-CN" sz="2600" i="1" kern="100" dirty="0">
                <a:solidFill>
                  <a:srgbClr val="404040"/>
                </a:solidFill>
                <a:latin typeface="Times New Roman"/>
                <a:ea typeface="微软雅黑"/>
                <a:cs typeface="Courier New"/>
              </a:rPr>
              <a:t>I</a:t>
            </a:r>
            <a:r>
              <a:rPr lang="pt-BR" altLang="zh-CN" sz="2600" kern="100" baseline="-250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a:t>
            </a:r>
            <a:r>
              <a:rPr lang="pt-BR" altLang="zh-CN" sz="2600" i="1" kern="100" dirty="0">
                <a:solidFill>
                  <a:srgbClr val="404040"/>
                </a:solidFill>
                <a:latin typeface="Times New Roman"/>
                <a:ea typeface="微软雅黑"/>
                <a:cs typeface="Courier New"/>
              </a:rPr>
              <a:t>I</a:t>
            </a:r>
            <a:r>
              <a:rPr lang="pt-BR" altLang="zh-CN" sz="2600" kern="100" baseline="-250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a:t>
            </a:r>
            <a:r>
              <a:rPr lang="pt-BR"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a:t>
            </a:r>
            <a:r>
              <a:rPr lang="pt-BR"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a:t>
            </a:r>
            <a:r>
              <a:rPr lang="pt-BR" altLang="zh-CN" sz="2600" kern="100" dirty="0">
                <a:solidFill>
                  <a:srgbClr val="404040"/>
                </a:solidFill>
                <a:latin typeface="Times New Roman"/>
                <a:ea typeface="微软雅黑"/>
                <a:cs typeface="Courier New"/>
              </a:rPr>
              <a:t>1.5) A</a:t>
            </a:r>
            <a:r>
              <a:rPr lang="zh-CN" altLang="zh-CN" sz="2600" kern="100" dirty="0">
                <a:solidFill>
                  <a:srgbClr val="404040"/>
                </a:solidFill>
                <a:latin typeface="Times New Roman"/>
                <a:ea typeface="微软雅黑"/>
                <a:cs typeface="Times New Roman"/>
              </a:rPr>
              <a:t>＝</a:t>
            </a:r>
            <a:r>
              <a:rPr lang="pt-BR" altLang="zh-CN" sz="2600" kern="100" dirty="0">
                <a:solidFill>
                  <a:srgbClr val="404040"/>
                </a:solidFill>
                <a:latin typeface="Times New Roman"/>
                <a:ea typeface="微软雅黑"/>
                <a:cs typeface="Courier New"/>
              </a:rPr>
              <a:t>6.5 A.</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pt-BR" altLang="zh-CN" sz="2600" kern="100" dirty="0">
                <a:solidFill>
                  <a:srgbClr val="E36C0A"/>
                </a:solidFill>
                <a:latin typeface="Times New Roman"/>
                <a:ea typeface="微软雅黑"/>
                <a:cs typeface="Courier New"/>
              </a:rPr>
              <a:t>2 A</a:t>
            </a:r>
            <a:r>
              <a:rPr lang="zh-CN" altLang="zh-CN" sz="2600" kern="100" dirty="0">
                <a:solidFill>
                  <a:srgbClr val="E36C0A"/>
                </a:solidFill>
                <a:latin typeface="Times New Roman"/>
                <a:ea typeface="微软雅黑"/>
                <a:cs typeface="Times New Roman"/>
              </a:rPr>
              <a:t>　</a:t>
            </a:r>
            <a:r>
              <a:rPr lang="pt-BR" altLang="zh-CN" sz="2600" kern="100" dirty="0">
                <a:solidFill>
                  <a:srgbClr val="E36C0A"/>
                </a:solidFill>
                <a:latin typeface="Times New Roman"/>
                <a:ea typeface="微软雅黑"/>
                <a:cs typeface="Courier New"/>
              </a:rPr>
              <a:t>1.5 A</a:t>
            </a:r>
            <a:r>
              <a:rPr lang="zh-CN" altLang="zh-CN" sz="2600" kern="100" dirty="0">
                <a:solidFill>
                  <a:srgbClr val="E36C0A"/>
                </a:solidFill>
                <a:latin typeface="Times New Roman"/>
                <a:ea typeface="微软雅黑"/>
                <a:cs typeface="Times New Roman"/>
              </a:rPr>
              <a:t>　</a:t>
            </a:r>
            <a:r>
              <a:rPr lang="pt-BR" altLang="zh-CN" sz="2600" kern="100" dirty="0">
                <a:solidFill>
                  <a:srgbClr val="E36C0A"/>
                </a:solidFill>
                <a:latin typeface="Times New Roman"/>
                <a:ea typeface="微软雅黑"/>
                <a:cs typeface="Courier New"/>
              </a:rPr>
              <a:t>6.5 A</a:t>
            </a:r>
            <a:endParaRPr lang="zh-CN" altLang="zh-CN" sz="1050" kern="100" dirty="0">
              <a:effectLst/>
              <a:latin typeface="宋体"/>
              <a:cs typeface="Courier New"/>
            </a:endParaRPr>
          </a:p>
        </p:txBody>
      </p:sp>
    </p:spTree>
    <p:extLst>
      <p:ext uri="{BB962C8B-B14F-4D97-AF65-F5344CB8AC3E}">
        <p14:creationId xmlns:p14="http://schemas.microsoft.com/office/powerpoint/2010/main" val="1943448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2223" y="51470"/>
            <a:ext cx="4185761" cy="621517"/>
          </a:xfrm>
          <a:prstGeom prst="rect">
            <a:avLst/>
          </a:prstGeom>
        </p:spPr>
        <p:txBody>
          <a:bodyPr wrap="none">
            <a:spAutoFit/>
          </a:bodyPr>
          <a:lstStyle/>
          <a:p>
            <a:pPr algn="just">
              <a:lnSpc>
                <a:spcPct val="150000"/>
              </a:lnSpc>
            </a:pPr>
            <a:r>
              <a:rPr lang="zh-CN" altLang="zh-CN" sz="2600" b="1" kern="100" dirty="0">
                <a:latin typeface="Times New Roman" pitchFamily="18" charset="0"/>
                <a:ea typeface="微软雅黑" pitchFamily="34" charset="-122"/>
                <a:cs typeface="Times New Roman" pitchFamily="18" charset="0"/>
              </a:rPr>
              <a:t>三、电压表和电流表的改装</a:t>
            </a:r>
          </a:p>
        </p:txBody>
      </p:sp>
      <p:sp>
        <p:nvSpPr>
          <p:cNvPr id="6" name="矩形 5"/>
          <p:cNvSpPr/>
          <p:nvPr/>
        </p:nvSpPr>
        <p:spPr>
          <a:xfrm>
            <a:off x="251520" y="707162"/>
            <a:ext cx="8352928" cy="1817805"/>
          </a:xfrm>
          <a:prstGeom prst="rect">
            <a:avLst/>
          </a:prstGeom>
        </p:spPr>
        <p:txBody>
          <a:bodyPr wrap="square">
            <a:spAutoFit/>
          </a:bodyPr>
          <a:lstStyle/>
          <a:p>
            <a:pPr algn="just">
              <a:lnSpc>
                <a:spcPct val="150000"/>
              </a:lnSpc>
              <a:spcAft>
                <a:spcPts val="0"/>
              </a:spcAft>
            </a:pPr>
            <a:r>
              <a:rPr lang="zh-CN" altLang="zh-CN" sz="2600" b="1" kern="100" dirty="0">
                <a:solidFill>
                  <a:srgbClr val="00B050"/>
                </a:solidFill>
                <a:latin typeface="Times New Roman"/>
                <a:ea typeface="微软雅黑"/>
                <a:cs typeface="Times New Roman"/>
              </a:rPr>
              <a:t>例</a:t>
            </a:r>
            <a:r>
              <a:rPr lang="en-US" altLang="zh-CN" sz="2600" b="1" kern="100" dirty="0">
                <a:solidFill>
                  <a:srgbClr val="00B05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　有一电流表</a:t>
            </a:r>
            <a:r>
              <a:rPr lang="en-US" altLang="zh-CN" sz="2600" kern="100" dirty="0">
                <a:solidFill>
                  <a:srgbClr val="404040"/>
                </a:solidFill>
                <a:latin typeface="Times New Roman"/>
                <a:ea typeface="微软雅黑"/>
                <a:cs typeface="Courier New"/>
              </a:rPr>
              <a:t>G</a:t>
            </a:r>
            <a:r>
              <a:rPr lang="zh-CN" altLang="zh-CN" sz="2600" kern="100" dirty="0">
                <a:solidFill>
                  <a:srgbClr val="404040"/>
                </a:solidFill>
                <a:latin typeface="Times New Roman"/>
                <a:ea typeface="微软雅黑"/>
                <a:cs typeface="Times New Roman"/>
              </a:rPr>
              <a:t>，内阻</a:t>
            </a:r>
            <a:r>
              <a:rPr lang="en-US" altLang="zh-CN" sz="2600" i="1" kern="100" dirty="0" err="1">
                <a:solidFill>
                  <a:srgbClr val="404040"/>
                </a:solidFill>
                <a:latin typeface="Times New Roman"/>
                <a:ea typeface="微软雅黑"/>
                <a:cs typeface="Courier New"/>
              </a:rPr>
              <a:t>R</a:t>
            </a:r>
            <a:r>
              <a:rPr lang="en-US" altLang="zh-CN" sz="2600" kern="100" baseline="-25000" dirty="0" err="1">
                <a:solidFill>
                  <a:srgbClr val="404040"/>
                </a:solidFill>
                <a:latin typeface="Times New Roman"/>
                <a:ea typeface="微软雅黑"/>
                <a:cs typeface="Courier New"/>
              </a:rPr>
              <a:t>g</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10 Ω</a:t>
            </a:r>
            <a:r>
              <a:rPr lang="zh-CN" altLang="zh-CN" sz="2600" kern="100" dirty="0">
                <a:solidFill>
                  <a:srgbClr val="404040"/>
                </a:solidFill>
                <a:latin typeface="Times New Roman"/>
                <a:ea typeface="微软雅黑"/>
                <a:cs typeface="Times New Roman"/>
              </a:rPr>
              <a:t>，满偏电流</a:t>
            </a:r>
            <a:r>
              <a:rPr lang="en-US" altLang="zh-CN" sz="2600" i="1" kern="100" dirty="0" err="1">
                <a:solidFill>
                  <a:srgbClr val="404040"/>
                </a:solidFill>
                <a:latin typeface="Times New Roman"/>
                <a:ea typeface="微软雅黑"/>
                <a:cs typeface="Courier New"/>
              </a:rPr>
              <a:t>I</a:t>
            </a:r>
            <a:r>
              <a:rPr lang="en-US" altLang="zh-CN" sz="2600" kern="100" baseline="-25000" dirty="0" err="1">
                <a:solidFill>
                  <a:srgbClr val="404040"/>
                </a:solidFill>
                <a:latin typeface="Times New Roman"/>
                <a:ea typeface="微软雅黑"/>
                <a:cs typeface="Courier New"/>
              </a:rPr>
              <a:t>g</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3 mA.</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要把它改装成量程为</a:t>
            </a:r>
            <a:r>
              <a:rPr lang="en-US" altLang="zh-CN" sz="2600" kern="100" dirty="0">
                <a:solidFill>
                  <a:srgbClr val="404040"/>
                </a:solidFill>
                <a:latin typeface="Times New Roman"/>
                <a:ea typeface="微软雅黑"/>
                <a:cs typeface="Courier New"/>
              </a:rPr>
              <a:t>0</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3 V</a:t>
            </a:r>
            <a:r>
              <a:rPr lang="zh-CN" altLang="zh-CN" sz="2600" kern="100" dirty="0">
                <a:solidFill>
                  <a:srgbClr val="404040"/>
                </a:solidFill>
                <a:latin typeface="Times New Roman"/>
                <a:ea typeface="微软雅黑"/>
                <a:cs typeface="Times New Roman"/>
              </a:rPr>
              <a:t>的电压表，应串联一个多大的电阻？改装后电压表的内阻是多大？</a:t>
            </a:r>
            <a:endParaRPr lang="zh-CN" altLang="zh-CN" sz="1050" kern="100" dirty="0">
              <a:effectLst/>
              <a:latin typeface="宋体"/>
              <a:cs typeface="Courier New"/>
            </a:endParaRPr>
          </a:p>
        </p:txBody>
      </p:sp>
      <p:sp>
        <p:nvSpPr>
          <p:cNvPr id="4" name="矩形 3"/>
          <p:cNvSpPr/>
          <p:nvPr/>
        </p:nvSpPr>
        <p:spPr>
          <a:xfrm>
            <a:off x="323528" y="2530044"/>
            <a:ext cx="8352928" cy="2417970"/>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由题意知电流表</a:t>
            </a:r>
            <a:r>
              <a:rPr lang="en-US" altLang="zh-CN" sz="2600" kern="100" dirty="0">
                <a:solidFill>
                  <a:srgbClr val="404040"/>
                </a:solidFill>
                <a:latin typeface="Times New Roman"/>
                <a:ea typeface="微软雅黑"/>
                <a:cs typeface="Courier New"/>
              </a:rPr>
              <a:t>G</a:t>
            </a:r>
            <a:r>
              <a:rPr lang="zh-CN" altLang="zh-CN" sz="2600" kern="100" dirty="0">
                <a:solidFill>
                  <a:srgbClr val="404040"/>
                </a:solidFill>
                <a:latin typeface="Times New Roman"/>
                <a:ea typeface="微软雅黑"/>
                <a:cs typeface="Times New Roman"/>
              </a:rPr>
              <a:t>的满偏电压</a:t>
            </a:r>
            <a:endParaRPr lang="zh-CN" altLang="zh-CN" sz="1050" kern="100" dirty="0">
              <a:latin typeface="宋体"/>
              <a:cs typeface="Courier New"/>
            </a:endParaRPr>
          </a:p>
          <a:p>
            <a:pPr algn="just">
              <a:lnSpc>
                <a:spcPct val="150000"/>
              </a:lnSpc>
              <a:spcAft>
                <a:spcPts val="0"/>
              </a:spcAft>
            </a:pPr>
            <a:r>
              <a:rPr lang="en-US" altLang="zh-CN" sz="2600" i="1" kern="100" dirty="0" err="1">
                <a:solidFill>
                  <a:srgbClr val="404040"/>
                </a:solidFill>
                <a:latin typeface="Times New Roman"/>
                <a:ea typeface="微软雅黑"/>
                <a:cs typeface="Courier New"/>
              </a:rPr>
              <a:t>U</a:t>
            </a:r>
            <a:r>
              <a:rPr lang="en-US" altLang="zh-CN" sz="2600" kern="100" baseline="-25000" dirty="0" err="1">
                <a:solidFill>
                  <a:srgbClr val="404040"/>
                </a:solidFill>
                <a:latin typeface="Times New Roman"/>
                <a:ea typeface="微软雅黑"/>
                <a:cs typeface="Courier New"/>
              </a:rPr>
              <a:t>g</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I</a:t>
            </a:r>
            <a:r>
              <a:rPr lang="en-US" altLang="zh-CN" sz="2600" kern="100" baseline="-25000" dirty="0" err="1">
                <a:solidFill>
                  <a:srgbClr val="404040"/>
                </a:solidFill>
                <a:latin typeface="Times New Roman"/>
                <a:ea typeface="微软雅黑"/>
                <a:cs typeface="Courier New"/>
              </a:rPr>
              <a:t>g</a:t>
            </a:r>
            <a:r>
              <a:rPr lang="en-US" altLang="zh-CN" sz="2600" i="1" kern="100" dirty="0" err="1">
                <a:solidFill>
                  <a:srgbClr val="404040"/>
                </a:solidFill>
                <a:latin typeface="Times New Roman"/>
                <a:ea typeface="微软雅黑"/>
                <a:cs typeface="Courier New"/>
              </a:rPr>
              <a:t>R</a:t>
            </a:r>
            <a:r>
              <a:rPr lang="en-US" altLang="zh-CN" sz="2600" kern="100" baseline="-25000" dirty="0" err="1">
                <a:solidFill>
                  <a:srgbClr val="404040"/>
                </a:solidFill>
                <a:latin typeface="Times New Roman"/>
                <a:ea typeface="微软雅黑"/>
                <a:cs typeface="Courier New"/>
              </a:rPr>
              <a:t>g</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0.03 V</a:t>
            </a:r>
            <a:endParaRPr lang="zh-CN" altLang="zh-CN" sz="1050" kern="100" dirty="0">
              <a:latin typeface="宋体"/>
              <a:cs typeface="Courier New"/>
            </a:endParaRPr>
          </a:p>
          <a:p>
            <a:pPr algn="just">
              <a:lnSpc>
                <a:spcPct val="150000"/>
              </a:lnSpc>
              <a:spcAft>
                <a:spcPts val="0"/>
              </a:spcAft>
            </a:pPr>
            <a:r>
              <a:rPr lang="zh-CN" altLang="zh-CN" sz="2600" kern="100" dirty="0">
                <a:solidFill>
                  <a:srgbClr val="404040"/>
                </a:solidFill>
                <a:latin typeface="Times New Roman"/>
                <a:ea typeface="微软雅黑"/>
                <a:cs typeface="Times New Roman"/>
              </a:rPr>
              <a:t>改装成量程为</a:t>
            </a:r>
            <a:r>
              <a:rPr lang="en-US" altLang="zh-CN" sz="2600" kern="100" dirty="0">
                <a:solidFill>
                  <a:srgbClr val="404040"/>
                </a:solidFill>
                <a:latin typeface="Times New Roman"/>
                <a:ea typeface="微软雅黑"/>
                <a:cs typeface="Courier New"/>
              </a:rPr>
              <a:t>0</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3 V</a:t>
            </a:r>
            <a:r>
              <a:rPr lang="zh-CN" altLang="zh-CN" sz="2600" kern="100" dirty="0">
                <a:solidFill>
                  <a:srgbClr val="404040"/>
                </a:solidFill>
                <a:latin typeface="Times New Roman"/>
                <a:ea typeface="微软雅黑"/>
                <a:cs typeface="Times New Roman"/>
              </a:rPr>
              <a:t>的电压表，当达到满偏时，分压电阻</a:t>
            </a:r>
            <a:r>
              <a:rPr lang="en-US" altLang="zh-CN" sz="2600" i="1" kern="100" dirty="0">
                <a:solidFill>
                  <a:srgbClr val="404040"/>
                </a:solidFill>
                <a:latin typeface="Times New Roman"/>
                <a:ea typeface="微软雅黑"/>
                <a:cs typeface="Courier New"/>
              </a:rPr>
              <a:t>R</a:t>
            </a:r>
            <a:r>
              <a:rPr lang="en-US" altLang="zh-CN" sz="2600" kern="100" baseline="-250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的分压</a:t>
            </a:r>
            <a:r>
              <a:rPr lang="en-US" altLang="zh-CN" sz="2600" i="1" kern="100" dirty="0">
                <a:solidFill>
                  <a:srgbClr val="404040"/>
                </a:solidFill>
                <a:latin typeface="Times New Roman"/>
                <a:ea typeface="微软雅黑"/>
                <a:cs typeface="Courier New"/>
              </a:rPr>
              <a:t>U</a:t>
            </a:r>
            <a:r>
              <a:rPr lang="en-US" altLang="zh-CN" sz="2600" i="1" kern="100" baseline="-25000" dirty="0">
                <a:solidFill>
                  <a:srgbClr val="404040"/>
                </a:solidFill>
                <a:latin typeface="Times New Roman"/>
                <a:ea typeface="微软雅黑"/>
                <a:cs typeface="Courier New"/>
              </a:rPr>
              <a:t>R</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U</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U</a:t>
            </a:r>
            <a:r>
              <a:rPr lang="en-US" altLang="zh-CN" sz="2600" kern="100" baseline="-25000" dirty="0" err="1">
                <a:solidFill>
                  <a:srgbClr val="404040"/>
                </a:solidFill>
                <a:latin typeface="Times New Roman"/>
                <a:ea typeface="微软雅黑"/>
                <a:cs typeface="Courier New"/>
              </a:rPr>
              <a:t>g</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2.97 </a:t>
            </a:r>
            <a:r>
              <a:rPr lang="en-US" altLang="zh-CN" sz="2600" kern="100" dirty="0" smtClean="0">
                <a:solidFill>
                  <a:srgbClr val="404040"/>
                </a:solidFill>
                <a:latin typeface="Times New Roman"/>
                <a:ea typeface="微软雅黑"/>
                <a:cs typeface="Courier New"/>
              </a:rPr>
              <a:t>V</a:t>
            </a:r>
            <a:endParaRPr lang="zh-CN" altLang="zh-CN" sz="1050" kern="100" dirty="0">
              <a:effectLst/>
              <a:latin typeface="宋体"/>
              <a:cs typeface="Courier New"/>
            </a:endParaRPr>
          </a:p>
        </p:txBody>
      </p:sp>
    </p:spTree>
    <p:extLst>
      <p:ext uri="{BB962C8B-B14F-4D97-AF65-F5344CB8AC3E}">
        <p14:creationId xmlns:p14="http://schemas.microsoft.com/office/powerpoint/2010/main" val="1493252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2296179"/>
            <a:ext cx="8352928" cy="1427699"/>
          </a:xfrm>
          <a:prstGeom prst="rect">
            <a:avLst/>
          </a:prstGeom>
        </p:spPr>
        <p:txBody>
          <a:bodyPr wrap="square">
            <a:spAutoFit/>
          </a:bodyPr>
          <a:lstStyle/>
          <a:p>
            <a:pPr algn="just">
              <a:lnSpc>
                <a:spcPct val="180000"/>
              </a:lnSpc>
              <a:spcAft>
                <a:spcPts val="0"/>
              </a:spcAft>
            </a:pPr>
            <a:r>
              <a:rPr lang="zh-CN" altLang="zh-CN" sz="2600" kern="100" dirty="0">
                <a:solidFill>
                  <a:srgbClr val="404040"/>
                </a:solidFill>
                <a:latin typeface="Times New Roman"/>
                <a:ea typeface="微软雅黑"/>
                <a:cs typeface="Times New Roman"/>
              </a:rPr>
              <a:t>改装后电压表的内阻</a:t>
            </a:r>
            <a:r>
              <a:rPr lang="en-US" altLang="zh-CN" sz="2600" i="1" kern="100" dirty="0">
                <a:solidFill>
                  <a:srgbClr val="404040"/>
                </a:solidFill>
                <a:latin typeface="Times New Roman"/>
                <a:ea typeface="微软雅黑"/>
                <a:cs typeface="Courier New"/>
              </a:rPr>
              <a:t>R</a:t>
            </a:r>
            <a:r>
              <a:rPr lang="en-US" altLang="zh-CN" sz="2600" kern="100" baseline="-25000" dirty="0">
                <a:solidFill>
                  <a:srgbClr val="404040"/>
                </a:solidFill>
                <a:latin typeface="Times New Roman"/>
                <a:ea typeface="微软雅黑"/>
                <a:cs typeface="Courier New"/>
              </a:rPr>
              <a:t>V</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R</a:t>
            </a:r>
            <a:r>
              <a:rPr lang="en-US" altLang="zh-CN" sz="2600" kern="100" baseline="-25000" dirty="0" err="1">
                <a:solidFill>
                  <a:srgbClr val="404040"/>
                </a:solidFill>
                <a:latin typeface="Times New Roman"/>
                <a:ea typeface="微软雅黑"/>
                <a:cs typeface="Courier New"/>
              </a:rPr>
              <a:t>g</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R</a:t>
            </a:r>
            <a:r>
              <a:rPr lang="en-US" altLang="zh-CN" sz="2600" kern="100" baseline="-250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1 000 Ω.</a:t>
            </a:r>
            <a:endParaRPr lang="zh-CN" altLang="zh-CN" sz="1050" kern="100" dirty="0">
              <a:latin typeface="宋体"/>
              <a:cs typeface="Courier New"/>
            </a:endParaRPr>
          </a:p>
          <a:p>
            <a:pPr algn="just">
              <a:lnSpc>
                <a:spcPct val="180000"/>
              </a:lnSpc>
              <a:spcAft>
                <a:spcPts val="0"/>
              </a:spcAft>
            </a:pPr>
            <a:r>
              <a:rPr lang="zh-CN" altLang="zh-CN" sz="2600" b="1" kern="100" dirty="0" smtClean="0">
                <a:solidFill>
                  <a:srgbClr val="00B0F0"/>
                </a:solidFill>
                <a:latin typeface="Times New Roman"/>
                <a:ea typeface="微软雅黑"/>
                <a:cs typeface="Times New Roman"/>
              </a:rPr>
              <a:t>答案　</a:t>
            </a:r>
            <a:r>
              <a:rPr lang="zh-CN" altLang="zh-CN" sz="2600" kern="100" dirty="0" smtClean="0">
                <a:solidFill>
                  <a:srgbClr val="E36C0A"/>
                </a:solidFill>
                <a:latin typeface="Times New Roman"/>
                <a:ea typeface="微软雅黑"/>
                <a:cs typeface="Times New Roman"/>
              </a:rPr>
              <a:t>见解析</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337952319"/>
              </p:ext>
            </p:extLst>
          </p:nvPr>
        </p:nvGraphicFramePr>
        <p:xfrm>
          <a:off x="467544" y="1265207"/>
          <a:ext cx="7323138" cy="1417637"/>
        </p:xfrm>
        <a:graphic>
          <a:graphicData uri="http://schemas.openxmlformats.org/presentationml/2006/ole">
            <mc:AlternateContent xmlns:mc="http://schemas.openxmlformats.org/markup-compatibility/2006">
              <mc:Choice xmlns:v="urn:schemas-microsoft-com:vml" Requires="v">
                <p:oleObj spid="_x0000_s13318" name="文档" r:id="rId4" imgW="7327474" imgH="1418615" progId="Word.Document.12">
                  <p:embed/>
                </p:oleObj>
              </mc:Choice>
              <mc:Fallback>
                <p:oleObj name="文档" r:id="rId4" imgW="7327474" imgH="1418615" progId="Word.Document.12">
                  <p:embed/>
                  <p:pic>
                    <p:nvPicPr>
                      <p:cNvPr id="0" name=""/>
                      <p:cNvPicPr/>
                      <p:nvPr/>
                    </p:nvPicPr>
                    <p:blipFill>
                      <a:blip r:embed="rId5"/>
                      <a:stretch>
                        <a:fillRect/>
                      </a:stretch>
                    </p:blipFill>
                    <p:spPr>
                      <a:xfrm>
                        <a:off x="467544" y="1265207"/>
                        <a:ext cx="7323138" cy="1417637"/>
                      </a:xfrm>
                      <a:prstGeom prst="rect">
                        <a:avLst/>
                      </a:prstGeom>
                    </p:spPr>
                  </p:pic>
                </p:oleObj>
              </mc:Fallback>
            </mc:AlternateContent>
          </a:graphicData>
        </a:graphic>
      </p:graphicFrame>
    </p:spTree>
    <p:extLst>
      <p:ext uri="{BB962C8B-B14F-4D97-AF65-F5344CB8AC3E}">
        <p14:creationId xmlns:p14="http://schemas.microsoft.com/office/powerpoint/2010/main" val="366539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528" y="195486"/>
            <a:ext cx="8352928" cy="1217641"/>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要把它改装成量程为</a:t>
            </a:r>
            <a:r>
              <a:rPr lang="en-US" altLang="zh-CN" sz="2600" kern="100" dirty="0">
                <a:solidFill>
                  <a:srgbClr val="404040"/>
                </a:solidFill>
                <a:latin typeface="Times New Roman"/>
                <a:ea typeface="微软雅黑"/>
                <a:cs typeface="Courier New"/>
              </a:rPr>
              <a:t>0</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0.6 A</a:t>
            </a:r>
            <a:r>
              <a:rPr lang="zh-CN" altLang="zh-CN" sz="2600" kern="100" dirty="0">
                <a:solidFill>
                  <a:srgbClr val="404040"/>
                </a:solidFill>
                <a:latin typeface="Times New Roman"/>
                <a:ea typeface="微软雅黑"/>
                <a:cs typeface="Times New Roman"/>
              </a:rPr>
              <a:t>的电流表，需要并联一个多大的电阻？改装后电流表的内阻是多大？</a:t>
            </a:r>
            <a:endParaRPr lang="zh-CN" altLang="zh-CN" sz="1050" kern="100" dirty="0">
              <a:effectLst/>
              <a:latin typeface="宋体"/>
              <a:cs typeface="Courier New"/>
            </a:endParaRPr>
          </a:p>
        </p:txBody>
      </p:sp>
      <p:sp>
        <p:nvSpPr>
          <p:cNvPr id="4" name="矩形 3"/>
          <p:cNvSpPr/>
          <p:nvPr/>
        </p:nvSpPr>
        <p:spPr>
          <a:xfrm>
            <a:off x="380296" y="1419622"/>
            <a:ext cx="8352928" cy="1217641"/>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改装成量程为</a:t>
            </a:r>
            <a:r>
              <a:rPr lang="en-US" altLang="zh-CN" sz="2600" kern="100" dirty="0">
                <a:solidFill>
                  <a:srgbClr val="404040"/>
                </a:solidFill>
                <a:latin typeface="Times New Roman"/>
                <a:ea typeface="微软雅黑"/>
                <a:cs typeface="Courier New"/>
              </a:rPr>
              <a:t>0</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0.6 A</a:t>
            </a:r>
            <a:r>
              <a:rPr lang="zh-CN" altLang="zh-CN" sz="2600" kern="100" dirty="0">
                <a:solidFill>
                  <a:srgbClr val="404040"/>
                </a:solidFill>
                <a:latin typeface="Times New Roman"/>
                <a:ea typeface="微软雅黑"/>
                <a:cs typeface="Times New Roman"/>
              </a:rPr>
              <a:t>的电流表，当达到满偏时，分流电阻</a:t>
            </a:r>
            <a:r>
              <a:rPr lang="en-US" altLang="zh-CN" sz="2600" i="1" kern="100" dirty="0">
                <a:solidFill>
                  <a:srgbClr val="404040"/>
                </a:solidFill>
                <a:latin typeface="Times New Roman"/>
                <a:ea typeface="微软雅黑"/>
                <a:cs typeface="Courier New"/>
              </a:rPr>
              <a:t>R</a:t>
            </a:r>
            <a:r>
              <a:rPr lang="en-US" altLang="zh-CN" sz="2600" kern="100" baseline="-250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的分流</a:t>
            </a:r>
            <a:r>
              <a:rPr lang="en-US" altLang="zh-CN" sz="2600" i="1" kern="100" dirty="0">
                <a:solidFill>
                  <a:srgbClr val="404040"/>
                </a:solidFill>
                <a:latin typeface="Times New Roman"/>
                <a:ea typeface="微软雅黑"/>
                <a:cs typeface="Courier New"/>
              </a:rPr>
              <a:t>I</a:t>
            </a:r>
            <a:r>
              <a:rPr lang="en-US" altLang="zh-CN" sz="2600" i="1" kern="100" baseline="-25000" dirty="0">
                <a:solidFill>
                  <a:srgbClr val="404040"/>
                </a:solidFill>
                <a:latin typeface="Times New Roman"/>
                <a:ea typeface="微软雅黑"/>
                <a:cs typeface="Courier New"/>
              </a:rPr>
              <a:t>R</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I</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I</a:t>
            </a:r>
            <a:r>
              <a:rPr lang="en-US" altLang="zh-CN" sz="2600" kern="100" baseline="-25000" dirty="0" err="1">
                <a:solidFill>
                  <a:srgbClr val="404040"/>
                </a:solidFill>
                <a:latin typeface="Times New Roman"/>
                <a:ea typeface="微软雅黑"/>
                <a:cs typeface="Courier New"/>
              </a:rPr>
              <a:t>g</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0.597 </a:t>
            </a:r>
            <a:r>
              <a:rPr lang="en-US" altLang="zh-CN" sz="2600" kern="100" dirty="0" smtClean="0">
                <a:solidFill>
                  <a:srgbClr val="404040"/>
                </a:solidFill>
                <a:latin typeface="Times New Roman"/>
                <a:ea typeface="微软雅黑"/>
                <a:cs typeface="Courier New"/>
              </a:rPr>
              <a:t>A</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402584929"/>
              </p:ext>
            </p:extLst>
          </p:nvPr>
        </p:nvGraphicFramePr>
        <p:xfrm>
          <a:off x="467544" y="2706141"/>
          <a:ext cx="7251700" cy="2601913"/>
        </p:xfrm>
        <a:graphic>
          <a:graphicData uri="http://schemas.openxmlformats.org/presentationml/2006/ole">
            <mc:AlternateContent xmlns:mc="http://schemas.openxmlformats.org/markup-compatibility/2006">
              <mc:Choice xmlns:v="urn:schemas-microsoft-com:vml" Requires="v">
                <p:oleObj spid="_x0000_s14342" name="文档" r:id="rId4" imgW="7251180" imgH="2601154" progId="Word.Document.12">
                  <p:embed/>
                </p:oleObj>
              </mc:Choice>
              <mc:Fallback>
                <p:oleObj name="文档" r:id="rId4" imgW="7251180" imgH="2601154" progId="Word.Document.12">
                  <p:embed/>
                  <p:pic>
                    <p:nvPicPr>
                      <p:cNvPr id="0" name=""/>
                      <p:cNvPicPr/>
                      <p:nvPr/>
                    </p:nvPicPr>
                    <p:blipFill>
                      <a:blip r:embed="rId5"/>
                      <a:stretch>
                        <a:fillRect/>
                      </a:stretch>
                    </p:blipFill>
                    <p:spPr>
                      <a:xfrm>
                        <a:off x="467544" y="2706141"/>
                        <a:ext cx="7251700" cy="2601913"/>
                      </a:xfrm>
                      <a:prstGeom prst="rect">
                        <a:avLst/>
                      </a:prstGeom>
                    </p:spPr>
                  </p:pic>
                </p:oleObj>
              </mc:Fallback>
            </mc:AlternateContent>
          </a:graphicData>
        </a:graphic>
      </p:graphicFrame>
      <p:sp>
        <p:nvSpPr>
          <p:cNvPr id="6" name="矩形 5"/>
          <p:cNvSpPr/>
          <p:nvPr/>
        </p:nvSpPr>
        <p:spPr>
          <a:xfrm>
            <a:off x="387916" y="4352810"/>
            <a:ext cx="2185214" cy="812530"/>
          </a:xfrm>
          <a:prstGeom prst="rect">
            <a:avLst/>
          </a:prstGeom>
        </p:spPr>
        <p:txBody>
          <a:bodyPr wrap="none">
            <a:spAutoFit/>
          </a:bodyPr>
          <a:lstStyle/>
          <a:p>
            <a:pPr lvl="0" algn="just">
              <a:lnSpc>
                <a:spcPct val="180000"/>
              </a:lnSpc>
            </a:pPr>
            <a:r>
              <a:rPr lang="zh-CN" altLang="zh-CN" sz="2600" b="1" kern="100" dirty="0">
                <a:solidFill>
                  <a:srgbClr val="00B0F0"/>
                </a:solidFill>
                <a:latin typeface="Times New Roman"/>
                <a:ea typeface="微软雅黑"/>
                <a:cs typeface="Times New Roman"/>
              </a:rPr>
              <a:t>答案　</a:t>
            </a:r>
            <a:r>
              <a:rPr lang="zh-CN" altLang="zh-CN" sz="2600" kern="100" dirty="0">
                <a:solidFill>
                  <a:srgbClr val="E36C0A"/>
                </a:solidFill>
                <a:latin typeface="Times New Roman"/>
                <a:ea typeface="微软雅黑"/>
                <a:cs typeface="Times New Roman"/>
              </a:rPr>
              <a:t>见解析</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529465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764" y="195486"/>
            <a:ext cx="8436457" cy="3018134"/>
          </a:xfrm>
          <a:prstGeom prst="rect">
            <a:avLst/>
          </a:prstGeom>
        </p:spPr>
        <p:txBody>
          <a:bodyPr wrap="square">
            <a:spAutoFit/>
          </a:bodyPr>
          <a:lstStyle/>
          <a:p>
            <a:pPr algn="just">
              <a:lnSpc>
                <a:spcPct val="150000"/>
              </a:lnSpc>
              <a:spcAft>
                <a:spcPts val="0"/>
              </a:spcAft>
            </a:pPr>
            <a:r>
              <a:rPr lang="zh-CN" altLang="zh-CN" sz="2600" b="1" kern="100" dirty="0">
                <a:solidFill>
                  <a:srgbClr val="00B050"/>
                </a:solidFill>
                <a:latin typeface="Times New Roman"/>
                <a:ea typeface="微软雅黑"/>
                <a:cs typeface="Times New Roman"/>
              </a:rPr>
              <a:t>针对训练　</a:t>
            </a:r>
            <a:r>
              <a:rPr lang="zh-CN" altLang="zh-CN" sz="2600" kern="100" dirty="0">
                <a:solidFill>
                  <a:srgbClr val="404040"/>
                </a:solidFill>
                <a:latin typeface="Times New Roman"/>
                <a:ea typeface="微软雅黑"/>
                <a:cs typeface="Times New Roman"/>
              </a:rPr>
              <a:t>有一只满偏电流</a:t>
            </a:r>
            <a:r>
              <a:rPr lang="en-US" altLang="zh-CN" sz="2600" i="1" kern="100" dirty="0" err="1">
                <a:solidFill>
                  <a:srgbClr val="404040"/>
                </a:solidFill>
                <a:latin typeface="Times New Roman"/>
                <a:ea typeface="微软雅黑"/>
                <a:cs typeface="Courier New"/>
              </a:rPr>
              <a:t>I</a:t>
            </a:r>
            <a:r>
              <a:rPr lang="en-US" altLang="zh-CN" sz="2600" kern="100" baseline="-25000" dirty="0" err="1">
                <a:solidFill>
                  <a:srgbClr val="404040"/>
                </a:solidFill>
                <a:latin typeface="Times New Roman"/>
                <a:ea typeface="微软雅黑"/>
                <a:cs typeface="Courier New"/>
              </a:rPr>
              <a:t>g</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5 mA</a:t>
            </a:r>
            <a:r>
              <a:rPr lang="zh-CN" altLang="zh-CN" sz="2600" kern="100" dirty="0">
                <a:solidFill>
                  <a:srgbClr val="404040"/>
                </a:solidFill>
                <a:latin typeface="Times New Roman"/>
                <a:ea typeface="微软雅黑"/>
                <a:cs typeface="Times New Roman"/>
              </a:rPr>
              <a:t>，内阻</a:t>
            </a:r>
            <a:r>
              <a:rPr lang="en-US" altLang="zh-CN" sz="2600" i="1" kern="100" dirty="0" err="1">
                <a:solidFill>
                  <a:srgbClr val="404040"/>
                </a:solidFill>
                <a:latin typeface="Times New Roman"/>
                <a:ea typeface="微软雅黑"/>
                <a:cs typeface="Courier New"/>
              </a:rPr>
              <a:t>R</a:t>
            </a:r>
            <a:r>
              <a:rPr lang="en-US" altLang="zh-CN" sz="2600" kern="100" baseline="-25000" dirty="0" err="1">
                <a:solidFill>
                  <a:srgbClr val="404040"/>
                </a:solidFill>
                <a:latin typeface="Times New Roman"/>
                <a:ea typeface="微软雅黑"/>
                <a:cs typeface="Courier New"/>
              </a:rPr>
              <a:t>g</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400 Ω</a:t>
            </a:r>
            <a:r>
              <a:rPr lang="zh-CN" altLang="zh-CN" sz="2600" kern="100" dirty="0">
                <a:solidFill>
                  <a:srgbClr val="404040"/>
                </a:solidFill>
                <a:latin typeface="Times New Roman"/>
                <a:ea typeface="微软雅黑"/>
                <a:cs typeface="Times New Roman"/>
              </a:rPr>
              <a:t>的电流表</a:t>
            </a:r>
            <a:r>
              <a:rPr lang="en-US" altLang="zh-CN" sz="2600" kern="100" dirty="0">
                <a:solidFill>
                  <a:srgbClr val="404040"/>
                </a:solidFill>
                <a:latin typeface="Times New Roman"/>
                <a:ea typeface="微软雅黑"/>
                <a:cs typeface="Courier New"/>
              </a:rPr>
              <a:t>G.</a:t>
            </a:r>
            <a:r>
              <a:rPr lang="zh-CN" altLang="zh-CN" sz="2600" kern="100" dirty="0">
                <a:solidFill>
                  <a:srgbClr val="404040"/>
                </a:solidFill>
                <a:latin typeface="Times New Roman"/>
                <a:ea typeface="微软雅黑"/>
                <a:cs typeface="Times New Roman"/>
              </a:rPr>
              <a:t>若把它改装成量程为</a:t>
            </a:r>
            <a:r>
              <a:rPr lang="en-US" altLang="zh-CN" sz="2600" kern="100" dirty="0">
                <a:solidFill>
                  <a:srgbClr val="404040"/>
                </a:solidFill>
                <a:latin typeface="Times New Roman"/>
                <a:ea typeface="微软雅黑"/>
                <a:cs typeface="Courier New"/>
              </a:rPr>
              <a:t>10 V</a:t>
            </a:r>
            <a:r>
              <a:rPr lang="zh-CN" altLang="zh-CN" sz="2600" kern="100" dirty="0">
                <a:solidFill>
                  <a:srgbClr val="404040"/>
                </a:solidFill>
                <a:latin typeface="Times New Roman"/>
                <a:ea typeface="微软雅黑"/>
                <a:cs typeface="Times New Roman"/>
              </a:rPr>
              <a:t>的电压表，应</a:t>
            </a:r>
            <a:r>
              <a:rPr lang="en-US" altLang="zh-CN" sz="2600" kern="100" dirty="0">
                <a:solidFill>
                  <a:srgbClr val="404040"/>
                </a:solidFill>
                <a:latin typeface="Times New Roman"/>
                <a:ea typeface="微软雅黑"/>
                <a:cs typeface="Courier New"/>
              </a:rPr>
              <a:t>______</a:t>
            </a:r>
            <a:r>
              <a:rPr lang="zh-CN" altLang="zh-CN" sz="2600" kern="100" dirty="0">
                <a:solidFill>
                  <a:srgbClr val="404040"/>
                </a:solidFill>
                <a:latin typeface="Times New Roman"/>
                <a:ea typeface="微软雅黑"/>
                <a:cs typeface="Times New Roman"/>
              </a:rPr>
              <a:t>联一个</a:t>
            </a:r>
            <a:r>
              <a:rPr lang="en-US" altLang="zh-CN" sz="2600" kern="100" dirty="0">
                <a:solidFill>
                  <a:srgbClr val="404040"/>
                </a:solidFill>
                <a:latin typeface="Times New Roman"/>
                <a:ea typeface="微软雅黑"/>
                <a:cs typeface="Courier New"/>
              </a:rPr>
              <a:t>______ Ω</a:t>
            </a:r>
            <a:r>
              <a:rPr lang="zh-CN" altLang="zh-CN" sz="2600" kern="100" dirty="0">
                <a:solidFill>
                  <a:srgbClr val="404040"/>
                </a:solidFill>
                <a:latin typeface="Times New Roman"/>
                <a:ea typeface="微软雅黑"/>
                <a:cs typeface="Times New Roman"/>
              </a:rPr>
              <a:t>的分压电阻，该电压表的内阻为</a:t>
            </a:r>
            <a:r>
              <a:rPr lang="en-US" altLang="zh-CN" sz="2600" kern="100" dirty="0">
                <a:solidFill>
                  <a:srgbClr val="404040"/>
                </a:solidFill>
                <a:latin typeface="Times New Roman"/>
                <a:ea typeface="微软雅黑"/>
                <a:cs typeface="Courier New"/>
              </a:rPr>
              <a:t>______ Ω</a:t>
            </a:r>
            <a:r>
              <a:rPr lang="zh-CN" altLang="zh-CN" sz="2600" kern="100" dirty="0">
                <a:solidFill>
                  <a:srgbClr val="404040"/>
                </a:solidFill>
                <a:latin typeface="Times New Roman"/>
                <a:ea typeface="微软雅黑"/>
                <a:cs typeface="Times New Roman"/>
              </a:rPr>
              <a:t>；若把它改装成量程为</a:t>
            </a:r>
            <a:r>
              <a:rPr lang="en-US" altLang="zh-CN" sz="2600" kern="100" dirty="0">
                <a:solidFill>
                  <a:srgbClr val="404040"/>
                </a:solidFill>
                <a:latin typeface="Times New Roman"/>
                <a:ea typeface="微软雅黑"/>
                <a:cs typeface="Courier New"/>
              </a:rPr>
              <a:t>3 A</a:t>
            </a:r>
            <a:r>
              <a:rPr lang="zh-CN" altLang="zh-CN" sz="2600" kern="100" dirty="0">
                <a:solidFill>
                  <a:srgbClr val="404040"/>
                </a:solidFill>
                <a:latin typeface="Times New Roman"/>
                <a:ea typeface="微软雅黑"/>
                <a:cs typeface="Times New Roman"/>
              </a:rPr>
              <a:t>的电流表，应</a:t>
            </a:r>
            <a:r>
              <a:rPr lang="en-US" altLang="zh-CN" sz="2600" kern="100" dirty="0">
                <a:solidFill>
                  <a:srgbClr val="404040"/>
                </a:solidFill>
                <a:latin typeface="Times New Roman"/>
                <a:ea typeface="微软雅黑"/>
                <a:cs typeface="Courier New"/>
              </a:rPr>
              <a:t>________</a:t>
            </a:r>
            <a:r>
              <a:rPr lang="zh-CN" altLang="zh-CN" sz="2600" kern="100" dirty="0">
                <a:solidFill>
                  <a:srgbClr val="404040"/>
                </a:solidFill>
                <a:latin typeface="Times New Roman"/>
                <a:ea typeface="微软雅黑"/>
                <a:cs typeface="Times New Roman"/>
              </a:rPr>
              <a:t>联一个</a:t>
            </a:r>
            <a:r>
              <a:rPr lang="en-US" altLang="zh-CN" sz="2600" kern="100" dirty="0">
                <a:solidFill>
                  <a:srgbClr val="404040"/>
                </a:solidFill>
                <a:latin typeface="Times New Roman"/>
                <a:ea typeface="微软雅黑"/>
                <a:cs typeface="Courier New"/>
              </a:rPr>
              <a:t>________ Ω</a:t>
            </a:r>
            <a:r>
              <a:rPr lang="zh-CN" altLang="zh-CN" sz="2600" kern="100" dirty="0">
                <a:solidFill>
                  <a:srgbClr val="404040"/>
                </a:solidFill>
                <a:latin typeface="Times New Roman"/>
                <a:ea typeface="微软雅黑"/>
                <a:cs typeface="Times New Roman"/>
              </a:rPr>
              <a:t>的分流电阻，该电流表的内阻为</a:t>
            </a:r>
            <a:r>
              <a:rPr lang="en-US" altLang="zh-CN" sz="2600" kern="100" dirty="0">
                <a:solidFill>
                  <a:srgbClr val="404040"/>
                </a:solidFill>
                <a:latin typeface="Times New Roman"/>
                <a:ea typeface="微软雅黑"/>
                <a:cs typeface="Courier New"/>
              </a:rPr>
              <a:t>______ Ω.</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099662725"/>
              </p:ext>
            </p:extLst>
          </p:nvPr>
        </p:nvGraphicFramePr>
        <p:xfrm>
          <a:off x="381635" y="3307398"/>
          <a:ext cx="8564563" cy="2408237"/>
        </p:xfrm>
        <a:graphic>
          <a:graphicData uri="http://schemas.openxmlformats.org/presentationml/2006/ole">
            <mc:AlternateContent xmlns:mc="http://schemas.openxmlformats.org/markup-compatibility/2006">
              <mc:Choice xmlns:v="urn:schemas-microsoft-com:vml" Requires="v">
                <p:oleObj spid="_x0000_s16389" name="文档" r:id="rId4" imgW="8569751" imgH="2403894" progId="Word.Document.12">
                  <p:embed/>
                </p:oleObj>
              </mc:Choice>
              <mc:Fallback>
                <p:oleObj name="文档" r:id="rId4" imgW="8569751" imgH="2403894" progId="Word.Document.12">
                  <p:embed/>
                  <p:pic>
                    <p:nvPicPr>
                      <p:cNvPr id="0" name=""/>
                      <p:cNvPicPr/>
                      <p:nvPr/>
                    </p:nvPicPr>
                    <p:blipFill>
                      <a:blip r:embed="rId5"/>
                      <a:stretch>
                        <a:fillRect/>
                      </a:stretch>
                    </p:blipFill>
                    <p:spPr>
                      <a:xfrm>
                        <a:off x="381635" y="3307398"/>
                        <a:ext cx="8564563" cy="2408237"/>
                      </a:xfrm>
                      <a:prstGeom prst="rect">
                        <a:avLst/>
                      </a:prstGeom>
                    </p:spPr>
                  </p:pic>
                </p:oleObj>
              </mc:Fallback>
            </mc:AlternateContent>
          </a:graphicData>
        </a:graphic>
      </p:graphicFrame>
    </p:spTree>
    <p:extLst>
      <p:ext uri="{BB962C8B-B14F-4D97-AF65-F5344CB8AC3E}">
        <p14:creationId xmlns:p14="http://schemas.microsoft.com/office/powerpoint/2010/main" val="2995325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528" y="123478"/>
            <a:ext cx="8352928" cy="1817805"/>
          </a:xfrm>
          <a:prstGeom prst="rect">
            <a:avLst/>
          </a:prstGeom>
        </p:spPr>
        <p:txBody>
          <a:bodyPr wrap="square">
            <a:spAutoFit/>
          </a:bodyPr>
          <a:lstStyle/>
          <a:p>
            <a:pPr algn="just">
              <a:lnSpc>
                <a:spcPct val="150000"/>
              </a:lnSpc>
              <a:spcAft>
                <a:spcPts val="0"/>
              </a:spcAft>
            </a:pPr>
            <a:r>
              <a:rPr lang="en-US" altLang="zh-CN" sz="2600" kern="100" cap="all" dirty="0">
                <a:solidFill>
                  <a:srgbClr val="404040"/>
                </a:solidFill>
                <a:latin typeface="Times New Roman"/>
                <a:ea typeface="微软雅黑"/>
                <a:cs typeface="Courier New"/>
              </a:rPr>
              <a:t>1 600 Ω</a:t>
            </a:r>
            <a:r>
              <a:rPr lang="zh-CN" altLang="zh-CN" sz="2600" kern="100" cap="all" dirty="0">
                <a:solidFill>
                  <a:srgbClr val="404040"/>
                </a:solidFill>
                <a:latin typeface="Times New Roman"/>
                <a:ea typeface="微软雅黑"/>
                <a:cs typeface="Times New Roman"/>
              </a:rPr>
              <a:t>，该电压表内阻</a:t>
            </a:r>
            <a:r>
              <a:rPr lang="en-US" altLang="zh-CN" sz="2600" i="1" kern="100" cap="all" dirty="0">
                <a:solidFill>
                  <a:srgbClr val="404040"/>
                </a:solidFill>
                <a:latin typeface="Times New Roman"/>
                <a:ea typeface="微软雅黑"/>
                <a:cs typeface="Courier New"/>
              </a:rPr>
              <a:t>R</a:t>
            </a:r>
            <a:r>
              <a:rPr lang="en-US" altLang="zh-CN" sz="2600" kern="100" cap="all" baseline="-25000" dirty="0">
                <a:solidFill>
                  <a:srgbClr val="404040"/>
                </a:solidFill>
                <a:latin typeface="Times New Roman"/>
                <a:ea typeface="微软雅黑"/>
                <a:cs typeface="Courier New"/>
              </a:rPr>
              <a:t>V</a:t>
            </a:r>
            <a:r>
              <a:rPr lang="zh-CN" altLang="zh-CN" sz="2600" kern="100" cap="all" dirty="0">
                <a:solidFill>
                  <a:srgbClr val="404040"/>
                </a:solidFill>
                <a:latin typeface="Times New Roman"/>
                <a:ea typeface="微软雅黑"/>
                <a:cs typeface="Times New Roman"/>
              </a:rPr>
              <a:t>＝</a:t>
            </a:r>
            <a:r>
              <a:rPr lang="en-US" altLang="zh-CN" sz="2600" i="1" kern="100" cap="all" dirty="0" err="1">
                <a:solidFill>
                  <a:srgbClr val="404040"/>
                </a:solidFill>
                <a:latin typeface="Times New Roman"/>
                <a:ea typeface="微软雅黑"/>
                <a:cs typeface="Courier New"/>
              </a:rPr>
              <a:t>R</a:t>
            </a:r>
            <a:r>
              <a:rPr lang="en-US" altLang="zh-CN" sz="2600" kern="100" cap="all" baseline="-25000" dirty="0" err="1">
                <a:solidFill>
                  <a:srgbClr val="404040"/>
                </a:solidFill>
                <a:latin typeface="Times New Roman"/>
                <a:ea typeface="微软雅黑"/>
                <a:cs typeface="Courier New"/>
              </a:rPr>
              <a:t>g</a:t>
            </a:r>
            <a:r>
              <a:rPr lang="zh-CN" altLang="zh-CN" sz="2600" kern="100" cap="all" dirty="0">
                <a:solidFill>
                  <a:srgbClr val="404040"/>
                </a:solidFill>
                <a:latin typeface="Times New Roman"/>
                <a:ea typeface="微软雅黑"/>
                <a:cs typeface="Times New Roman"/>
              </a:rPr>
              <a:t>＋</a:t>
            </a:r>
            <a:r>
              <a:rPr lang="en-US" altLang="zh-CN" sz="2600" i="1" kern="100" cap="all" dirty="0">
                <a:solidFill>
                  <a:srgbClr val="404040"/>
                </a:solidFill>
                <a:latin typeface="Times New Roman"/>
                <a:ea typeface="微软雅黑"/>
                <a:cs typeface="Courier New"/>
              </a:rPr>
              <a:t>R</a:t>
            </a:r>
            <a:r>
              <a:rPr lang="en-US" altLang="zh-CN" sz="2600" kern="100" cap="all" baseline="-25000" dirty="0">
                <a:solidFill>
                  <a:srgbClr val="404040"/>
                </a:solidFill>
                <a:latin typeface="Times New Roman"/>
                <a:ea typeface="微软雅黑"/>
                <a:cs typeface="Courier New"/>
              </a:rPr>
              <a:t>1</a:t>
            </a:r>
            <a:r>
              <a:rPr lang="zh-CN" altLang="zh-CN" sz="2600" kern="100" cap="all" dirty="0">
                <a:solidFill>
                  <a:srgbClr val="404040"/>
                </a:solidFill>
                <a:latin typeface="Times New Roman"/>
                <a:ea typeface="微软雅黑"/>
                <a:cs typeface="Times New Roman"/>
              </a:rPr>
              <a:t>＝</a:t>
            </a:r>
            <a:r>
              <a:rPr lang="en-US" altLang="zh-CN" sz="2600" kern="100" cap="all" dirty="0">
                <a:solidFill>
                  <a:srgbClr val="404040"/>
                </a:solidFill>
                <a:latin typeface="Times New Roman"/>
                <a:ea typeface="微软雅黑"/>
                <a:cs typeface="Courier New"/>
              </a:rPr>
              <a:t>2 000 Ω</a:t>
            </a:r>
            <a:r>
              <a:rPr lang="en-US" altLang="zh-CN" sz="2600" kern="100" cap="all" dirty="0" smtClean="0">
                <a:solidFill>
                  <a:srgbClr val="404040"/>
                </a:solidFill>
                <a:latin typeface="Times New Roman"/>
                <a:ea typeface="微软雅黑"/>
                <a:cs typeface="Courier New"/>
              </a:rPr>
              <a:t>.</a:t>
            </a:r>
          </a:p>
          <a:p>
            <a:pPr algn="just">
              <a:lnSpc>
                <a:spcPct val="150000"/>
              </a:lnSpc>
              <a:spcAft>
                <a:spcPts val="0"/>
              </a:spcAft>
            </a:pPr>
            <a:r>
              <a:rPr lang="zh-CN" altLang="zh-CN" sz="2600" kern="100" cap="all" dirty="0">
                <a:solidFill>
                  <a:srgbClr val="404040"/>
                </a:solidFill>
                <a:latin typeface="Times New Roman"/>
                <a:ea typeface="微软雅黑"/>
                <a:cs typeface="Times New Roman"/>
              </a:rPr>
              <a:t>改装成电流表时应并联一个分流电阻，由并联电路两端电压相等得</a:t>
            </a:r>
            <a:r>
              <a:rPr lang="en-US" altLang="zh-CN" sz="2600" i="1" kern="100" cap="all" dirty="0" err="1">
                <a:solidFill>
                  <a:srgbClr val="404040"/>
                </a:solidFill>
                <a:latin typeface="Times New Roman"/>
                <a:ea typeface="微软雅黑"/>
                <a:cs typeface="Courier New"/>
              </a:rPr>
              <a:t>I</a:t>
            </a:r>
            <a:r>
              <a:rPr lang="en-US" altLang="zh-CN" sz="2600" kern="100" cap="all" baseline="-25000" dirty="0" err="1">
                <a:solidFill>
                  <a:srgbClr val="404040"/>
                </a:solidFill>
                <a:latin typeface="Times New Roman"/>
                <a:ea typeface="微软雅黑"/>
                <a:cs typeface="Courier New"/>
              </a:rPr>
              <a:t>g</a:t>
            </a:r>
            <a:r>
              <a:rPr lang="en-US" altLang="zh-CN" sz="2600" i="1" kern="100" cap="all" dirty="0" err="1">
                <a:solidFill>
                  <a:srgbClr val="404040"/>
                </a:solidFill>
                <a:latin typeface="Times New Roman"/>
                <a:ea typeface="微软雅黑"/>
                <a:cs typeface="Courier New"/>
              </a:rPr>
              <a:t>R</a:t>
            </a:r>
            <a:r>
              <a:rPr lang="en-US" altLang="zh-CN" sz="2600" kern="100" cap="all" baseline="-25000" dirty="0" err="1">
                <a:solidFill>
                  <a:srgbClr val="404040"/>
                </a:solidFill>
                <a:latin typeface="Times New Roman"/>
                <a:ea typeface="微软雅黑"/>
                <a:cs typeface="Courier New"/>
              </a:rPr>
              <a:t>g</a:t>
            </a:r>
            <a:r>
              <a:rPr lang="zh-CN" altLang="zh-CN" sz="2600" kern="100" cap="all" dirty="0">
                <a:solidFill>
                  <a:srgbClr val="404040"/>
                </a:solidFill>
                <a:latin typeface="Times New Roman"/>
                <a:ea typeface="微软雅黑"/>
                <a:cs typeface="Times New Roman"/>
              </a:rPr>
              <a:t>＝</a:t>
            </a:r>
            <a:r>
              <a:rPr lang="en-US" altLang="zh-CN" sz="2600" kern="100" cap="all" dirty="0">
                <a:solidFill>
                  <a:srgbClr val="404040"/>
                </a:solidFill>
                <a:latin typeface="Times New Roman"/>
                <a:ea typeface="微软雅黑"/>
                <a:cs typeface="Courier New"/>
              </a:rPr>
              <a:t>(</a:t>
            </a:r>
            <a:r>
              <a:rPr lang="en-US" altLang="zh-CN" sz="2600" i="1" kern="100" cap="all" dirty="0">
                <a:solidFill>
                  <a:srgbClr val="404040"/>
                </a:solidFill>
                <a:latin typeface="Times New Roman"/>
                <a:ea typeface="微软雅黑"/>
                <a:cs typeface="Courier New"/>
              </a:rPr>
              <a:t>I</a:t>
            </a:r>
            <a:r>
              <a:rPr lang="zh-CN" altLang="zh-CN" sz="2600" kern="100" cap="all" dirty="0">
                <a:solidFill>
                  <a:srgbClr val="404040"/>
                </a:solidFill>
                <a:latin typeface="Times New Roman"/>
                <a:ea typeface="微软雅黑"/>
                <a:cs typeface="Times New Roman"/>
              </a:rPr>
              <a:t>－</a:t>
            </a:r>
            <a:r>
              <a:rPr lang="en-US" altLang="zh-CN" sz="2600" i="1" kern="100" cap="all" dirty="0" err="1">
                <a:solidFill>
                  <a:srgbClr val="404040"/>
                </a:solidFill>
                <a:latin typeface="Times New Roman"/>
                <a:ea typeface="微软雅黑"/>
                <a:cs typeface="Courier New"/>
              </a:rPr>
              <a:t>I</a:t>
            </a:r>
            <a:r>
              <a:rPr lang="en-US" altLang="zh-CN" sz="2600" kern="100" cap="all" baseline="-25000" dirty="0" err="1">
                <a:solidFill>
                  <a:srgbClr val="404040"/>
                </a:solidFill>
                <a:latin typeface="Times New Roman"/>
                <a:ea typeface="微软雅黑"/>
                <a:cs typeface="Courier New"/>
              </a:rPr>
              <a:t>g</a:t>
            </a:r>
            <a:r>
              <a:rPr lang="en-US" altLang="zh-CN" sz="2600" kern="100" cap="all" dirty="0">
                <a:solidFill>
                  <a:srgbClr val="404040"/>
                </a:solidFill>
                <a:latin typeface="Times New Roman"/>
                <a:ea typeface="微软雅黑"/>
                <a:cs typeface="Courier New"/>
              </a:rPr>
              <a:t>)</a:t>
            </a:r>
            <a:r>
              <a:rPr lang="en-US" altLang="zh-CN" sz="2600" i="1" kern="100" cap="all" dirty="0">
                <a:solidFill>
                  <a:srgbClr val="404040"/>
                </a:solidFill>
                <a:latin typeface="Times New Roman"/>
                <a:ea typeface="微软雅黑"/>
                <a:cs typeface="Courier New"/>
              </a:rPr>
              <a:t>R</a:t>
            </a:r>
            <a:r>
              <a:rPr lang="en-US" altLang="zh-CN" sz="2600" kern="100" cap="all" baseline="-25000" dirty="0">
                <a:solidFill>
                  <a:srgbClr val="404040"/>
                </a:solidFill>
                <a:latin typeface="Times New Roman"/>
                <a:ea typeface="微软雅黑"/>
                <a:cs typeface="Courier New"/>
              </a:rPr>
              <a:t>2</a:t>
            </a:r>
            <a:r>
              <a:rPr lang="en-US" altLang="zh-CN" sz="2600" kern="100" cap="all" dirty="0" smtClean="0">
                <a:solidFill>
                  <a:srgbClr val="404040"/>
                </a:solidFill>
                <a:latin typeface="Times New Roman"/>
                <a:ea typeface="微软雅黑"/>
                <a:cs typeface="Courier New"/>
              </a:rPr>
              <a:t>.</a:t>
            </a:r>
            <a:endParaRPr lang="zh-CN" altLang="zh-CN" sz="2600" kern="100" cap="all"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881781743"/>
              </p:ext>
            </p:extLst>
          </p:nvPr>
        </p:nvGraphicFramePr>
        <p:xfrm>
          <a:off x="359608" y="1988066"/>
          <a:ext cx="8229600" cy="2979737"/>
        </p:xfrm>
        <a:graphic>
          <a:graphicData uri="http://schemas.openxmlformats.org/presentationml/2006/ole">
            <mc:AlternateContent xmlns:mc="http://schemas.openxmlformats.org/markup-compatibility/2006">
              <mc:Choice xmlns:v="urn:schemas-microsoft-com:vml" Requires="v">
                <p:oleObj spid="_x0000_s17413" name="文档" r:id="rId4" imgW="8233646" imgH="2982840" progId="Word.Document.12">
                  <p:embed/>
                </p:oleObj>
              </mc:Choice>
              <mc:Fallback>
                <p:oleObj name="文档" r:id="rId4" imgW="8233646" imgH="2982840" progId="Word.Document.12">
                  <p:embed/>
                  <p:pic>
                    <p:nvPicPr>
                      <p:cNvPr id="0" name=""/>
                      <p:cNvPicPr/>
                      <p:nvPr/>
                    </p:nvPicPr>
                    <p:blipFill>
                      <a:blip r:embed="rId5"/>
                      <a:stretch>
                        <a:fillRect/>
                      </a:stretch>
                    </p:blipFill>
                    <p:spPr>
                      <a:xfrm>
                        <a:off x="359608" y="1988066"/>
                        <a:ext cx="8229600" cy="2979737"/>
                      </a:xfrm>
                      <a:prstGeom prst="rect">
                        <a:avLst/>
                      </a:prstGeom>
                    </p:spPr>
                  </p:pic>
                </p:oleObj>
              </mc:Fallback>
            </mc:AlternateContent>
          </a:graphicData>
        </a:graphic>
      </p:graphicFrame>
      <p:sp>
        <p:nvSpPr>
          <p:cNvPr id="5" name="矩形 4"/>
          <p:cNvSpPr/>
          <p:nvPr/>
        </p:nvSpPr>
        <p:spPr>
          <a:xfrm>
            <a:off x="243900" y="4387190"/>
            <a:ext cx="6519734" cy="617477"/>
          </a:xfrm>
          <a:prstGeom prst="rect">
            <a:avLst/>
          </a:prstGeom>
        </p:spPr>
        <p:txBody>
          <a:bodyPr wrap="non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chemeClr val="accent6">
                    <a:lumMod val="75000"/>
                  </a:schemeClr>
                </a:solidFill>
                <a:latin typeface="Times New Roman"/>
                <a:ea typeface="微软雅黑"/>
                <a:cs typeface="Times New Roman"/>
              </a:rPr>
              <a:t>串　</a:t>
            </a:r>
            <a:r>
              <a:rPr lang="en-US" altLang="zh-CN" sz="2600" kern="100" dirty="0">
                <a:solidFill>
                  <a:schemeClr val="accent6">
                    <a:lumMod val="75000"/>
                  </a:schemeClr>
                </a:solidFill>
                <a:latin typeface="Times New Roman"/>
                <a:ea typeface="微软雅黑"/>
                <a:cs typeface="Courier New"/>
              </a:rPr>
              <a:t>1 600</a:t>
            </a:r>
            <a:r>
              <a:rPr lang="zh-CN" altLang="zh-CN" sz="2600" kern="100" dirty="0">
                <a:solidFill>
                  <a:schemeClr val="accent6">
                    <a:lumMod val="75000"/>
                  </a:schemeClr>
                </a:solidFill>
                <a:latin typeface="Times New Roman"/>
                <a:ea typeface="微软雅黑"/>
                <a:cs typeface="Times New Roman"/>
              </a:rPr>
              <a:t>　</a:t>
            </a:r>
            <a:r>
              <a:rPr lang="en-US" altLang="zh-CN" sz="2600" kern="100" dirty="0">
                <a:solidFill>
                  <a:schemeClr val="accent6">
                    <a:lumMod val="75000"/>
                  </a:schemeClr>
                </a:solidFill>
                <a:latin typeface="Times New Roman"/>
                <a:ea typeface="微软雅黑"/>
                <a:cs typeface="Courier New"/>
              </a:rPr>
              <a:t>2 000</a:t>
            </a:r>
            <a:r>
              <a:rPr lang="zh-CN" altLang="zh-CN" sz="2600" kern="100" dirty="0">
                <a:solidFill>
                  <a:schemeClr val="accent6">
                    <a:lumMod val="75000"/>
                  </a:schemeClr>
                </a:solidFill>
                <a:latin typeface="Times New Roman"/>
                <a:ea typeface="微软雅黑"/>
                <a:cs typeface="Times New Roman"/>
              </a:rPr>
              <a:t>　并　</a:t>
            </a:r>
            <a:r>
              <a:rPr lang="en-US" altLang="zh-CN" sz="2600" kern="100" dirty="0">
                <a:solidFill>
                  <a:schemeClr val="accent6">
                    <a:lumMod val="75000"/>
                  </a:schemeClr>
                </a:solidFill>
                <a:latin typeface="Times New Roman"/>
                <a:ea typeface="微软雅黑"/>
                <a:cs typeface="Courier New"/>
              </a:rPr>
              <a:t>0.668</a:t>
            </a:r>
            <a:r>
              <a:rPr lang="zh-CN" altLang="zh-CN" sz="2600" kern="100" dirty="0">
                <a:solidFill>
                  <a:schemeClr val="accent6">
                    <a:lumMod val="75000"/>
                  </a:schemeClr>
                </a:solidFill>
                <a:latin typeface="Times New Roman"/>
                <a:ea typeface="微软雅黑"/>
                <a:cs typeface="Times New Roman"/>
              </a:rPr>
              <a:t>　</a:t>
            </a:r>
            <a:r>
              <a:rPr lang="en-US" altLang="zh-CN" sz="2600" kern="100" dirty="0">
                <a:solidFill>
                  <a:schemeClr val="accent6">
                    <a:lumMod val="75000"/>
                  </a:schemeClr>
                </a:solidFill>
                <a:latin typeface="Times New Roman"/>
                <a:ea typeface="微软雅黑"/>
                <a:cs typeface="Courier New"/>
              </a:rPr>
              <a:t>0.667</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28208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圆角矩形 25">
            <a:hlinkClick r:id="rId3" action="ppaction://hlinksldjump"/>
          </p:cNvPr>
          <p:cNvSpPr/>
          <p:nvPr/>
        </p:nvSpPr>
        <p:spPr>
          <a:xfrm>
            <a:off x="2483768" y="2438088"/>
            <a:ext cx="1644881" cy="1069766"/>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a:hlinkClick r:id="rId3" action="ppaction://hlinksldjump"/>
          </p:cNvPr>
          <p:cNvSpPr txBox="1"/>
          <p:nvPr/>
        </p:nvSpPr>
        <p:spPr>
          <a:xfrm>
            <a:off x="2588651" y="2638765"/>
            <a:ext cx="1415772" cy="581057"/>
          </a:xfrm>
          <a:prstGeom prst="rect">
            <a:avLst/>
          </a:prstGeom>
          <a:noFill/>
        </p:spPr>
        <p:txBody>
          <a:bodyPr wrap="none">
            <a:spAutoFit/>
          </a:bodyPr>
          <a:lstStyle/>
          <a:p>
            <a:pPr lvl="0">
              <a:lnSpc>
                <a:spcPct val="150000"/>
              </a:lnSpc>
              <a:defRPr/>
            </a:pPr>
            <a:r>
              <a:rPr lang="zh-CN" altLang="en-US" sz="2400" b="1" smtClean="0">
                <a:solidFill>
                  <a:schemeClr val="bg1"/>
                </a:solidFill>
                <a:latin typeface="微软雅黑" pitchFamily="34" charset="-122"/>
                <a:ea typeface="微软雅黑" pitchFamily="34" charset="-122"/>
              </a:rPr>
              <a:t>知识探究</a:t>
            </a:r>
            <a:endParaRPr lang="zh-CN" altLang="en-US" sz="2400" b="1" dirty="0">
              <a:solidFill>
                <a:schemeClr val="bg1"/>
              </a:solidFill>
              <a:latin typeface="微软雅黑" pitchFamily="34" charset="-122"/>
              <a:ea typeface="微软雅黑" pitchFamily="34" charset="-122"/>
            </a:endParaRPr>
          </a:p>
        </p:txBody>
      </p:sp>
      <p:sp>
        <p:nvSpPr>
          <p:cNvPr id="28" name="圆角矩形 27">
            <a:hlinkClick r:id="rId4" action="ppaction://hlinksldjump"/>
          </p:cNvPr>
          <p:cNvSpPr/>
          <p:nvPr/>
        </p:nvSpPr>
        <p:spPr>
          <a:xfrm>
            <a:off x="4727319" y="2438088"/>
            <a:ext cx="1644881" cy="1069766"/>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a:hlinkClick r:id="rId4" action="ppaction://hlinksldjump"/>
          </p:cNvPr>
          <p:cNvSpPr txBox="1"/>
          <p:nvPr/>
        </p:nvSpPr>
        <p:spPr>
          <a:xfrm>
            <a:off x="4835409" y="2638765"/>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自我检测</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459165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577652" y="532874"/>
            <a:ext cx="2627784" cy="523220"/>
          </a:xfrm>
          <a:prstGeom prst="rect">
            <a:avLst/>
          </a:prstGeom>
        </p:spPr>
        <p:txBody>
          <a:bodyPr wrap="square">
            <a:spAutoFit/>
          </a:bodyPr>
          <a:lstStyle/>
          <a:p>
            <a:r>
              <a:rPr lang="zh-CN" altLang="en-US" sz="2800" b="1" dirty="0" smtClean="0">
                <a:solidFill>
                  <a:schemeClr val="accent6">
                    <a:lumMod val="75000"/>
                  </a:schemeClr>
                </a:solidFill>
                <a:latin typeface="微软雅黑" pitchFamily="34" charset="-122"/>
                <a:ea typeface="微软雅黑" pitchFamily="34" charset="-122"/>
              </a:rPr>
              <a:t>课堂要点小结</a:t>
            </a:r>
            <a:endParaRPr lang="zh-CN" altLang="en-US" sz="2800" b="1" dirty="0">
              <a:solidFill>
                <a:schemeClr val="accent6">
                  <a:lumMod val="75000"/>
                </a:schemeClr>
              </a:solidFill>
              <a:latin typeface="微软雅黑" pitchFamily="34" charset="-122"/>
              <a:ea typeface="微软雅黑" pitchFamily="34" charset="-122"/>
            </a:endParaRPr>
          </a:p>
        </p:txBody>
      </p:sp>
      <p:sp>
        <p:nvSpPr>
          <p:cNvPr id="4" name="圆角矩形 3"/>
          <p:cNvSpPr/>
          <p:nvPr/>
        </p:nvSpPr>
        <p:spPr>
          <a:xfrm>
            <a:off x="607954" y="1108938"/>
            <a:ext cx="7934011" cy="3046988"/>
          </a:xfrm>
          <a:prstGeom prst="roundRect">
            <a:avLst>
              <a:gd name="adj" fmla="val 3787"/>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15362" name="图片 1"/>
          <p:cNvPicPr>
            <a:picLocks noChangeAspect="1" noChangeArrowheads="1"/>
          </p:cNvPicPr>
          <p:nvPr/>
        </p:nvPicPr>
        <p:blipFill>
          <a:blip r:embed="rId4">
            <a:clrChange>
              <a:clrFrom>
                <a:srgbClr val="E3E3E3"/>
              </a:clrFrom>
              <a:clrTo>
                <a:srgbClr val="E3E3E3">
                  <a:alpha val="0"/>
                </a:srgbClr>
              </a:clrTo>
            </a:clrChange>
            <a:extLst>
              <a:ext uri="{28A0092B-C50C-407E-A947-70E740481C1C}">
                <a14:useLocalDpi xmlns:a14="http://schemas.microsoft.com/office/drawing/2010/main" val="0"/>
              </a:ext>
            </a:extLst>
          </a:blip>
          <a:srcRect/>
          <a:stretch>
            <a:fillRect/>
          </a:stretch>
        </p:blipFill>
        <p:spPr bwMode="auto">
          <a:xfrm>
            <a:off x="1477266" y="1635646"/>
            <a:ext cx="6191078" cy="1985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60489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flipV="1">
            <a:off x="539552" y="332656"/>
            <a:ext cx="8208912" cy="6846"/>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79512" y="919703"/>
            <a:ext cx="8352928" cy="4293483"/>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并联电路的特点</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下列说法中正确的是</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一个电阻和一根无电阻的理想导线并联，总电阻为零</a:t>
            </a:r>
            <a:endParaRPr lang="zh-CN" altLang="zh-CN" sz="260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并联电路任一支路的电阻都大于电路的总电阻</a:t>
            </a:r>
            <a:endParaRPr lang="zh-CN" altLang="zh-CN" sz="260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并联电路任一支路电阻增大</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其他支路不变</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，则总</a:t>
            </a:r>
            <a:r>
              <a:rPr lang="zh-CN" altLang="zh-CN" sz="2600" kern="100" dirty="0" smtClean="0">
                <a:solidFill>
                  <a:srgbClr val="404040"/>
                </a:solidFill>
                <a:latin typeface="Times New Roman"/>
                <a:ea typeface="微软雅黑"/>
                <a:cs typeface="Times New Roman"/>
              </a:rPr>
              <a:t>电阻</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600" kern="100" dirty="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也</a:t>
            </a:r>
            <a:r>
              <a:rPr lang="zh-CN" altLang="zh-CN" sz="2600" kern="100" dirty="0">
                <a:solidFill>
                  <a:srgbClr val="404040"/>
                </a:solidFill>
                <a:latin typeface="Times New Roman"/>
                <a:ea typeface="微软雅黑"/>
                <a:cs typeface="Times New Roman"/>
              </a:rPr>
              <a:t>增大</a:t>
            </a:r>
            <a:endParaRPr lang="zh-CN" altLang="zh-CN" sz="260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并联电路任一支路电阻增大</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其他支路不变</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，则总</a:t>
            </a:r>
            <a:r>
              <a:rPr lang="zh-CN" altLang="zh-CN" sz="2600" kern="100" dirty="0" smtClean="0">
                <a:solidFill>
                  <a:srgbClr val="404040"/>
                </a:solidFill>
                <a:latin typeface="Times New Roman"/>
                <a:ea typeface="微软雅黑"/>
                <a:cs typeface="Times New Roman"/>
              </a:rPr>
              <a:t>电阻</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600" kern="100" dirty="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一定</a:t>
            </a:r>
            <a:r>
              <a:rPr lang="zh-CN" altLang="zh-CN" sz="2600" kern="100" dirty="0">
                <a:solidFill>
                  <a:srgbClr val="404040"/>
                </a:solidFill>
                <a:latin typeface="Times New Roman"/>
                <a:ea typeface="微软雅黑"/>
                <a:cs typeface="Times New Roman"/>
              </a:rPr>
              <a:t>减小</a:t>
            </a:r>
            <a:endParaRPr lang="zh-CN" altLang="zh-CN" sz="2600" kern="100" dirty="0">
              <a:effectLst/>
              <a:latin typeface="宋体"/>
              <a:cs typeface="Courier New"/>
            </a:endParaRPr>
          </a:p>
        </p:txBody>
      </p:sp>
      <p:sp>
        <p:nvSpPr>
          <p:cNvPr id="6" name="TextBox 5">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圆角矩形 8"/>
          <p:cNvSpPr/>
          <p:nvPr/>
        </p:nvSpPr>
        <p:spPr>
          <a:xfrm>
            <a:off x="7103583" y="421864"/>
            <a:ext cx="1644881" cy="709726"/>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211673" y="430560"/>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自我检测</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41449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7916" y="1078012"/>
            <a:ext cx="8352928" cy="3093154"/>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由并联电路的特点知：并联电路的总电阻比各支路中的任意一个分电阻的阻值都要小且任一支路电阻增大时</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其他支路不变</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，总电阻也增大，所以</a:t>
            </a: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对，</a:t>
            </a: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错</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ABC</a:t>
            </a:r>
            <a:endParaRPr lang="zh-CN" altLang="zh-CN" sz="1050" kern="100" dirty="0">
              <a:solidFill>
                <a:schemeClr val="accent6">
                  <a:lumMod val="75000"/>
                </a:schemeClr>
              </a:solidFill>
              <a:effectLst/>
              <a:latin typeface="宋体"/>
              <a:cs typeface="Courier New"/>
            </a:endParaRPr>
          </a:p>
        </p:txBody>
      </p:sp>
      <p:sp>
        <p:nvSpPr>
          <p:cNvPr id="12" name="TextBox 11">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964190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矩形 6"/>
          <p:cNvSpPr/>
          <p:nvPr/>
        </p:nvSpPr>
        <p:spPr>
          <a:xfrm>
            <a:off x="308288" y="779170"/>
            <a:ext cx="8352928" cy="4218463"/>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串联电路规律的应用</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电阻</a:t>
            </a:r>
            <a:r>
              <a:rPr lang="en-US" altLang="zh-CN" sz="2600" i="1" kern="100" dirty="0">
                <a:solidFill>
                  <a:srgbClr val="404040"/>
                </a:solidFill>
                <a:latin typeface="Times New Roman"/>
                <a:ea typeface="微软雅黑"/>
                <a:cs typeface="Courier New"/>
              </a:rPr>
              <a:t>R</a:t>
            </a:r>
            <a:r>
              <a:rPr lang="en-US" altLang="zh-CN" sz="2600" kern="100" baseline="-250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R</a:t>
            </a:r>
            <a:r>
              <a:rPr lang="en-US" altLang="zh-CN" sz="2600" kern="100" baseline="-250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R</a:t>
            </a:r>
            <a:r>
              <a:rPr lang="en-US" altLang="zh-CN" sz="2600" kern="100" baseline="-250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串联在电路中</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已知</a:t>
            </a:r>
            <a:r>
              <a:rPr lang="en-US" altLang="zh-CN" sz="2600" i="1" kern="100" dirty="0">
                <a:solidFill>
                  <a:srgbClr val="404040"/>
                </a:solidFill>
                <a:latin typeface="Times New Roman"/>
                <a:ea typeface="微软雅黑"/>
                <a:cs typeface="Courier New"/>
              </a:rPr>
              <a:t>R</a:t>
            </a:r>
            <a:r>
              <a:rPr lang="en-US" altLang="zh-CN" sz="2600" kern="100" baseline="-250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10 Ω</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R</a:t>
            </a:r>
            <a:r>
              <a:rPr lang="en-US" altLang="zh-CN" sz="2600" kern="100" baseline="-250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5 Ω</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R</a:t>
            </a:r>
            <a:r>
              <a:rPr lang="en-US" altLang="zh-CN" sz="2600" kern="100" baseline="-250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两端的电压为</a:t>
            </a:r>
            <a:r>
              <a:rPr lang="en-US" altLang="zh-CN" sz="2600" kern="100" dirty="0">
                <a:solidFill>
                  <a:srgbClr val="404040"/>
                </a:solidFill>
                <a:latin typeface="Times New Roman"/>
                <a:ea typeface="微软雅黑"/>
                <a:cs typeface="Courier New"/>
              </a:rPr>
              <a:t>6 V</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R</a:t>
            </a:r>
            <a:r>
              <a:rPr lang="en-US" altLang="zh-CN" sz="2600" kern="100" baseline="-250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两端的电压为</a:t>
            </a:r>
            <a:r>
              <a:rPr lang="en-US" altLang="zh-CN" sz="2600" kern="100" dirty="0">
                <a:solidFill>
                  <a:srgbClr val="404040"/>
                </a:solidFill>
                <a:latin typeface="Times New Roman"/>
                <a:ea typeface="微软雅黑"/>
                <a:cs typeface="Courier New"/>
              </a:rPr>
              <a:t>12 V</a:t>
            </a:r>
            <a:r>
              <a:rPr lang="zh-CN" altLang="zh-CN" sz="2600" kern="100" dirty="0">
                <a:solidFill>
                  <a:srgbClr val="404040"/>
                </a:solidFill>
                <a:latin typeface="Times New Roman"/>
                <a:ea typeface="微软雅黑"/>
                <a:cs typeface="Times New Roman"/>
              </a:rPr>
              <a:t>，则</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电路中的电流为</a:t>
            </a:r>
            <a:r>
              <a:rPr lang="en-US" altLang="zh-CN" sz="2600" kern="100" dirty="0">
                <a:solidFill>
                  <a:srgbClr val="404040"/>
                </a:solidFill>
                <a:latin typeface="Times New Roman"/>
                <a:ea typeface="微软雅黑"/>
                <a:cs typeface="Courier New"/>
              </a:rPr>
              <a:t>0.6 A</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电阻</a:t>
            </a:r>
            <a:r>
              <a:rPr lang="en-US" altLang="zh-CN" sz="2600" i="1" kern="100" dirty="0">
                <a:solidFill>
                  <a:srgbClr val="404040"/>
                </a:solidFill>
                <a:latin typeface="Times New Roman"/>
                <a:ea typeface="微软雅黑"/>
                <a:cs typeface="Courier New"/>
              </a:rPr>
              <a:t>R</a:t>
            </a:r>
            <a:r>
              <a:rPr lang="en-US" altLang="zh-CN" sz="2600" kern="100" baseline="-250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的阻值为</a:t>
            </a:r>
            <a:r>
              <a:rPr lang="en-US" altLang="zh-CN" sz="2600" kern="100" dirty="0">
                <a:solidFill>
                  <a:srgbClr val="404040"/>
                </a:solidFill>
                <a:latin typeface="Times New Roman"/>
                <a:ea typeface="微软雅黑"/>
                <a:cs typeface="Courier New"/>
              </a:rPr>
              <a:t>20 Ω</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三只电阻两端的总电压为</a:t>
            </a:r>
            <a:r>
              <a:rPr lang="en-US" altLang="zh-CN" sz="2600" kern="100" dirty="0">
                <a:solidFill>
                  <a:srgbClr val="404040"/>
                </a:solidFill>
                <a:latin typeface="Times New Roman"/>
                <a:ea typeface="微软雅黑"/>
                <a:cs typeface="Courier New"/>
              </a:rPr>
              <a:t>21 V</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电阻</a:t>
            </a:r>
            <a:r>
              <a:rPr lang="en-US" altLang="zh-CN" sz="2600" i="1" kern="100" dirty="0">
                <a:solidFill>
                  <a:srgbClr val="404040"/>
                </a:solidFill>
                <a:latin typeface="Times New Roman"/>
                <a:ea typeface="微软雅黑"/>
                <a:cs typeface="Courier New"/>
              </a:rPr>
              <a:t>R</a:t>
            </a:r>
            <a:r>
              <a:rPr lang="en-US" altLang="zh-CN" sz="2600" kern="100" baseline="-250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两端的电压为</a:t>
            </a:r>
            <a:r>
              <a:rPr lang="en-US" altLang="zh-CN" sz="2600" kern="100" dirty="0">
                <a:solidFill>
                  <a:srgbClr val="404040"/>
                </a:solidFill>
                <a:latin typeface="Times New Roman"/>
                <a:ea typeface="微软雅黑"/>
                <a:cs typeface="Courier New"/>
              </a:rPr>
              <a:t>4 V</a:t>
            </a:r>
            <a:endParaRPr lang="zh-CN" altLang="zh-CN" sz="1050" kern="100" dirty="0">
              <a:effectLst/>
              <a:latin typeface="宋体"/>
              <a:cs typeface="Courier New"/>
            </a:endParaRPr>
          </a:p>
        </p:txBody>
      </p:sp>
    </p:spTree>
    <p:extLst>
      <p:ext uri="{BB962C8B-B14F-4D97-AF65-F5344CB8AC3E}">
        <p14:creationId xmlns:p14="http://schemas.microsoft.com/office/powerpoint/2010/main" val="31044998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05079348"/>
              </p:ext>
            </p:extLst>
          </p:nvPr>
        </p:nvGraphicFramePr>
        <p:xfrm>
          <a:off x="338768" y="906780"/>
          <a:ext cx="8343900" cy="1409700"/>
        </p:xfrm>
        <a:graphic>
          <a:graphicData uri="http://schemas.openxmlformats.org/presentationml/2006/ole">
            <mc:AlternateContent xmlns:mc="http://schemas.openxmlformats.org/markup-compatibility/2006">
              <mc:Choice xmlns:v="urn:schemas-microsoft-com:vml" Requires="v">
                <p:oleObj spid="_x0000_s18440" name="文档" r:id="rId7" imgW="8348088" imgH="1411046" progId="Word.Document.12">
                  <p:embed/>
                </p:oleObj>
              </mc:Choice>
              <mc:Fallback>
                <p:oleObj name="文档" r:id="rId7" imgW="8348088" imgH="1411046" progId="Word.Document.12">
                  <p:embed/>
                  <p:pic>
                    <p:nvPicPr>
                      <p:cNvPr id="0" name=""/>
                      <p:cNvPicPr/>
                      <p:nvPr/>
                    </p:nvPicPr>
                    <p:blipFill>
                      <a:blip r:embed="rId8"/>
                      <a:stretch>
                        <a:fillRect/>
                      </a:stretch>
                    </p:blipFill>
                    <p:spPr>
                      <a:xfrm>
                        <a:off x="338768" y="906780"/>
                        <a:ext cx="8343900" cy="14097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704720900"/>
              </p:ext>
            </p:extLst>
          </p:nvPr>
        </p:nvGraphicFramePr>
        <p:xfrm>
          <a:off x="340176" y="1768594"/>
          <a:ext cx="8343900" cy="1409700"/>
        </p:xfrm>
        <a:graphic>
          <a:graphicData uri="http://schemas.openxmlformats.org/presentationml/2006/ole">
            <mc:AlternateContent xmlns:mc="http://schemas.openxmlformats.org/markup-compatibility/2006">
              <mc:Choice xmlns:v="urn:schemas-microsoft-com:vml" Requires="v">
                <p:oleObj spid="_x0000_s18441" name="文档" r:id="rId10" imgW="8348088" imgH="1412848" progId="Word.Document.12">
                  <p:embed/>
                </p:oleObj>
              </mc:Choice>
              <mc:Fallback>
                <p:oleObj name="文档" r:id="rId10" imgW="8348088" imgH="1412848" progId="Word.Document.12">
                  <p:embed/>
                  <p:pic>
                    <p:nvPicPr>
                      <p:cNvPr id="0" name=""/>
                      <p:cNvPicPr/>
                      <p:nvPr/>
                    </p:nvPicPr>
                    <p:blipFill>
                      <a:blip r:embed="rId11"/>
                      <a:stretch>
                        <a:fillRect/>
                      </a:stretch>
                    </p:blipFill>
                    <p:spPr>
                      <a:xfrm>
                        <a:off x="340176" y="1768594"/>
                        <a:ext cx="8343900" cy="1409700"/>
                      </a:xfrm>
                      <a:prstGeom prst="rect">
                        <a:avLst/>
                      </a:prstGeom>
                    </p:spPr>
                  </p:pic>
                </p:oleObj>
              </mc:Fallback>
            </mc:AlternateContent>
          </a:graphicData>
        </a:graphic>
      </p:graphicFrame>
      <p:sp>
        <p:nvSpPr>
          <p:cNvPr id="9" name="矩形 8"/>
          <p:cNvSpPr/>
          <p:nvPr/>
        </p:nvSpPr>
        <p:spPr>
          <a:xfrm>
            <a:off x="251520" y="2571750"/>
            <a:ext cx="8352928" cy="2252924"/>
          </a:xfrm>
          <a:prstGeom prst="rect">
            <a:avLst/>
          </a:prstGeom>
        </p:spPr>
        <p:txBody>
          <a:bodyPr wrap="square">
            <a:spAutoFit/>
          </a:bodyPr>
          <a:lstStyle/>
          <a:p>
            <a:pPr algn="just">
              <a:lnSpc>
                <a:spcPct val="180000"/>
              </a:lnSpc>
              <a:spcAft>
                <a:spcPts val="0"/>
              </a:spcAft>
            </a:pPr>
            <a:r>
              <a:rPr lang="zh-CN" altLang="zh-CN" sz="2600" kern="100" dirty="0">
                <a:solidFill>
                  <a:srgbClr val="404040"/>
                </a:solidFill>
                <a:latin typeface="Times New Roman"/>
                <a:ea typeface="微软雅黑"/>
                <a:cs typeface="Times New Roman"/>
              </a:rPr>
              <a:t>三只电阻两端的总电压</a:t>
            </a:r>
            <a:r>
              <a:rPr lang="en-US" altLang="zh-CN" sz="2600" i="1" kern="100" dirty="0">
                <a:solidFill>
                  <a:srgbClr val="404040"/>
                </a:solidFill>
                <a:latin typeface="Times New Roman"/>
                <a:ea typeface="微软雅黑"/>
                <a:cs typeface="Courier New"/>
              </a:rPr>
              <a:t>U</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I</a:t>
            </a:r>
            <a:r>
              <a:rPr lang="en-US" altLang="zh-CN" sz="2600" kern="100" dirty="0">
                <a:solidFill>
                  <a:srgbClr val="404040"/>
                </a:solidFill>
                <a:latin typeface="Times New Roman"/>
                <a:ea typeface="微软雅黑"/>
                <a:cs typeface="Courier New"/>
              </a:rPr>
              <a:t>(</a:t>
            </a:r>
            <a:r>
              <a:rPr lang="en-US" altLang="zh-CN" sz="2600" i="1" kern="100" dirty="0">
                <a:solidFill>
                  <a:srgbClr val="404040"/>
                </a:solidFill>
                <a:latin typeface="Times New Roman"/>
                <a:ea typeface="微软雅黑"/>
                <a:cs typeface="Courier New"/>
              </a:rPr>
              <a:t>R</a:t>
            </a:r>
            <a:r>
              <a:rPr lang="en-US" altLang="zh-CN" sz="2600" kern="100" baseline="-250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R</a:t>
            </a:r>
            <a:r>
              <a:rPr lang="en-US" altLang="zh-CN" sz="2600" kern="100" baseline="-250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R</a:t>
            </a:r>
            <a:r>
              <a:rPr lang="en-US" altLang="zh-CN" sz="2600" kern="100" baseline="-25000" dirty="0">
                <a:solidFill>
                  <a:srgbClr val="404040"/>
                </a:solidFill>
                <a:latin typeface="Times New Roman"/>
                <a:ea typeface="微软雅黑"/>
                <a:cs typeface="Courier New"/>
              </a:rPr>
              <a:t>3</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21 V</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对；</a:t>
            </a:r>
            <a:endParaRPr lang="zh-CN" altLang="zh-CN" sz="1050" kern="100" dirty="0">
              <a:latin typeface="宋体"/>
              <a:cs typeface="Courier New"/>
            </a:endParaRPr>
          </a:p>
          <a:p>
            <a:pPr algn="just">
              <a:lnSpc>
                <a:spcPct val="180000"/>
              </a:lnSpc>
              <a:spcAft>
                <a:spcPts val="0"/>
              </a:spcAft>
            </a:pPr>
            <a:r>
              <a:rPr lang="zh-CN" altLang="zh-CN" sz="2600" kern="100" dirty="0">
                <a:solidFill>
                  <a:srgbClr val="404040"/>
                </a:solidFill>
                <a:latin typeface="Times New Roman"/>
                <a:ea typeface="微软雅黑"/>
                <a:cs typeface="Times New Roman"/>
              </a:rPr>
              <a:t>电阻</a:t>
            </a:r>
            <a:r>
              <a:rPr lang="en-US" altLang="zh-CN" sz="2600" i="1" kern="100" dirty="0">
                <a:solidFill>
                  <a:srgbClr val="404040"/>
                </a:solidFill>
                <a:latin typeface="Times New Roman"/>
                <a:ea typeface="微软雅黑"/>
                <a:cs typeface="Courier New"/>
              </a:rPr>
              <a:t>R</a:t>
            </a:r>
            <a:r>
              <a:rPr lang="en-US" altLang="zh-CN" sz="2600" kern="100" baseline="-250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两端的电压</a:t>
            </a:r>
            <a:r>
              <a:rPr lang="en-US" altLang="zh-CN" sz="2600" i="1" kern="100" dirty="0">
                <a:solidFill>
                  <a:srgbClr val="404040"/>
                </a:solidFill>
                <a:latin typeface="Times New Roman"/>
                <a:ea typeface="微软雅黑"/>
                <a:cs typeface="Courier New"/>
              </a:rPr>
              <a:t>U</a:t>
            </a:r>
            <a:r>
              <a:rPr lang="en-US" altLang="zh-CN" sz="2600" kern="100" baseline="-250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IR</a:t>
            </a:r>
            <a:r>
              <a:rPr lang="en-US" altLang="zh-CN" sz="2600" kern="100" baseline="-250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0.6</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5 V</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3 V</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错</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8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smtClean="0">
                <a:solidFill>
                  <a:schemeClr val="accent6">
                    <a:lumMod val="75000"/>
                  </a:schemeClr>
                </a:solidFill>
                <a:latin typeface="Times New Roman"/>
                <a:ea typeface="微软雅黑"/>
                <a:cs typeface="Courier New"/>
              </a:rPr>
              <a:t>ABC</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40181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blinds(horizontal)">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blinds(horizontal)">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blinds(horizontal)">
                                      <p:cBhvr>
                                        <p:cTn id="2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矩形 6"/>
          <p:cNvSpPr/>
          <p:nvPr/>
        </p:nvSpPr>
        <p:spPr>
          <a:xfrm>
            <a:off x="265742" y="820698"/>
            <a:ext cx="8520822" cy="4293483"/>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电表的改装</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将分压电阻串联在电流表上，改装成电压表，下列说法中正确的是</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接上分压电阻后，增大了原电流表的满偏电压</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接上分压电阻后，电压按一定比例分配在电流表和分压电阻上，电流表的满偏电压不变</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如分压电阻是表头内阻的</a:t>
            </a:r>
            <a:r>
              <a:rPr lang="en-US" altLang="zh-CN" sz="2600" i="1" kern="100" dirty="0">
                <a:solidFill>
                  <a:srgbClr val="404040"/>
                </a:solidFill>
                <a:latin typeface="Times New Roman"/>
                <a:ea typeface="微软雅黑"/>
                <a:cs typeface="Courier New"/>
              </a:rPr>
              <a:t>n</a:t>
            </a:r>
            <a:r>
              <a:rPr lang="zh-CN" altLang="zh-CN" sz="2600" kern="100" dirty="0">
                <a:solidFill>
                  <a:srgbClr val="404040"/>
                </a:solidFill>
                <a:latin typeface="Times New Roman"/>
                <a:ea typeface="微软雅黑"/>
                <a:cs typeface="Times New Roman"/>
              </a:rPr>
              <a:t>倍，则电压表量程扩大到</a:t>
            </a:r>
            <a:r>
              <a:rPr lang="en-US" altLang="zh-CN" sz="2600" i="1" kern="100" dirty="0">
                <a:solidFill>
                  <a:srgbClr val="404040"/>
                </a:solidFill>
                <a:latin typeface="Times New Roman"/>
                <a:ea typeface="微软雅黑"/>
                <a:cs typeface="Courier New"/>
              </a:rPr>
              <a:t>n</a:t>
            </a:r>
            <a:r>
              <a:rPr lang="zh-CN" altLang="zh-CN" sz="2600" kern="100" dirty="0">
                <a:solidFill>
                  <a:srgbClr val="404040"/>
                </a:solidFill>
                <a:latin typeface="Times New Roman"/>
                <a:ea typeface="微软雅黑"/>
                <a:cs typeface="Times New Roman"/>
              </a:rPr>
              <a:t>倍</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通电时，通过电流表和分压电阻的电流一定</a:t>
            </a:r>
            <a:r>
              <a:rPr lang="zh-CN" altLang="zh-CN" sz="2600" kern="100" dirty="0" smtClean="0">
                <a:solidFill>
                  <a:srgbClr val="404040"/>
                </a:solidFill>
                <a:latin typeface="Times New Roman"/>
                <a:ea typeface="微软雅黑"/>
                <a:cs typeface="Times New Roman"/>
              </a:rPr>
              <a:t>相等</a:t>
            </a:r>
            <a:endParaRPr lang="zh-CN" altLang="zh-CN" sz="1050" kern="100" dirty="0">
              <a:effectLst/>
              <a:latin typeface="宋体"/>
              <a:cs typeface="Courier New"/>
            </a:endParaRPr>
          </a:p>
        </p:txBody>
      </p:sp>
    </p:spTree>
    <p:extLst>
      <p:ext uri="{BB962C8B-B14F-4D97-AF65-F5344CB8AC3E}">
        <p14:creationId xmlns:p14="http://schemas.microsoft.com/office/powerpoint/2010/main" val="17804630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矩形 6"/>
          <p:cNvSpPr/>
          <p:nvPr/>
        </p:nvSpPr>
        <p:spPr>
          <a:xfrm>
            <a:off x="209756" y="851178"/>
            <a:ext cx="8436457" cy="4293483"/>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电流表改装成电压表后，电压按一定比例分配在电流表和分压电阻上，电流表的满偏电压并不改变，并且电流表和分压电阻是串联关系，通过的电流一定相等，故选项</a:t>
            </a: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错误，选项</a:t>
            </a: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正确</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404040"/>
                </a:solidFill>
                <a:latin typeface="Times New Roman"/>
                <a:ea typeface="微软雅黑"/>
                <a:cs typeface="Times New Roman"/>
              </a:rPr>
              <a:t>如分压电阻是表头内阻的</a:t>
            </a:r>
            <a:r>
              <a:rPr lang="en-US" altLang="zh-CN" sz="2600" i="1" kern="100" dirty="0">
                <a:solidFill>
                  <a:srgbClr val="404040"/>
                </a:solidFill>
                <a:latin typeface="Times New Roman"/>
                <a:ea typeface="微软雅黑"/>
                <a:cs typeface="Courier New"/>
              </a:rPr>
              <a:t>n</a:t>
            </a:r>
            <a:r>
              <a:rPr lang="zh-CN" altLang="zh-CN" sz="2600" kern="100" dirty="0">
                <a:solidFill>
                  <a:srgbClr val="404040"/>
                </a:solidFill>
                <a:latin typeface="Times New Roman"/>
                <a:ea typeface="微软雅黑"/>
                <a:cs typeface="Times New Roman"/>
              </a:rPr>
              <a:t>倍，则电压表量程扩大到</a:t>
            </a:r>
            <a:r>
              <a:rPr lang="en-US" altLang="zh-CN" sz="2600" kern="100" dirty="0">
                <a:solidFill>
                  <a:srgbClr val="404040"/>
                </a:solidFill>
                <a:latin typeface="Times New Roman"/>
                <a:ea typeface="微软雅黑"/>
                <a:cs typeface="Courier New"/>
              </a:rPr>
              <a:t>(</a:t>
            </a:r>
            <a:r>
              <a:rPr lang="en-US" altLang="zh-CN" sz="2600" i="1" kern="100" dirty="0">
                <a:solidFill>
                  <a:srgbClr val="404040"/>
                </a:solidFill>
                <a:latin typeface="Times New Roman"/>
                <a:ea typeface="微软雅黑"/>
                <a:cs typeface="Courier New"/>
              </a:rPr>
              <a:t>n</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倍，故选项</a:t>
            </a: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错误</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BD</a:t>
            </a:r>
            <a:endParaRPr lang="zh-CN" altLang="zh-CN" sz="1050" kern="100" dirty="0">
              <a:solidFill>
                <a:schemeClr val="accent6">
                  <a:lumMod val="75000"/>
                </a:schemeClr>
              </a:solidFill>
              <a:effectLst/>
              <a:latin typeface="宋体"/>
              <a:cs typeface="Courier New"/>
            </a:endParaRPr>
          </a:p>
        </p:txBody>
      </p:sp>
      <p:pic>
        <p:nvPicPr>
          <p:cNvPr id="6" name="Picture 2">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7517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4" name="矩形 3"/>
          <p:cNvSpPr/>
          <p:nvPr/>
        </p:nvSpPr>
        <p:spPr>
          <a:xfrm>
            <a:off x="-46037" y="1488"/>
            <a:ext cx="3635896"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形标注 5"/>
          <p:cNvSpPr/>
          <p:nvPr/>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3589859" y="1712878"/>
            <a:ext cx="5554140"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851920" y="1923678"/>
            <a:ext cx="4224233" cy="1599349"/>
          </a:xfrm>
          <a:prstGeom prst="rect">
            <a:avLst/>
          </a:prstGeom>
        </p:spPr>
        <p:txBody>
          <a:bodyPr wrap="none">
            <a:spAutoFit/>
          </a:bodyPr>
          <a:lstStyle/>
          <a:p>
            <a:pPr>
              <a:lnSpc>
                <a:spcPct val="150000"/>
              </a:lnSpc>
              <a:defRPr/>
            </a:pPr>
            <a:r>
              <a:rPr lang="zh-CN" altLang="en-US" sz="3500" b="1" dirty="0" smtClean="0">
                <a:solidFill>
                  <a:schemeClr val="bg1">
                    <a:lumMod val="50000"/>
                  </a:schemeClr>
                </a:solidFill>
                <a:latin typeface="Impact" panose="020B0806030902050204" pitchFamily="34" charset="0"/>
                <a:ea typeface="微软雅黑" pitchFamily="34" charset="-122"/>
              </a:rPr>
              <a:t>更多精彩内容请登录</a:t>
            </a:r>
            <a:endParaRPr lang="en-US" altLang="zh-CN" sz="3500" b="1" dirty="0">
              <a:solidFill>
                <a:schemeClr val="bg1">
                  <a:lumMod val="50000"/>
                </a:schemeClr>
              </a:solidFill>
              <a:latin typeface="Impact" panose="020B0806030902050204" pitchFamily="34" charset="0"/>
              <a:ea typeface="微软雅黑" pitchFamily="34" charset="-122"/>
            </a:endParaRPr>
          </a:p>
          <a:p>
            <a:pPr>
              <a:lnSpc>
                <a:spcPct val="150000"/>
              </a:lnSpc>
              <a:defRPr/>
            </a:pPr>
            <a:endParaRPr lang="zh-CN" altLang="en-US" sz="3500" b="1" dirty="0" smtClean="0">
              <a:solidFill>
                <a:schemeClr val="bg1">
                  <a:lumMod val="50000"/>
                </a:schemeClr>
              </a:solidFill>
              <a:latin typeface="Impact" panose="020B0806030902050204" pitchFamily="34" charset="0"/>
              <a:ea typeface="微软雅黑" pitchFamily="34" charset="-122"/>
            </a:endParaRPr>
          </a:p>
        </p:txBody>
      </p:sp>
      <p:sp>
        <p:nvSpPr>
          <p:cNvPr id="9" name="标题 1">
            <a:hlinkClick r:id="rId3"/>
          </p:cNvPr>
          <p:cNvSpPr txBox="1">
            <a:spLocks/>
          </p:cNvSpPr>
          <p:nvPr/>
        </p:nvSpPr>
        <p:spPr>
          <a:xfrm>
            <a:off x="3923928" y="2499742"/>
            <a:ext cx="4968552" cy="911246"/>
          </a:xfrm>
          <a:prstGeom prst="rect">
            <a:avLst/>
          </a:prstGeom>
        </p:spPr>
        <p:txBody>
          <a:bodyPr vert="horz" lIns="68572" tIns="34286" rIns="68572" bIns="3428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000" b="1" dirty="0" smtClean="0">
                <a:solidFill>
                  <a:srgbClr val="0070C0"/>
                </a:solidFill>
                <a:latin typeface="Times New Roman" pitchFamily="18" charset="0"/>
                <a:ea typeface="微软雅黑" pitchFamily="34" charset="-122"/>
                <a:cs typeface="Times New Roman" pitchFamily="18" charset="0"/>
              </a:rPr>
              <a:t>www.91taoke.com</a:t>
            </a:r>
            <a:endParaRPr lang="zh-CN" altLang="en-US" sz="3000" b="1" dirty="0">
              <a:solidFill>
                <a:srgbClr val="0070C0"/>
              </a:solidFill>
              <a:latin typeface="Times New Roman" pitchFamily="18" charset="0"/>
              <a:ea typeface="微软雅黑" pitchFamily="34" charset="-122"/>
              <a:cs typeface="Times New Roman" pitchFamily="18" charset="0"/>
            </a:endParaRPr>
          </a:p>
        </p:txBody>
      </p:sp>
      <p:sp>
        <p:nvSpPr>
          <p:cNvPr id="10" name="矩形 9"/>
          <p:cNvSpPr/>
          <p:nvPr/>
        </p:nvSpPr>
        <p:spPr>
          <a:xfrm>
            <a:off x="695697" y="2036301"/>
            <a:ext cx="2843808" cy="849463"/>
          </a:xfrm>
          <a:prstGeom prst="rect">
            <a:avLst/>
          </a:prstGeom>
        </p:spPr>
        <p:txBody>
          <a:bodyPr wrap="square">
            <a:spAutoFit/>
          </a:bodyPr>
          <a:lstStyle/>
          <a:p>
            <a:pPr>
              <a:lnSpc>
                <a:spcPct val="120000"/>
              </a:lnSpc>
              <a:defRPr/>
            </a:pPr>
            <a:r>
              <a:rPr lang="zh-CN" altLang="en-US" sz="4500" b="1" dirty="0" smtClean="0">
                <a:solidFill>
                  <a:srgbClr val="0070C0"/>
                </a:solidFill>
                <a:latin typeface="Impact" panose="020B0806030902050204" pitchFamily="34" charset="0"/>
                <a:ea typeface="微软雅黑" pitchFamily="34" charset="-122"/>
              </a:rPr>
              <a:t>谢谢观看   </a:t>
            </a:r>
            <a:endParaRPr lang="en-US" altLang="zh-CN" sz="4500" b="1" dirty="0">
              <a:solidFill>
                <a:srgbClr val="0070C0"/>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58584293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435">
                                          <p:stCondLst>
                                            <p:cond delay="0"/>
                                          </p:stCondLst>
                                        </p:cTn>
                                        <p:tgtEl>
                                          <p:spTgt spid="9"/>
                                        </p:tgtEl>
                                      </p:cBhvr>
                                    </p:animEffect>
                                    <p:anim calcmode="lin" valueType="num">
                                      <p:cBhvr>
                                        <p:cTn id="8"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13" dur="20">
                                          <p:stCondLst>
                                            <p:cond delay="487"/>
                                          </p:stCondLst>
                                        </p:cTn>
                                        <p:tgtEl>
                                          <p:spTgt spid="9"/>
                                        </p:tgtEl>
                                      </p:cBhvr>
                                      <p:to x="100000" y="60000"/>
                                    </p:animScale>
                                    <p:animScale>
                                      <p:cBhvr>
                                        <p:cTn id="14" dur="124" decel="50000">
                                          <p:stCondLst>
                                            <p:cond delay="507"/>
                                          </p:stCondLst>
                                        </p:cTn>
                                        <p:tgtEl>
                                          <p:spTgt spid="9"/>
                                        </p:tgtEl>
                                      </p:cBhvr>
                                      <p:to x="100000" y="100000"/>
                                    </p:animScale>
                                    <p:animScale>
                                      <p:cBhvr>
                                        <p:cTn id="15" dur="20">
                                          <p:stCondLst>
                                            <p:cond delay="984"/>
                                          </p:stCondLst>
                                        </p:cTn>
                                        <p:tgtEl>
                                          <p:spTgt spid="9"/>
                                        </p:tgtEl>
                                      </p:cBhvr>
                                      <p:to x="100000" y="80000"/>
                                    </p:animScale>
                                    <p:animScale>
                                      <p:cBhvr>
                                        <p:cTn id="16" dur="124" decel="50000">
                                          <p:stCondLst>
                                            <p:cond delay="1004"/>
                                          </p:stCondLst>
                                        </p:cTn>
                                        <p:tgtEl>
                                          <p:spTgt spid="9"/>
                                        </p:tgtEl>
                                      </p:cBhvr>
                                      <p:to x="100000" y="100000"/>
                                    </p:animScale>
                                    <p:animScale>
                                      <p:cBhvr>
                                        <p:cTn id="17" dur="20">
                                          <p:stCondLst>
                                            <p:cond delay="1231"/>
                                          </p:stCondLst>
                                        </p:cTn>
                                        <p:tgtEl>
                                          <p:spTgt spid="9"/>
                                        </p:tgtEl>
                                      </p:cBhvr>
                                      <p:to x="100000" y="90000"/>
                                    </p:animScale>
                                    <p:animScale>
                                      <p:cBhvr>
                                        <p:cTn id="18" dur="124" decel="50000">
                                          <p:stCondLst>
                                            <p:cond delay="1251"/>
                                          </p:stCondLst>
                                        </p:cTn>
                                        <p:tgtEl>
                                          <p:spTgt spid="9"/>
                                        </p:tgtEl>
                                      </p:cBhvr>
                                      <p:to x="100000" y="100000"/>
                                    </p:animScale>
                                    <p:animScale>
                                      <p:cBhvr>
                                        <p:cTn id="19" dur="20">
                                          <p:stCondLst>
                                            <p:cond delay="1356"/>
                                          </p:stCondLst>
                                        </p:cTn>
                                        <p:tgtEl>
                                          <p:spTgt spid="9"/>
                                        </p:tgtEl>
                                      </p:cBhvr>
                                      <p:to x="100000" y="95000"/>
                                    </p:animScale>
                                    <p:animScale>
                                      <p:cBhvr>
                                        <p:cTn id="20"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flipV="1">
            <a:off x="574405" y="324057"/>
            <a:ext cx="8174059" cy="939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Text Box 44"/>
          <p:cNvSpPr txBox="1">
            <a:spLocks noChangeArrowheads="1"/>
          </p:cNvSpPr>
          <p:nvPr/>
        </p:nvSpPr>
        <p:spPr bwMode="auto">
          <a:xfrm>
            <a:off x="539552" y="411510"/>
            <a:ext cx="4536504" cy="6625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pPr>
            <a:r>
              <a:rPr lang="zh-CN" altLang="zh-CN" sz="2800" b="1" kern="100" dirty="0">
                <a:solidFill>
                  <a:schemeClr val="tx1"/>
                </a:solidFill>
                <a:cs typeface="Times New Roman"/>
              </a:rPr>
              <a:t>一、对串联电路的理解</a:t>
            </a:r>
          </a:p>
        </p:txBody>
      </p:sp>
      <p:sp>
        <p:nvSpPr>
          <p:cNvPr id="25" name="圆角矩形 24"/>
          <p:cNvSpPr/>
          <p:nvPr/>
        </p:nvSpPr>
        <p:spPr>
          <a:xfrm>
            <a:off x="539552" y="120359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a:t>
            </a: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1" name="矩形 10"/>
          <p:cNvSpPr/>
          <p:nvPr/>
        </p:nvSpPr>
        <p:spPr>
          <a:xfrm>
            <a:off x="467544" y="1779662"/>
            <a:ext cx="8352928" cy="617477"/>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如图</a:t>
            </a: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所示，三个电阻串接在一起</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pic>
        <p:nvPicPr>
          <p:cNvPr id="1026" name="Picture 2" descr="\\莫成程\f\幻灯片文件复制\2015\同步\步步高\物理\步步高人教3-1（人教）\+45.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824" y="2629272"/>
            <a:ext cx="2312989"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815188" y="3219822"/>
            <a:ext cx="684804" cy="617477"/>
          </a:xfrm>
          <a:prstGeom prst="rect">
            <a:avLst/>
          </a:prstGeom>
        </p:spPr>
        <p:txBody>
          <a:bodyPr wrap="none">
            <a:spAutoFit/>
          </a:bodyPr>
          <a:lstStyle/>
          <a:p>
            <a:pPr algn="ctr">
              <a:lnSpc>
                <a:spcPct val="150000"/>
              </a:lnSpc>
              <a:spcAft>
                <a:spcPts val="0"/>
              </a:spcAft>
            </a:pPr>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cs typeface="Courier New"/>
              </a:rPr>
              <a:t>1</a:t>
            </a:r>
            <a:endParaRPr lang="zh-CN" altLang="zh-CN" sz="2600" kern="100" dirty="0">
              <a:effectLst/>
              <a:latin typeface="宋体"/>
              <a:cs typeface="Courier New"/>
            </a:endParaRPr>
          </a:p>
        </p:txBody>
      </p:sp>
      <p:sp>
        <p:nvSpPr>
          <p:cNvPr id="12" name="圆角矩形 11"/>
          <p:cNvSpPr/>
          <p:nvPr/>
        </p:nvSpPr>
        <p:spPr>
          <a:xfrm>
            <a:off x="7103583" y="411510"/>
            <a:ext cx="1644881" cy="728776"/>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7232109" y="449610"/>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知识探究</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686172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14890" y="195486"/>
            <a:ext cx="8520822" cy="4893647"/>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在相等时间内通过三个电阻的电荷量有何关系？通过三个电阻的电流有何关系？</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chemeClr val="accent6">
                    <a:lumMod val="75000"/>
                  </a:schemeClr>
                </a:solidFill>
                <a:latin typeface="Times New Roman"/>
                <a:ea typeface="微软雅黑"/>
                <a:cs typeface="Times New Roman"/>
              </a:rPr>
              <a:t>电荷量相等，电流相等</a:t>
            </a:r>
            <a:r>
              <a:rPr lang="en-US" altLang="zh-CN" sz="2600" kern="100" dirty="0">
                <a:solidFill>
                  <a:schemeClr val="accent6">
                    <a:lumMod val="75000"/>
                  </a:schemeClr>
                </a:solidFill>
                <a:latin typeface="Times New Roman"/>
                <a:ea typeface="微软雅黑"/>
                <a:cs typeface="Courier New"/>
              </a:rPr>
              <a:t>.</a:t>
            </a:r>
            <a:endParaRPr lang="zh-CN" altLang="zh-CN" sz="1050" kern="100" dirty="0">
              <a:solidFill>
                <a:schemeClr val="accent6">
                  <a:lumMod val="75000"/>
                </a:schemeClr>
              </a:solidFill>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若已知图中各点电势为</a:t>
            </a:r>
            <a:r>
              <a:rPr lang="en-US" altLang="zh-CN" sz="2600" i="1" kern="100" dirty="0">
                <a:solidFill>
                  <a:srgbClr val="404040"/>
                </a:solidFill>
                <a:latin typeface="Times New Roman"/>
                <a:ea typeface="微软雅黑"/>
                <a:cs typeface="Courier New"/>
              </a:rPr>
              <a:t>φ</a:t>
            </a:r>
            <a:r>
              <a:rPr lang="en-US" altLang="zh-CN" sz="2600" kern="100" baseline="-250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φ</a:t>
            </a:r>
            <a:r>
              <a:rPr lang="en-US" altLang="zh-CN" sz="2600" kern="100" baseline="-250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φ</a:t>
            </a:r>
            <a:r>
              <a:rPr lang="en-US" altLang="zh-CN" sz="2600" kern="100" baseline="-250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φ</a:t>
            </a:r>
            <a:r>
              <a:rPr lang="en-US" altLang="zh-CN" sz="2600" kern="100" baseline="-25000" dirty="0">
                <a:solidFill>
                  <a:srgbClr val="404040"/>
                </a:solidFill>
                <a:latin typeface="Times New Roman"/>
                <a:ea typeface="微软雅黑"/>
                <a:cs typeface="Courier New"/>
              </a:rPr>
              <a:t>4</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则三个电阻两端的电势差</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电压</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分别是多少？整个电路两端的电势差</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电压</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是多少？</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chemeClr val="accent6">
                    <a:lumMod val="75000"/>
                  </a:schemeClr>
                </a:solidFill>
                <a:latin typeface="Times New Roman"/>
                <a:ea typeface="微软雅黑"/>
                <a:cs typeface="Times New Roman"/>
              </a:rPr>
              <a:t>三个电阻两端的电势差分别为：</a:t>
            </a:r>
            <a:r>
              <a:rPr lang="en-US" altLang="zh-CN" sz="2600" i="1" kern="100" dirty="0">
                <a:solidFill>
                  <a:schemeClr val="accent6">
                    <a:lumMod val="75000"/>
                  </a:schemeClr>
                </a:solidFill>
                <a:latin typeface="Times New Roman"/>
                <a:ea typeface="微软雅黑"/>
                <a:cs typeface="Courier New"/>
              </a:rPr>
              <a:t>U</a:t>
            </a:r>
            <a:r>
              <a:rPr lang="en-US" altLang="zh-CN" sz="2600" kern="100" baseline="-25000" dirty="0">
                <a:solidFill>
                  <a:schemeClr val="accent6">
                    <a:lumMod val="75000"/>
                  </a:schemeClr>
                </a:solidFill>
                <a:latin typeface="Times New Roman"/>
                <a:ea typeface="微软雅黑"/>
                <a:cs typeface="Courier New"/>
              </a:rPr>
              <a:t>1</a:t>
            </a:r>
            <a:r>
              <a:rPr lang="zh-CN" altLang="zh-CN" sz="2600" kern="100" dirty="0">
                <a:solidFill>
                  <a:schemeClr val="accent6">
                    <a:lumMod val="75000"/>
                  </a:schemeClr>
                </a:solidFill>
                <a:latin typeface="Times New Roman"/>
                <a:ea typeface="微软雅黑"/>
                <a:cs typeface="Times New Roman"/>
              </a:rPr>
              <a:t>＝</a:t>
            </a:r>
            <a:r>
              <a:rPr lang="en-US" altLang="zh-CN" sz="2600" i="1" kern="100" dirty="0">
                <a:solidFill>
                  <a:schemeClr val="accent6">
                    <a:lumMod val="75000"/>
                  </a:schemeClr>
                </a:solidFill>
                <a:latin typeface="Times New Roman"/>
                <a:ea typeface="微软雅黑"/>
                <a:cs typeface="Courier New"/>
              </a:rPr>
              <a:t>φ</a:t>
            </a:r>
            <a:r>
              <a:rPr lang="en-US" altLang="zh-CN" sz="2600" kern="100" baseline="-25000" dirty="0">
                <a:solidFill>
                  <a:schemeClr val="accent6">
                    <a:lumMod val="75000"/>
                  </a:schemeClr>
                </a:solidFill>
                <a:latin typeface="Times New Roman"/>
                <a:ea typeface="微软雅黑"/>
                <a:cs typeface="Courier New"/>
              </a:rPr>
              <a:t>1</a:t>
            </a:r>
            <a:r>
              <a:rPr lang="zh-CN" altLang="zh-CN" sz="2600" kern="100" dirty="0">
                <a:solidFill>
                  <a:schemeClr val="accent6">
                    <a:lumMod val="75000"/>
                  </a:schemeClr>
                </a:solidFill>
                <a:latin typeface="Times New Roman"/>
                <a:ea typeface="微软雅黑"/>
                <a:cs typeface="Times New Roman"/>
              </a:rPr>
              <a:t>－</a:t>
            </a:r>
            <a:r>
              <a:rPr lang="en-US" altLang="zh-CN" sz="2600" i="1" kern="100" dirty="0">
                <a:solidFill>
                  <a:schemeClr val="accent6">
                    <a:lumMod val="75000"/>
                  </a:schemeClr>
                </a:solidFill>
                <a:latin typeface="Times New Roman"/>
                <a:ea typeface="微软雅黑"/>
                <a:cs typeface="Courier New"/>
              </a:rPr>
              <a:t>φ</a:t>
            </a:r>
            <a:r>
              <a:rPr lang="en-US" altLang="zh-CN" sz="2600" kern="100" baseline="-25000" dirty="0">
                <a:solidFill>
                  <a:schemeClr val="accent6">
                    <a:lumMod val="75000"/>
                  </a:schemeClr>
                </a:solidFill>
                <a:latin typeface="Times New Roman"/>
                <a:ea typeface="微软雅黑"/>
                <a:cs typeface="Courier New"/>
              </a:rPr>
              <a:t>2</a:t>
            </a:r>
            <a:r>
              <a:rPr lang="zh-CN" altLang="zh-CN" sz="2600" kern="100" dirty="0">
                <a:solidFill>
                  <a:schemeClr val="accent6">
                    <a:lumMod val="75000"/>
                  </a:schemeClr>
                </a:solidFill>
                <a:latin typeface="Times New Roman"/>
                <a:ea typeface="微软雅黑"/>
                <a:cs typeface="Times New Roman"/>
              </a:rPr>
              <a:t>、</a:t>
            </a:r>
            <a:r>
              <a:rPr lang="en-US" altLang="zh-CN" sz="2600" i="1" kern="100" dirty="0">
                <a:solidFill>
                  <a:schemeClr val="accent6">
                    <a:lumMod val="75000"/>
                  </a:schemeClr>
                </a:solidFill>
                <a:latin typeface="Times New Roman"/>
                <a:ea typeface="微软雅黑"/>
                <a:cs typeface="Courier New"/>
              </a:rPr>
              <a:t>U</a:t>
            </a:r>
            <a:r>
              <a:rPr lang="en-US" altLang="zh-CN" sz="2600" kern="100" baseline="-25000" dirty="0">
                <a:solidFill>
                  <a:schemeClr val="accent6">
                    <a:lumMod val="75000"/>
                  </a:schemeClr>
                </a:solidFill>
                <a:latin typeface="Times New Roman"/>
                <a:ea typeface="微软雅黑"/>
                <a:cs typeface="Courier New"/>
              </a:rPr>
              <a:t>2</a:t>
            </a:r>
            <a:r>
              <a:rPr lang="zh-CN" altLang="zh-CN" sz="2600" kern="100" dirty="0">
                <a:solidFill>
                  <a:schemeClr val="accent6">
                    <a:lumMod val="75000"/>
                  </a:schemeClr>
                </a:solidFill>
                <a:latin typeface="Times New Roman"/>
                <a:ea typeface="微软雅黑"/>
                <a:cs typeface="Times New Roman"/>
              </a:rPr>
              <a:t>＝</a:t>
            </a:r>
            <a:r>
              <a:rPr lang="en-US" altLang="zh-CN" sz="2600" i="1" kern="100" dirty="0">
                <a:solidFill>
                  <a:schemeClr val="accent6">
                    <a:lumMod val="75000"/>
                  </a:schemeClr>
                </a:solidFill>
                <a:latin typeface="Times New Roman"/>
                <a:ea typeface="微软雅黑"/>
                <a:cs typeface="Courier New"/>
              </a:rPr>
              <a:t>φ</a:t>
            </a:r>
            <a:r>
              <a:rPr lang="en-US" altLang="zh-CN" sz="2600" kern="100" baseline="-25000" dirty="0">
                <a:solidFill>
                  <a:schemeClr val="accent6">
                    <a:lumMod val="75000"/>
                  </a:schemeClr>
                </a:solidFill>
                <a:latin typeface="Times New Roman"/>
                <a:ea typeface="微软雅黑"/>
                <a:cs typeface="Courier New"/>
              </a:rPr>
              <a:t>2</a:t>
            </a:r>
            <a:r>
              <a:rPr lang="zh-CN" altLang="zh-CN" sz="2600" kern="100" dirty="0">
                <a:solidFill>
                  <a:schemeClr val="accent6">
                    <a:lumMod val="75000"/>
                  </a:schemeClr>
                </a:solidFill>
                <a:latin typeface="Times New Roman"/>
                <a:ea typeface="微软雅黑"/>
                <a:cs typeface="Times New Roman"/>
              </a:rPr>
              <a:t>－</a:t>
            </a:r>
            <a:r>
              <a:rPr lang="en-US" altLang="zh-CN" sz="2600" i="1" kern="100" dirty="0">
                <a:solidFill>
                  <a:schemeClr val="accent6">
                    <a:lumMod val="75000"/>
                  </a:schemeClr>
                </a:solidFill>
                <a:latin typeface="Times New Roman"/>
                <a:ea typeface="微软雅黑"/>
                <a:cs typeface="Courier New"/>
              </a:rPr>
              <a:t>φ</a:t>
            </a:r>
            <a:r>
              <a:rPr lang="en-US" altLang="zh-CN" sz="2600" kern="100" baseline="-25000" dirty="0">
                <a:solidFill>
                  <a:schemeClr val="accent6">
                    <a:lumMod val="75000"/>
                  </a:schemeClr>
                </a:solidFill>
                <a:latin typeface="Times New Roman"/>
                <a:ea typeface="微软雅黑"/>
                <a:cs typeface="Courier New"/>
              </a:rPr>
              <a:t>3</a:t>
            </a:r>
            <a:r>
              <a:rPr lang="zh-CN" altLang="zh-CN" sz="2600" kern="100" dirty="0">
                <a:solidFill>
                  <a:schemeClr val="accent6">
                    <a:lumMod val="75000"/>
                  </a:schemeClr>
                </a:solidFill>
                <a:latin typeface="Times New Roman"/>
                <a:ea typeface="微软雅黑"/>
                <a:cs typeface="Times New Roman"/>
              </a:rPr>
              <a:t>、</a:t>
            </a:r>
            <a:r>
              <a:rPr lang="en-US" altLang="zh-CN" sz="2600" i="1" kern="100" dirty="0">
                <a:solidFill>
                  <a:schemeClr val="accent6">
                    <a:lumMod val="75000"/>
                  </a:schemeClr>
                </a:solidFill>
                <a:latin typeface="Times New Roman"/>
                <a:ea typeface="微软雅黑"/>
                <a:cs typeface="Courier New"/>
              </a:rPr>
              <a:t>U</a:t>
            </a:r>
            <a:r>
              <a:rPr lang="en-US" altLang="zh-CN" sz="2600" kern="100" baseline="-25000" dirty="0">
                <a:solidFill>
                  <a:schemeClr val="accent6">
                    <a:lumMod val="75000"/>
                  </a:schemeClr>
                </a:solidFill>
                <a:latin typeface="Times New Roman"/>
                <a:ea typeface="微软雅黑"/>
                <a:cs typeface="Courier New"/>
              </a:rPr>
              <a:t>3</a:t>
            </a:r>
            <a:r>
              <a:rPr lang="zh-CN" altLang="zh-CN" sz="2600" kern="100" dirty="0">
                <a:solidFill>
                  <a:schemeClr val="accent6">
                    <a:lumMod val="75000"/>
                  </a:schemeClr>
                </a:solidFill>
                <a:latin typeface="Times New Roman"/>
                <a:ea typeface="微软雅黑"/>
                <a:cs typeface="Times New Roman"/>
              </a:rPr>
              <a:t>＝</a:t>
            </a:r>
            <a:r>
              <a:rPr lang="en-US" altLang="zh-CN" sz="2600" i="1" kern="100" dirty="0">
                <a:solidFill>
                  <a:schemeClr val="accent6">
                    <a:lumMod val="75000"/>
                  </a:schemeClr>
                </a:solidFill>
                <a:latin typeface="Times New Roman"/>
                <a:ea typeface="微软雅黑"/>
                <a:cs typeface="Courier New"/>
              </a:rPr>
              <a:t>φ</a:t>
            </a:r>
            <a:r>
              <a:rPr lang="en-US" altLang="zh-CN" sz="2600" kern="100" baseline="-25000" dirty="0">
                <a:solidFill>
                  <a:schemeClr val="accent6">
                    <a:lumMod val="75000"/>
                  </a:schemeClr>
                </a:solidFill>
                <a:latin typeface="Times New Roman"/>
                <a:ea typeface="微软雅黑"/>
                <a:cs typeface="Courier New"/>
              </a:rPr>
              <a:t>3</a:t>
            </a:r>
            <a:r>
              <a:rPr lang="zh-CN" altLang="zh-CN" sz="2600" kern="100" dirty="0">
                <a:solidFill>
                  <a:schemeClr val="accent6">
                    <a:lumMod val="75000"/>
                  </a:schemeClr>
                </a:solidFill>
                <a:latin typeface="Times New Roman"/>
                <a:ea typeface="微软雅黑"/>
                <a:cs typeface="Times New Roman"/>
              </a:rPr>
              <a:t>－</a:t>
            </a:r>
            <a:r>
              <a:rPr lang="en-US" altLang="zh-CN" sz="2600" i="1" kern="100" dirty="0">
                <a:solidFill>
                  <a:schemeClr val="accent6">
                    <a:lumMod val="75000"/>
                  </a:schemeClr>
                </a:solidFill>
                <a:latin typeface="Times New Roman"/>
                <a:ea typeface="微软雅黑"/>
                <a:cs typeface="Courier New"/>
              </a:rPr>
              <a:t>φ</a:t>
            </a:r>
            <a:r>
              <a:rPr lang="en-US" altLang="zh-CN" sz="2600" kern="100" baseline="-25000" dirty="0">
                <a:solidFill>
                  <a:schemeClr val="accent6">
                    <a:lumMod val="75000"/>
                  </a:schemeClr>
                </a:solidFill>
                <a:latin typeface="Times New Roman"/>
                <a:ea typeface="微软雅黑"/>
                <a:cs typeface="Courier New"/>
              </a:rPr>
              <a:t>4</a:t>
            </a:r>
            <a:r>
              <a:rPr lang="en-US" altLang="zh-CN" sz="2600" kern="100" dirty="0">
                <a:solidFill>
                  <a:schemeClr val="accent6">
                    <a:lumMod val="75000"/>
                  </a:schemeClr>
                </a:solidFill>
                <a:latin typeface="Times New Roman"/>
                <a:ea typeface="微软雅黑"/>
                <a:cs typeface="Courier New"/>
              </a:rPr>
              <a:t>.</a:t>
            </a:r>
            <a:r>
              <a:rPr lang="zh-CN" altLang="zh-CN" sz="2600" kern="100" dirty="0">
                <a:solidFill>
                  <a:schemeClr val="accent6">
                    <a:lumMod val="75000"/>
                  </a:schemeClr>
                </a:solidFill>
                <a:latin typeface="Times New Roman"/>
                <a:ea typeface="微软雅黑"/>
                <a:cs typeface="Times New Roman"/>
              </a:rPr>
              <a:t>整个电路两端的电势差为</a:t>
            </a:r>
            <a:r>
              <a:rPr lang="en-US" altLang="zh-CN" sz="2600" i="1" kern="100" dirty="0">
                <a:solidFill>
                  <a:schemeClr val="accent6">
                    <a:lumMod val="75000"/>
                  </a:schemeClr>
                </a:solidFill>
                <a:latin typeface="Times New Roman"/>
                <a:ea typeface="微软雅黑"/>
                <a:cs typeface="Courier New"/>
              </a:rPr>
              <a:t>U</a:t>
            </a:r>
            <a:r>
              <a:rPr lang="zh-CN" altLang="zh-CN" sz="2600" kern="100" dirty="0">
                <a:solidFill>
                  <a:schemeClr val="accent6">
                    <a:lumMod val="75000"/>
                  </a:schemeClr>
                </a:solidFill>
                <a:latin typeface="Times New Roman"/>
                <a:ea typeface="微软雅黑"/>
                <a:cs typeface="Times New Roman"/>
              </a:rPr>
              <a:t>＝</a:t>
            </a:r>
            <a:r>
              <a:rPr lang="en-US" altLang="zh-CN" sz="2600" i="1" kern="100" dirty="0">
                <a:solidFill>
                  <a:schemeClr val="accent6">
                    <a:lumMod val="75000"/>
                  </a:schemeClr>
                </a:solidFill>
                <a:latin typeface="Times New Roman"/>
                <a:ea typeface="微软雅黑"/>
                <a:cs typeface="Courier New"/>
              </a:rPr>
              <a:t>φ</a:t>
            </a:r>
            <a:r>
              <a:rPr lang="en-US" altLang="zh-CN" sz="2600" kern="100" baseline="-25000" dirty="0">
                <a:solidFill>
                  <a:schemeClr val="accent6">
                    <a:lumMod val="75000"/>
                  </a:schemeClr>
                </a:solidFill>
                <a:latin typeface="Times New Roman"/>
                <a:ea typeface="微软雅黑"/>
                <a:cs typeface="Courier New"/>
              </a:rPr>
              <a:t>1</a:t>
            </a:r>
            <a:r>
              <a:rPr lang="zh-CN" altLang="zh-CN" sz="2600" kern="100" dirty="0">
                <a:solidFill>
                  <a:schemeClr val="accent6">
                    <a:lumMod val="75000"/>
                  </a:schemeClr>
                </a:solidFill>
                <a:latin typeface="Times New Roman"/>
                <a:ea typeface="微软雅黑"/>
                <a:cs typeface="Times New Roman"/>
              </a:rPr>
              <a:t>－</a:t>
            </a:r>
            <a:r>
              <a:rPr lang="en-US" altLang="zh-CN" sz="2600" i="1" kern="100" dirty="0">
                <a:solidFill>
                  <a:schemeClr val="accent6">
                    <a:lumMod val="75000"/>
                  </a:schemeClr>
                </a:solidFill>
                <a:latin typeface="Times New Roman"/>
                <a:ea typeface="微软雅黑"/>
                <a:cs typeface="Courier New"/>
              </a:rPr>
              <a:t>φ</a:t>
            </a:r>
            <a:r>
              <a:rPr lang="en-US" altLang="zh-CN" sz="2600" kern="100" baseline="-25000" dirty="0">
                <a:solidFill>
                  <a:schemeClr val="accent6">
                    <a:lumMod val="75000"/>
                  </a:schemeClr>
                </a:solidFill>
                <a:latin typeface="Times New Roman"/>
                <a:ea typeface="微软雅黑"/>
                <a:cs typeface="Courier New"/>
              </a:rPr>
              <a:t>4</a:t>
            </a:r>
            <a:r>
              <a:rPr lang="en-US" altLang="zh-CN" sz="2600" kern="100" dirty="0" smtClean="0">
                <a:solidFill>
                  <a:schemeClr val="accent6">
                    <a:lumMod val="75000"/>
                  </a:schemeClr>
                </a:solidFill>
                <a:latin typeface="Times New Roman"/>
                <a:ea typeface="微软雅黑"/>
                <a:cs typeface="Courier New"/>
              </a:rPr>
              <a:t>.</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4000240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blinds(horizontal)">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blinds(horizontal)">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blinds(horizontal)">
                                      <p:cBhvr>
                                        <p:cTn id="17"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79512" y="12347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7" name="矩形 6"/>
          <p:cNvSpPr/>
          <p:nvPr/>
        </p:nvSpPr>
        <p:spPr>
          <a:xfrm>
            <a:off x="179512" y="825660"/>
            <a:ext cx="8208912" cy="3693319"/>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串联电路的特点：</a:t>
            </a:r>
            <a:r>
              <a:rPr lang="en-US" altLang="zh-CN" sz="2600" kern="100" dirty="0">
                <a:solidFill>
                  <a:srgbClr val="404040"/>
                </a:solidFill>
                <a:latin typeface="Times New Roman"/>
                <a:ea typeface="微软雅黑"/>
                <a:cs typeface="Courier New"/>
              </a:rPr>
              <a:t> </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串联电路各处的</a:t>
            </a:r>
            <a:r>
              <a:rPr lang="zh-CN" altLang="zh-CN" sz="2600" kern="100" dirty="0" smtClean="0">
                <a:solidFill>
                  <a:srgbClr val="404040"/>
                </a:solidFill>
                <a:latin typeface="Times New Roman"/>
                <a:ea typeface="微软雅黑"/>
                <a:cs typeface="Times New Roman"/>
              </a:rPr>
              <a:t>电流</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，即</a:t>
            </a:r>
            <a:r>
              <a:rPr lang="en-US" altLang="zh-CN" sz="2600" i="1" u="sng" kern="100" dirty="0" smtClean="0">
                <a:solidFill>
                  <a:srgbClr val="404040"/>
                </a:solidFill>
                <a:latin typeface="Times New Roman"/>
                <a:ea typeface="微软雅黑"/>
                <a:cs typeface="Courier New"/>
              </a:rPr>
              <a:t>	                			</a:t>
            </a:r>
            <a:r>
              <a:rPr lang="en-US" altLang="zh-CN" sz="2600" kern="100" dirty="0" smtClean="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串联电路两端的总电压等于各部分电路</a:t>
            </a:r>
            <a:r>
              <a:rPr lang="zh-CN" altLang="zh-CN" sz="2600" kern="100" dirty="0" smtClean="0">
                <a:solidFill>
                  <a:srgbClr val="404040"/>
                </a:solidFill>
                <a:latin typeface="Times New Roman"/>
                <a:ea typeface="微软雅黑"/>
                <a:cs typeface="Times New Roman"/>
              </a:rPr>
              <a:t>电压</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，即</a:t>
            </a:r>
            <a:r>
              <a:rPr lang="en-US" altLang="zh-CN" sz="2600" i="1" u="sng" kern="100" dirty="0" smtClean="0">
                <a:solidFill>
                  <a:srgbClr val="404040"/>
                </a:solidFill>
                <a:latin typeface="Times New Roman"/>
                <a:ea typeface="微软雅黑"/>
                <a:cs typeface="Courier New"/>
              </a:rPr>
              <a:t>						</a:t>
            </a:r>
            <a:r>
              <a:rPr lang="en-US" altLang="zh-CN" sz="2600" kern="100" dirty="0" smtClean="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串联电路的总电阻等于各部分电路</a:t>
            </a:r>
            <a:r>
              <a:rPr lang="zh-CN" altLang="zh-CN" sz="2600" kern="100" dirty="0" smtClean="0">
                <a:solidFill>
                  <a:srgbClr val="404040"/>
                </a:solidFill>
                <a:latin typeface="Times New Roman"/>
                <a:ea typeface="微软雅黑"/>
                <a:cs typeface="Times New Roman"/>
              </a:rPr>
              <a:t>电阻</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即</a:t>
            </a:r>
            <a:r>
              <a:rPr lang="en-US" altLang="zh-CN" sz="2600" i="1" u="sng" kern="100" dirty="0" smtClean="0">
                <a:solidFill>
                  <a:srgbClr val="404040"/>
                </a:solidFill>
                <a:latin typeface="Times New Roman"/>
                <a:ea typeface="微软雅黑"/>
                <a:cs typeface="Courier New"/>
              </a:rPr>
              <a:t>						</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3" name="矩形 2"/>
          <p:cNvSpPr/>
          <p:nvPr/>
        </p:nvSpPr>
        <p:spPr>
          <a:xfrm>
            <a:off x="3561229" y="1518483"/>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相等</a:t>
            </a:r>
            <a:endParaRPr lang="zh-CN" altLang="en-US" dirty="0">
              <a:solidFill>
                <a:srgbClr val="0070C0"/>
              </a:solidFill>
            </a:endParaRPr>
          </a:p>
        </p:txBody>
      </p:sp>
      <p:sp>
        <p:nvSpPr>
          <p:cNvPr id="6" name="矩形 5"/>
          <p:cNvSpPr/>
          <p:nvPr/>
        </p:nvSpPr>
        <p:spPr>
          <a:xfrm>
            <a:off x="4867652" y="1450102"/>
            <a:ext cx="3180679" cy="492443"/>
          </a:xfrm>
          <a:prstGeom prst="rect">
            <a:avLst/>
          </a:prstGeom>
        </p:spPr>
        <p:txBody>
          <a:bodyPr wrap="none">
            <a:spAutoFit/>
          </a:bodyPr>
          <a:lstStyle/>
          <a:p>
            <a:r>
              <a:rPr lang="en-US" altLang="zh-CN" sz="2600" i="1" kern="100" dirty="0">
                <a:solidFill>
                  <a:srgbClr val="0070C0"/>
                </a:solidFill>
                <a:latin typeface="Times New Roman"/>
                <a:ea typeface="微软雅黑"/>
                <a:cs typeface="Courier New"/>
              </a:rPr>
              <a:t>I</a:t>
            </a:r>
            <a:r>
              <a:rPr lang="zh-CN" altLang="zh-CN" sz="2600" kern="100" dirty="0">
                <a:solidFill>
                  <a:srgbClr val="0070C0"/>
                </a:solidFill>
                <a:latin typeface="Times New Roman"/>
                <a:ea typeface="微软雅黑"/>
                <a:cs typeface="Times New Roman"/>
              </a:rPr>
              <a:t>＝</a:t>
            </a:r>
            <a:r>
              <a:rPr lang="en-US" altLang="zh-CN" sz="2600" i="1" kern="100" dirty="0">
                <a:solidFill>
                  <a:srgbClr val="0070C0"/>
                </a:solidFill>
                <a:latin typeface="Times New Roman"/>
                <a:ea typeface="微软雅黑"/>
                <a:cs typeface="Courier New"/>
              </a:rPr>
              <a:t>I</a:t>
            </a:r>
            <a:r>
              <a:rPr lang="en-US" altLang="zh-CN" sz="2600" kern="100" baseline="-25000" dirty="0">
                <a:solidFill>
                  <a:srgbClr val="0070C0"/>
                </a:solidFill>
                <a:latin typeface="Times New Roman"/>
                <a:ea typeface="微软雅黑"/>
                <a:cs typeface="Courier New"/>
              </a:rPr>
              <a:t>1</a:t>
            </a:r>
            <a:r>
              <a:rPr lang="zh-CN" altLang="zh-CN" sz="2600" kern="100" dirty="0">
                <a:solidFill>
                  <a:srgbClr val="0070C0"/>
                </a:solidFill>
                <a:latin typeface="Times New Roman"/>
                <a:ea typeface="微软雅黑"/>
                <a:cs typeface="Times New Roman"/>
              </a:rPr>
              <a:t>＝</a:t>
            </a:r>
            <a:r>
              <a:rPr lang="en-US" altLang="zh-CN" sz="2600" i="1" kern="100" dirty="0">
                <a:solidFill>
                  <a:srgbClr val="0070C0"/>
                </a:solidFill>
                <a:latin typeface="Times New Roman"/>
                <a:ea typeface="微软雅黑"/>
                <a:cs typeface="Courier New"/>
              </a:rPr>
              <a:t>I</a:t>
            </a:r>
            <a:r>
              <a:rPr lang="en-US" altLang="zh-CN" sz="2600" kern="100" baseline="-25000" dirty="0">
                <a:solidFill>
                  <a:srgbClr val="0070C0"/>
                </a:solidFill>
                <a:latin typeface="Times New Roman"/>
                <a:ea typeface="微软雅黑"/>
                <a:cs typeface="Courier New"/>
              </a:rPr>
              <a:t>2</a:t>
            </a:r>
            <a:r>
              <a:rPr lang="zh-CN" altLang="zh-CN" sz="2600" kern="100" dirty="0">
                <a:solidFill>
                  <a:srgbClr val="0070C0"/>
                </a:solidFill>
                <a:latin typeface="Times New Roman"/>
                <a:ea typeface="微软雅黑"/>
                <a:cs typeface="Times New Roman"/>
              </a:rPr>
              <a:t>＝</a:t>
            </a:r>
            <a:r>
              <a:rPr lang="en-US" altLang="zh-CN" sz="2600" i="1" kern="100" dirty="0">
                <a:solidFill>
                  <a:srgbClr val="0070C0"/>
                </a:solidFill>
                <a:latin typeface="Times New Roman"/>
                <a:ea typeface="微软雅黑"/>
                <a:cs typeface="Courier New"/>
              </a:rPr>
              <a:t>I</a:t>
            </a:r>
            <a:r>
              <a:rPr lang="en-US" altLang="zh-CN" sz="2600" kern="100" baseline="-25000" dirty="0">
                <a:solidFill>
                  <a:srgbClr val="0070C0"/>
                </a:solidFill>
                <a:latin typeface="Times New Roman"/>
                <a:ea typeface="微软雅黑"/>
                <a:cs typeface="Courier New"/>
              </a:rPr>
              <a:t>3</a:t>
            </a:r>
            <a:r>
              <a:rPr lang="zh-CN" altLang="zh-CN" sz="2600" kern="100" dirty="0">
                <a:solidFill>
                  <a:srgbClr val="0070C0"/>
                </a:solidFill>
                <a:latin typeface="Times New Roman"/>
                <a:ea typeface="微软雅黑"/>
                <a:cs typeface="Times New Roman"/>
              </a:rPr>
              <a:t>＝</a:t>
            </a:r>
            <a:r>
              <a:rPr lang="en-US" altLang="zh-CN" sz="2600" kern="100" dirty="0">
                <a:solidFill>
                  <a:srgbClr val="0070C0"/>
                </a:solidFill>
                <a:latin typeface="宋体"/>
                <a:ea typeface="微软雅黑"/>
                <a:cs typeface="Times New Roman"/>
              </a:rPr>
              <a:t>…</a:t>
            </a:r>
            <a:r>
              <a:rPr lang="zh-CN" altLang="zh-CN" sz="2600" kern="100" dirty="0">
                <a:solidFill>
                  <a:srgbClr val="0070C0"/>
                </a:solidFill>
                <a:latin typeface="Times New Roman"/>
                <a:ea typeface="微软雅黑"/>
                <a:cs typeface="Times New Roman"/>
              </a:rPr>
              <a:t>＝</a:t>
            </a:r>
            <a:r>
              <a:rPr lang="en-US" altLang="zh-CN" sz="2600" i="1" kern="100" dirty="0">
                <a:solidFill>
                  <a:srgbClr val="0070C0"/>
                </a:solidFill>
                <a:latin typeface="Times New Roman"/>
                <a:ea typeface="微软雅黑"/>
                <a:cs typeface="Courier New"/>
              </a:rPr>
              <a:t>I</a:t>
            </a:r>
            <a:r>
              <a:rPr lang="en-US" altLang="zh-CN" sz="2600" i="1" kern="100" baseline="-25000" dirty="0">
                <a:solidFill>
                  <a:srgbClr val="0070C0"/>
                </a:solidFill>
                <a:latin typeface="Times New Roman"/>
                <a:ea typeface="微软雅黑"/>
                <a:cs typeface="Courier New"/>
              </a:rPr>
              <a:t>n</a:t>
            </a:r>
            <a:endParaRPr lang="zh-CN" altLang="en-US" dirty="0">
              <a:solidFill>
                <a:srgbClr val="0070C0"/>
              </a:solidFill>
            </a:endParaRPr>
          </a:p>
        </p:txBody>
      </p:sp>
      <p:sp>
        <p:nvSpPr>
          <p:cNvPr id="9" name="矩形 8"/>
          <p:cNvSpPr/>
          <p:nvPr/>
        </p:nvSpPr>
        <p:spPr>
          <a:xfrm>
            <a:off x="6861016" y="2109222"/>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之和</a:t>
            </a:r>
            <a:endParaRPr lang="zh-CN" altLang="en-US" sz="2600" kern="100" dirty="0">
              <a:solidFill>
                <a:srgbClr val="0070C0"/>
              </a:solidFill>
              <a:latin typeface="Times New Roman"/>
              <a:ea typeface="微软雅黑"/>
              <a:cs typeface="Times New Roman"/>
            </a:endParaRPr>
          </a:p>
        </p:txBody>
      </p:sp>
      <p:sp>
        <p:nvSpPr>
          <p:cNvPr id="11" name="矩形 10"/>
          <p:cNvSpPr/>
          <p:nvPr/>
        </p:nvSpPr>
        <p:spPr>
          <a:xfrm>
            <a:off x="259140" y="2651378"/>
            <a:ext cx="3829895" cy="492443"/>
          </a:xfrm>
          <a:prstGeom prst="rect">
            <a:avLst/>
          </a:prstGeom>
        </p:spPr>
        <p:txBody>
          <a:bodyPr wrap="none">
            <a:spAutoFit/>
          </a:bodyPr>
          <a:lstStyle/>
          <a:p>
            <a:r>
              <a:rPr lang="en-US" altLang="zh-CN" sz="2600" i="1" kern="100" dirty="0">
                <a:solidFill>
                  <a:srgbClr val="0070C0"/>
                </a:solidFill>
                <a:latin typeface="Times New Roman"/>
                <a:ea typeface="微软雅黑"/>
                <a:cs typeface="Courier New"/>
              </a:rPr>
              <a:t>U</a:t>
            </a:r>
            <a:r>
              <a:rPr lang="zh-CN" altLang="zh-CN" sz="2600" kern="100" dirty="0">
                <a:solidFill>
                  <a:srgbClr val="0070C0"/>
                </a:solidFill>
                <a:latin typeface="Times New Roman"/>
                <a:ea typeface="微软雅黑"/>
                <a:cs typeface="Times New Roman"/>
              </a:rPr>
              <a:t>＝</a:t>
            </a:r>
            <a:r>
              <a:rPr lang="en-US" altLang="zh-CN" sz="2600" i="1" kern="100" dirty="0">
                <a:solidFill>
                  <a:srgbClr val="0070C0"/>
                </a:solidFill>
                <a:latin typeface="Times New Roman"/>
                <a:ea typeface="微软雅黑"/>
                <a:cs typeface="Courier New"/>
              </a:rPr>
              <a:t>U</a:t>
            </a:r>
            <a:r>
              <a:rPr lang="en-US" altLang="zh-CN" sz="2600" kern="100" baseline="-25000" dirty="0">
                <a:solidFill>
                  <a:srgbClr val="0070C0"/>
                </a:solidFill>
                <a:latin typeface="Times New Roman"/>
                <a:ea typeface="微软雅黑"/>
                <a:cs typeface="Courier New"/>
              </a:rPr>
              <a:t>1</a:t>
            </a:r>
            <a:r>
              <a:rPr lang="zh-CN" altLang="zh-CN" sz="2600" kern="100" dirty="0">
                <a:solidFill>
                  <a:srgbClr val="0070C0"/>
                </a:solidFill>
                <a:latin typeface="Times New Roman"/>
                <a:ea typeface="微软雅黑"/>
                <a:cs typeface="Times New Roman"/>
              </a:rPr>
              <a:t>＋</a:t>
            </a:r>
            <a:r>
              <a:rPr lang="en-US" altLang="zh-CN" sz="2600" i="1" kern="100" dirty="0">
                <a:solidFill>
                  <a:srgbClr val="0070C0"/>
                </a:solidFill>
                <a:latin typeface="Times New Roman"/>
                <a:ea typeface="微软雅黑"/>
                <a:cs typeface="Courier New"/>
              </a:rPr>
              <a:t>U</a:t>
            </a:r>
            <a:r>
              <a:rPr lang="en-US" altLang="zh-CN" sz="2600" kern="100" baseline="-25000" dirty="0">
                <a:solidFill>
                  <a:srgbClr val="0070C0"/>
                </a:solidFill>
                <a:latin typeface="Times New Roman"/>
                <a:ea typeface="微软雅黑"/>
                <a:cs typeface="Courier New"/>
              </a:rPr>
              <a:t>2</a:t>
            </a:r>
            <a:r>
              <a:rPr lang="zh-CN" altLang="zh-CN" sz="2600" kern="100" dirty="0">
                <a:solidFill>
                  <a:srgbClr val="0070C0"/>
                </a:solidFill>
                <a:latin typeface="Times New Roman"/>
                <a:ea typeface="微软雅黑"/>
                <a:cs typeface="Times New Roman"/>
              </a:rPr>
              <a:t>＋</a:t>
            </a:r>
            <a:r>
              <a:rPr lang="en-US" altLang="zh-CN" sz="2600" i="1" kern="100" dirty="0">
                <a:solidFill>
                  <a:srgbClr val="0070C0"/>
                </a:solidFill>
                <a:latin typeface="Times New Roman"/>
                <a:ea typeface="微软雅黑"/>
                <a:cs typeface="Courier New"/>
              </a:rPr>
              <a:t>U</a:t>
            </a:r>
            <a:r>
              <a:rPr lang="en-US" altLang="zh-CN" sz="2600" kern="100" baseline="-25000" dirty="0">
                <a:solidFill>
                  <a:srgbClr val="0070C0"/>
                </a:solidFill>
                <a:latin typeface="Times New Roman"/>
                <a:ea typeface="微软雅黑"/>
                <a:cs typeface="Courier New"/>
              </a:rPr>
              <a:t>3</a:t>
            </a:r>
            <a:r>
              <a:rPr lang="zh-CN" altLang="zh-CN" sz="2600" kern="100" dirty="0">
                <a:solidFill>
                  <a:srgbClr val="0070C0"/>
                </a:solidFill>
                <a:latin typeface="Times New Roman"/>
                <a:ea typeface="微软雅黑"/>
                <a:cs typeface="Times New Roman"/>
              </a:rPr>
              <a:t>＋</a:t>
            </a:r>
            <a:r>
              <a:rPr lang="en-US" altLang="zh-CN" sz="2600" kern="100" dirty="0">
                <a:solidFill>
                  <a:srgbClr val="0070C0"/>
                </a:solidFill>
                <a:latin typeface="宋体"/>
                <a:ea typeface="微软雅黑"/>
                <a:cs typeface="Times New Roman"/>
              </a:rPr>
              <a:t>…</a:t>
            </a:r>
            <a:r>
              <a:rPr lang="zh-CN" altLang="zh-CN" sz="2600" kern="100" dirty="0">
                <a:solidFill>
                  <a:srgbClr val="0070C0"/>
                </a:solidFill>
                <a:latin typeface="Times New Roman"/>
                <a:ea typeface="微软雅黑"/>
                <a:cs typeface="Times New Roman"/>
              </a:rPr>
              <a:t>＋</a:t>
            </a:r>
            <a:r>
              <a:rPr lang="en-US" altLang="zh-CN" sz="2600" i="1" kern="100" dirty="0">
                <a:solidFill>
                  <a:srgbClr val="0070C0"/>
                </a:solidFill>
                <a:latin typeface="Times New Roman"/>
                <a:ea typeface="微软雅黑"/>
                <a:cs typeface="Courier New"/>
              </a:rPr>
              <a:t>U</a:t>
            </a:r>
            <a:r>
              <a:rPr lang="en-US" altLang="zh-CN" sz="2600" i="1" kern="100" baseline="-25000" dirty="0">
                <a:solidFill>
                  <a:srgbClr val="0070C0"/>
                </a:solidFill>
                <a:latin typeface="Times New Roman"/>
                <a:ea typeface="微软雅黑"/>
                <a:cs typeface="Courier New"/>
              </a:rPr>
              <a:t>n</a:t>
            </a:r>
            <a:endParaRPr lang="zh-CN" altLang="en-US" dirty="0">
              <a:solidFill>
                <a:srgbClr val="0070C0"/>
              </a:solidFill>
            </a:endParaRPr>
          </a:p>
        </p:txBody>
      </p:sp>
      <p:sp>
        <p:nvSpPr>
          <p:cNvPr id="12" name="矩形 11"/>
          <p:cNvSpPr/>
          <p:nvPr/>
        </p:nvSpPr>
        <p:spPr>
          <a:xfrm>
            <a:off x="6284952" y="3291830"/>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之和</a:t>
            </a:r>
            <a:endParaRPr lang="zh-CN" altLang="en-US" sz="2600" kern="100" dirty="0">
              <a:solidFill>
                <a:srgbClr val="0070C0"/>
              </a:solidFill>
              <a:latin typeface="Times New Roman"/>
              <a:ea typeface="微软雅黑"/>
              <a:cs typeface="Times New Roman"/>
            </a:endParaRPr>
          </a:p>
        </p:txBody>
      </p:sp>
      <p:sp>
        <p:nvSpPr>
          <p:cNvPr id="14" name="矩形 13"/>
          <p:cNvSpPr/>
          <p:nvPr/>
        </p:nvSpPr>
        <p:spPr>
          <a:xfrm>
            <a:off x="646038" y="3860274"/>
            <a:ext cx="3645550" cy="492443"/>
          </a:xfrm>
          <a:prstGeom prst="rect">
            <a:avLst/>
          </a:prstGeom>
        </p:spPr>
        <p:txBody>
          <a:bodyPr wrap="none">
            <a:spAutoFit/>
          </a:bodyPr>
          <a:lstStyle/>
          <a:p>
            <a:r>
              <a:rPr lang="en-US" altLang="zh-CN" sz="2600" i="1" kern="100" dirty="0">
                <a:solidFill>
                  <a:srgbClr val="0070C0"/>
                </a:solidFill>
                <a:latin typeface="Times New Roman"/>
                <a:ea typeface="微软雅黑"/>
                <a:cs typeface="Courier New"/>
              </a:rPr>
              <a:t>R</a:t>
            </a:r>
            <a:r>
              <a:rPr lang="zh-CN" altLang="zh-CN" sz="2600" kern="100" dirty="0">
                <a:solidFill>
                  <a:srgbClr val="0070C0"/>
                </a:solidFill>
                <a:latin typeface="Times New Roman"/>
                <a:ea typeface="微软雅黑"/>
                <a:cs typeface="Times New Roman"/>
              </a:rPr>
              <a:t>＝</a:t>
            </a:r>
            <a:r>
              <a:rPr lang="en-US" altLang="zh-CN" sz="2600" i="1" kern="100" dirty="0">
                <a:solidFill>
                  <a:srgbClr val="0070C0"/>
                </a:solidFill>
                <a:latin typeface="Times New Roman"/>
                <a:ea typeface="微软雅黑"/>
                <a:cs typeface="Courier New"/>
              </a:rPr>
              <a:t>R</a:t>
            </a:r>
            <a:r>
              <a:rPr lang="en-US" altLang="zh-CN" sz="2600" kern="100" baseline="-25000" dirty="0">
                <a:solidFill>
                  <a:srgbClr val="0070C0"/>
                </a:solidFill>
                <a:latin typeface="Times New Roman"/>
                <a:ea typeface="微软雅黑"/>
                <a:cs typeface="Courier New"/>
              </a:rPr>
              <a:t>1</a:t>
            </a:r>
            <a:r>
              <a:rPr lang="zh-CN" altLang="zh-CN" sz="2600" kern="100" dirty="0">
                <a:solidFill>
                  <a:srgbClr val="0070C0"/>
                </a:solidFill>
                <a:latin typeface="Times New Roman"/>
                <a:ea typeface="微软雅黑"/>
                <a:cs typeface="Times New Roman"/>
              </a:rPr>
              <a:t>＋</a:t>
            </a:r>
            <a:r>
              <a:rPr lang="en-US" altLang="zh-CN" sz="2600" i="1" kern="100" dirty="0">
                <a:solidFill>
                  <a:srgbClr val="0070C0"/>
                </a:solidFill>
                <a:latin typeface="Times New Roman"/>
                <a:ea typeface="微软雅黑"/>
                <a:cs typeface="Courier New"/>
              </a:rPr>
              <a:t>R</a:t>
            </a:r>
            <a:r>
              <a:rPr lang="en-US" altLang="zh-CN" sz="2600" kern="100" baseline="-25000" dirty="0">
                <a:solidFill>
                  <a:srgbClr val="0070C0"/>
                </a:solidFill>
                <a:latin typeface="Times New Roman"/>
                <a:ea typeface="微软雅黑"/>
                <a:cs typeface="Courier New"/>
              </a:rPr>
              <a:t>2</a:t>
            </a:r>
            <a:r>
              <a:rPr lang="zh-CN" altLang="zh-CN" sz="2600" kern="100" dirty="0">
                <a:solidFill>
                  <a:srgbClr val="0070C0"/>
                </a:solidFill>
                <a:latin typeface="Times New Roman"/>
                <a:ea typeface="微软雅黑"/>
                <a:cs typeface="Times New Roman"/>
              </a:rPr>
              <a:t>＋</a:t>
            </a:r>
            <a:r>
              <a:rPr lang="en-US" altLang="zh-CN" sz="2600" i="1" kern="100" dirty="0">
                <a:solidFill>
                  <a:srgbClr val="0070C0"/>
                </a:solidFill>
                <a:latin typeface="Times New Roman"/>
                <a:ea typeface="微软雅黑"/>
                <a:cs typeface="Courier New"/>
              </a:rPr>
              <a:t>R</a:t>
            </a:r>
            <a:r>
              <a:rPr lang="en-US" altLang="zh-CN" sz="2600" kern="100" baseline="-25000" dirty="0">
                <a:solidFill>
                  <a:srgbClr val="0070C0"/>
                </a:solidFill>
                <a:latin typeface="Times New Roman"/>
                <a:ea typeface="微软雅黑"/>
                <a:cs typeface="Courier New"/>
              </a:rPr>
              <a:t>3</a:t>
            </a:r>
            <a:r>
              <a:rPr lang="zh-CN" altLang="zh-CN" sz="2600" kern="100" dirty="0">
                <a:solidFill>
                  <a:srgbClr val="0070C0"/>
                </a:solidFill>
                <a:latin typeface="Times New Roman"/>
                <a:ea typeface="微软雅黑"/>
                <a:cs typeface="Times New Roman"/>
              </a:rPr>
              <a:t>＋</a:t>
            </a:r>
            <a:r>
              <a:rPr lang="en-US" altLang="zh-CN" sz="2600" kern="100" dirty="0">
                <a:solidFill>
                  <a:srgbClr val="0070C0"/>
                </a:solidFill>
                <a:latin typeface="宋体"/>
                <a:ea typeface="微软雅黑"/>
                <a:cs typeface="Times New Roman"/>
              </a:rPr>
              <a:t>…</a:t>
            </a:r>
            <a:r>
              <a:rPr lang="zh-CN" altLang="zh-CN" sz="2600" kern="100" dirty="0">
                <a:solidFill>
                  <a:srgbClr val="0070C0"/>
                </a:solidFill>
                <a:latin typeface="Times New Roman"/>
                <a:ea typeface="微软雅黑"/>
                <a:cs typeface="Times New Roman"/>
              </a:rPr>
              <a:t>＋</a:t>
            </a:r>
            <a:r>
              <a:rPr lang="en-US" altLang="zh-CN" sz="2600" i="1" kern="100" dirty="0" err="1">
                <a:solidFill>
                  <a:srgbClr val="0070C0"/>
                </a:solidFill>
                <a:latin typeface="Times New Roman"/>
                <a:ea typeface="微软雅黑"/>
                <a:cs typeface="Courier New"/>
              </a:rPr>
              <a:t>R</a:t>
            </a:r>
            <a:r>
              <a:rPr lang="en-US" altLang="zh-CN" sz="2600" i="1" kern="100" baseline="-25000" dirty="0" err="1">
                <a:solidFill>
                  <a:srgbClr val="0070C0"/>
                </a:solidFill>
                <a:latin typeface="Times New Roman"/>
                <a:ea typeface="微软雅黑"/>
                <a:cs typeface="Courier New"/>
              </a:rPr>
              <a:t>n</a:t>
            </a:r>
            <a:endParaRPr lang="zh-CN" altLang="en-US" dirty="0">
              <a:solidFill>
                <a:srgbClr val="0070C0"/>
              </a:solidFill>
            </a:endParaRPr>
          </a:p>
        </p:txBody>
      </p:sp>
    </p:spTree>
    <p:extLst>
      <p:ext uri="{BB962C8B-B14F-4D97-AF65-F5344CB8AC3E}">
        <p14:creationId xmlns:p14="http://schemas.microsoft.com/office/powerpoint/2010/main" val="2214006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linds(horizontal)">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9" grpId="0"/>
      <p:bldP spid="11" grpId="0"/>
      <p:bldP spid="12"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51520" y="855727"/>
            <a:ext cx="8352928" cy="3709387"/>
            <a:chOff x="251520" y="855727"/>
            <a:chExt cx="8352928" cy="3709387"/>
          </a:xfrm>
        </p:grpSpPr>
        <p:sp>
          <p:nvSpPr>
            <p:cNvPr id="7" name="矩形 6"/>
            <p:cNvSpPr/>
            <p:nvPr/>
          </p:nvSpPr>
          <p:spPr>
            <a:xfrm>
              <a:off x="251520" y="855727"/>
              <a:ext cx="8352928" cy="3333220"/>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拓展：</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(1) </a:t>
              </a:r>
              <a:r>
                <a:rPr lang="zh-CN" altLang="zh-CN" sz="2600" kern="100" dirty="0">
                  <a:solidFill>
                    <a:srgbClr val="404040"/>
                  </a:solidFill>
                  <a:latin typeface="Times New Roman"/>
                  <a:ea typeface="微软雅黑"/>
                  <a:cs typeface="Times New Roman"/>
                </a:rPr>
                <a:t>串联电路的总</a:t>
              </a:r>
              <a:r>
                <a:rPr lang="zh-CN" altLang="zh-CN" sz="2600" kern="100" dirty="0" smtClean="0">
                  <a:solidFill>
                    <a:srgbClr val="404040"/>
                  </a:solidFill>
                  <a:latin typeface="Times New Roman"/>
                  <a:ea typeface="微软雅黑"/>
                  <a:cs typeface="Times New Roman"/>
                </a:rPr>
                <a:t>电阻</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其中</a:t>
              </a:r>
              <a:r>
                <a:rPr lang="zh-CN" altLang="zh-CN" sz="2600" kern="100" dirty="0">
                  <a:solidFill>
                    <a:srgbClr val="404040"/>
                  </a:solidFill>
                  <a:latin typeface="Times New Roman"/>
                  <a:ea typeface="微软雅黑"/>
                  <a:cs typeface="Times New Roman"/>
                </a:rPr>
                <a:t>任一部分电路的电阻，且当一个大电阻和一个小电阻串联时，总电阻</a:t>
              </a:r>
              <a:r>
                <a:rPr lang="zh-CN" altLang="zh-CN" sz="2600" kern="100" dirty="0" smtClean="0">
                  <a:solidFill>
                    <a:srgbClr val="404040"/>
                  </a:solidFill>
                  <a:latin typeface="Times New Roman"/>
                  <a:ea typeface="微软雅黑"/>
                  <a:cs typeface="Times New Roman"/>
                </a:rPr>
                <a:t>接近</a:t>
              </a:r>
              <a:r>
                <a:rPr lang="en-US" altLang="zh-CN" sz="2600" u="sng" kern="100" dirty="0" smtClean="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8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串联电路中各电阻两端的电压跟它的阻值</a:t>
              </a:r>
              <a:r>
                <a:rPr lang="zh-CN" altLang="zh-CN" sz="2600" kern="100" dirty="0" smtClean="0">
                  <a:solidFill>
                    <a:srgbClr val="404040"/>
                  </a:solidFill>
                  <a:latin typeface="Times New Roman"/>
                  <a:ea typeface="微软雅黑"/>
                  <a:cs typeface="Times New Roman"/>
                </a:rPr>
                <a:t>成</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，即</a:t>
              </a:r>
              <a:endParaRPr lang="en-US" altLang="zh-CN" sz="2600" kern="100" dirty="0" smtClean="0">
                <a:solidFill>
                  <a:srgbClr val="404040"/>
                </a:solidFill>
                <a:latin typeface="Times New Roman"/>
                <a:ea typeface="微软雅黑"/>
                <a:cs typeface="Times New Roman"/>
              </a:endParaRPr>
            </a:p>
            <a:p>
              <a:pPr algn="just">
                <a:lnSpc>
                  <a:spcPct val="180000"/>
                </a:lnSpc>
                <a:spcAft>
                  <a:spcPts val="0"/>
                </a:spcAft>
              </a:pP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I</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575417463"/>
                </p:ext>
              </p:extLst>
            </p:nvPr>
          </p:nvGraphicFramePr>
          <p:xfrm>
            <a:off x="395536" y="3442751"/>
            <a:ext cx="2719388" cy="1122363"/>
          </p:xfrm>
          <a:graphic>
            <a:graphicData uri="http://schemas.openxmlformats.org/presentationml/2006/ole">
              <mc:AlternateContent xmlns:mc="http://schemas.openxmlformats.org/markup-compatibility/2006">
                <mc:Choice xmlns:v="urn:schemas-microsoft-com:vml" Requires="v">
                  <p:oleObj spid="_x0000_s3079" name="文档" r:id="rId4" imgW="2719122" imgH="1121746" progId="Word.Document.12">
                    <p:embed/>
                  </p:oleObj>
                </mc:Choice>
                <mc:Fallback>
                  <p:oleObj name="文档" r:id="rId4" imgW="2719122" imgH="1121746" progId="Word.Document.12">
                    <p:embed/>
                    <p:pic>
                      <p:nvPicPr>
                        <p:cNvPr id="0" name=""/>
                        <p:cNvPicPr/>
                        <p:nvPr/>
                      </p:nvPicPr>
                      <p:blipFill>
                        <a:blip r:embed="rId5"/>
                        <a:stretch>
                          <a:fillRect/>
                        </a:stretch>
                      </p:blipFill>
                      <p:spPr>
                        <a:xfrm>
                          <a:off x="395536" y="3442751"/>
                          <a:ext cx="2719388" cy="1122363"/>
                        </a:xfrm>
                        <a:prstGeom prst="rect">
                          <a:avLst/>
                        </a:prstGeom>
                      </p:spPr>
                    </p:pic>
                  </p:oleObj>
                </mc:Fallback>
              </mc:AlternateContent>
            </a:graphicData>
          </a:graphic>
        </p:graphicFrame>
      </p:grpSp>
      <p:sp>
        <p:nvSpPr>
          <p:cNvPr id="4" name="矩形 3"/>
          <p:cNvSpPr/>
          <p:nvPr/>
        </p:nvSpPr>
        <p:spPr>
          <a:xfrm>
            <a:off x="3427492" y="1567631"/>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大于</a:t>
            </a:r>
            <a:endParaRPr lang="zh-CN" altLang="en-US" dirty="0">
              <a:solidFill>
                <a:srgbClr val="0070C0"/>
              </a:solidFill>
            </a:endParaRPr>
          </a:p>
        </p:txBody>
      </p:sp>
      <p:sp>
        <p:nvSpPr>
          <p:cNvPr id="5" name="矩形 4"/>
          <p:cNvSpPr/>
          <p:nvPr/>
        </p:nvSpPr>
        <p:spPr>
          <a:xfrm>
            <a:off x="7195864" y="2139702"/>
            <a:ext cx="1184940"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大电阻</a:t>
            </a:r>
            <a:endParaRPr lang="zh-CN" altLang="en-US" sz="2600" kern="100" dirty="0">
              <a:solidFill>
                <a:srgbClr val="0070C0"/>
              </a:solidFill>
              <a:latin typeface="Times New Roman"/>
              <a:ea typeface="微软雅黑"/>
              <a:cs typeface="Times New Roman"/>
            </a:endParaRPr>
          </a:p>
        </p:txBody>
      </p:sp>
      <p:sp>
        <p:nvSpPr>
          <p:cNvPr id="6" name="矩形 5"/>
          <p:cNvSpPr/>
          <p:nvPr/>
        </p:nvSpPr>
        <p:spPr>
          <a:xfrm>
            <a:off x="6896457" y="2822247"/>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正比</a:t>
            </a:r>
            <a:endParaRPr lang="zh-CN" altLang="en-US" sz="2600" kern="100" dirty="0">
              <a:solidFill>
                <a:srgbClr val="0070C0"/>
              </a:solidFill>
              <a:latin typeface="Times New Roman"/>
              <a:ea typeface="微软雅黑"/>
              <a:cs typeface="Times New Roman"/>
            </a:endParaRPr>
          </a:p>
        </p:txBody>
      </p:sp>
    </p:spTree>
    <p:extLst>
      <p:ext uri="{BB962C8B-B14F-4D97-AF65-F5344CB8AC3E}">
        <p14:creationId xmlns:p14="http://schemas.microsoft.com/office/powerpoint/2010/main" val="2562078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2923" y="-20538"/>
            <a:ext cx="3775393" cy="664862"/>
          </a:xfrm>
          <a:prstGeom prst="rect">
            <a:avLst/>
          </a:prstGeom>
        </p:spPr>
        <p:txBody>
          <a:bodyPr wrap="none">
            <a:spAutoFit/>
          </a:bodyPr>
          <a:lstStyle/>
          <a:p>
            <a:pPr algn="just" defTabSz="720725">
              <a:lnSpc>
                <a:spcPct val="150000"/>
              </a:lnSpc>
            </a:pPr>
            <a:r>
              <a:rPr lang="zh-CN" altLang="zh-CN" sz="2800" b="1" kern="100" dirty="0">
                <a:latin typeface="微软雅黑" pitchFamily="34" charset="-122"/>
                <a:ea typeface="微软雅黑" pitchFamily="34" charset="-122"/>
                <a:cs typeface="Times New Roman"/>
              </a:rPr>
              <a:t>二、对并联电路的理解</a:t>
            </a:r>
          </a:p>
        </p:txBody>
      </p:sp>
      <p:sp>
        <p:nvSpPr>
          <p:cNvPr id="5" name="圆角矩形 4"/>
          <p:cNvSpPr/>
          <p:nvPr/>
        </p:nvSpPr>
        <p:spPr>
          <a:xfrm>
            <a:off x="314003" y="718592"/>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a:t>
            </a: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 name="矩形 5"/>
          <p:cNvSpPr/>
          <p:nvPr/>
        </p:nvSpPr>
        <p:spPr>
          <a:xfrm>
            <a:off x="323528" y="1450217"/>
            <a:ext cx="8352928" cy="617477"/>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三个电阻</a:t>
            </a:r>
            <a:r>
              <a:rPr lang="en-US" altLang="zh-CN" sz="2600" i="1" kern="100" dirty="0">
                <a:solidFill>
                  <a:srgbClr val="404040"/>
                </a:solidFill>
                <a:latin typeface="Times New Roman"/>
                <a:ea typeface="微软雅黑"/>
                <a:cs typeface="Courier New"/>
              </a:rPr>
              <a:t>R</a:t>
            </a:r>
            <a:r>
              <a:rPr lang="en-US" altLang="zh-CN" sz="2600" kern="100" baseline="-250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R</a:t>
            </a:r>
            <a:r>
              <a:rPr lang="en-US" altLang="zh-CN" sz="2600" kern="100" baseline="-250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R</a:t>
            </a:r>
            <a:r>
              <a:rPr lang="en-US" altLang="zh-CN" sz="2600" kern="100" baseline="-250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并联的电路如图</a:t>
            </a: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所示</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pic>
        <p:nvPicPr>
          <p:cNvPr id="2050" name="Picture 2" descr="\\莫成程\f\幻灯片文件复制\2015\同步\步步高\物理\步步高人教3-1（人教）\C31.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3808" y="2261984"/>
            <a:ext cx="2149844" cy="14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635896" y="3879507"/>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2</a:t>
            </a:r>
            <a:endParaRPr lang="zh-CN" altLang="en-US" sz="2600" dirty="0"/>
          </a:p>
        </p:txBody>
      </p:sp>
    </p:spTree>
    <p:extLst>
      <p:ext uri="{BB962C8B-B14F-4D97-AF65-F5344CB8AC3E}">
        <p14:creationId xmlns:p14="http://schemas.microsoft.com/office/powerpoint/2010/main" val="3944699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23528" y="351495"/>
            <a:ext cx="8352928" cy="4308487"/>
          </a:xfrm>
          <a:prstGeom prst="rect">
            <a:avLst/>
          </a:prstGeom>
        </p:spPr>
        <p:txBody>
          <a:bodyPr wrap="square">
            <a:spAutoFit/>
          </a:bodyPr>
          <a:lstStyle/>
          <a:p>
            <a:pPr algn="just">
              <a:lnSpc>
                <a:spcPct val="18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三个电阻左端电势相等吗？右端电势相等吗？每个电阻两端的电压有什么关系</a:t>
            </a:r>
            <a:r>
              <a:rPr lang="zh-CN" altLang="zh-CN" sz="2600" kern="100" dirty="0" smtClean="0">
                <a:solidFill>
                  <a:srgbClr val="404040"/>
                </a:solidFill>
                <a:latin typeface="Times New Roman"/>
                <a:ea typeface="微软雅黑"/>
                <a:cs typeface="Times New Roman"/>
              </a:rPr>
              <a:t>？</a:t>
            </a:r>
            <a:endParaRPr lang="en-US" altLang="zh-CN" sz="2600" kern="100" dirty="0" smtClean="0">
              <a:solidFill>
                <a:srgbClr val="404040"/>
              </a:solidFill>
              <a:latin typeface="Times New Roman"/>
              <a:ea typeface="微软雅黑"/>
              <a:cs typeface="Times New Roman"/>
            </a:endParaRPr>
          </a:p>
          <a:p>
            <a:pPr algn="just">
              <a:lnSpc>
                <a:spcPct val="18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rgbClr val="E36C0A"/>
                </a:solidFill>
                <a:latin typeface="Times New Roman"/>
                <a:ea typeface="微软雅黑"/>
                <a:cs typeface="Times New Roman"/>
              </a:rPr>
              <a:t>相等</a:t>
            </a:r>
            <a:r>
              <a:rPr lang="en-US" altLang="zh-CN" sz="2600" kern="100" dirty="0">
                <a:solidFill>
                  <a:srgbClr val="E36C0A"/>
                </a:solidFill>
                <a:latin typeface="Times New Roman"/>
                <a:ea typeface="微软雅黑"/>
                <a:cs typeface="Courier New"/>
              </a:rPr>
              <a:t>.</a:t>
            </a:r>
            <a:r>
              <a:rPr lang="zh-CN" altLang="zh-CN" sz="2600" kern="100" dirty="0">
                <a:solidFill>
                  <a:srgbClr val="E36C0A"/>
                </a:solidFill>
                <a:latin typeface="Times New Roman"/>
                <a:ea typeface="微软雅黑"/>
                <a:cs typeface="Times New Roman"/>
              </a:rPr>
              <a:t>相等</a:t>
            </a:r>
            <a:r>
              <a:rPr lang="en-US" altLang="zh-CN" sz="2600" kern="100" dirty="0">
                <a:solidFill>
                  <a:srgbClr val="E36C0A"/>
                </a:solidFill>
                <a:latin typeface="Times New Roman"/>
                <a:ea typeface="微软雅黑"/>
                <a:cs typeface="Courier New"/>
              </a:rPr>
              <a:t>.</a:t>
            </a:r>
            <a:r>
              <a:rPr lang="zh-CN" altLang="zh-CN" sz="2600" kern="100" dirty="0">
                <a:solidFill>
                  <a:srgbClr val="E36C0A"/>
                </a:solidFill>
                <a:latin typeface="Times New Roman"/>
                <a:ea typeface="微软雅黑"/>
                <a:cs typeface="Times New Roman"/>
              </a:rPr>
              <a:t>每个电阻两端的电压相等</a:t>
            </a:r>
            <a:r>
              <a:rPr lang="en-US" altLang="zh-CN" sz="2600" kern="100" dirty="0">
                <a:solidFill>
                  <a:srgbClr val="E36C0A"/>
                </a:solidFill>
                <a:latin typeface="Times New Roman"/>
                <a:ea typeface="微软雅黑"/>
                <a:cs typeface="Courier New"/>
              </a:rPr>
              <a:t>.</a:t>
            </a:r>
            <a:endParaRPr lang="zh-CN" altLang="zh-CN" sz="2600" kern="100" dirty="0">
              <a:latin typeface="宋体"/>
              <a:cs typeface="Courier New"/>
            </a:endParaRPr>
          </a:p>
          <a:p>
            <a:pPr algn="just">
              <a:lnSpc>
                <a:spcPct val="18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某段时间内通过干路的电荷量与三个支路的电荷量有什么关系？总电流</a:t>
            </a:r>
            <a:r>
              <a:rPr lang="en-US" altLang="zh-CN" sz="2600" i="1" kern="100" dirty="0">
                <a:solidFill>
                  <a:srgbClr val="404040"/>
                </a:solidFill>
                <a:latin typeface="Times New Roman"/>
                <a:ea typeface="微软雅黑"/>
                <a:cs typeface="Courier New"/>
              </a:rPr>
              <a:t>I</a:t>
            </a:r>
            <a:r>
              <a:rPr lang="zh-CN" altLang="zh-CN" sz="2600" kern="100" dirty="0">
                <a:solidFill>
                  <a:srgbClr val="404040"/>
                </a:solidFill>
                <a:latin typeface="Times New Roman"/>
                <a:ea typeface="微软雅黑"/>
                <a:cs typeface="Times New Roman"/>
              </a:rPr>
              <a:t>与各个电阻中电流有什么关系？</a:t>
            </a:r>
            <a:endParaRPr lang="zh-CN" altLang="zh-CN" sz="2600" kern="100" dirty="0">
              <a:latin typeface="宋体"/>
              <a:cs typeface="Courier New"/>
            </a:endParaRPr>
          </a:p>
          <a:p>
            <a:pPr algn="just">
              <a:lnSpc>
                <a:spcPct val="18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i="1" kern="100" dirty="0">
                <a:solidFill>
                  <a:srgbClr val="E36C0A"/>
                </a:solidFill>
                <a:latin typeface="Times New Roman"/>
                <a:ea typeface="微软雅黑"/>
                <a:cs typeface="Courier New"/>
              </a:rPr>
              <a:t>q</a:t>
            </a:r>
            <a:r>
              <a:rPr lang="zh-CN" altLang="zh-CN" sz="2600" kern="100" dirty="0">
                <a:solidFill>
                  <a:srgbClr val="E36C0A"/>
                </a:solidFill>
                <a:latin typeface="Times New Roman"/>
                <a:ea typeface="微软雅黑"/>
                <a:cs typeface="Times New Roman"/>
              </a:rPr>
              <a:t>＝</a:t>
            </a:r>
            <a:r>
              <a:rPr lang="en-US" altLang="zh-CN" sz="2600" i="1" kern="100" dirty="0">
                <a:solidFill>
                  <a:srgbClr val="E36C0A"/>
                </a:solidFill>
                <a:latin typeface="Times New Roman"/>
                <a:ea typeface="微软雅黑"/>
                <a:cs typeface="Courier New"/>
              </a:rPr>
              <a:t>q</a:t>
            </a:r>
            <a:r>
              <a:rPr lang="en-US" altLang="zh-CN" sz="2600" kern="100" baseline="-25000" dirty="0">
                <a:solidFill>
                  <a:srgbClr val="E36C0A"/>
                </a:solidFill>
                <a:latin typeface="Times New Roman"/>
                <a:ea typeface="微软雅黑"/>
                <a:cs typeface="Courier New"/>
              </a:rPr>
              <a:t>1</a:t>
            </a:r>
            <a:r>
              <a:rPr lang="zh-CN" altLang="zh-CN" sz="2600" kern="100" dirty="0">
                <a:solidFill>
                  <a:srgbClr val="E36C0A"/>
                </a:solidFill>
                <a:latin typeface="Times New Roman"/>
                <a:ea typeface="微软雅黑"/>
                <a:cs typeface="Times New Roman"/>
              </a:rPr>
              <a:t>＋</a:t>
            </a:r>
            <a:r>
              <a:rPr lang="en-US" altLang="zh-CN" sz="2600" i="1" kern="100" dirty="0">
                <a:solidFill>
                  <a:srgbClr val="E36C0A"/>
                </a:solidFill>
                <a:latin typeface="Times New Roman"/>
                <a:ea typeface="微软雅黑"/>
                <a:cs typeface="Courier New"/>
              </a:rPr>
              <a:t>q</a:t>
            </a:r>
            <a:r>
              <a:rPr lang="en-US" altLang="zh-CN" sz="2600" kern="100" baseline="-25000" dirty="0">
                <a:solidFill>
                  <a:srgbClr val="E36C0A"/>
                </a:solidFill>
                <a:latin typeface="Times New Roman"/>
                <a:ea typeface="微软雅黑"/>
                <a:cs typeface="Courier New"/>
              </a:rPr>
              <a:t>2</a:t>
            </a:r>
            <a:r>
              <a:rPr lang="zh-CN" altLang="zh-CN" sz="2600" kern="100" dirty="0">
                <a:solidFill>
                  <a:srgbClr val="E36C0A"/>
                </a:solidFill>
                <a:latin typeface="Times New Roman"/>
                <a:ea typeface="微软雅黑"/>
                <a:cs typeface="Times New Roman"/>
              </a:rPr>
              <a:t>＋</a:t>
            </a:r>
            <a:r>
              <a:rPr lang="en-US" altLang="zh-CN" sz="2600" i="1" kern="100" dirty="0">
                <a:solidFill>
                  <a:srgbClr val="E36C0A"/>
                </a:solidFill>
                <a:latin typeface="Times New Roman"/>
                <a:ea typeface="微软雅黑"/>
                <a:cs typeface="Courier New"/>
              </a:rPr>
              <a:t>q</a:t>
            </a:r>
            <a:r>
              <a:rPr lang="en-US" altLang="zh-CN" sz="2600" kern="100" baseline="-25000" dirty="0">
                <a:solidFill>
                  <a:srgbClr val="E36C0A"/>
                </a:solidFill>
                <a:latin typeface="Times New Roman"/>
                <a:ea typeface="微软雅黑"/>
                <a:cs typeface="Courier New"/>
              </a:rPr>
              <a:t>3</a:t>
            </a:r>
            <a:r>
              <a:rPr lang="en-US" altLang="zh-CN" sz="2600" kern="100" dirty="0">
                <a:solidFill>
                  <a:srgbClr val="E36C0A"/>
                </a:solidFill>
                <a:latin typeface="Times New Roman"/>
                <a:ea typeface="微软雅黑"/>
                <a:cs typeface="Courier New"/>
              </a:rPr>
              <a:t>.</a:t>
            </a:r>
            <a:r>
              <a:rPr lang="en-US" altLang="zh-CN" sz="2600" i="1" kern="100" dirty="0">
                <a:solidFill>
                  <a:srgbClr val="E36C0A"/>
                </a:solidFill>
                <a:latin typeface="Times New Roman"/>
                <a:ea typeface="微软雅黑"/>
                <a:cs typeface="Courier New"/>
              </a:rPr>
              <a:t>I</a:t>
            </a:r>
            <a:r>
              <a:rPr lang="zh-CN" altLang="zh-CN" sz="2600" kern="100" dirty="0">
                <a:solidFill>
                  <a:srgbClr val="E36C0A"/>
                </a:solidFill>
                <a:latin typeface="Times New Roman"/>
                <a:ea typeface="微软雅黑"/>
                <a:cs typeface="Times New Roman"/>
              </a:rPr>
              <a:t>＝</a:t>
            </a:r>
            <a:r>
              <a:rPr lang="en-US" altLang="zh-CN" sz="2600" i="1" kern="100" dirty="0">
                <a:solidFill>
                  <a:srgbClr val="E36C0A"/>
                </a:solidFill>
                <a:latin typeface="Times New Roman"/>
                <a:ea typeface="微软雅黑"/>
                <a:cs typeface="Courier New"/>
              </a:rPr>
              <a:t>I</a:t>
            </a:r>
            <a:r>
              <a:rPr lang="en-US" altLang="zh-CN" sz="2600" kern="100" baseline="-25000" dirty="0">
                <a:solidFill>
                  <a:srgbClr val="E36C0A"/>
                </a:solidFill>
                <a:latin typeface="Times New Roman"/>
                <a:ea typeface="微软雅黑"/>
                <a:cs typeface="Courier New"/>
              </a:rPr>
              <a:t>1</a:t>
            </a:r>
            <a:r>
              <a:rPr lang="zh-CN" altLang="zh-CN" sz="2600" kern="100" dirty="0">
                <a:solidFill>
                  <a:srgbClr val="E36C0A"/>
                </a:solidFill>
                <a:latin typeface="Times New Roman"/>
                <a:ea typeface="微软雅黑"/>
                <a:cs typeface="Times New Roman"/>
              </a:rPr>
              <a:t>＋</a:t>
            </a:r>
            <a:r>
              <a:rPr lang="en-US" altLang="zh-CN" sz="2600" i="1" kern="100" dirty="0">
                <a:solidFill>
                  <a:srgbClr val="E36C0A"/>
                </a:solidFill>
                <a:latin typeface="Times New Roman"/>
                <a:ea typeface="微软雅黑"/>
                <a:cs typeface="Courier New"/>
              </a:rPr>
              <a:t>I</a:t>
            </a:r>
            <a:r>
              <a:rPr lang="en-US" altLang="zh-CN" sz="2600" kern="100" baseline="-25000" dirty="0">
                <a:solidFill>
                  <a:srgbClr val="E36C0A"/>
                </a:solidFill>
                <a:latin typeface="Times New Roman"/>
                <a:ea typeface="微软雅黑"/>
                <a:cs typeface="Courier New"/>
              </a:rPr>
              <a:t>2</a:t>
            </a:r>
            <a:r>
              <a:rPr lang="zh-CN" altLang="zh-CN" sz="2600" kern="100" dirty="0">
                <a:solidFill>
                  <a:srgbClr val="E36C0A"/>
                </a:solidFill>
                <a:latin typeface="Times New Roman"/>
                <a:ea typeface="微软雅黑"/>
                <a:cs typeface="Times New Roman"/>
              </a:rPr>
              <a:t>＋</a:t>
            </a:r>
            <a:r>
              <a:rPr lang="en-US" altLang="zh-CN" sz="2600" i="1" kern="100" dirty="0">
                <a:solidFill>
                  <a:srgbClr val="E36C0A"/>
                </a:solidFill>
                <a:latin typeface="Times New Roman"/>
                <a:ea typeface="微软雅黑"/>
                <a:cs typeface="Courier New"/>
              </a:rPr>
              <a:t>I</a:t>
            </a:r>
            <a:r>
              <a:rPr lang="en-US" altLang="zh-CN" sz="2600" kern="100" baseline="-25000" dirty="0">
                <a:solidFill>
                  <a:srgbClr val="E36C0A"/>
                </a:solidFill>
                <a:latin typeface="Times New Roman"/>
                <a:ea typeface="微软雅黑"/>
                <a:cs typeface="Courier New"/>
              </a:rPr>
              <a:t>3</a:t>
            </a:r>
            <a:r>
              <a:rPr lang="en-US" altLang="zh-CN" sz="2600" kern="100" dirty="0" smtClean="0">
                <a:solidFill>
                  <a:srgbClr val="E36C0A"/>
                </a:solidFill>
                <a:latin typeface="Times New Roman"/>
                <a:ea typeface="微软雅黑"/>
                <a:cs typeface="Courier New"/>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11485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linds(horizontal)">
                                      <p:cBhvr>
                                        <p:cTn id="1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3675</TotalTime>
  <Words>1076</Words>
  <Application>Microsoft Office PowerPoint</Application>
  <PresentationFormat>全屏显示(16:9)</PresentationFormat>
  <Paragraphs>184</Paragraphs>
  <Slides>37</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39" baseType="lpstr">
      <vt:lpstr>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Administrator</cp:lastModifiedBy>
  <cp:revision>557</cp:revision>
  <dcterms:modified xsi:type="dcterms:W3CDTF">2015-04-29T10:13:46Z</dcterms:modified>
</cp:coreProperties>
</file>