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58-896E-47A3-9648-911E67718566}" type="datetimeFigureOut">
              <a:rPr lang="zh-CN" altLang="en-US" smtClean="0"/>
              <a:t>2011-12-13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CEC-999E-48A1-9A81-995CB7D5AE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58-896E-47A3-9648-911E67718566}" type="datetimeFigureOut">
              <a:rPr lang="zh-CN" altLang="en-US" smtClean="0"/>
              <a:t>2011-12-13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CEC-999E-48A1-9A81-995CB7D5AE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58-896E-47A3-9648-911E67718566}" type="datetimeFigureOut">
              <a:rPr lang="zh-CN" altLang="en-US" smtClean="0"/>
              <a:t>2011-12-13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CEC-999E-48A1-9A81-995CB7D5AE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58-896E-47A3-9648-911E67718566}" type="datetimeFigureOut">
              <a:rPr lang="zh-CN" altLang="en-US" smtClean="0"/>
              <a:t>2011-12-13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CEC-999E-48A1-9A81-995CB7D5AE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58-896E-47A3-9648-911E67718566}" type="datetimeFigureOut">
              <a:rPr lang="zh-CN" altLang="en-US" smtClean="0"/>
              <a:t>2011-12-13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CEC-999E-48A1-9A81-995CB7D5AE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58-896E-47A3-9648-911E67718566}" type="datetimeFigureOut">
              <a:rPr lang="zh-CN" altLang="en-US" smtClean="0"/>
              <a:t>2011-12-13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CEC-999E-48A1-9A81-995CB7D5AE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58-896E-47A3-9648-911E67718566}" type="datetimeFigureOut">
              <a:rPr lang="zh-CN" altLang="en-US" smtClean="0"/>
              <a:t>2011-12-13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CEC-999E-48A1-9A81-995CB7D5AE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58-896E-47A3-9648-911E67718566}" type="datetimeFigureOut">
              <a:rPr lang="zh-CN" altLang="en-US" smtClean="0"/>
              <a:t>2011-12-13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CEC-999E-48A1-9A81-995CB7D5AE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58-896E-47A3-9648-911E67718566}" type="datetimeFigureOut">
              <a:rPr lang="zh-CN" altLang="en-US" smtClean="0"/>
              <a:t>2011-12-13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CEC-999E-48A1-9A81-995CB7D5AE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58-896E-47A3-9648-911E67718566}" type="datetimeFigureOut">
              <a:rPr lang="zh-CN" altLang="en-US" smtClean="0"/>
              <a:t>2011-12-13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CEC-999E-48A1-9A81-995CB7D5AE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58-896E-47A3-9648-911E67718566}" type="datetimeFigureOut">
              <a:rPr lang="zh-CN" altLang="en-US" smtClean="0"/>
              <a:t>2011-12-13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CEC-999E-48A1-9A81-995CB7D5AE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02D58-896E-47A3-9648-911E67718566}" type="datetimeFigureOut">
              <a:rPr lang="zh-CN" altLang="en-US" smtClean="0"/>
              <a:t>2011-12-13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BCEC-999E-48A1-9A81-995CB7D5AE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audience</a:t>
            </a:r>
            <a:r>
              <a:rPr lang="en-US" altLang="zh-CN" sz="2800" b="1" dirty="0" smtClean="0"/>
              <a:t>  n.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观众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听众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;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读者</a:t>
            </a:r>
          </a:p>
          <a:p>
            <a:r>
              <a:rPr lang="zh-CN" altLang="en-US" sz="2800" b="1" dirty="0" smtClean="0"/>
              <a:t>观众已经认可。</a:t>
            </a:r>
          </a:p>
          <a:p>
            <a:r>
              <a:rPr lang="en-US" altLang="zh-CN" sz="2800" b="1" dirty="0" smtClean="0"/>
              <a:t>The audience has expressed its approval.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choir</a:t>
            </a:r>
            <a:r>
              <a:rPr lang="en-US" altLang="zh-CN" sz="2800" b="1" dirty="0" smtClean="0"/>
              <a:t>  n.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唱诗队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唱诗班</a:t>
            </a:r>
          </a:p>
          <a:p>
            <a:r>
              <a:rPr lang="zh-CN" altLang="en-US" sz="2800" b="1" dirty="0" smtClean="0"/>
              <a:t>今晚教堂歌唱队要唱诗。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The church choir is[are] singing tonight.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chorus </a:t>
            </a:r>
            <a:r>
              <a:rPr lang="en-US" altLang="zh-CN" sz="2800" b="1" dirty="0" smtClean="0"/>
              <a:t> n.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歌曲的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)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副歌</a:t>
            </a:r>
          </a:p>
          <a:p>
            <a:r>
              <a:rPr lang="zh-CN" altLang="en-US" sz="2800" b="1" dirty="0" smtClean="0"/>
              <a:t>把最后的副歌再唱一遍。</a:t>
            </a:r>
          </a:p>
          <a:p>
            <a:r>
              <a:rPr lang="en-US" altLang="zh-CN" sz="2800" b="1" dirty="0" smtClean="0"/>
              <a:t>Sing the last chorus again.</a:t>
            </a:r>
          </a:p>
          <a:p>
            <a:r>
              <a:rPr lang="zh-CN" altLang="en-US" sz="2800" b="1" dirty="0" smtClean="0">
                <a:solidFill>
                  <a:srgbClr val="0000FF"/>
                </a:solidFill>
              </a:rPr>
              <a:t>合唱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合唱队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歌咏队</a:t>
            </a:r>
          </a:p>
          <a:p>
            <a:r>
              <a:rPr lang="zh-CN" altLang="en-US" sz="2800" b="1" dirty="0" smtClean="0"/>
              <a:t>我从来没有听过这首歌的合唱。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Never before have I heard this song sung in chorus.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势力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权势</a:t>
            </a:r>
          </a:p>
          <a:p>
            <a:r>
              <a:rPr lang="zh-CN" altLang="en-US" sz="2800" b="1" dirty="0" smtClean="0"/>
              <a:t>他在这个镇上是很有权势的人。</a:t>
            </a:r>
          </a:p>
          <a:p>
            <a:r>
              <a:rPr lang="en-US" altLang="zh-CN" sz="2800" b="1" dirty="0" smtClean="0"/>
              <a:t>He is a man of great influence in this town.</a:t>
            </a:r>
          </a:p>
          <a:p>
            <a:r>
              <a:rPr lang="en-US" altLang="zh-CN" sz="2800" b="1" dirty="0" err="1" smtClean="0"/>
              <a:t>vt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影响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感化</a:t>
            </a:r>
          </a:p>
          <a:p>
            <a:r>
              <a:rPr lang="zh-CN" altLang="en-US" sz="2800" b="1" dirty="0" smtClean="0"/>
              <a:t>工人们的劳动热情强烈地感染了我们。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The </a:t>
            </a:r>
            <a:r>
              <a:rPr lang="en-US" altLang="zh-CN" sz="2800" b="1" dirty="0" err="1" smtClean="0"/>
              <a:t>labour</a:t>
            </a:r>
            <a:r>
              <a:rPr lang="en-US" altLang="zh-CN" sz="2800" b="1" dirty="0" smtClean="0"/>
              <a:t> enthusiasm of the workers strongly influenced us.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lyrics</a:t>
            </a:r>
            <a:r>
              <a:rPr lang="en-US" altLang="zh-CN" sz="2800" b="1" dirty="0" smtClean="0"/>
              <a:t>  n.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歌词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zh-CN" altLang="en-US" sz="2800" b="1" dirty="0" smtClean="0"/>
              <a:t>他喜好有</a:t>
            </a:r>
            <a:r>
              <a:rPr lang="zh-CN" altLang="en-US" sz="2800" b="1" dirty="0" smtClean="0"/>
              <a:t>表达愤怒及偏离社会歌词的摇滚乐。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He prefers rock music with deliberately offensive lyrics expressing anger and social alienation.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solo</a:t>
            </a:r>
            <a:r>
              <a:rPr lang="en-US" altLang="zh-CN" sz="2800" b="1" dirty="0" smtClean="0"/>
              <a:t>  n.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独唱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曲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),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独奏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曲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zh-CN" altLang="en-US" sz="2800" b="1" dirty="0" smtClean="0"/>
              <a:t>在音乐会上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有三首钢琴独奏曲。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In the concert, there are three piano solos.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tune</a:t>
            </a:r>
            <a:r>
              <a:rPr lang="en-US" altLang="zh-CN" b="1" dirty="0" smtClean="0"/>
              <a:t>  n.</a:t>
            </a:r>
            <a:r>
              <a:rPr lang="zh-CN" altLang="en-US" b="1" dirty="0" smtClean="0">
                <a:solidFill>
                  <a:srgbClr val="0000FF"/>
                </a:solidFill>
              </a:rPr>
              <a:t>曲调</a:t>
            </a:r>
            <a:r>
              <a:rPr lang="en-US" altLang="zh-CN" b="1" dirty="0" smtClean="0">
                <a:solidFill>
                  <a:srgbClr val="0000FF"/>
                </a:solidFill>
              </a:rPr>
              <a:t>, </a:t>
            </a:r>
            <a:r>
              <a:rPr lang="zh-CN" altLang="en-US" b="1" dirty="0" smtClean="0">
                <a:solidFill>
                  <a:srgbClr val="0000FF"/>
                </a:solidFill>
              </a:rPr>
              <a:t>曲子</a:t>
            </a:r>
          </a:p>
          <a:p>
            <a:r>
              <a:rPr lang="zh-CN" altLang="en-US" b="1" dirty="0" smtClean="0"/>
              <a:t>钢琴和小提琴好像不合调。</a:t>
            </a:r>
          </a:p>
          <a:p>
            <a:r>
              <a:rPr lang="en-US" altLang="zh-CN" b="1" dirty="0" smtClean="0"/>
              <a:t>The violin and the piano seem to be out of tune.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mix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vt</a:t>
            </a:r>
            <a:r>
              <a:rPr lang="en-US" altLang="zh-CN" b="1" dirty="0" smtClean="0"/>
              <a:t>. &amp; vi.</a:t>
            </a:r>
            <a:r>
              <a:rPr lang="zh-CN" altLang="en-US" b="1" dirty="0" smtClean="0">
                <a:solidFill>
                  <a:srgbClr val="0000FF"/>
                </a:solidFill>
              </a:rPr>
              <a:t>混合</a:t>
            </a:r>
            <a:r>
              <a:rPr lang="en-US" altLang="zh-CN" b="1" dirty="0" smtClean="0">
                <a:solidFill>
                  <a:srgbClr val="0000FF"/>
                </a:solidFill>
              </a:rPr>
              <a:t>, </a:t>
            </a:r>
            <a:r>
              <a:rPr lang="zh-CN" altLang="en-US" b="1" dirty="0" smtClean="0">
                <a:solidFill>
                  <a:srgbClr val="0000FF"/>
                </a:solidFill>
              </a:rPr>
              <a:t>搅和</a:t>
            </a:r>
          </a:p>
          <a:p>
            <a:r>
              <a:rPr lang="zh-CN" altLang="en-US" b="1" dirty="0" smtClean="0"/>
              <a:t>他在准备饲料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把它切碎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拌好。</a:t>
            </a:r>
          </a:p>
          <a:p>
            <a:r>
              <a:rPr lang="en-US" altLang="zh-CN" b="1" dirty="0" smtClean="0"/>
              <a:t>He was preparing fodder, chopping finely and mixing thoroughly.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</a:rPr>
              <a:t>使</a:t>
            </a:r>
            <a:r>
              <a:rPr lang="en-US" altLang="zh-CN" b="1" dirty="0" smtClean="0">
                <a:solidFill>
                  <a:srgbClr val="0000FF"/>
                </a:solidFill>
              </a:rPr>
              <a:t>)</a:t>
            </a:r>
            <a:r>
              <a:rPr lang="zh-CN" altLang="en-US" b="1" dirty="0" smtClean="0">
                <a:solidFill>
                  <a:srgbClr val="0000FF"/>
                </a:solidFill>
              </a:rPr>
              <a:t>结交</a:t>
            </a:r>
            <a:r>
              <a:rPr lang="en-US" altLang="zh-CN" b="1" dirty="0" smtClean="0">
                <a:solidFill>
                  <a:srgbClr val="0000FF"/>
                </a:solidFill>
              </a:rPr>
              <a:t>, (</a:t>
            </a:r>
            <a:r>
              <a:rPr lang="zh-CN" altLang="en-US" b="1" dirty="0" smtClean="0">
                <a:solidFill>
                  <a:srgbClr val="0000FF"/>
                </a:solidFill>
              </a:rPr>
              <a:t>使</a:t>
            </a:r>
            <a:r>
              <a:rPr lang="en-US" altLang="zh-CN" b="1" dirty="0" smtClean="0">
                <a:solidFill>
                  <a:srgbClr val="0000FF"/>
                </a:solidFill>
              </a:rPr>
              <a:t>)</a:t>
            </a:r>
            <a:r>
              <a:rPr lang="zh-CN" altLang="en-US" b="1" dirty="0" smtClean="0">
                <a:solidFill>
                  <a:srgbClr val="0000FF"/>
                </a:solidFill>
              </a:rPr>
              <a:t>交往</a:t>
            </a:r>
          </a:p>
          <a:p>
            <a:r>
              <a:rPr lang="zh-CN" altLang="en-US" b="1" dirty="0" smtClean="0"/>
              <a:t>她不善与人相处。</a:t>
            </a:r>
            <a:endParaRPr lang="en-US" altLang="zh-CN" b="1" dirty="0" smtClean="0"/>
          </a:p>
          <a:p>
            <a:r>
              <a:rPr lang="en-US" altLang="zh-CN" b="1" dirty="0" smtClean="0"/>
              <a:t>She doesn't mix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classical</a:t>
            </a:r>
            <a:r>
              <a:rPr lang="en-US" altLang="zh-CN" sz="2800" b="1" dirty="0" smtClean="0"/>
              <a:t>  adj.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古典的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经典的</a:t>
            </a:r>
          </a:p>
          <a:p>
            <a:r>
              <a:rPr lang="zh-CN" altLang="en-US" sz="2800" b="1" dirty="0" smtClean="0"/>
              <a:t>我喜爱古典建筑风格。</a:t>
            </a:r>
          </a:p>
          <a:p>
            <a:r>
              <a:rPr lang="en-US" altLang="zh-CN" sz="2800" b="1" dirty="0" smtClean="0"/>
              <a:t>I'm interested in classical architecture.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composer</a:t>
            </a:r>
            <a:r>
              <a:rPr lang="en-US" altLang="zh-CN" sz="2800" b="1" dirty="0" smtClean="0"/>
              <a:t>  n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.(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尤指古典音乐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)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作曲家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zh-CN" altLang="en-US" sz="2800" b="1" dirty="0" smtClean="0"/>
              <a:t>他是为流行歌曲写歌词或曲的作者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He is a composer of words or music for popular songs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compose 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vt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创作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乐曲、诗歌等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);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…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谱曲</a:t>
            </a:r>
          </a:p>
          <a:p>
            <a:r>
              <a:rPr lang="zh-CN" altLang="en-US" sz="2800" b="1" dirty="0" smtClean="0"/>
              <a:t>他教音乐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也作曲。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He teaches music and also composes.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conductor </a:t>
            </a:r>
            <a:r>
              <a:rPr lang="en-US" altLang="zh-CN" sz="2800" b="1" dirty="0" smtClean="0"/>
              <a:t> n.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乐队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)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指挥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售票员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列车长</a:t>
            </a:r>
            <a:r>
              <a:rPr lang="en-US" altLang="zh-CN" sz="2800" b="1" dirty="0">
                <a:solidFill>
                  <a:srgbClr val="0000FF"/>
                </a:solidFill>
              </a:rPr>
              <a:t>,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〈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电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〉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导体</a:t>
            </a:r>
            <a:endParaRPr lang="zh-CN" altLang="en-US" sz="2800" b="1" dirty="0" smtClean="0">
              <a:solidFill>
                <a:srgbClr val="0000FF"/>
              </a:solidFill>
            </a:endParaRPr>
          </a:p>
          <a:p>
            <a:r>
              <a:rPr lang="zh-CN" altLang="en-US" sz="2800" b="1" dirty="0" smtClean="0"/>
              <a:t>公共汽车售票员向乘客收钱。</a:t>
            </a:r>
          </a:p>
          <a:p>
            <a:r>
              <a:rPr lang="en-US" altLang="zh-CN" sz="2800" b="1" dirty="0" smtClean="0"/>
              <a:t>The bus conductor collected money from the passengers.</a:t>
            </a:r>
          </a:p>
          <a:p>
            <a:r>
              <a:rPr lang="zh-CN" altLang="en-US" sz="2800" b="1" dirty="0" smtClean="0"/>
              <a:t>铜是热的良导体。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Copper is a good conductor of heat.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orchestra</a:t>
            </a:r>
            <a:r>
              <a:rPr lang="en-US" altLang="zh-CN" sz="2800" b="1" dirty="0" smtClean="0"/>
              <a:t>  n.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管弦乐队</a:t>
            </a:r>
          </a:p>
          <a:p>
            <a:r>
              <a:rPr lang="zh-CN" altLang="en-US" sz="2800" b="1" dirty="0" smtClean="0"/>
              <a:t>他在管弦乐队中演奏小提琴。</a:t>
            </a:r>
          </a:p>
          <a:p>
            <a:r>
              <a:rPr lang="en-US" altLang="zh-CN" sz="2800" b="1" dirty="0" smtClean="0"/>
              <a:t>He plays the violin in an orchestra.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symphony</a:t>
            </a:r>
            <a:r>
              <a:rPr lang="en-US" altLang="zh-CN" sz="2800" b="1" dirty="0" smtClean="0"/>
              <a:t>  n.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交响乐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交响曲</a:t>
            </a:r>
          </a:p>
          <a:p>
            <a:r>
              <a:rPr lang="zh-CN" altLang="en-US" sz="2800" b="1" dirty="0" smtClean="0"/>
              <a:t>他们把整个交响乐重新演奏了一遍。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They play over the whole symphony.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saxophone</a:t>
            </a:r>
            <a:r>
              <a:rPr lang="en-US" altLang="zh-CN" sz="2800" b="1" dirty="0" smtClean="0"/>
              <a:t>  n.(</a:t>
            </a:r>
            <a:r>
              <a:rPr lang="zh-CN" altLang="en-US" sz="2800" b="1" dirty="0" smtClean="0"/>
              <a:t>音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萨克斯管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Percussion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Instrument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打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击乐器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en-US" altLang="zh-CN" sz="2800" b="1" dirty="0"/>
              <a:t>Bass Drum </a:t>
            </a:r>
            <a:r>
              <a:rPr lang="zh-CN" altLang="zh-CN" sz="2800" b="1" dirty="0" smtClean="0"/>
              <a:t>大鼓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低音鼓</a:t>
            </a:r>
            <a:endParaRPr lang="en-US" altLang="zh-CN" sz="2800" b="1" dirty="0" smtClean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Woodwinds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Instrument 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木管乐器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en-US" altLang="zh-CN" sz="2800" b="1" kern="0" dirty="0" smtClean="0">
                <a:latin typeface="+mj-lt"/>
                <a:ea typeface="Tahoma" pitchFamily="34" charset="0"/>
                <a:cs typeface="Tahoma" pitchFamily="34" charset="0"/>
              </a:rPr>
              <a:t>Clarinet</a:t>
            </a:r>
            <a:r>
              <a:rPr lang="en-US" altLang="zh-CN" sz="2800" b="1" kern="0" dirty="0" smtClean="0">
                <a:latin typeface="宋体"/>
                <a:cs typeface="宋体"/>
              </a:rPr>
              <a:t> </a:t>
            </a:r>
            <a:r>
              <a:rPr lang="zh-CN" altLang="zh-CN" sz="2800" b="1" kern="0" dirty="0" smtClean="0">
                <a:cs typeface="宋体"/>
              </a:rPr>
              <a:t>单簧管</a:t>
            </a:r>
            <a:r>
              <a:rPr lang="zh-CN" altLang="en-US" sz="2800" b="1" kern="0" dirty="0" smtClean="0">
                <a:cs typeface="宋体"/>
              </a:rPr>
              <a:t>，</a:t>
            </a:r>
            <a:r>
              <a:rPr lang="en-US" altLang="zh-CN" sz="2800" b="1" dirty="0"/>
              <a:t> Flute </a:t>
            </a:r>
            <a:r>
              <a:rPr lang="zh-CN" altLang="zh-CN" sz="2800" b="1" dirty="0" smtClean="0"/>
              <a:t>长笛</a:t>
            </a:r>
            <a:r>
              <a:rPr lang="zh-CN" altLang="en-US" sz="2800" b="1" dirty="0" smtClean="0"/>
              <a:t>，</a:t>
            </a:r>
            <a:r>
              <a:rPr lang="en-US" altLang="zh-CN" sz="2800" b="1" dirty="0"/>
              <a:t> Saxophone </a:t>
            </a:r>
            <a:r>
              <a:rPr lang="zh-CN" altLang="zh-CN" sz="2800" b="1" dirty="0"/>
              <a:t>萨克斯</a:t>
            </a:r>
            <a:r>
              <a:rPr lang="zh-CN" altLang="zh-CN" sz="2800" b="1" dirty="0" smtClean="0"/>
              <a:t>风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Piccolo </a:t>
            </a:r>
            <a:r>
              <a:rPr lang="zh-CN" altLang="zh-CN" sz="2800" b="1" dirty="0" smtClean="0"/>
              <a:t>短笛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 </a:t>
            </a:r>
            <a:endParaRPr lang="en-US" altLang="zh-CN" sz="2800" b="1" dirty="0" smtClean="0"/>
          </a:p>
          <a:p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r>
              <a:rPr lang="en-US" altLang="zh-CN" sz="2800" kern="0" dirty="0">
                <a:cs typeface="宋体"/>
              </a:rPr>
              <a:t/>
            </a:r>
            <a:br>
              <a:rPr lang="en-US" altLang="zh-CN" sz="2800" kern="0" dirty="0">
                <a:cs typeface="宋体"/>
              </a:rPr>
            </a:b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Brasses Instrument 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铜管乐器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en-US" altLang="zh-CN" sz="2800" b="1" dirty="0" smtClean="0"/>
              <a:t>Trumpet </a:t>
            </a:r>
            <a:r>
              <a:rPr lang="zh-CN" altLang="zh-CN" sz="2800" b="1" dirty="0" smtClean="0"/>
              <a:t>小号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 French Horn </a:t>
            </a:r>
            <a:r>
              <a:rPr lang="zh-CN" altLang="zh-CN" sz="2800" b="1" dirty="0" smtClean="0"/>
              <a:t>法国号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Strings Instrument 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弦乐器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en-US" altLang="zh-CN" sz="2800" b="1" dirty="0" smtClean="0"/>
              <a:t>Viola </a:t>
            </a:r>
            <a:r>
              <a:rPr lang="zh-CN" altLang="zh-CN" sz="2800" b="1" dirty="0" smtClean="0"/>
              <a:t>中提琴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Cello </a:t>
            </a:r>
            <a:r>
              <a:rPr lang="zh-CN" altLang="zh-CN" sz="2800" b="1" dirty="0" smtClean="0"/>
              <a:t>大提琴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Guitar </a:t>
            </a:r>
            <a:r>
              <a:rPr lang="zh-CN" altLang="zh-CN" sz="2800" b="1" dirty="0" smtClean="0"/>
              <a:t>吉他</a:t>
            </a:r>
            <a:r>
              <a:rPr lang="zh-CN" altLang="en-US" sz="2800" b="1" dirty="0" smtClean="0"/>
              <a:t>， </a:t>
            </a:r>
            <a:r>
              <a:rPr lang="en-US" altLang="zh-CN" sz="2800" b="1" dirty="0" smtClean="0"/>
              <a:t>Violin </a:t>
            </a:r>
            <a:r>
              <a:rPr lang="zh-CN" altLang="zh-CN" sz="2800" b="1" dirty="0" smtClean="0"/>
              <a:t>小提琴</a:t>
            </a:r>
            <a:r>
              <a:rPr lang="zh-CN" altLang="en-US" sz="2800" b="1" dirty="0" smtClean="0"/>
              <a:t>， </a:t>
            </a:r>
            <a:r>
              <a:rPr lang="en-US" altLang="zh-CN" sz="2800" b="1" dirty="0" smtClean="0"/>
              <a:t>Harp </a:t>
            </a:r>
            <a:r>
              <a:rPr lang="zh-CN" altLang="zh-CN" sz="2800" b="1" dirty="0" smtClean="0"/>
              <a:t>竖琴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Keyboard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键盘乐器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，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Organ </a:t>
            </a:r>
            <a:r>
              <a:rPr lang="zh-CN" altLang="zh-CN" sz="2800" b="1" dirty="0" smtClean="0"/>
              <a:t>风琴</a:t>
            </a:r>
            <a:r>
              <a:rPr lang="zh-CN" altLang="en-US" sz="2800" b="1" dirty="0" smtClean="0"/>
              <a:t>， </a:t>
            </a:r>
            <a:r>
              <a:rPr lang="en-US" altLang="zh-CN" sz="2800" b="1" dirty="0" smtClean="0"/>
              <a:t>Piano </a:t>
            </a:r>
            <a:r>
              <a:rPr lang="zh-CN" altLang="zh-CN" sz="2800" b="1" dirty="0" smtClean="0"/>
              <a:t>钢琴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 Electric Instrument 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电子乐器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court </a:t>
            </a:r>
            <a:r>
              <a:rPr lang="en-US" altLang="zh-CN" b="1" dirty="0" smtClean="0"/>
              <a:t> n.</a:t>
            </a:r>
            <a:r>
              <a:rPr lang="zh-CN" altLang="en-US" b="1" dirty="0" smtClean="0">
                <a:solidFill>
                  <a:srgbClr val="0000FF"/>
                </a:solidFill>
              </a:rPr>
              <a:t>庭院</a:t>
            </a:r>
            <a:r>
              <a:rPr lang="en-US" altLang="zh-CN" b="1" dirty="0" smtClean="0">
                <a:solidFill>
                  <a:srgbClr val="0000FF"/>
                </a:solidFill>
              </a:rPr>
              <a:t>, </a:t>
            </a:r>
            <a:r>
              <a:rPr lang="zh-CN" altLang="en-US" b="1" dirty="0" smtClean="0">
                <a:solidFill>
                  <a:srgbClr val="0000FF"/>
                </a:solidFill>
              </a:rPr>
              <a:t>院子</a:t>
            </a:r>
          </a:p>
          <a:p>
            <a:r>
              <a:rPr lang="zh-CN" altLang="en-US" b="1" dirty="0" smtClean="0"/>
              <a:t>这个院子非常脏。</a:t>
            </a:r>
          </a:p>
          <a:p>
            <a:r>
              <a:rPr lang="en-US" altLang="zh-CN" b="1" dirty="0" smtClean="0"/>
              <a:t>The court is very dirty.</a:t>
            </a: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法庭</a:t>
            </a:r>
            <a:r>
              <a:rPr lang="en-US" altLang="zh-CN" b="1" dirty="0" smtClean="0">
                <a:solidFill>
                  <a:srgbClr val="0000FF"/>
                </a:solidFill>
              </a:rPr>
              <a:t>, </a:t>
            </a:r>
            <a:r>
              <a:rPr lang="zh-CN" altLang="en-US" b="1" dirty="0" smtClean="0">
                <a:solidFill>
                  <a:srgbClr val="0000FF"/>
                </a:solidFill>
              </a:rPr>
              <a:t>法院</a:t>
            </a:r>
          </a:p>
          <a:p>
            <a:r>
              <a:rPr lang="zh-CN" altLang="en-US" b="1" dirty="0" smtClean="0"/>
              <a:t>这案子还在法院中悬而未决。</a:t>
            </a:r>
          </a:p>
          <a:p>
            <a:r>
              <a:rPr lang="en-US" altLang="zh-CN" b="1" dirty="0" smtClean="0"/>
              <a:t>The matter is still pending in court.</a:t>
            </a: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宫廷</a:t>
            </a:r>
            <a:r>
              <a:rPr lang="en-US" altLang="zh-CN" b="1" dirty="0" smtClean="0">
                <a:solidFill>
                  <a:srgbClr val="0000FF"/>
                </a:solidFill>
              </a:rPr>
              <a:t>, </a:t>
            </a:r>
            <a:r>
              <a:rPr lang="zh-CN" altLang="en-US" b="1" dirty="0" smtClean="0">
                <a:solidFill>
                  <a:srgbClr val="0000FF"/>
                </a:solidFill>
              </a:rPr>
              <a:t>宫室</a:t>
            </a:r>
          </a:p>
          <a:p>
            <a:r>
              <a:rPr lang="zh-CN" altLang="en-US" b="1" dirty="0" smtClean="0"/>
              <a:t>据说他曾在宫廷中任职多年。</a:t>
            </a:r>
          </a:p>
          <a:p>
            <a:r>
              <a:rPr lang="en-US" altLang="zh-CN" b="1" dirty="0" smtClean="0"/>
              <a:t>He was said to have served at court for years.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球场</a:t>
            </a:r>
          </a:p>
          <a:p>
            <a:r>
              <a:rPr lang="zh-CN" altLang="en-US" sz="2400" b="1" dirty="0" smtClean="0"/>
              <a:t>球员都上场了吗</a:t>
            </a:r>
            <a:r>
              <a:rPr lang="en-US" altLang="zh-CN" sz="2400" b="1" dirty="0" smtClean="0"/>
              <a:t>?</a:t>
            </a:r>
            <a:endParaRPr lang="zh-CN" altLang="en-US" sz="2400" b="1" dirty="0" smtClean="0"/>
          </a:p>
          <a:p>
            <a:r>
              <a:rPr lang="en-US" altLang="zh-CN" sz="2400" b="1" dirty="0" smtClean="0"/>
              <a:t>Are the players on court yet?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director</a:t>
            </a:r>
            <a:r>
              <a:rPr lang="en-US" altLang="zh-CN" sz="2400" b="1" dirty="0" smtClean="0"/>
              <a:t>  n.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主管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董事</a:t>
            </a:r>
          </a:p>
          <a:p>
            <a:r>
              <a:rPr lang="zh-CN" altLang="en-US" sz="2400" b="1" dirty="0" smtClean="0"/>
              <a:t>我是董事会成员。</a:t>
            </a:r>
          </a:p>
          <a:p>
            <a:r>
              <a:rPr lang="en-US" altLang="zh-CN" sz="2400" b="1" dirty="0" smtClean="0"/>
              <a:t>I am a member of the board of directors.</a:t>
            </a:r>
          </a:p>
          <a:p>
            <a:r>
              <a:rPr lang="zh-CN" altLang="en-US" sz="2400" b="1" dirty="0" smtClean="0">
                <a:solidFill>
                  <a:srgbClr val="0000FF"/>
                </a:solidFill>
              </a:rPr>
              <a:t>负责人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主任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, </a:t>
            </a:r>
            <a:endParaRPr lang="zh-CN" altLang="en-US" sz="2400" b="1" dirty="0" smtClean="0">
              <a:solidFill>
                <a:srgbClr val="0000FF"/>
              </a:solidFill>
            </a:endParaRPr>
          </a:p>
          <a:p>
            <a:r>
              <a:rPr lang="zh-CN" altLang="en-US" sz="2400" b="1" dirty="0" smtClean="0"/>
              <a:t>汤姆的父亲是中学主任。</a:t>
            </a:r>
          </a:p>
          <a:p>
            <a:r>
              <a:rPr lang="en-US" altLang="zh-CN" sz="2400" b="1" dirty="0" smtClean="0"/>
              <a:t>Tom's father is a school director.</a:t>
            </a:r>
          </a:p>
          <a:p>
            <a:r>
              <a:rPr lang="zh-CN" altLang="en-US" sz="2400" b="1" dirty="0" smtClean="0">
                <a:solidFill>
                  <a:srgbClr val="0000FF"/>
                </a:solidFill>
              </a:rPr>
              <a:t>导演</a:t>
            </a:r>
          </a:p>
          <a:p>
            <a:r>
              <a:rPr lang="zh-CN" altLang="en-US" sz="2400" b="1" dirty="0" smtClean="0"/>
              <a:t>他是个好导演。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He was a good director.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genius</a:t>
            </a:r>
            <a:r>
              <a:rPr lang="en-US" altLang="zh-CN" sz="2400" b="1" dirty="0" smtClean="0"/>
              <a:t>  n.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天才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天赋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r>
              <a:rPr lang="zh-CN" altLang="en-US" sz="2400" b="1" dirty="0" smtClean="0"/>
              <a:t>爱因斯坦是数学天才。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Einstein was a mathematical genius.</a:t>
            </a:r>
            <a:br>
              <a:rPr lang="en-US" altLang="zh-CN" sz="2400" b="1" dirty="0" smtClean="0"/>
            </a:b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talent </a:t>
            </a:r>
            <a:r>
              <a:rPr lang="en-US" altLang="zh-CN" sz="2800" b="1" dirty="0" smtClean="0"/>
              <a:t> n.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天资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才能</a:t>
            </a:r>
          </a:p>
          <a:p>
            <a:r>
              <a:rPr lang="zh-CN" altLang="en-US" sz="2800" b="1" dirty="0" smtClean="0"/>
              <a:t>他是一个多才多艺的人。</a:t>
            </a:r>
          </a:p>
          <a:p>
            <a:r>
              <a:rPr lang="en-US" altLang="zh-CN" sz="2800" b="1" dirty="0" smtClean="0"/>
              <a:t>He was a man of many talents.</a:t>
            </a:r>
          </a:p>
          <a:p>
            <a:r>
              <a:rPr lang="zh-CN" altLang="en-US" sz="2800" b="1" dirty="0" smtClean="0">
                <a:solidFill>
                  <a:srgbClr val="0000FF"/>
                </a:solidFill>
              </a:rPr>
              <a:t>人才</a:t>
            </a:r>
          </a:p>
          <a:p>
            <a:r>
              <a:rPr lang="zh-CN" altLang="en-US" sz="2800" b="1" dirty="0" smtClean="0"/>
              <a:t>在这个城市里有很多人才。</a:t>
            </a:r>
          </a:p>
          <a:p>
            <a:r>
              <a:rPr lang="en-US" altLang="zh-CN" sz="2800" b="1" dirty="0" smtClean="0"/>
              <a:t>There was a lot of talent in this city.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prince </a:t>
            </a:r>
            <a:r>
              <a:rPr lang="en-US" altLang="zh-CN" sz="2800" b="1" dirty="0" smtClean="0"/>
              <a:t> n.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王子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亲王</a:t>
            </a:r>
          </a:p>
          <a:p>
            <a:r>
              <a:rPr lang="zh-CN" altLang="en-US" sz="2800" b="1" dirty="0" smtClean="0"/>
              <a:t>皇太子昨晚去世了。</a:t>
            </a:r>
          </a:p>
          <a:p>
            <a:r>
              <a:rPr lang="en-US" altLang="zh-CN" sz="2800" b="1" dirty="0" smtClean="0"/>
              <a:t>The Prince Imperial passed away last night.</a:t>
            </a:r>
          </a:p>
          <a:p>
            <a:r>
              <a:rPr lang="zh-CN" altLang="en-US" sz="2800" b="1" dirty="0" smtClean="0">
                <a:solidFill>
                  <a:srgbClr val="0000FF"/>
                </a:solidFill>
              </a:rPr>
              <a:t>巨头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巨子</a:t>
            </a:r>
          </a:p>
          <a:p>
            <a:r>
              <a:rPr lang="zh-CN" altLang="en-US" sz="2800" b="1" dirty="0" smtClean="0"/>
              <a:t>他的父亲是一位商业巨擘。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His father is a merchant prince.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tour </a:t>
            </a:r>
            <a:r>
              <a:rPr lang="en-US" altLang="zh-CN" sz="2800" b="1" dirty="0" smtClean="0"/>
              <a:t> n.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旅行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观光</a:t>
            </a:r>
          </a:p>
          <a:p>
            <a:r>
              <a:rPr lang="zh-CN" altLang="en-US" sz="2800" b="1" dirty="0" smtClean="0"/>
              <a:t>我的旅行持续了两个月。</a:t>
            </a:r>
          </a:p>
          <a:p>
            <a:r>
              <a:rPr lang="en-US" altLang="zh-CN" sz="2800" b="1" dirty="0" smtClean="0"/>
              <a:t>My tour lasted two months.</a:t>
            </a:r>
          </a:p>
          <a:p>
            <a:r>
              <a:rPr lang="zh-CN" altLang="en-US" sz="2800" b="1" dirty="0" smtClean="0">
                <a:solidFill>
                  <a:srgbClr val="0000FF"/>
                </a:solidFill>
              </a:rPr>
              <a:t>巡回比赛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[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演出等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zh-CN" altLang="en-US" sz="2800" b="1" dirty="0" smtClean="0"/>
              <a:t>他正在美国作巡回演讲。</a:t>
            </a:r>
          </a:p>
          <a:p>
            <a:r>
              <a:rPr lang="en-US" altLang="zh-CN" sz="2800" b="1" dirty="0" smtClean="0"/>
              <a:t>He is in the United States on a speaking tour.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album </a:t>
            </a:r>
            <a:r>
              <a:rPr lang="en-US" altLang="zh-CN" sz="2800" b="1" dirty="0" smtClean="0"/>
              <a:t> n.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粘贴簿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集邮簿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相册</a:t>
            </a:r>
          </a:p>
          <a:p>
            <a:r>
              <a:rPr lang="zh-CN" altLang="en-US" sz="2800" b="1" dirty="0" smtClean="0"/>
              <a:t>这些照片应该放在相册里。</a:t>
            </a:r>
          </a:p>
          <a:p>
            <a:r>
              <a:rPr lang="en-US" altLang="zh-CN" sz="2800" b="1" dirty="0" smtClean="0"/>
              <a:t>The photos are supposed to be in an album.</a:t>
            </a:r>
          </a:p>
          <a:p>
            <a:r>
              <a:rPr lang="zh-CN" altLang="en-US" sz="2800" b="1" dirty="0" smtClean="0">
                <a:solidFill>
                  <a:srgbClr val="0000FF"/>
                </a:solidFill>
              </a:rPr>
              <a:t>唱片</a:t>
            </a:r>
          </a:p>
          <a:p>
            <a:r>
              <a:rPr lang="zh-CN" altLang="en-US" sz="2800" b="1" dirty="0" smtClean="0"/>
              <a:t>你要不要去看看他的歌集唱片</a:t>
            </a:r>
            <a:r>
              <a:rPr lang="en-US" altLang="zh-CN" sz="2800" b="1" dirty="0" smtClean="0"/>
              <a:t>?</a:t>
            </a:r>
          </a:p>
          <a:p>
            <a:r>
              <a:rPr lang="en-US" altLang="zh-CN" sz="2800" b="1" dirty="0" smtClean="0"/>
              <a:t>Will you look over his album?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ballad</a:t>
            </a:r>
            <a:r>
              <a:rPr lang="en-US" altLang="zh-CN" sz="2800" b="1" dirty="0" smtClean="0"/>
              <a:t> n.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民歌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民谣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特别指叙述故事的歌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zh-CN" altLang="en-US" sz="2800" b="1" dirty="0" smtClean="0"/>
              <a:t>他是</a:t>
            </a:r>
            <a:r>
              <a:rPr lang="zh-CN" altLang="en-US" sz="2800" b="1" dirty="0" smtClean="0"/>
              <a:t>民谣演唱</a:t>
            </a:r>
            <a:r>
              <a:rPr lang="zh-CN" altLang="en-US" sz="2800" b="1" dirty="0" smtClean="0"/>
              <a:t>家。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He is a ballad singer.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band</a:t>
            </a:r>
            <a:r>
              <a:rPr lang="en-US" altLang="zh-CN" sz="2800" b="1" dirty="0" smtClean="0"/>
              <a:t>  n.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带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箍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条纹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一群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一伙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乐队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乐团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zh-CN" altLang="en-US" sz="2800" b="1" dirty="0" smtClean="0"/>
              <a:t>乐队指挥要求乐队加快演奏的速度。</a:t>
            </a:r>
          </a:p>
          <a:p>
            <a:r>
              <a:rPr lang="en-US" altLang="zh-CN" sz="2800" b="1" dirty="0" smtClean="0"/>
              <a:t>The conductor urged the band to speed it up.</a:t>
            </a:r>
          </a:p>
          <a:p>
            <a:r>
              <a:rPr lang="zh-CN" altLang="en-US" sz="2800" b="1" dirty="0" smtClean="0"/>
              <a:t>他们是为某项活动暂时结合在一起的一群人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They are a band of people associated temporarily in some activity</a:t>
            </a:r>
          </a:p>
          <a:p>
            <a:r>
              <a:rPr lang="en-US" altLang="zh-CN" sz="2800" b="1" dirty="0" err="1" smtClean="0">
                <a:solidFill>
                  <a:srgbClr val="0000FF"/>
                </a:solidFill>
              </a:rPr>
              <a:t>vt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用带绑扎</a:t>
            </a:r>
          </a:p>
          <a:p>
            <a:r>
              <a:rPr lang="en-US" altLang="zh-CN" sz="2800" b="1" dirty="0" smtClean="0"/>
              <a:t>The boy banded the dog's neck with a yellow string.</a:t>
            </a:r>
          </a:p>
          <a:p>
            <a:r>
              <a:rPr lang="zh-CN" altLang="en-US" sz="2800" b="1" dirty="0" smtClean="0"/>
              <a:t>男孩把一条黄绳绑在狗脖子上。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catchy</a:t>
            </a:r>
            <a:r>
              <a:rPr lang="en-US" altLang="zh-CN" sz="2800" b="1" dirty="0" smtClean="0"/>
              <a:t>  adj.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曲调、歌曲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)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容易记住的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zh-CN" altLang="en-US" sz="2800" b="1" dirty="0" smtClean="0"/>
              <a:t>他必须为这些艺术作品想出几个更吸引人的名字。</a:t>
            </a:r>
          </a:p>
          <a:p>
            <a:r>
              <a:rPr lang="en-US" altLang="zh-CN" sz="2800" b="1" dirty="0" smtClean="0"/>
              <a:t>He would have to think up some more catchy names for these designs.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complex </a:t>
            </a:r>
            <a:r>
              <a:rPr lang="en-US" altLang="zh-CN" sz="2800" b="1" dirty="0" smtClean="0"/>
              <a:t> adj.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由许多部分组成的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复合的</a:t>
            </a:r>
          </a:p>
          <a:p>
            <a:r>
              <a:rPr lang="zh-CN" altLang="en-US" sz="2800" b="1" dirty="0" smtClean="0"/>
              <a:t>这是个复合句。</a:t>
            </a:r>
          </a:p>
          <a:p>
            <a:r>
              <a:rPr lang="en-US" altLang="zh-CN" sz="2800" b="1" dirty="0" smtClean="0"/>
              <a:t>This is a complex sentence.</a:t>
            </a:r>
          </a:p>
          <a:p>
            <a:r>
              <a:rPr lang="zh-CN" altLang="en-US" sz="2800" b="1" dirty="0" smtClean="0">
                <a:solidFill>
                  <a:srgbClr val="0000FF"/>
                </a:solidFill>
              </a:rPr>
              <a:t>复杂的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难懂的</a:t>
            </a:r>
          </a:p>
          <a:p>
            <a:r>
              <a:rPr lang="zh-CN" altLang="en-US" sz="2800" b="1" dirty="0" smtClean="0"/>
              <a:t>他的头脑并不十分复杂。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He had not a particularly complex mind.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influence</a:t>
            </a:r>
            <a:r>
              <a:rPr lang="en-US" altLang="zh-CN" sz="2800" b="1" dirty="0" smtClean="0"/>
              <a:t>  n.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影响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;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感化力</a:t>
            </a:r>
          </a:p>
          <a:p>
            <a:r>
              <a:rPr lang="zh-CN" altLang="en-US" sz="2800" b="1" dirty="0" smtClean="0"/>
              <a:t>她对我的影响使我成为一个更好的人。</a:t>
            </a:r>
          </a:p>
          <a:p>
            <a:r>
              <a:rPr lang="en-US" altLang="zh-CN" sz="2800" b="1" dirty="0" smtClean="0"/>
              <a:t>Her influence made me a better person.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1053</Words>
  <Application>Microsoft Office PowerPoint</Application>
  <PresentationFormat>全屏显示(4:3)</PresentationFormat>
  <Paragraphs>137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15</cp:revision>
  <dcterms:created xsi:type="dcterms:W3CDTF">2011-12-13T01:48:33Z</dcterms:created>
  <dcterms:modified xsi:type="dcterms:W3CDTF">2011-12-13T03:49:43Z</dcterms:modified>
</cp:coreProperties>
</file>