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6" r:id="rId6"/>
    <p:sldId id="263" r:id="rId7"/>
    <p:sldId id="264" r:id="rId8"/>
    <p:sldId id="269" r:id="rId9"/>
    <p:sldId id="268" r:id="rId10"/>
    <p:sldId id="267" r:id="rId11"/>
    <p:sldId id="270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9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B418-3CFC-4AF4-83E8-CD065AE7385F}" type="datetimeFigureOut">
              <a:rPr lang="zh-CN" altLang="en-US" smtClean="0"/>
              <a:t>2017-03-28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DBC-4FAE-4405-8CD4-089C84C940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6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B418-3CFC-4AF4-83E8-CD065AE7385F}" type="datetimeFigureOut">
              <a:rPr lang="zh-CN" altLang="en-US" smtClean="0"/>
              <a:t>2017-03-28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DBC-4FAE-4405-8CD4-089C84C940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60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B418-3CFC-4AF4-83E8-CD065AE7385F}" type="datetimeFigureOut">
              <a:rPr lang="zh-CN" altLang="en-US" smtClean="0"/>
              <a:t>2017-03-28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DBC-4FAE-4405-8CD4-089C84C940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03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B418-3CFC-4AF4-83E8-CD065AE7385F}" type="datetimeFigureOut">
              <a:rPr lang="zh-CN" altLang="en-US" smtClean="0"/>
              <a:t>2017-03-28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DBC-4FAE-4405-8CD4-089C84C940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84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B418-3CFC-4AF4-83E8-CD065AE7385F}" type="datetimeFigureOut">
              <a:rPr lang="zh-CN" altLang="en-US" smtClean="0"/>
              <a:t>2017-03-28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DBC-4FAE-4405-8CD4-089C84C940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09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B418-3CFC-4AF4-83E8-CD065AE7385F}" type="datetimeFigureOut">
              <a:rPr lang="zh-CN" altLang="en-US" smtClean="0"/>
              <a:t>2017-03-28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DBC-4FAE-4405-8CD4-089C84C940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00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B418-3CFC-4AF4-83E8-CD065AE7385F}" type="datetimeFigureOut">
              <a:rPr lang="zh-CN" altLang="en-US" smtClean="0"/>
              <a:t>2017-03-28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DBC-4FAE-4405-8CD4-089C84C940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3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B418-3CFC-4AF4-83E8-CD065AE7385F}" type="datetimeFigureOut">
              <a:rPr lang="zh-CN" altLang="en-US" smtClean="0"/>
              <a:t>2017-03-28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DBC-4FAE-4405-8CD4-089C84C940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76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B418-3CFC-4AF4-83E8-CD065AE7385F}" type="datetimeFigureOut">
              <a:rPr lang="zh-CN" altLang="en-US" smtClean="0"/>
              <a:t>2017-03-28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DBC-4FAE-4405-8CD4-089C84C940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62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B418-3CFC-4AF4-83E8-CD065AE7385F}" type="datetimeFigureOut">
              <a:rPr lang="zh-CN" altLang="en-US" smtClean="0"/>
              <a:t>2017-03-28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DBC-4FAE-4405-8CD4-089C84C940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68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B418-3CFC-4AF4-83E8-CD065AE7385F}" type="datetimeFigureOut">
              <a:rPr lang="zh-CN" altLang="en-US" smtClean="0"/>
              <a:t>2017-03-28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1DBC-4FAE-4405-8CD4-089C84C940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19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6B418-3CFC-4AF4-83E8-CD065AE7385F}" type="datetimeFigureOut">
              <a:rPr lang="zh-CN" altLang="en-US" smtClean="0"/>
              <a:t>2017-03-28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91DBC-4FAE-4405-8CD4-089C84C940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16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Read Aloud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Book 3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506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If</a:t>
            </a:r>
            <a:r>
              <a:rPr lang="zh-CN" altLang="en-US" b="1" dirty="0" smtClean="0">
                <a:solidFill>
                  <a:srgbClr val="00B0F0"/>
                </a:solidFill>
              </a:rPr>
              <a:t>的虚拟语气句式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pPr algn="just"/>
            <a:r>
              <a:rPr lang="en-US" altLang="zh-CN" dirty="0" smtClean="0"/>
              <a:t>1. </a:t>
            </a:r>
            <a:r>
              <a:rPr lang="zh-CN" altLang="en-US" dirty="0" smtClean="0"/>
              <a:t>与</a:t>
            </a:r>
            <a:r>
              <a:rPr lang="zh-CN" altLang="en-US" dirty="0"/>
              <a:t>现在事实相反：</a:t>
            </a:r>
            <a:endParaRPr lang="en-US" altLang="zh-CN" dirty="0"/>
          </a:p>
          <a:p>
            <a:pPr algn="just"/>
            <a:r>
              <a:rPr lang="en-US" altLang="zh-CN" dirty="0"/>
              <a:t>If I ______ (be) you, I </a:t>
            </a:r>
            <a:r>
              <a:rPr lang="en-US" altLang="zh-CN" dirty="0">
                <a:solidFill>
                  <a:srgbClr val="C00000"/>
                </a:solidFill>
              </a:rPr>
              <a:t>would</a:t>
            </a:r>
            <a:r>
              <a:rPr lang="en-US" altLang="zh-CN" dirty="0"/>
              <a:t> ______ (listen) to him.</a:t>
            </a:r>
          </a:p>
          <a:p>
            <a:pPr algn="just"/>
            <a:r>
              <a:rPr lang="en-US" altLang="zh-CN" dirty="0"/>
              <a:t>If I ______(know) the truth, I </a:t>
            </a:r>
            <a:r>
              <a:rPr lang="en-US" altLang="zh-CN" dirty="0">
                <a:solidFill>
                  <a:srgbClr val="C00000"/>
                </a:solidFill>
              </a:rPr>
              <a:t>would</a:t>
            </a:r>
            <a:r>
              <a:rPr lang="en-US" altLang="zh-CN" dirty="0"/>
              <a:t> ______(tell) you about it.</a:t>
            </a:r>
          </a:p>
          <a:p>
            <a:pPr algn="just"/>
            <a:endParaRPr lang="en-US" altLang="zh-CN" dirty="0" smtClean="0"/>
          </a:p>
          <a:p>
            <a:pPr algn="just"/>
            <a:r>
              <a:rPr lang="en-US" altLang="zh-CN" dirty="0" smtClean="0"/>
              <a:t>2. </a:t>
            </a:r>
            <a:r>
              <a:rPr lang="zh-CN" altLang="en-US" dirty="0" smtClean="0"/>
              <a:t>与</a:t>
            </a:r>
            <a:r>
              <a:rPr lang="zh-CN" altLang="en-US" dirty="0"/>
              <a:t>过去事实相反：</a:t>
            </a:r>
            <a:endParaRPr lang="en-US" altLang="zh-CN" dirty="0"/>
          </a:p>
          <a:p>
            <a:pPr algn="just"/>
            <a:r>
              <a:rPr lang="en-US" altLang="zh-CN" dirty="0"/>
              <a:t>If we __________ (get) up early yesterday morning, we </a:t>
            </a:r>
            <a:r>
              <a:rPr lang="en-US" altLang="zh-CN" dirty="0">
                <a:solidFill>
                  <a:srgbClr val="C00000"/>
                </a:solidFill>
              </a:rPr>
              <a:t>would</a:t>
            </a:r>
            <a:r>
              <a:rPr lang="en-US" altLang="zh-CN" dirty="0"/>
              <a:t> ________________ (catch) the first train</a:t>
            </a:r>
            <a:r>
              <a:rPr lang="en-US" altLang="zh-CN" dirty="0" smtClean="0"/>
              <a:t>.</a:t>
            </a:r>
          </a:p>
          <a:p>
            <a:pPr algn="just"/>
            <a:endParaRPr lang="en-US" altLang="zh-CN" dirty="0"/>
          </a:p>
          <a:p>
            <a:pPr algn="just"/>
            <a:r>
              <a:rPr lang="en-US" altLang="zh-CN" dirty="0" smtClean="0"/>
              <a:t>3. </a:t>
            </a:r>
            <a:r>
              <a:rPr lang="zh-CN" altLang="en-US" dirty="0" smtClean="0"/>
              <a:t>与</a:t>
            </a:r>
            <a:r>
              <a:rPr lang="zh-CN" altLang="en-US" dirty="0"/>
              <a:t>将来事实相反：</a:t>
            </a:r>
            <a:endParaRPr lang="en-US" altLang="zh-CN" dirty="0"/>
          </a:p>
          <a:p>
            <a:pPr algn="just"/>
            <a:r>
              <a:rPr lang="en-US" altLang="zh-CN" dirty="0"/>
              <a:t>If it __________________________________ (rain) tomorrow, we </a:t>
            </a:r>
            <a:r>
              <a:rPr lang="en-US" altLang="zh-CN" dirty="0">
                <a:solidFill>
                  <a:srgbClr val="C00000"/>
                </a:solidFill>
              </a:rPr>
              <a:t>would</a:t>
            </a:r>
            <a:r>
              <a:rPr lang="en-US" altLang="zh-CN" dirty="0"/>
              <a:t> ________ (cancel) the match.</a:t>
            </a:r>
          </a:p>
          <a:p>
            <a:pPr algn="just"/>
            <a:endParaRPr lang="en-US" altLang="zh-CN" dirty="0"/>
          </a:p>
          <a:p>
            <a:pPr algn="just"/>
            <a:r>
              <a:rPr lang="en-US" altLang="zh-CN" dirty="0"/>
              <a:t> would</a:t>
            </a:r>
            <a:r>
              <a:rPr lang="zh-CN" altLang="en-US" dirty="0"/>
              <a:t>也可以写成</a:t>
            </a:r>
            <a:r>
              <a:rPr lang="en-US" altLang="zh-CN" b="1" u="sng" dirty="0"/>
              <a:t>could / should / might </a:t>
            </a:r>
          </a:p>
          <a:p>
            <a:endParaRPr lang="en-US" altLang="zh-CN" dirty="0" smtClean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10129" y="816439"/>
            <a:ext cx="11430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CC0000"/>
                </a:solidFill>
              </a:rPr>
              <a:t>were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492095" y="758330"/>
            <a:ext cx="12144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CC0000"/>
                </a:solidFill>
              </a:rPr>
              <a:t>listen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30199" y="1277531"/>
            <a:ext cx="11430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CC0000"/>
                </a:solidFill>
              </a:rPr>
              <a:t>knew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679527" y="1277531"/>
            <a:ext cx="9286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CC0000"/>
                </a:solidFill>
              </a:rPr>
              <a:t>tell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39889" y="2708397"/>
            <a:ext cx="16430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CC0000"/>
                </a:solidFill>
              </a:rPr>
              <a:t>had got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98434" y="3065456"/>
            <a:ext cx="335758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CC0000"/>
                </a:solidFill>
              </a:rPr>
              <a:t>have caught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527418" y="4278315"/>
            <a:ext cx="592935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CC0000"/>
                </a:solidFill>
              </a:rPr>
              <a:t>were to rain / should rain / rained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98434" y="4742456"/>
            <a:ext cx="12858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CC0000"/>
                </a:solidFill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160737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1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Unit 2 Healthy eating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1095951"/>
            <a:ext cx="12127345" cy="5886739"/>
          </a:xfrm>
        </p:spPr>
        <p:txBody>
          <a:bodyPr>
            <a:normAutofit/>
          </a:bodyPr>
          <a:lstStyle/>
          <a:p>
            <a:r>
              <a:rPr lang="en-US" altLang="zh-CN" b="1" u="sng" dirty="0" smtClean="0">
                <a:solidFill>
                  <a:srgbClr val="00B0F0"/>
                </a:solidFill>
              </a:rPr>
              <a:t>P. 10  Reading</a:t>
            </a:r>
          </a:p>
          <a:p>
            <a:r>
              <a:rPr lang="en-US" altLang="zh-CN" dirty="0"/>
              <a:t>1</a:t>
            </a:r>
            <a:r>
              <a:rPr lang="en-US" altLang="zh-CN" dirty="0" smtClean="0"/>
              <a:t>. </a:t>
            </a:r>
            <a:r>
              <a:rPr lang="en-US" altLang="zh-CN" b="1" dirty="0" smtClean="0"/>
              <a:t>barbecued</a:t>
            </a:r>
            <a:r>
              <a:rPr lang="en-US" altLang="zh-CN" dirty="0" smtClean="0"/>
              <a:t> mutton; </a:t>
            </a:r>
            <a:r>
              <a:rPr lang="en-US" altLang="zh-CN" b="1" dirty="0" smtClean="0"/>
              <a:t>stir-fried</a:t>
            </a:r>
            <a:r>
              <a:rPr lang="en-US" altLang="zh-CN" dirty="0" smtClean="0"/>
              <a:t> vegetables; </a:t>
            </a:r>
            <a:r>
              <a:rPr lang="en-US" altLang="zh-CN" b="1" dirty="0" smtClean="0"/>
              <a:t>fried</a:t>
            </a:r>
            <a:r>
              <a:rPr lang="en-US" altLang="zh-CN" dirty="0" smtClean="0"/>
              <a:t> rice</a:t>
            </a:r>
          </a:p>
          <a:p>
            <a:r>
              <a:rPr lang="en-US" altLang="zh-CN" dirty="0" smtClean="0"/>
              <a:t>2. What </a:t>
            </a:r>
            <a:r>
              <a:rPr lang="en-US" altLang="zh-CN" dirty="0" smtClean="0">
                <a:solidFill>
                  <a:srgbClr val="C00000"/>
                </a:solidFill>
              </a:rPr>
              <a:t>could have happened</a:t>
            </a:r>
            <a:r>
              <a:rPr lang="en-US" altLang="zh-CN" dirty="0" smtClean="0"/>
              <a:t>?</a:t>
            </a:r>
            <a:endParaRPr lang="en-US" altLang="zh-CN" dirty="0"/>
          </a:p>
          <a:p>
            <a:r>
              <a:rPr lang="en-US" altLang="zh-CN" dirty="0" smtClean="0"/>
              <a:t>3. Something terrible </a:t>
            </a:r>
            <a:r>
              <a:rPr lang="en-US" altLang="zh-CN" dirty="0" smtClean="0">
                <a:solidFill>
                  <a:srgbClr val="C00000"/>
                </a:solidFill>
              </a:rPr>
              <a:t>must have happened </a:t>
            </a:r>
            <a:r>
              <a:rPr lang="en-US" altLang="zh-CN" dirty="0" smtClean="0"/>
              <a:t>if Li Chang was not coming to eat in his restaurant </a:t>
            </a:r>
            <a:r>
              <a:rPr lang="en-US" altLang="zh-CN" u="sng" dirty="0" smtClean="0">
                <a:solidFill>
                  <a:srgbClr val="C00000"/>
                </a:solidFill>
              </a:rPr>
              <a:t>as </a:t>
            </a:r>
            <a:r>
              <a:rPr lang="en-US" altLang="zh-CN" u="sng" dirty="0" smtClean="0"/>
              <a:t>he always did(</a:t>
            </a:r>
            <a:r>
              <a:rPr lang="zh-CN" altLang="en-US" u="sng" dirty="0" smtClean="0"/>
              <a:t>状从</a:t>
            </a:r>
            <a:r>
              <a:rPr lang="en-US" altLang="zh-CN" u="sng" dirty="0" smtClean="0"/>
              <a:t>)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4. </a:t>
            </a:r>
            <a:r>
              <a:rPr lang="en-US" altLang="zh-CN" b="1" dirty="0" smtClean="0"/>
              <a:t>be tired of </a:t>
            </a:r>
            <a:r>
              <a:rPr lang="en-US" altLang="zh-CN" dirty="0" smtClean="0"/>
              <a:t>all that fat</a:t>
            </a:r>
          </a:p>
          <a:p>
            <a:r>
              <a:rPr lang="en-US" altLang="zh-CN" dirty="0" smtClean="0"/>
              <a:t>5. </a:t>
            </a:r>
            <a:r>
              <a:rPr lang="en-US" altLang="zh-CN" b="1" dirty="0" smtClean="0"/>
              <a:t>lose weight</a:t>
            </a:r>
          </a:p>
          <a:p>
            <a:r>
              <a:rPr lang="en-US" altLang="zh-CN" dirty="0" smtClean="0"/>
              <a:t>6. Curiosity drove Wang </a:t>
            </a:r>
            <a:r>
              <a:rPr lang="en-US" altLang="zh-CN" dirty="0" err="1" smtClean="0"/>
              <a:t>Peng</a:t>
            </a:r>
            <a:r>
              <a:rPr lang="en-US" altLang="zh-CN" dirty="0" smtClean="0"/>
              <a:t> inside.</a:t>
            </a:r>
          </a:p>
          <a:p>
            <a:r>
              <a:rPr lang="en-US" altLang="zh-CN" dirty="0" smtClean="0"/>
              <a:t>7. He could not </a:t>
            </a:r>
            <a:r>
              <a:rPr lang="en-US" altLang="zh-CN" u="sng" dirty="0" smtClean="0"/>
              <a:t>have</a:t>
            </a:r>
            <a:r>
              <a:rPr lang="en-US" altLang="zh-CN" dirty="0" smtClean="0"/>
              <a:t> </a:t>
            </a:r>
            <a:r>
              <a:rPr lang="en-US" altLang="zh-CN" u="sng" dirty="0" smtClean="0"/>
              <a:t>Yong </a:t>
            </a:r>
            <a:r>
              <a:rPr lang="en-US" altLang="zh-CN" u="sng" dirty="0" err="1" smtClean="0"/>
              <a:t>Hui</a:t>
            </a:r>
            <a:r>
              <a:rPr lang="en-US" altLang="zh-CN" dirty="0" smtClean="0"/>
              <a:t> </a:t>
            </a:r>
            <a:r>
              <a:rPr lang="en-US" altLang="zh-CN" u="sng" dirty="0" smtClean="0">
                <a:solidFill>
                  <a:srgbClr val="C00000"/>
                </a:solidFill>
              </a:rPr>
              <a:t>getting</a:t>
            </a:r>
            <a:r>
              <a:rPr lang="en-US" altLang="zh-CN" u="sng" dirty="0" smtClean="0"/>
              <a:t> away with </a:t>
            </a:r>
            <a:r>
              <a:rPr lang="en-US" altLang="zh-CN" dirty="0" smtClean="0"/>
              <a:t>telling people lies. (</a:t>
            </a:r>
            <a:r>
              <a:rPr lang="en-US" altLang="zh-CN" b="1" dirty="0" smtClean="0">
                <a:solidFill>
                  <a:srgbClr val="C00000"/>
                </a:solidFill>
              </a:rPr>
              <a:t>SVOC</a:t>
            </a:r>
            <a:r>
              <a:rPr lang="en-US" altLang="zh-CN" dirty="0" smtClean="0"/>
              <a:t>: have </a:t>
            </a:r>
            <a:r>
              <a:rPr lang="zh-CN" altLang="en-US" dirty="0" smtClean="0"/>
              <a:t>宾 </a:t>
            </a:r>
            <a:r>
              <a:rPr lang="en-US" altLang="zh-CN" dirty="0" smtClean="0"/>
              <a:t>do </a:t>
            </a:r>
            <a:r>
              <a:rPr lang="zh-CN" altLang="en-US" dirty="0" smtClean="0"/>
              <a:t>做</a:t>
            </a:r>
            <a:r>
              <a:rPr lang="en-US" altLang="zh-CN" dirty="0" smtClean="0"/>
              <a:t>/doing </a:t>
            </a:r>
            <a:r>
              <a:rPr lang="zh-CN" altLang="en-US" dirty="0" smtClean="0"/>
              <a:t>持续做</a:t>
            </a:r>
            <a:r>
              <a:rPr lang="en-US" altLang="zh-CN" dirty="0" smtClean="0"/>
              <a:t>/ done</a:t>
            </a:r>
            <a:r>
              <a:rPr lang="zh-CN" altLang="en-US" dirty="0" smtClean="0"/>
              <a:t>被做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8. </a:t>
            </a:r>
            <a:r>
              <a:rPr lang="en-US" altLang="zh-CN" b="1" dirty="0" smtClean="0"/>
              <a:t>win</a:t>
            </a:r>
            <a:r>
              <a:rPr lang="en-US" altLang="zh-CN" dirty="0" smtClean="0"/>
              <a:t> his customers </a:t>
            </a:r>
            <a:r>
              <a:rPr lang="en-US" altLang="zh-CN" b="1" dirty="0" smtClean="0"/>
              <a:t>back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8044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9425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Unit 2 Healthy eating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84284"/>
            <a:ext cx="12127345" cy="5886739"/>
          </a:xfrm>
        </p:spPr>
        <p:txBody>
          <a:bodyPr>
            <a:normAutofit/>
          </a:bodyPr>
          <a:lstStyle/>
          <a:p>
            <a:r>
              <a:rPr lang="en-US" altLang="zh-CN" b="1" u="sng" dirty="0" smtClean="0">
                <a:solidFill>
                  <a:srgbClr val="00B0F0"/>
                </a:solidFill>
              </a:rPr>
              <a:t>P. 15  Reading &amp; Discussing</a:t>
            </a:r>
          </a:p>
          <a:p>
            <a:r>
              <a:rPr lang="en-US" altLang="zh-CN" dirty="0"/>
              <a:t>1</a:t>
            </a:r>
            <a:r>
              <a:rPr lang="en-US" altLang="zh-CN" dirty="0" smtClean="0"/>
              <a:t>. </a:t>
            </a:r>
            <a:r>
              <a:rPr lang="en-US" altLang="zh-CN" b="1" dirty="0" smtClean="0"/>
              <a:t>earn his living</a:t>
            </a:r>
          </a:p>
          <a:p>
            <a:r>
              <a:rPr lang="en-US" altLang="zh-CN" dirty="0" smtClean="0"/>
              <a:t>2. </a:t>
            </a:r>
            <a:r>
              <a:rPr lang="en-US" altLang="zh-CN" b="1" dirty="0" smtClean="0"/>
              <a:t>glare at </a:t>
            </a:r>
            <a:r>
              <a:rPr lang="en-US" altLang="zh-CN" dirty="0" smtClean="0"/>
              <a:t>him</a:t>
            </a:r>
          </a:p>
          <a:p>
            <a:r>
              <a:rPr lang="en-US" altLang="zh-CN" dirty="0" smtClean="0"/>
              <a:t>3. </a:t>
            </a:r>
            <a:r>
              <a:rPr lang="en-US" altLang="zh-CN" b="1" dirty="0" smtClean="0"/>
              <a:t>the other day</a:t>
            </a:r>
          </a:p>
          <a:p>
            <a:r>
              <a:rPr lang="en-US" altLang="zh-CN" dirty="0" smtClean="0"/>
              <a:t>4. </a:t>
            </a:r>
            <a:r>
              <a:rPr lang="en-US" altLang="zh-CN" b="1" dirty="0" smtClean="0"/>
              <a:t>spy on </a:t>
            </a:r>
            <a:r>
              <a:rPr lang="en-US" altLang="zh-CN" dirty="0" smtClean="0"/>
              <a:t>me</a:t>
            </a:r>
          </a:p>
          <a:p>
            <a:r>
              <a:rPr lang="en-US" altLang="zh-CN" dirty="0" smtClean="0"/>
              <a:t>5. I </a:t>
            </a:r>
            <a:r>
              <a:rPr lang="en-US" altLang="zh-CN" u="sng" dirty="0" smtClean="0"/>
              <a:t>found</a:t>
            </a:r>
            <a:r>
              <a:rPr lang="en-US" altLang="zh-CN" dirty="0" smtClean="0"/>
              <a:t> your </a:t>
            </a:r>
            <a:r>
              <a:rPr lang="en-US" altLang="zh-CN" u="sng" dirty="0" smtClean="0"/>
              <a:t>menu</a:t>
            </a:r>
            <a:r>
              <a:rPr lang="en-US" altLang="zh-CN" dirty="0" smtClean="0"/>
              <a:t> so </a:t>
            </a:r>
            <a:r>
              <a:rPr lang="en-US" altLang="zh-CN" u="sng" dirty="0" smtClean="0">
                <a:solidFill>
                  <a:srgbClr val="C00000"/>
                </a:solidFill>
              </a:rPr>
              <a:t>limited</a:t>
            </a:r>
            <a:r>
              <a:rPr lang="en-US" altLang="zh-CN" dirty="0" smtClean="0"/>
              <a:t> that I stopped worrying and started advertising the benefits of my food. (</a:t>
            </a:r>
            <a:r>
              <a:rPr lang="en-US" altLang="zh-CN" b="1" dirty="0" smtClean="0">
                <a:solidFill>
                  <a:srgbClr val="C00000"/>
                </a:solidFill>
              </a:rPr>
              <a:t>SVOC</a:t>
            </a:r>
            <a:r>
              <a:rPr lang="en-US" altLang="zh-CN" dirty="0" smtClean="0"/>
              <a:t>: find </a:t>
            </a:r>
            <a:r>
              <a:rPr lang="zh-CN" altLang="en-US" dirty="0" smtClean="0"/>
              <a:t>宾 </a:t>
            </a:r>
            <a:r>
              <a:rPr lang="en-US" altLang="zh-CN" dirty="0" smtClean="0"/>
              <a:t>doing</a:t>
            </a:r>
            <a:r>
              <a:rPr lang="zh-CN" altLang="en-US" dirty="0" smtClean="0"/>
              <a:t>正在做</a:t>
            </a:r>
            <a:r>
              <a:rPr lang="en-US" altLang="zh-CN" dirty="0" smtClean="0"/>
              <a:t>/done</a:t>
            </a:r>
            <a:r>
              <a:rPr lang="zh-CN" altLang="en-US" dirty="0" smtClean="0"/>
              <a:t>被做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6. It </a:t>
            </a:r>
            <a:r>
              <a:rPr lang="en-US" altLang="zh-CN" u="sng" dirty="0" smtClean="0">
                <a:solidFill>
                  <a:srgbClr val="C00000"/>
                </a:solidFill>
              </a:rPr>
              <a:t>would</a:t>
            </a:r>
            <a:r>
              <a:rPr lang="en-US" altLang="zh-CN" u="sng" dirty="0" smtClean="0"/>
              <a:t> be </a:t>
            </a:r>
            <a:r>
              <a:rPr lang="en-US" altLang="zh-CN" dirty="0" smtClean="0"/>
              <a:t>better if you </a:t>
            </a:r>
            <a:r>
              <a:rPr lang="en-US" altLang="zh-CN" u="sng" dirty="0" smtClean="0">
                <a:solidFill>
                  <a:srgbClr val="C00000"/>
                </a:solidFill>
              </a:rPr>
              <a:t>were</a:t>
            </a:r>
            <a:r>
              <a:rPr lang="en-US" altLang="zh-CN" dirty="0" smtClean="0"/>
              <a:t> a bit thinner.</a:t>
            </a:r>
          </a:p>
          <a:p>
            <a:r>
              <a:rPr lang="en-US" altLang="zh-CN" dirty="0" smtClean="0"/>
              <a:t>7. So that is </a:t>
            </a:r>
            <a:r>
              <a:rPr lang="en-US" altLang="zh-CN" u="sng" dirty="0" smtClean="0">
                <a:solidFill>
                  <a:srgbClr val="C00000"/>
                </a:solidFill>
              </a:rPr>
              <a:t>what</a:t>
            </a:r>
            <a:r>
              <a:rPr lang="en-US" altLang="zh-CN" u="sng" dirty="0" smtClean="0"/>
              <a:t> they did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8. </a:t>
            </a:r>
            <a:r>
              <a:rPr lang="en-US" altLang="zh-CN" b="1" dirty="0" smtClean="0"/>
              <a:t>cut down </a:t>
            </a:r>
            <a:r>
              <a:rPr lang="en-US" altLang="zh-CN" dirty="0" smtClean="0"/>
              <a:t>the fat</a:t>
            </a:r>
          </a:p>
          <a:p>
            <a:r>
              <a:rPr lang="en-US" altLang="zh-CN" dirty="0" smtClean="0"/>
              <a:t>9. Their balanced diets became </a:t>
            </a:r>
            <a:r>
              <a:rPr lang="en-US" altLang="zh-CN" u="sng" dirty="0" smtClean="0"/>
              <a:t>such</a:t>
            </a:r>
            <a:r>
              <a:rPr lang="en-US" altLang="zh-CN" dirty="0" smtClean="0"/>
              <a:t> a success </a:t>
            </a:r>
            <a:r>
              <a:rPr lang="en-US" altLang="zh-CN" u="sng" dirty="0" smtClean="0"/>
              <a:t>that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before long </a:t>
            </a:r>
            <a:r>
              <a:rPr lang="en-US" altLang="zh-CN" dirty="0" smtClean="0"/>
              <a:t>Wang </a:t>
            </a:r>
            <a:r>
              <a:rPr lang="en-US" altLang="zh-CN" dirty="0" err="1" smtClean="0"/>
              <a:t>Peng</a:t>
            </a:r>
            <a:r>
              <a:rPr lang="en-US" altLang="zh-CN" dirty="0" smtClean="0"/>
              <a:t> became slimmer and Yong </a:t>
            </a:r>
            <a:r>
              <a:rPr lang="en-US" altLang="zh-CN" dirty="0" err="1" smtClean="0"/>
              <a:t>Hui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put on </a:t>
            </a:r>
            <a:r>
              <a:rPr lang="en-US" altLang="zh-CN" dirty="0" smtClean="0"/>
              <a:t>more </a:t>
            </a:r>
            <a:r>
              <a:rPr lang="en-US" altLang="zh-CN" b="1" dirty="0" smtClean="0"/>
              <a:t>weight</a:t>
            </a:r>
            <a:r>
              <a:rPr lang="en-US" altLang="zh-CN" dirty="0" smtClean="0"/>
              <a:t>. 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063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011" y="142852"/>
            <a:ext cx="12122989" cy="6572272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suggest</a:t>
            </a:r>
            <a:r>
              <a:rPr lang="zh-CN" altLang="en-US" b="1" dirty="0" smtClean="0">
                <a:solidFill>
                  <a:srgbClr val="00B0F0"/>
                </a:solidFill>
              </a:rPr>
              <a:t>系列虚拟语气：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r>
              <a:rPr lang="zh-CN" altLang="en-US" u="sng" dirty="0" smtClean="0"/>
              <a:t>主 </a:t>
            </a:r>
            <a:r>
              <a:rPr lang="en-US" altLang="zh-CN" u="sng" dirty="0" smtClean="0"/>
              <a:t>suggest that</a:t>
            </a:r>
            <a:r>
              <a:rPr lang="en-US" altLang="zh-CN" u="sng" dirty="0" smtClean="0">
                <a:solidFill>
                  <a:srgbClr val="C00000"/>
                </a:solidFill>
              </a:rPr>
              <a:t>…</a:t>
            </a:r>
            <a:r>
              <a:rPr lang="en-US" altLang="zh-CN" b="1" u="sng" dirty="0" smtClean="0">
                <a:solidFill>
                  <a:srgbClr val="C00000"/>
                </a:solidFill>
              </a:rPr>
              <a:t>(should) </a:t>
            </a:r>
            <a:r>
              <a:rPr lang="en-US" altLang="zh-CN" u="sng" dirty="0" smtClean="0">
                <a:solidFill>
                  <a:srgbClr val="C00000"/>
                </a:solidFill>
              </a:rPr>
              <a:t>do</a:t>
            </a:r>
          </a:p>
          <a:p>
            <a:pPr marL="0" indent="0">
              <a:buNone/>
            </a:pPr>
            <a:endParaRPr lang="en-US" altLang="zh-CN" dirty="0" smtClean="0"/>
          </a:p>
          <a:p>
            <a:pPr algn="just"/>
            <a:r>
              <a:rPr lang="en-US" altLang="zh-CN" dirty="0" smtClean="0"/>
              <a:t>1. Some experts  suggested that more green lanes ____________________ (build) to improve the air quality.</a:t>
            </a:r>
          </a:p>
          <a:p>
            <a:pPr algn="just"/>
            <a:r>
              <a:rPr lang="en-US" altLang="zh-CN" dirty="0" smtClean="0"/>
              <a:t>2. The suggestion has been made that the basketball game _________________ (put) off. </a:t>
            </a:r>
          </a:p>
          <a:p>
            <a:pPr algn="just"/>
            <a:endParaRPr lang="en-US" altLang="zh-CN" dirty="0"/>
          </a:p>
          <a:p>
            <a:pPr algn="just"/>
            <a:r>
              <a:rPr lang="en-US" altLang="zh-CN" b="1" dirty="0">
                <a:solidFill>
                  <a:srgbClr val="00B0F0"/>
                </a:solidFill>
              </a:rPr>
              <a:t>Similar Usage:</a:t>
            </a:r>
          </a:p>
          <a:p>
            <a:pPr algn="just"/>
            <a:r>
              <a:rPr lang="zh-CN" altLang="en-US" u="sng" dirty="0" smtClean="0"/>
              <a:t>坚持</a:t>
            </a:r>
            <a:r>
              <a:rPr lang="en-US" altLang="zh-CN" dirty="0" smtClean="0"/>
              <a:t>(</a:t>
            </a:r>
            <a:r>
              <a:rPr lang="zh-CN" altLang="en-US" dirty="0" smtClean="0"/>
              <a:t>完成</a:t>
            </a:r>
            <a:r>
              <a:rPr lang="zh-CN" altLang="en-US" b="1" dirty="0" smtClean="0">
                <a:solidFill>
                  <a:srgbClr val="C00000"/>
                </a:solidFill>
              </a:rPr>
              <a:t>动作</a:t>
            </a:r>
            <a:r>
              <a:rPr lang="zh-CN" altLang="en-US" dirty="0" smtClean="0"/>
              <a:t>）</a:t>
            </a:r>
            <a:r>
              <a:rPr lang="en-US" altLang="zh-CN" dirty="0" smtClean="0"/>
              <a:t>insist </a:t>
            </a:r>
            <a:r>
              <a:rPr lang="en-US" altLang="zh-CN" sz="2400" b="1" i="1" dirty="0" smtClean="0"/>
              <a:t>(</a:t>
            </a:r>
            <a:r>
              <a:rPr lang="zh-CN" altLang="en-US" sz="2400" b="1" i="1" dirty="0" smtClean="0"/>
              <a:t>坚持认为的</a:t>
            </a:r>
            <a:r>
              <a:rPr lang="zh-CN" altLang="en-US" sz="2400" b="1" i="1" dirty="0" smtClean="0">
                <a:solidFill>
                  <a:srgbClr val="C00000"/>
                </a:solidFill>
              </a:rPr>
              <a:t>事实</a:t>
            </a:r>
            <a:r>
              <a:rPr lang="zh-CN" altLang="en-US" sz="2400" b="1" i="1" dirty="0" smtClean="0"/>
              <a:t>不用虚拟</a:t>
            </a:r>
            <a:r>
              <a:rPr lang="en-US" altLang="zh-CN" sz="2400" b="1" i="1" dirty="0" smtClean="0"/>
              <a:t>)</a:t>
            </a:r>
            <a:r>
              <a:rPr lang="en-US" altLang="zh-CN" dirty="0" smtClean="0"/>
              <a:t>; </a:t>
            </a:r>
            <a:endParaRPr lang="en-US" altLang="zh-CN" dirty="0"/>
          </a:p>
          <a:p>
            <a:pPr algn="just"/>
            <a:r>
              <a:rPr lang="zh-CN" altLang="en-US" u="sng" dirty="0" smtClean="0"/>
              <a:t>命令</a:t>
            </a:r>
            <a:r>
              <a:rPr lang="en-US" altLang="zh-CN" dirty="0" smtClean="0"/>
              <a:t>order / command</a:t>
            </a:r>
            <a:r>
              <a:rPr lang="en-US" altLang="zh-CN" dirty="0"/>
              <a:t>;</a:t>
            </a:r>
          </a:p>
          <a:p>
            <a:pPr algn="just"/>
            <a:r>
              <a:rPr lang="zh-CN" altLang="en-US" u="sng" dirty="0"/>
              <a:t>要求</a:t>
            </a:r>
            <a:r>
              <a:rPr lang="en-US" altLang="zh-CN" dirty="0" smtClean="0"/>
              <a:t>(ask</a:t>
            </a:r>
            <a:r>
              <a:rPr lang="en-US" altLang="zh-CN" dirty="0"/>
              <a:t>), require, request, demand </a:t>
            </a:r>
          </a:p>
          <a:p>
            <a:pPr algn="just"/>
            <a:r>
              <a:rPr lang="zh-CN" altLang="en-US" u="sng" dirty="0" smtClean="0"/>
              <a:t>建议</a:t>
            </a:r>
            <a:r>
              <a:rPr lang="en-US" altLang="zh-CN" dirty="0" smtClean="0"/>
              <a:t>suggest</a:t>
            </a:r>
            <a:r>
              <a:rPr lang="en-US" altLang="zh-CN" dirty="0"/>
              <a:t>, advise, propose, recommend; </a:t>
            </a:r>
          </a:p>
          <a:p>
            <a:endParaRPr lang="en-US" altLang="zh-CN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631868" y="1490264"/>
            <a:ext cx="31432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CC0000"/>
                </a:solidFill>
              </a:rPr>
              <a:t>(should) be built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162933" y="2438771"/>
            <a:ext cx="28575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CC0000"/>
                </a:solidFill>
              </a:rPr>
              <a:t>(should) be put</a:t>
            </a:r>
          </a:p>
        </p:txBody>
      </p:sp>
    </p:spTree>
    <p:extLst>
      <p:ext uri="{BB962C8B-B14F-4D97-AF65-F5344CB8AC3E}">
        <p14:creationId xmlns:p14="http://schemas.microsoft.com/office/powerpoint/2010/main" val="291346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2852"/>
            <a:ext cx="12192000" cy="6572272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suggest</a:t>
            </a:r>
            <a:r>
              <a:rPr lang="zh-CN" altLang="en-US" b="1" dirty="0" smtClean="0">
                <a:solidFill>
                  <a:srgbClr val="00B0F0"/>
                </a:solidFill>
              </a:rPr>
              <a:t>系列虚拟语气：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algn="just"/>
            <a:r>
              <a:rPr lang="en-US" altLang="zh-CN" dirty="0" smtClean="0"/>
              <a:t>1. It’s </a:t>
            </a:r>
            <a:r>
              <a:rPr lang="en-US" altLang="zh-CN" b="1" dirty="0" smtClean="0"/>
              <a:t>required</a:t>
            </a:r>
            <a:r>
              <a:rPr lang="en-US" altLang="zh-CN" dirty="0" smtClean="0"/>
              <a:t> that all passengers on board ______________ (fasten) their seatbelt before the plane takes off. </a:t>
            </a:r>
          </a:p>
          <a:p>
            <a:pPr algn="just"/>
            <a:endParaRPr lang="en-US" altLang="zh-CN" dirty="0"/>
          </a:p>
          <a:p>
            <a:pPr algn="just"/>
            <a:r>
              <a:rPr lang="en-US" altLang="zh-CN" dirty="0" smtClean="0"/>
              <a:t>2. The doctor </a:t>
            </a:r>
            <a:r>
              <a:rPr lang="en-US" altLang="zh-CN" b="1" dirty="0" smtClean="0"/>
              <a:t>insisted</a:t>
            </a:r>
            <a:r>
              <a:rPr lang="en-US" altLang="zh-CN" dirty="0" smtClean="0"/>
              <a:t> that the boy </a:t>
            </a:r>
            <a:r>
              <a:rPr lang="en-US" altLang="zh-CN" b="1" dirty="0" smtClean="0">
                <a:solidFill>
                  <a:srgbClr val="C00000"/>
                </a:solidFill>
              </a:rPr>
              <a:t>had been</a:t>
            </a:r>
            <a:r>
              <a:rPr lang="en-US" altLang="zh-CN" dirty="0" smtClean="0"/>
              <a:t> seriously </a:t>
            </a:r>
            <a:r>
              <a:rPr lang="en-US" altLang="zh-CN" b="1" dirty="0" smtClean="0">
                <a:solidFill>
                  <a:srgbClr val="C00000"/>
                </a:solidFill>
              </a:rPr>
              <a:t>injured</a:t>
            </a:r>
            <a:r>
              <a:rPr lang="en-US" altLang="zh-CN" dirty="0" smtClean="0"/>
              <a:t> and (that) he _______________ (send) to hospital immediately.</a:t>
            </a:r>
            <a:endParaRPr lang="en-US" altLang="zh-CN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381838" y="991079"/>
            <a:ext cx="31432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CC0000"/>
                </a:solidFill>
              </a:rPr>
              <a:t>(should) </a:t>
            </a:r>
            <a:r>
              <a:rPr lang="en-US" altLang="zh-CN" sz="3200" dirty="0" smtClean="0">
                <a:solidFill>
                  <a:srgbClr val="CC0000"/>
                </a:solidFill>
              </a:rPr>
              <a:t>fasten</a:t>
            </a:r>
            <a:endParaRPr lang="en-US" altLang="zh-CN" sz="3200" dirty="0">
              <a:solidFill>
                <a:srgbClr val="CC0000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45778" y="2844213"/>
            <a:ext cx="28575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CC0000"/>
                </a:solidFill>
              </a:rPr>
              <a:t>(should) be </a:t>
            </a:r>
            <a:r>
              <a:rPr lang="en-US" altLang="zh-CN" sz="3200" dirty="0" smtClean="0">
                <a:solidFill>
                  <a:srgbClr val="CC0000"/>
                </a:solidFill>
              </a:rPr>
              <a:t>sent</a:t>
            </a:r>
            <a:endParaRPr lang="en-US" altLang="zh-CN" sz="320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78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Language Points from Quiz Mar. 3rd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71261"/>
            <a:ext cx="12127345" cy="5886739"/>
          </a:xfrm>
        </p:spPr>
        <p:txBody>
          <a:bodyPr>
            <a:normAutofit/>
          </a:bodyPr>
          <a:lstStyle/>
          <a:p>
            <a:r>
              <a:rPr lang="en-US" altLang="zh-CN" b="1" u="sng" dirty="0" smtClean="0">
                <a:solidFill>
                  <a:srgbClr val="00B0F0"/>
                </a:solidFill>
              </a:rPr>
              <a:t>1. Cloze</a:t>
            </a:r>
          </a:p>
          <a:p>
            <a:r>
              <a:rPr lang="en-US" altLang="zh-CN" dirty="0" smtClean="0"/>
              <a:t>1. I smiled </a:t>
            </a:r>
            <a:r>
              <a:rPr lang="en-US" altLang="zh-CN" b="1" dirty="0" smtClean="0"/>
              <a:t>anxiously</a:t>
            </a:r>
            <a:r>
              <a:rPr lang="en-US" altLang="zh-CN" dirty="0" smtClean="0"/>
              <a:t>, </a:t>
            </a:r>
            <a:r>
              <a:rPr lang="en-US" altLang="zh-CN" u="sng" dirty="0" smtClean="0">
                <a:solidFill>
                  <a:srgbClr val="C00000"/>
                </a:solidFill>
              </a:rPr>
              <a:t>(with) my heart pounding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2. adv.: </a:t>
            </a:r>
            <a:r>
              <a:rPr lang="en-US" altLang="zh-CN" b="1" dirty="0" smtClean="0"/>
              <a:t>elegantly</a:t>
            </a:r>
            <a:r>
              <a:rPr lang="en-US" altLang="zh-CN" dirty="0"/>
              <a:t>;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bitterly</a:t>
            </a:r>
          </a:p>
          <a:p>
            <a:r>
              <a:rPr lang="en-US" altLang="zh-CN" dirty="0" smtClean="0"/>
              <a:t>2. </a:t>
            </a:r>
            <a:r>
              <a:rPr lang="en-US" altLang="zh-CN" b="1" dirty="0" smtClean="0"/>
              <a:t>listeners</a:t>
            </a:r>
            <a:r>
              <a:rPr lang="en-US" altLang="zh-CN" dirty="0" smtClean="0"/>
              <a:t> VS </a:t>
            </a:r>
            <a:r>
              <a:rPr lang="en-US" altLang="zh-CN" b="1" dirty="0" smtClean="0"/>
              <a:t>spectators</a:t>
            </a:r>
          </a:p>
          <a:p>
            <a:r>
              <a:rPr lang="en-US" altLang="zh-CN" dirty="0" smtClean="0"/>
              <a:t>3. an </a:t>
            </a:r>
            <a:r>
              <a:rPr lang="en-US" altLang="zh-CN" b="1" dirty="0" smtClean="0"/>
              <a:t>imaginary</a:t>
            </a:r>
            <a:r>
              <a:rPr lang="en-US" altLang="zh-CN" dirty="0" smtClean="0"/>
              <a:t> story; </a:t>
            </a:r>
            <a:r>
              <a:rPr lang="en-US" altLang="zh-CN" b="1" dirty="0" smtClean="0"/>
              <a:t>sensible</a:t>
            </a:r>
            <a:r>
              <a:rPr lang="en-US" altLang="zh-CN" dirty="0" smtClean="0"/>
              <a:t> advice / a </a:t>
            </a:r>
            <a:r>
              <a:rPr lang="en-US" altLang="zh-CN" b="1" dirty="0" smtClean="0"/>
              <a:t>sensible</a:t>
            </a:r>
            <a:r>
              <a:rPr lang="en-US" altLang="zh-CN" dirty="0" smtClean="0"/>
              <a:t> person</a:t>
            </a:r>
          </a:p>
          <a:p>
            <a:r>
              <a:rPr lang="en-US" altLang="zh-CN" dirty="0" smtClean="0"/>
              <a:t>3. n. make an </a:t>
            </a:r>
            <a:r>
              <a:rPr lang="en-US" altLang="zh-CN" b="1" dirty="0" smtClean="0"/>
              <a:t>option</a:t>
            </a:r>
            <a:r>
              <a:rPr lang="en-US" altLang="zh-CN" dirty="0" smtClean="0"/>
              <a:t> / a choice – adj. </a:t>
            </a:r>
            <a:r>
              <a:rPr lang="en-US" altLang="zh-CN" b="1" dirty="0" smtClean="0"/>
              <a:t>optional</a:t>
            </a:r>
            <a:r>
              <a:rPr lang="en-US" altLang="zh-CN" dirty="0" smtClean="0"/>
              <a:t> courses</a:t>
            </a:r>
          </a:p>
          <a:p>
            <a:r>
              <a:rPr lang="en-US" altLang="zh-CN" dirty="0" smtClean="0"/>
              <a:t>4.  v. </a:t>
            </a:r>
            <a:r>
              <a:rPr lang="en-US" altLang="zh-CN" b="1" dirty="0" smtClean="0"/>
              <a:t>reach for </a:t>
            </a:r>
            <a:r>
              <a:rPr lang="en-US" altLang="zh-CN" dirty="0" smtClean="0"/>
              <a:t>the apple on the shelf; </a:t>
            </a:r>
            <a:r>
              <a:rPr lang="en-US" altLang="zh-CN" b="1" dirty="0" smtClean="0"/>
              <a:t>account for </a:t>
            </a:r>
            <a:r>
              <a:rPr lang="en-US" altLang="zh-CN" dirty="0" smtClean="0"/>
              <a:t>his behavior recently/12% of the population; </a:t>
            </a:r>
            <a:r>
              <a:rPr lang="en-US" altLang="zh-CN" b="1" dirty="0" smtClean="0"/>
              <a:t>hunger for </a:t>
            </a:r>
            <a:r>
              <a:rPr lang="en-US" altLang="zh-CN" dirty="0" smtClean="0"/>
              <a:t>understanding/knowledge; </a:t>
            </a:r>
            <a:r>
              <a:rPr lang="en-US" altLang="zh-CN" b="1" dirty="0" smtClean="0"/>
              <a:t>apply for </a:t>
            </a:r>
            <a:r>
              <a:rPr lang="en-US" altLang="zh-CN" dirty="0" smtClean="0"/>
              <a:t>a position in your company</a:t>
            </a:r>
          </a:p>
          <a:p>
            <a:r>
              <a:rPr lang="en-US" altLang="zh-CN" dirty="0" smtClean="0"/>
              <a:t>5. </a:t>
            </a:r>
            <a:r>
              <a:rPr lang="en-US" altLang="zh-CN" u="sng" dirty="0" smtClean="0"/>
              <a:t>n.</a:t>
            </a:r>
            <a:r>
              <a:rPr lang="zh-CN" altLang="en-US" u="sng" dirty="0" smtClean="0"/>
              <a:t>特征</a:t>
            </a:r>
            <a:r>
              <a:rPr lang="en-US" altLang="zh-CN" dirty="0" smtClean="0"/>
              <a:t> the </a:t>
            </a:r>
            <a:r>
              <a:rPr lang="en-US" altLang="zh-CN" b="1" dirty="0" smtClean="0"/>
              <a:t>features</a:t>
            </a:r>
            <a:r>
              <a:rPr lang="en-US" altLang="zh-CN" dirty="0" smtClean="0"/>
              <a:t> of Tang poetry </a:t>
            </a:r>
          </a:p>
          <a:p>
            <a:r>
              <a:rPr lang="en-US" altLang="zh-CN" u="sng" dirty="0" smtClean="0"/>
              <a:t>v. </a:t>
            </a:r>
            <a:r>
              <a:rPr lang="zh-CN" altLang="en-US" u="sng" dirty="0" smtClean="0"/>
              <a:t>以</a:t>
            </a:r>
            <a:r>
              <a:rPr lang="en-US" altLang="zh-CN" u="sng" dirty="0" smtClean="0"/>
              <a:t>…</a:t>
            </a:r>
            <a:r>
              <a:rPr lang="zh-CN" altLang="en-US" u="sng" dirty="0" smtClean="0"/>
              <a:t>为特征</a:t>
            </a:r>
            <a:r>
              <a:rPr lang="en-US" altLang="zh-CN" dirty="0" smtClean="0"/>
              <a:t>The BBC documentary </a:t>
            </a:r>
            <a:r>
              <a:rPr lang="en-US" altLang="zh-CN" b="1" dirty="0" smtClean="0"/>
              <a:t>features</a:t>
            </a:r>
            <a:r>
              <a:rPr lang="en-US" altLang="zh-CN" dirty="0" smtClean="0"/>
              <a:t> Yao Ming / Chinese spring festival. </a:t>
            </a:r>
          </a:p>
          <a:p>
            <a:r>
              <a:rPr lang="en-US" altLang="zh-CN" dirty="0"/>
              <a:t>6. </a:t>
            </a:r>
            <a:r>
              <a:rPr lang="en-US" altLang="zh-CN" b="1" dirty="0"/>
              <a:t>feel/be at a loss </a:t>
            </a:r>
            <a:r>
              <a:rPr lang="en-US" altLang="zh-CN" dirty="0"/>
              <a:t>(for </a:t>
            </a:r>
            <a:r>
              <a:rPr lang="en-US" altLang="zh-CN" dirty="0" smtClean="0"/>
              <a:t>words)</a:t>
            </a:r>
            <a:r>
              <a:rPr lang="zh-CN" altLang="en-US" dirty="0" smtClean="0"/>
              <a:t>迷茫、不确定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7690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Language Points from Quiz Mar. 3rd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1095951"/>
            <a:ext cx="12127345" cy="5886739"/>
          </a:xfrm>
        </p:spPr>
        <p:txBody>
          <a:bodyPr>
            <a:normAutofit/>
          </a:bodyPr>
          <a:lstStyle/>
          <a:p>
            <a:r>
              <a:rPr lang="en-US" altLang="zh-CN" b="1" u="sng" dirty="0" smtClean="0">
                <a:solidFill>
                  <a:srgbClr val="00B0F0"/>
                </a:solidFill>
              </a:rPr>
              <a:t>2. Grammar blanks</a:t>
            </a:r>
          </a:p>
          <a:p>
            <a:r>
              <a:rPr lang="en-US" altLang="zh-CN" dirty="0" smtClean="0"/>
              <a:t>1. </a:t>
            </a:r>
            <a:r>
              <a:rPr lang="en-US" altLang="zh-CN" b="1" dirty="0"/>
              <a:t>regarding</a:t>
            </a:r>
            <a:r>
              <a:rPr lang="en-US" altLang="zh-CN" dirty="0"/>
              <a:t>/</a:t>
            </a:r>
            <a:r>
              <a:rPr lang="en-US" altLang="zh-CN" b="1" dirty="0"/>
              <a:t>concerning</a:t>
            </a:r>
            <a:r>
              <a:rPr lang="en-US" altLang="zh-CN" dirty="0"/>
              <a:t> prep. = about – I still have a few questions </a:t>
            </a:r>
            <a:r>
              <a:rPr lang="en-US" altLang="zh-CN" b="1" u="sng" dirty="0"/>
              <a:t>regarding</a:t>
            </a:r>
            <a:r>
              <a:rPr lang="en-US" altLang="zh-CN" u="sng" dirty="0"/>
              <a:t> my food and accommodation</a:t>
            </a:r>
            <a:r>
              <a:rPr lang="en-US" altLang="zh-CN" dirty="0"/>
              <a:t> during my stay in your university.</a:t>
            </a:r>
          </a:p>
          <a:p>
            <a:r>
              <a:rPr lang="en-US" altLang="zh-CN" dirty="0" smtClean="0"/>
              <a:t>2. v. </a:t>
            </a:r>
            <a:r>
              <a:rPr lang="en-US" altLang="zh-CN" b="1" dirty="0" smtClean="0"/>
              <a:t>vary from </a:t>
            </a:r>
            <a:r>
              <a:rPr lang="en-US" altLang="zh-CN" dirty="0" smtClean="0"/>
              <a:t>A </a:t>
            </a:r>
            <a:r>
              <a:rPr lang="en-US" altLang="zh-CN" b="1" dirty="0" smtClean="0"/>
              <a:t>to</a:t>
            </a:r>
            <a:r>
              <a:rPr lang="en-US" altLang="zh-CN" dirty="0" smtClean="0"/>
              <a:t> B = differ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间变化</a:t>
            </a:r>
            <a:endParaRPr lang="en-US" altLang="zh-CN" dirty="0" smtClean="0"/>
          </a:p>
          <a:p>
            <a:r>
              <a:rPr lang="en-US" altLang="zh-CN" dirty="0" smtClean="0"/>
              <a:t>- The height of the plants </a:t>
            </a:r>
            <a:r>
              <a:rPr lang="en-US" altLang="zh-CN" b="1" dirty="0" smtClean="0"/>
              <a:t>vary</a:t>
            </a:r>
            <a:r>
              <a:rPr lang="en-US" altLang="zh-CN" dirty="0" smtClean="0"/>
              <a:t> from 5cm to 12cm.</a:t>
            </a:r>
          </a:p>
          <a:p>
            <a:r>
              <a:rPr lang="en-US" altLang="zh-CN" dirty="0" smtClean="0"/>
              <a:t>- n</a:t>
            </a:r>
            <a:r>
              <a:rPr lang="en-US" altLang="zh-CN" dirty="0"/>
              <a:t>. </a:t>
            </a:r>
            <a:r>
              <a:rPr lang="en-US" altLang="zh-CN" b="1" dirty="0"/>
              <a:t>a variety of </a:t>
            </a:r>
            <a:r>
              <a:rPr lang="en-US" altLang="zh-CN" dirty="0"/>
              <a:t>pizza = adj. </a:t>
            </a:r>
            <a:r>
              <a:rPr lang="en-US" altLang="zh-CN" b="1" dirty="0"/>
              <a:t>various</a:t>
            </a:r>
            <a:r>
              <a:rPr lang="en-US" altLang="zh-CN" dirty="0"/>
              <a:t> </a:t>
            </a:r>
            <a:r>
              <a:rPr lang="en-US" altLang="zh-CN" dirty="0" smtClean="0"/>
              <a:t>pizza</a:t>
            </a:r>
          </a:p>
          <a:p>
            <a:r>
              <a:rPr lang="en-US" altLang="zh-CN" dirty="0" smtClean="0"/>
              <a:t>3. adj. </a:t>
            </a:r>
            <a:r>
              <a:rPr lang="en-US" altLang="zh-CN" b="1" dirty="0" smtClean="0"/>
              <a:t>consistent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一致</a:t>
            </a:r>
            <a:r>
              <a:rPr lang="zh-CN" altLang="en-US" dirty="0"/>
              <a:t>的</a:t>
            </a:r>
            <a:endParaRPr lang="en-US" altLang="zh-CN" dirty="0" smtClean="0"/>
          </a:p>
          <a:p>
            <a:r>
              <a:rPr lang="en-US" altLang="zh-CN" dirty="0" smtClean="0"/>
              <a:t>- Mum and Dad should be consistent in teaching their children a lesson.</a:t>
            </a:r>
          </a:p>
          <a:p>
            <a:r>
              <a:rPr lang="en-US" altLang="zh-CN" dirty="0" smtClean="0"/>
              <a:t>4. n.  rude/uncivilized </a:t>
            </a:r>
            <a:r>
              <a:rPr lang="en-US" altLang="zh-CN" b="1" dirty="0" smtClean="0"/>
              <a:t>behavior</a:t>
            </a:r>
            <a:r>
              <a:rPr lang="en-US" altLang="zh-CN" dirty="0" smtClean="0"/>
              <a:t> of Chinese travelers </a:t>
            </a:r>
          </a:p>
        </p:txBody>
      </p:sp>
    </p:spTree>
    <p:extLst>
      <p:ext uri="{BB962C8B-B14F-4D97-AF65-F5344CB8AC3E}">
        <p14:creationId xmlns:p14="http://schemas.microsoft.com/office/powerpoint/2010/main" val="294684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Language Points from Quiz Mar. 3rd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1095951"/>
            <a:ext cx="12127345" cy="5886739"/>
          </a:xfrm>
        </p:spPr>
        <p:txBody>
          <a:bodyPr>
            <a:normAutofit/>
          </a:bodyPr>
          <a:lstStyle/>
          <a:p>
            <a:r>
              <a:rPr lang="en-US" altLang="zh-CN" b="1" u="sng" dirty="0" smtClean="0">
                <a:solidFill>
                  <a:srgbClr val="00B0F0"/>
                </a:solidFill>
              </a:rPr>
              <a:t>2. Grammar blanks</a:t>
            </a:r>
          </a:p>
          <a:p>
            <a:r>
              <a:rPr lang="en-US" altLang="zh-CN" dirty="0" smtClean="0"/>
              <a:t>5. v. </a:t>
            </a:r>
            <a:r>
              <a:rPr lang="en-US" altLang="zh-CN" u="sng" dirty="0" smtClean="0"/>
              <a:t>a. </a:t>
            </a:r>
            <a:r>
              <a:rPr lang="zh-CN" altLang="en-US" u="sng" dirty="0" smtClean="0"/>
              <a:t>收养</a:t>
            </a:r>
            <a:r>
              <a:rPr lang="en-US" altLang="zh-CN" b="1" dirty="0" smtClean="0"/>
              <a:t>adopt</a:t>
            </a:r>
            <a:r>
              <a:rPr lang="en-US" altLang="zh-CN" dirty="0" smtClean="0"/>
              <a:t> a child </a:t>
            </a:r>
          </a:p>
          <a:p>
            <a:r>
              <a:rPr lang="en-US" altLang="zh-CN" u="sng" dirty="0" smtClean="0"/>
              <a:t>b. </a:t>
            </a:r>
            <a:r>
              <a:rPr lang="zh-CN" altLang="en-US" u="sng" dirty="0" smtClean="0"/>
              <a:t>采取、采用</a:t>
            </a:r>
            <a:r>
              <a:rPr lang="en-US" altLang="zh-CN" b="1" dirty="0" smtClean="0"/>
              <a:t>adopt</a:t>
            </a:r>
            <a:r>
              <a:rPr lang="en-US" altLang="zh-CN" dirty="0" smtClean="0"/>
              <a:t> a policy/ an approach(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) /a strategy(</a:t>
            </a:r>
            <a:r>
              <a:rPr lang="zh-CN" altLang="en-US" dirty="0"/>
              <a:t>策略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6. It will be interesting to see how our lives </a:t>
            </a:r>
            <a:r>
              <a:rPr lang="en-US" altLang="zh-CN" b="1" u="sng" dirty="0" smtClean="0"/>
              <a:t>would</a:t>
            </a:r>
            <a:r>
              <a:rPr lang="en-US" altLang="zh-CN" u="sng" dirty="0" smtClean="0"/>
              <a:t> </a:t>
            </a:r>
            <a:r>
              <a:rPr lang="en-US" altLang="zh-CN" dirty="0" smtClean="0"/>
              <a:t>be different </a:t>
            </a:r>
            <a:r>
              <a:rPr lang="en-US" altLang="zh-CN" u="sng" dirty="0" smtClean="0"/>
              <a:t>if</a:t>
            </a:r>
            <a:r>
              <a:rPr lang="en-US" altLang="zh-CN" dirty="0" smtClean="0"/>
              <a:t> we </a:t>
            </a:r>
            <a:r>
              <a:rPr lang="en-US" altLang="zh-CN" b="1" u="sng" dirty="0" smtClean="0"/>
              <a:t>adopted</a:t>
            </a:r>
            <a:r>
              <a:rPr lang="en-US" altLang="zh-CN" u="sng" dirty="0" smtClean="0"/>
              <a:t> </a:t>
            </a:r>
            <a:r>
              <a:rPr lang="en-US" altLang="zh-CN" dirty="0" smtClean="0"/>
              <a:t>similar strategies.</a:t>
            </a:r>
          </a:p>
          <a:p>
            <a:r>
              <a:rPr lang="en-US" altLang="zh-CN" dirty="0" smtClean="0"/>
              <a:t>7. </a:t>
            </a:r>
            <a:r>
              <a:rPr lang="en-US" altLang="zh-CN" b="1" dirty="0" smtClean="0"/>
              <a:t>have</a:t>
            </a:r>
            <a:r>
              <a:rPr lang="en-US" altLang="zh-CN" dirty="0" smtClean="0"/>
              <a:t> their roots </a:t>
            </a:r>
            <a:r>
              <a:rPr lang="en-US" altLang="zh-CN" b="1" dirty="0" smtClean="0"/>
              <a:t>separated</a:t>
            </a:r>
          </a:p>
          <a:p>
            <a:r>
              <a:rPr lang="en-US" altLang="zh-CN" b="1" u="sng" dirty="0" smtClean="0">
                <a:solidFill>
                  <a:srgbClr val="00B0F0"/>
                </a:solidFill>
              </a:rPr>
              <a:t>3. correction</a:t>
            </a:r>
          </a:p>
          <a:p>
            <a:r>
              <a:rPr lang="en-US" altLang="zh-CN" dirty="0" smtClean="0"/>
              <a:t>1. my </a:t>
            </a:r>
            <a:r>
              <a:rPr lang="en-US" altLang="zh-CN" b="1" dirty="0" smtClean="0"/>
              <a:t>older/elder</a:t>
            </a:r>
            <a:r>
              <a:rPr lang="en-US" altLang="zh-CN" dirty="0" smtClean="0"/>
              <a:t> brother</a:t>
            </a:r>
          </a:p>
          <a:p>
            <a:r>
              <a:rPr lang="en-US" altLang="zh-CN" dirty="0" smtClean="0"/>
              <a:t>2. </a:t>
            </a:r>
            <a:r>
              <a:rPr lang="en-US" altLang="zh-CN" b="1" dirty="0" smtClean="0"/>
              <a:t>in a </a:t>
            </a:r>
            <a:r>
              <a:rPr lang="en-US" altLang="zh-CN" dirty="0" smtClean="0"/>
              <a:t>friendly </a:t>
            </a:r>
            <a:r>
              <a:rPr lang="en-US" altLang="zh-CN" b="1" dirty="0" smtClean="0"/>
              <a:t>voice</a:t>
            </a:r>
            <a:endParaRPr lang="en-US" altLang="zh-CN" b="1" dirty="0"/>
          </a:p>
          <a:p>
            <a:endParaRPr lang="en-US" altLang="zh-CN" b="1" u="sng" dirty="0">
              <a:solidFill>
                <a:srgbClr val="00B0F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5029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Unit 3 The Million Pound Bank Note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1095951"/>
            <a:ext cx="12127345" cy="5886739"/>
          </a:xfrm>
        </p:spPr>
        <p:txBody>
          <a:bodyPr>
            <a:normAutofit lnSpcReduction="10000"/>
          </a:bodyPr>
          <a:lstStyle/>
          <a:p>
            <a:r>
              <a:rPr lang="en-US" altLang="zh-CN" sz="3200" b="1" u="sng" dirty="0" smtClean="0">
                <a:solidFill>
                  <a:srgbClr val="00B0F0"/>
                </a:solidFill>
              </a:rPr>
              <a:t>P. 17 Warming up</a:t>
            </a:r>
          </a:p>
          <a:p>
            <a:r>
              <a:rPr lang="en-US" altLang="zh-CN" sz="3200" dirty="0" smtClean="0"/>
              <a:t>1. </a:t>
            </a:r>
            <a:r>
              <a:rPr lang="en-US" altLang="zh-CN" sz="3200" b="1" dirty="0" smtClean="0"/>
              <a:t>be brought up </a:t>
            </a:r>
            <a:r>
              <a:rPr lang="en-US" altLang="zh-CN" sz="3200" dirty="0" smtClean="0"/>
              <a:t>in Hannibal, Missouri</a:t>
            </a:r>
          </a:p>
          <a:p>
            <a:r>
              <a:rPr lang="en-US" altLang="zh-CN" sz="3200" dirty="0" smtClean="0"/>
              <a:t>2. He is best known for his novels </a:t>
            </a:r>
            <a:r>
              <a:rPr lang="en-US" altLang="zh-CN" sz="3200" b="1" u="sng" dirty="0" smtClean="0">
                <a:solidFill>
                  <a:srgbClr val="C00000"/>
                </a:solidFill>
              </a:rPr>
              <a:t>set in </a:t>
            </a:r>
            <a:r>
              <a:rPr lang="en-US" altLang="zh-CN" sz="3200" u="sng" dirty="0" smtClean="0"/>
              <a:t>his boyhood world on the river</a:t>
            </a:r>
            <a:r>
              <a:rPr lang="en-US" altLang="zh-CN" sz="3200" dirty="0" smtClean="0"/>
              <a:t>. ( v. </a:t>
            </a:r>
            <a:r>
              <a:rPr lang="en-US" altLang="zh-CN" sz="3200" dirty="0" smtClean="0">
                <a:solidFill>
                  <a:srgbClr val="C00000"/>
                </a:solidFill>
              </a:rPr>
              <a:t>be set in</a:t>
            </a:r>
            <a:r>
              <a:rPr lang="en-US" altLang="zh-CN" sz="3200" dirty="0" smtClean="0"/>
              <a:t>) </a:t>
            </a:r>
          </a:p>
          <a:p>
            <a:endParaRPr lang="en-US" altLang="zh-CN" sz="3200" b="1" u="sng" dirty="0" smtClean="0">
              <a:solidFill>
                <a:srgbClr val="00B0F0"/>
              </a:solidFill>
            </a:endParaRPr>
          </a:p>
          <a:p>
            <a:r>
              <a:rPr lang="en-US" altLang="zh-CN" sz="3200" b="1" u="sng" dirty="0" smtClean="0">
                <a:solidFill>
                  <a:srgbClr val="00B0F0"/>
                </a:solidFill>
              </a:rPr>
              <a:t>P. 17 Reading</a:t>
            </a:r>
          </a:p>
          <a:p>
            <a:r>
              <a:rPr lang="en-US" altLang="zh-CN" sz="3200" dirty="0" smtClean="0"/>
              <a:t>1. </a:t>
            </a:r>
            <a:r>
              <a:rPr lang="en-US" altLang="zh-CN" sz="3200" b="1" dirty="0" smtClean="0"/>
              <a:t>make a bet </a:t>
            </a:r>
          </a:p>
          <a:p>
            <a:r>
              <a:rPr lang="en-US" altLang="zh-CN" sz="3200" dirty="0" smtClean="0"/>
              <a:t>2. They </a:t>
            </a:r>
            <a:r>
              <a:rPr lang="en-US" altLang="zh-CN" sz="3200" u="sng" dirty="0" smtClean="0">
                <a:solidFill>
                  <a:srgbClr val="C00000"/>
                </a:solidFill>
              </a:rPr>
              <a:t>see</a:t>
            </a:r>
            <a:r>
              <a:rPr lang="en-US" altLang="zh-CN" sz="3200" u="sng" dirty="0" smtClean="0"/>
              <a:t> a penniless young man </a:t>
            </a:r>
            <a:r>
              <a:rPr lang="en-US" altLang="zh-CN" sz="3200" u="sng" dirty="0" smtClean="0">
                <a:solidFill>
                  <a:srgbClr val="C00000"/>
                </a:solidFill>
              </a:rPr>
              <a:t>wandering</a:t>
            </a:r>
            <a:r>
              <a:rPr lang="en-US" altLang="zh-CN" sz="3200" u="sng" dirty="0" smtClean="0"/>
              <a:t> </a:t>
            </a:r>
            <a:r>
              <a:rPr lang="en-US" altLang="zh-CN" sz="3200" dirty="0" smtClean="0"/>
              <a:t>on the pavement. (</a:t>
            </a:r>
            <a:r>
              <a:rPr lang="en-US" altLang="zh-CN" sz="3200" dirty="0" smtClean="0">
                <a:solidFill>
                  <a:srgbClr val="C00000"/>
                </a:solidFill>
              </a:rPr>
              <a:t>SVOC</a:t>
            </a:r>
            <a:r>
              <a:rPr lang="en-US" altLang="zh-CN" sz="3200" dirty="0" smtClean="0"/>
              <a:t>)</a:t>
            </a:r>
          </a:p>
          <a:p>
            <a:r>
              <a:rPr lang="en-US" altLang="zh-CN" sz="3200" dirty="0" smtClean="0"/>
              <a:t>3. </a:t>
            </a:r>
            <a:r>
              <a:rPr lang="en-US" altLang="zh-CN" sz="3200" b="1" dirty="0" smtClean="0"/>
              <a:t>Permit</a:t>
            </a:r>
            <a:r>
              <a:rPr lang="en-US" altLang="zh-CN" sz="3200" dirty="0" smtClean="0"/>
              <a:t> me </a:t>
            </a:r>
            <a:r>
              <a:rPr lang="en-US" altLang="zh-CN" sz="3200" b="1" dirty="0" smtClean="0"/>
              <a:t>to lead </a:t>
            </a:r>
            <a:r>
              <a:rPr lang="en-US" altLang="zh-CN" sz="3200" dirty="0" smtClean="0"/>
              <a:t>the way, sir.</a:t>
            </a:r>
          </a:p>
          <a:p>
            <a:r>
              <a:rPr lang="en-US" altLang="zh-CN" sz="3200" dirty="0" smtClean="0"/>
              <a:t>4. I wonder, </a:t>
            </a:r>
            <a:r>
              <a:rPr lang="en-US" altLang="zh-CN" sz="3200" dirty="0" err="1" smtClean="0"/>
              <a:t>Mr</a:t>
            </a:r>
            <a:r>
              <a:rPr lang="en-US" altLang="zh-CN" sz="3200" dirty="0" smtClean="0"/>
              <a:t> Adams, if you’d </a:t>
            </a:r>
            <a:r>
              <a:rPr lang="en-US" altLang="zh-CN" sz="3200" u="sng" dirty="0" smtClean="0"/>
              <a:t>mind </a:t>
            </a:r>
            <a:r>
              <a:rPr lang="en-US" altLang="zh-CN" sz="3200" u="sng" dirty="0" smtClean="0">
                <a:solidFill>
                  <a:srgbClr val="C00000"/>
                </a:solidFill>
              </a:rPr>
              <a:t>us/our</a:t>
            </a:r>
            <a:r>
              <a:rPr lang="en-US" altLang="zh-CN" sz="3200" u="sng" dirty="0" smtClean="0"/>
              <a:t> </a:t>
            </a:r>
            <a:r>
              <a:rPr lang="en-US" altLang="zh-CN" sz="3200" b="1" u="sng" dirty="0" smtClean="0"/>
              <a:t>asking</a:t>
            </a:r>
            <a:r>
              <a:rPr lang="en-US" altLang="zh-CN" sz="3200" u="sng" dirty="0" smtClean="0"/>
              <a:t> </a:t>
            </a:r>
            <a:r>
              <a:rPr lang="en-US" altLang="zh-CN" sz="3200" dirty="0" smtClean="0"/>
              <a:t>a few questions.</a:t>
            </a:r>
          </a:p>
          <a:p>
            <a:r>
              <a:rPr lang="en-US" altLang="zh-CN" sz="3200" dirty="0" smtClean="0"/>
              <a:t>5. </a:t>
            </a:r>
            <a:r>
              <a:rPr lang="en-US" altLang="zh-CN" sz="3200" b="1" dirty="0" smtClean="0"/>
              <a:t>as a matter of fact</a:t>
            </a:r>
          </a:p>
          <a:p>
            <a:endParaRPr lang="en-US" altLang="zh-CN" dirty="0" smtClean="0"/>
          </a:p>
          <a:p>
            <a:endParaRPr lang="en-US" altLang="zh-CN" b="1" u="sng" dirty="0">
              <a:solidFill>
                <a:srgbClr val="00B0F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3862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Unit 3 The Million Pound Bank Note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1095951"/>
            <a:ext cx="12127345" cy="5886739"/>
          </a:xfrm>
        </p:spPr>
        <p:txBody>
          <a:bodyPr>
            <a:normAutofit/>
          </a:bodyPr>
          <a:lstStyle/>
          <a:p>
            <a:pPr algn="just"/>
            <a:r>
              <a:rPr lang="en-US" altLang="zh-CN" sz="3200" b="1" u="sng" dirty="0">
                <a:solidFill>
                  <a:srgbClr val="00B0F0"/>
                </a:solidFill>
              </a:rPr>
              <a:t>P. 17 Reading</a:t>
            </a:r>
          </a:p>
          <a:p>
            <a:pPr algn="just"/>
            <a:r>
              <a:rPr lang="en-US" altLang="zh-CN" sz="3200" dirty="0" smtClean="0"/>
              <a:t>6. v. </a:t>
            </a:r>
            <a:r>
              <a:rPr lang="en-US" altLang="zh-CN" sz="3200" b="1" dirty="0" smtClean="0"/>
              <a:t>land/arrive in </a:t>
            </a:r>
            <a:r>
              <a:rPr lang="en-US" altLang="zh-CN" sz="3200" dirty="0" smtClean="0"/>
              <a:t>Britain </a:t>
            </a:r>
            <a:r>
              <a:rPr lang="en-US" altLang="zh-CN" sz="3200" b="1" dirty="0" smtClean="0"/>
              <a:t>by accident</a:t>
            </a:r>
          </a:p>
          <a:p>
            <a:pPr algn="just"/>
            <a:r>
              <a:rPr lang="en-US" altLang="zh-CN" sz="3200" dirty="0" smtClean="0"/>
              <a:t>7. His eyes </a:t>
            </a:r>
            <a:r>
              <a:rPr lang="en-US" altLang="zh-CN" sz="3200" b="1" dirty="0" smtClean="0"/>
              <a:t>stare at </a:t>
            </a:r>
            <a:r>
              <a:rPr lang="en-US" altLang="zh-CN" sz="3200" u="sng" dirty="0" smtClean="0"/>
              <a:t>what is left of the brothers’ dinner </a:t>
            </a:r>
            <a:r>
              <a:rPr lang="en-US" altLang="zh-CN" sz="3200" dirty="0" smtClean="0"/>
              <a:t>on the table.</a:t>
            </a:r>
          </a:p>
          <a:p>
            <a:pPr algn="just"/>
            <a:r>
              <a:rPr lang="en-US" altLang="zh-CN" sz="3200" dirty="0" smtClean="0"/>
              <a:t>8. </a:t>
            </a:r>
            <a:r>
              <a:rPr lang="en-US" altLang="zh-CN" sz="3200" u="sng" dirty="0" smtClean="0"/>
              <a:t>I </a:t>
            </a:r>
            <a:r>
              <a:rPr lang="en-US" altLang="zh-CN" sz="3200" u="sng" dirty="0" smtClean="0">
                <a:solidFill>
                  <a:srgbClr val="C00000"/>
                </a:solidFill>
              </a:rPr>
              <a:t>found</a:t>
            </a:r>
            <a:r>
              <a:rPr lang="en-US" altLang="zh-CN" sz="3200" u="sng" dirty="0" smtClean="0"/>
              <a:t> myself </a:t>
            </a:r>
            <a:r>
              <a:rPr lang="en-US" altLang="zh-CN" sz="3200" u="sng" dirty="0" smtClean="0">
                <a:solidFill>
                  <a:srgbClr val="C00000"/>
                </a:solidFill>
              </a:rPr>
              <a:t>carried</a:t>
            </a:r>
            <a:r>
              <a:rPr lang="en-US" altLang="zh-CN" sz="3200" u="sng" dirty="0" smtClean="0"/>
              <a:t> out </a:t>
            </a:r>
            <a:r>
              <a:rPr lang="en-US" altLang="zh-CN" sz="3200" dirty="0" smtClean="0"/>
              <a:t>to sea by a strong wind.(</a:t>
            </a:r>
            <a:r>
              <a:rPr lang="en-US" altLang="zh-CN" sz="3200" dirty="0" smtClean="0">
                <a:solidFill>
                  <a:srgbClr val="C00000"/>
                </a:solidFill>
              </a:rPr>
              <a:t>SVOC</a:t>
            </a:r>
            <a:r>
              <a:rPr lang="en-US" altLang="zh-CN" sz="3200" dirty="0" smtClean="0"/>
              <a:t>)</a:t>
            </a:r>
          </a:p>
          <a:p>
            <a:pPr algn="just"/>
            <a:r>
              <a:rPr lang="en-US" altLang="zh-CN" sz="3200" dirty="0" smtClean="0"/>
              <a:t>9. The next morning I</a:t>
            </a:r>
            <a:r>
              <a:rPr lang="en-US" altLang="zh-CN" sz="3200" u="sng" dirty="0" smtClean="0">
                <a:solidFill>
                  <a:srgbClr val="C00000"/>
                </a:solidFill>
              </a:rPr>
              <a:t>’d</a:t>
            </a:r>
            <a:r>
              <a:rPr lang="en-US" altLang="zh-CN" sz="3200" u="sng" dirty="0" smtClean="0"/>
              <a:t> </a:t>
            </a:r>
            <a:r>
              <a:rPr lang="en-US" altLang="zh-CN" sz="3200" u="sng" dirty="0" smtClean="0">
                <a:solidFill>
                  <a:srgbClr val="C00000"/>
                </a:solidFill>
              </a:rPr>
              <a:t>just</a:t>
            </a:r>
            <a:r>
              <a:rPr lang="en-US" altLang="zh-CN" sz="3200" u="sng" dirty="0" smtClean="0"/>
              <a:t> </a:t>
            </a:r>
            <a:r>
              <a:rPr lang="en-US" altLang="zh-CN" sz="3200" dirty="0" smtClean="0"/>
              <a:t>about </a:t>
            </a:r>
            <a:r>
              <a:rPr lang="en-US" altLang="zh-CN" sz="3200" u="sng" dirty="0" smtClean="0">
                <a:solidFill>
                  <a:srgbClr val="C00000"/>
                </a:solidFill>
              </a:rPr>
              <a:t>given</a:t>
            </a:r>
            <a:r>
              <a:rPr lang="en-US" altLang="zh-CN" sz="3200" dirty="0" smtClean="0"/>
              <a:t> myself up for lost </a:t>
            </a:r>
            <a:r>
              <a:rPr lang="en-US" altLang="zh-CN" sz="3200" u="sng" dirty="0" smtClean="0">
                <a:solidFill>
                  <a:srgbClr val="C00000"/>
                </a:solidFill>
              </a:rPr>
              <a:t>when</a:t>
            </a:r>
            <a:r>
              <a:rPr lang="en-US" altLang="zh-CN" sz="3200" dirty="0" smtClean="0"/>
              <a:t> I was spotted by a ship. (</a:t>
            </a:r>
            <a:r>
              <a:rPr lang="zh-CN" altLang="en-US" sz="3200" dirty="0" smtClean="0"/>
              <a:t>句式：</a:t>
            </a:r>
            <a:r>
              <a:rPr lang="en-US" altLang="zh-CN" sz="3200" dirty="0" smtClean="0"/>
              <a:t>a. </a:t>
            </a:r>
            <a:r>
              <a:rPr lang="en-US" altLang="zh-CN" sz="3200" u="sng" dirty="0" smtClean="0">
                <a:solidFill>
                  <a:srgbClr val="00B0F0"/>
                </a:solidFill>
              </a:rPr>
              <a:t>had just done</a:t>
            </a:r>
            <a:r>
              <a:rPr lang="en-US" altLang="zh-CN" sz="3200" u="sng" dirty="0" smtClean="0"/>
              <a:t>…when</a:t>
            </a:r>
            <a:r>
              <a:rPr lang="en-US" altLang="zh-CN" sz="3200" dirty="0" smtClean="0"/>
              <a:t>…</a:t>
            </a:r>
            <a:r>
              <a:rPr lang="zh-CN" altLang="en-US" sz="3200" dirty="0" smtClean="0"/>
              <a:t>刚做完</a:t>
            </a:r>
            <a:r>
              <a:rPr lang="en-US" altLang="zh-CN" sz="3200" dirty="0" smtClean="0"/>
              <a:t>…</a:t>
            </a:r>
            <a:r>
              <a:rPr lang="zh-CN" altLang="en-US" sz="3200" dirty="0" smtClean="0"/>
              <a:t>突然 </a:t>
            </a:r>
            <a:r>
              <a:rPr lang="en-US" altLang="zh-CN" sz="3200" dirty="0" smtClean="0"/>
              <a:t>b. </a:t>
            </a:r>
            <a:r>
              <a:rPr lang="en-US" altLang="zh-CN" sz="3200" u="sng" dirty="0" smtClean="0">
                <a:solidFill>
                  <a:srgbClr val="00B0F0"/>
                </a:solidFill>
              </a:rPr>
              <a:t>was/were doing</a:t>
            </a:r>
            <a:r>
              <a:rPr lang="en-US" altLang="zh-CN" sz="3200" u="sng" dirty="0" smtClean="0"/>
              <a:t>…when</a:t>
            </a:r>
            <a:r>
              <a:rPr lang="en-US" altLang="zh-CN" sz="3200" dirty="0" smtClean="0"/>
              <a:t>…</a:t>
            </a:r>
            <a:r>
              <a:rPr lang="zh-CN" altLang="en-US" sz="3200" dirty="0" smtClean="0"/>
              <a:t>正在做</a:t>
            </a:r>
            <a:r>
              <a:rPr lang="en-US" altLang="zh-CN" sz="3200" dirty="0" smtClean="0"/>
              <a:t>…</a:t>
            </a:r>
            <a:r>
              <a:rPr lang="zh-CN" altLang="en-US" sz="3200" dirty="0" smtClean="0"/>
              <a:t>突然 </a:t>
            </a:r>
            <a:r>
              <a:rPr lang="en-US" altLang="zh-CN" sz="3200" dirty="0" smtClean="0"/>
              <a:t>c. </a:t>
            </a:r>
            <a:r>
              <a:rPr lang="en-US" altLang="zh-CN" sz="3200" u="sng" dirty="0">
                <a:solidFill>
                  <a:srgbClr val="00B0F0"/>
                </a:solidFill>
              </a:rPr>
              <a:t>was/were </a:t>
            </a:r>
            <a:r>
              <a:rPr lang="en-US" altLang="zh-CN" sz="3200" u="sng" dirty="0" smtClean="0">
                <a:solidFill>
                  <a:srgbClr val="00B0F0"/>
                </a:solidFill>
              </a:rPr>
              <a:t>about to </a:t>
            </a:r>
            <a:r>
              <a:rPr lang="en-US" altLang="zh-CN" sz="3200" u="sng" dirty="0" smtClean="0"/>
              <a:t>do …when</a:t>
            </a:r>
            <a:r>
              <a:rPr lang="en-US" altLang="zh-CN" sz="3200" dirty="0"/>
              <a:t>…</a:t>
            </a:r>
            <a:r>
              <a:rPr lang="zh-CN" altLang="en-US" sz="3200" dirty="0" smtClean="0"/>
              <a:t>正</a:t>
            </a:r>
            <a:r>
              <a:rPr lang="zh-CN" altLang="en-US" sz="3200" dirty="0"/>
              <a:t>要</a:t>
            </a:r>
            <a:r>
              <a:rPr lang="zh-CN" altLang="en-US" sz="3200" dirty="0" smtClean="0"/>
              <a:t>做</a:t>
            </a:r>
            <a:r>
              <a:rPr lang="en-US" altLang="zh-CN" sz="3200" dirty="0"/>
              <a:t>…</a:t>
            </a:r>
            <a:r>
              <a:rPr lang="zh-CN" altLang="en-US" sz="3200" dirty="0"/>
              <a:t>突然</a:t>
            </a:r>
            <a:r>
              <a:rPr lang="en-US" altLang="zh-CN" sz="3200" dirty="0" smtClean="0"/>
              <a:t>)</a:t>
            </a:r>
          </a:p>
          <a:p>
            <a:pPr algn="just"/>
            <a:r>
              <a:rPr lang="en-US" altLang="zh-CN" sz="3200" dirty="0" smtClean="0"/>
              <a:t>10. </a:t>
            </a:r>
            <a:r>
              <a:rPr lang="en-US" altLang="zh-CN" sz="3200" u="sng" dirty="0" smtClean="0">
                <a:solidFill>
                  <a:srgbClr val="C00000"/>
                </a:solidFill>
              </a:rPr>
              <a:t>It was </a:t>
            </a:r>
            <a:r>
              <a:rPr lang="en-US" altLang="zh-CN" sz="3200" dirty="0" smtClean="0"/>
              <a:t>the ship </a:t>
            </a:r>
            <a:r>
              <a:rPr lang="en-US" altLang="zh-CN" sz="3200" u="sng" dirty="0" smtClean="0">
                <a:solidFill>
                  <a:srgbClr val="C00000"/>
                </a:solidFill>
              </a:rPr>
              <a:t>that</a:t>
            </a:r>
            <a:r>
              <a:rPr lang="en-US" altLang="zh-CN" sz="3200" dirty="0" smtClean="0"/>
              <a:t> brought you to England.</a:t>
            </a:r>
          </a:p>
          <a:p>
            <a:pPr algn="just"/>
            <a:r>
              <a:rPr lang="en-US" altLang="zh-CN" sz="3200" dirty="0" smtClean="0"/>
              <a:t>11. work as an </a:t>
            </a:r>
            <a:r>
              <a:rPr lang="en-US" altLang="zh-CN" sz="3200" b="1" dirty="0" smtClean="0"/>
              <a:t>unpaid</a:t>
            </a:r>
            <a:r>
              <a:rPr lang="en-US" altLang="zh-CN" sz="3200" dirty="0" smtClean="0"/>
              <a:t> hand</a:t>
            </a:r>
          </a:p>
          <a:p>
            <a:pPr algn="just"/>
            <a:r>
              <a:rPr lang="en-US" altLang="zh-CN" sz="3200" dirty="0" smtClean="0"/>
              <a:t>12. </a:t>
            </a:r>
            <a:r>
              <a:rPr lang="en-US" altLang="zh-CN" sz="3200" b="1" dirty="0" smtClean="0"/>
              <a:t>account for </a:t>
            </a:r>
            <a:r>
              <a:rPr lang="en-US" altLang="zh-CN" sz="3200" dirty="0" smtClean="0"/>
              <a:t>my appearance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b="1" u="sng" dirty="0">
              <a:solidFill>
                <a:srgbClr val="00B0F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529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Unit 1 Festivals around the world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1095951"/>
            <a:ext cx="12127345" cy="5886739"/>
          </a:xfrm>
        </p:spPr>
        <p:txBody>
          <a:bodyPr>
            <a:normAutofit/>
          </a:bodyPr>
          <a:lstStyle/>
          <a:p>
            <a:r>
              <a:rPr lang="en-US" altLang="zh-CN" b="1" u="sng" dirty="0" smtClean="0">
                <a:solidFill>
                  <a:srgbClr val="00B0F0"/>
                </a:solidFill>
              </a:rPr>
              <a:t>P. 1 warming up</a:t>
            </a:r>
          </a:p>
          <a:p>
            <a:r>
              <a:rPr lang="en-US" altLang="zh-CN" dirty="0" smtClean="0"/>
              <a:t>Festivals </a:t>
            </a:r>
            <a:r>
              <a:rPr lang="en-US" altLang="zh-CN" u="sng" dirty="0" smtClean="0">
                <a:solidFill>
                  <a:srgbClr val="C00000"/>
                </a:solidFill>
              </a:rPr>
              <a:t>are meant to</a:t>
            </a:r>
            <a:r>
              <a:rPr lang="en-US" altLang="zh-CN" dirty="0" smtClean="0"/>
              <a:t> celebrate important times of year. </a:t>
            </a:r>
          </a:p>
          <a:p>
            <a:endParaRPr lang="en-US" altLang="zh-CN" dirty="0" smtClean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v. mean (sb.) to do </a:t>
            </a:r>
            <a:r>
              <a:rPr lang="en-US" altLang="zh-CN" dirty="0" smtClean="0"/>
              <a:t>= plan/intend (</a:t>
            </a:r>
            <a:r>
              <a:rPr lang="en-US" altLang="zh-CN" b="1" dirty="0" smtClean="0"/>
              <a:t>VS mean doing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1. I </a:t>
            </a:r>
            <a:r>
              <a:rPr lang="en-US" altLang="zh-CN" b="1" dirty="0" smtClean="0"/>
              <a:t>mean to </a:t>
            </a:r>
            <a:r>
              <a:rPr lang="en-US" altLang="zh-CN" dirty="0" smtClean="0"/>
              <a:t>pick you up at the airport. </a:t>
            </a:r>
          </a:p>
          <a:p>
            <a:r>
              <a:rPr lang="en-US" altLang="zh-CN" dirty="0" smtClean="0"/>
              <a:t>2. He </a:t>
            </a:r>
            <a:r>
              <a:rPr lang="en-US" altLang="zh-CN" b="1" dirty="0" smtClean="0"/>
              <a:t>meant</a:t>
            </a:r>
            <a:r>
              <a:rPr lang="en-US" altLang="zh-CN" dirty="0" smtClean="0"/>
              <a:t> his secretary </a:t>
            </a:r>
            <a:r>
              <a:rPr lang="en-US" altLang="zh-CN" b="1" dirty="0" smtClean="0"/>
              <a:t>to </a:t>
            </a:r>
            <a:r>
              <a:rPr lang="en-US" altLang="zh-CN" dirty="0" smtClean="0"/>
              <a:t>pick you up at the airport – He secretary </a:t>
            </a:r>
            <a:r>
              <a:rPr lang="en-US" altLang="zh-CN" b="1" dirty="0" smtClean="0"/>
              <a:t>was meant to </a:t>
            </a:r>
            <a:r>
              <a:rPr lang="en-US" altLang="zh-CN" dirty="0" smtClean="0"/>
              <a:t>pick you up at the airport (by him)</a:t>
            </a:r>
          </a:p>
          <a:p>
            <a:endParaRPr lang="en-US" altLang="zh-CN" dirty="0" smtClean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Similarly: </a:t>
            </a:r>
          </a:p>
          <a:p>
            <a:r>
              <a:rPr lang="en-US" altLang="zh-CN" dirty="0" smtClean="0"/>
              <a:t>1. The games </a:t>
            </a:r>
            <a:r>
              <a:rPr lang="en-US" altLang="zh-CN" b="1" dirty="0" smtClean="0">
                <a:solidFill>
                  <a:srgbClr val="C00000"/>
                </a:solidFill>
              </a:rPr>
              <a:t>are intended for </a:t>
            </a:r>
            <a:r>
              <a:rPr lang="en-US" altLang="zh-CN" dirty="0" smtClean="0"/>
              <a:t>children.</a:t>
            </a:r>
          </a:p>
          <a:p>
            <a:r>
              <a:rPr lang="en-US" altLang="zh-CN" dirty="0" smtClean="0"/>
              <a:t>2. The games </a:t>
            </a:r>
            <a:r>
              <a:rPr lang="en-US" altLang="zh-CN" b="1" dirty="0" smtClean="0">
                <a:solidFill>
                  <a:srgbClr val="C00000"/>
                </a:solidFill>
              </a:rPr>
              <a:t>are intended to </a:t>
            </a:r>
            <a:r>
              <a:rPr lang="en-US" altLang="zh-CN" dirty="0" smtClean="0"/>
              <a:t>attract children.</a:t>
            </a:r>
          </a:p>
        </p:txBody>
      </p:sp>
    </p:spTree>
    <p:extLst>
      <p:ext uri="{BB962C8B-B14F-4D97-AF65-F5344CB8AC3E}">
        <p14:creationId xmlns:p14="http://schemas.microsoft.com/office/powerpoint/2010/main" val="295077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Unit 3 The Million Pound Bank Note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1095951"/>
            <a:ext cx="12127345" cy="5886739"/>
          </a:xfrm>
        </p:spPr>
        <p:txBody>
          <a:bodyPr>
            <a:normAutofit/>
          </a:bodyPr>
          <a:lstStyle/>
          <a:p>
            <a:r>
              <a:rPr lang="en-US" altLang="zh-CN" sz="3200" b="1" u="sng" dirty="0">
                <a:solidFill>
                  <a:srgbClr val="00B0F0"/>
                </a:solidFill>
              </a:rPr>
              <a:t>P. 17 Reading</a:t>
            </a:r>
          </a:p>
          <a:p>
            <a:r>
              <a:rPr lang="en-US" altLang="zh-CN" sz="3200" dirty="0" smtClean="0"/>
              <a:t>13. </a:t>
            </a:r>
            <a:r>
              <a:rPr lang="en-US" altLang="zh-CN" sz="3200" b="1" dirty="0" err="1" smtClean="0">
                <a:solidFill>
                  <a:srgbClr val="C00000"/>
                </a:solidFill>
              </a:rPr>
              <a:t>vt.</a:t>
            </a:r>
            <a:r>
              <a:rPr lang="en-US" altLang="zh-CN" sz="3200" dirty="0" smtClean="0"/>
              <a:t> seek help</a:t>
            </a:r>
          </a:p>
          <a:p>
            <a:r>
              <a:rPr lang="en-US" altLang="zh-CN" sz="3200" dirty="0" smtClean="0"/>
              <a:t>14. claps his hands</a:t>
            </a:r>
          </a:p>
          <a:p>
            <a:r>
              <a:rPr lang="en-US" altLang="zh-CN" sz="3200" dirty="0" smtClean="0"/>
              <a:t>15. </a:t>
            </a:r>
            <a:r>
              <a:rPr lang="en-US" altLang="zh-CN" sz="3200" b="1" dirty="0" smtClean="0"/>
              <a:t>on the contrary</a:t>
            </a:r>
          </a:p>
          <a:p>
            <a:r>
              <a:rPr lang="en-US" altLang="zh-CN" sz="3200" dirty="0" smtClean="0"/>
              <a:t>16. Now if you’ll excuse me, I think I’ll be </a:t>
            </a:r>
            <a:r>
              <a:rPr lang="en-US" altLang="zh-CN" sz="3200" b="1" dirty="0" smtClean="0"/>
              <a:t>on my way</a:t>
            </a:r>
            <a:r>
              <a:rPr lang="en-US" altLang="zh-CN" sz="3200" dirty="0" smtClean="0"/>
              <a:t>.</a:t>
            </a:r>
          </a:p>
          <a:p>
            <a:r>
              <a:rPr lang="en-US" altLang="zh-CN" sz="3200" dirty="0" smtClean="0"/>
              <a:t>17. show Adams out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b="1" u="sng" dirty="0">
              <a:solidFill>
                <a:srgbClr val="00B0F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5967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Unit 3 The Million Pound Bank Note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1095951"/>
            <a:ext cx="12127345" cy="5886739"/>
          </a:xfrm>
        </p:spPr>
        <p:txBody>
          <a:bodyPr>
            <a:normAutofit fontScale="92500"/>
          </a:bodyPr>
          <a:lstStyle/>
          <a:p>
            <a:r>
              <a:rPr lang="en-US" altLang="zh-CN" sz="3200" b="1" u="sng" dirty="0">
                <a:solidFill>
                  <a:srgbClr val="00B0F0"/>
                </a:solidFill>
              </a:rPr>
              <a:t>P. 22 Reading, acting &amp; speaking</a:t>
            </a:r>
          </a:p>
          <a:p>
            <a:r>
              <a:rPr lang="en-US" altLang="zh-CN" sz="3200" dirty="0" smtClean="0"/>
              <a:t>1</a:t>
            </a:r>
            <a:r>
              <a:rPr lang="en-US" altLang="zh-CN" sz="3200" dirty="0"/>
              <a:t>. </a:t>
            </a:r>
            <a:r>
              <a:rPr lang="en-US" altLang="zh-CN" sz="3200" u="sng" dirty="0">
                <a:solidFill>
                  <a:srgbClr val="C00000"/>
                </a:solidFill>
              </a:rPr>
              <a:t>Seeing</a:t>
            </a:r>
            <a:r>
              <a:rPr lang="en-US" altLang="zh-CN" sz="3200" u="sng" dirty="0"/>
              <a:t> Henry’s poor appearance</a:t>
            </a:r>
            <a:r>
              <a:rPr lang="en-US" altLang="zh-CN" sz="3200" dirty="0"/>
              <a:t>, the owner says…</a:t>
            </a:r>
          </a:p>
          <a:p>
            <a:r>
              <a:rPr lang="en-US" altLang="zh-CN" sz="3200" dirty="0"/>
              <a:t>2. </a:t>
            </a:r>
            <a:r>
              <a:rPr lang="en-US" altLang="zh-CN" sz="3200" b="1" dirty="0"/>
              <a:t>Take </a:t>
            </a:r>
            <a:r>
              <a:rPr lang="en-US" altLang="zh-CN" sz="3200" dirty="0"/>
              <a:t>this gentleman’s </a:t>
            </a:r>
            <a:r>
              <a:rPr lang="en-US" altLang="zh-CN" sz="3200" b="1" dirty="0"/>
              <a:t>order</a:t>
            </a:r>
            <a:r>
              <a:rPr lang="en-US" altLang="zh-CN" sz="3200" dirty="0"/>
              <a:t>, Horace.</a:t>
            </a:r>
          </a:p>
          <a:p>
            <a:r>
              <a:rPr lang="en-US" altLang="zh-CN" sz="3200" dirty="0"/>
              <a:t>3. Make it </a:t>
            </a:r>
            <a:r>
              <a:rPr lang="en-US" altLang="zh-CN" sz="3200" b="1" dirty="0"/>
              <a:t>extra</a:t>
            </a:r>
            <a:r>
              <a:rPr lang="en-US" altLang="zh-CN" sz="3200" dirty="0">
                <a:solidFill>
                  <a:srgbClr val="C00000"/>
                </a:solidFill>
              </a:rPr>
              <a:t>(adv.) </a:t>
            </a:r>
            <a:r>
              <a:rPr lang="en-US" altLang="zh-CN" sz="3200" b="1" dirty="0"/>
              <a:t>thick</a:t>
            </a:r>
            <a:r>
              <a:rPr lang="en-US" altLang="zh-CN" sz="3200" dirty="0"/>
              <a:t>.</a:t>
            </a:r>
          </a:p>
          <a:p>
            <a:r>
              <a:rPr lang="en-US" altLang="zh-CN" sz="3200" dirty="0"/>
              <a:t>4. </a:t>
            </a:r>
            <a:r>
              <a:rPr lang="en-US" altLang="zh-CN" sz="3200" b="1" dirty="0"/>
              <a:t>a large amount of </a:t>
            </a:r>
            <a:r>
              <a:rPr lang="en-US" altLang="zh-CN" sz="3200" dirty="0"/>
              <a:t>money</a:t>
            </a:r>
          </a:p>
          <a:p>
            <a:r>
              <a:rPr lang="en-US" altLang="zh-CN" sz="3200" dirty="0" smtClean="0"/>
              <a:t>5. </a:t>
            </a:r>
            <a:r>
              <a:rPr lang="en-US" altLang="zh-CN" sz="3200" u="sng" dirty="0" smtClean="0">
                <a:solidFill>
                  <a:srgbClr val="C00000"/>
                </a:solidFill>
              </a:rPr>
              <a:t>Having</a:t>
            </a:r>
            <a:r>
              <a:rPr lang="en-US" altLang="zh-CN" sz="3200" u="sng" dirty="0" smtClean="0"/>
              <a:t> just </a:t>
            </a:r>
            <a:r>
              <a:rPr lang="en-US" altLang="zh-CN" sz="3200" u="sng" dirty="0" smtClean="0">
                <a:solidFill>
                  <a:srgbClr val="C00000"/>
                </a:solidFill>
              </a:rPr>
              <a:t>finished</a:t>
            </a:r>
            <a:r>
              <a:rPr lang="en-US" altLang="zh-CN" sz="3200" u="sng" dirty="0" smtClean="0"/>
              <a:t> ever bit </a:t>
            </a:r>
            <a:r>
              <a:rPr lang="en-US" altLang="zh-CN" sz="3200" dirty="0" smtClean="0"/>
              <a:t>of food, Henry asks for more.(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having done</a:t>
            </a:r>
            <a:r>
              <a:rPr lang="zh-CN" altLang="en-US" sz="3200" dirty="0" smtClean="0"/>
              <a:t>是现在分词</a:t>
            </a:r>
            <a:r>
              <a:rPr lang="en-US" altLang="zh-CN" sz="3200" dirty="0" smtClean="0"/>
              <a:t>doing</a:t>
            </a:r>
            <a:r>
              <a:rPr lang="zh-CN" altLang="en-US" sz="3200" dirty="0" smtClean="0"/>
              <a:t>的完成时态，表示</a:t>
            </a:r>
            <a:r>
              <a:rPr lang="zh-CN" altLang="en-US" sz="3200" b="1" u="sng" dirty="0" smtClean="0"/>
              <a:t>分词</a:t>
            </a:r>
            <a:r>
              <a:rPr lang="zh-CN" altLang="en-US" sz="3200" dirty="0" smtClean="0"/>
              <a:t>发生在句子</a:t>
            </a:r>
            <a:r>
              <a:rPr lang="zh-CN" altLang="en-US" sz="3200" b="1" u="sng" dirty="0" smtClean="0"/>
              <a:t>谓语动词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之前</a:t>
            </a:r>
            <a:r>
              <a:rPr lang="en-US" altLang="zh-CN" sz="3200" dirty="0" smtClean="0"/>
              <a:t>)</a:t>
            </a:r>
          </a:p>
          <a:p>
            <a:r>
              <a:rPr lang="en-US" altLang="zh-CN" sz="3200" dirty="0" smtClean="0"/>
              <a:t>6. </a:t>
            </a:r>
            <a:r>
              <a:rPr lang="en-US" altLang="zh-CN" sz="3200" u="sng" dirty="0" smtClean="0">
                <a:solidFill>
                  <a:srgbClr val="C00000"/>
                </a:solidFill>
              </a:rPr>
              <a:t>It’s</a:t>
            </a:r>
            <a:r>
              <a:rPr lang="en-US" altLang="zh-CN" sz="3200" dirty="0" smtClean="0"/>
              <a:t> well-known </a:t>
            </a:r>
            <a:r>
              <a:rPr lang="en-US" altLang="zh-CN" sz="3200" u="sng" dirty="0" smtClean="0">
                <a:solidFill>
                  <a:srgbClr val="C00000"/>
                </a:solidFill>
              </a:rPr>
              <a:t>that</a:t>
            </a:r>
            <a:r>
              <a:rPr lang="en-US" altLang="zh-CN" sz="3200" dirty="0" smtClean="0"/>
              <a:t> Americans like to eat a lot.</a:t>
            </a:r>
          </a:p>
          <a:p>
            <a:r>
              <a:rPr lang="en-US" altLang="zh-CN" sz="3200" dirty="0" smtClean="0"/>
              <a:t>7. </a:t>
            </a:r>
            <a:r>
              <a:rPr lang="en-US" altLang="zh-CN" sz="3200" b="1" dirty="0" smtClean="0"/>
              <a:t>take a chance</a:t>
            </a:r>
          </a:p>
          <a:p>
            <a:r>
              <a:rPr lang="en-US" altLang="zh-CN" sz="3200" dirty="0" smtClean="0"/>
              <a:t>9. Go ahead and </a:t>
            </a:r>
            <a:r>
              <a:rPr lang="en-US" altLang="zh-CN" sz="3200" u="sng" dirty="0" smtClean="0">
                <a:solidFill>
                  <a:srgbClr val="C00000"/>
                </a:solidFill>
              </a:rPr>
              <a:t>let</a:t>
            </a:r>
            <a:r>
              <a:rPr lang="en-US" altLang="zh-CN" sz="3200" u="sng" dirty="0" smtClean="0"/>
              <a:t> him </a:t>
            </a:r>
            <a:r>
              <a:rPr lang="en-US" altLang="zh-CN" sz="3200" u="sng" dirty="0" smtClean="0">
                <a:solidFill>
                  <a:srgbClr val="C00000"/>
                </a:solidFill>
              </a:rPr>
              <a:t>have</a:t>
            </a:r>
            <a:r>
              <a:rPr lang="en-US" altLang="zh-CN" sz="3200" u="sng" dirty="0" smtClean="0"/>
              <a:t> it</a:t>
            </a:r>
            <a:r>
              <a:rPr lang="en-US" altLang="zh-CN" sz="3200" dirty="0" smtClean="0"/>
              <a:t>((S)VOC).</a:t>
            </a:r>
          </a:p>
          <a:p>
            <a:r>
              <a:rPr lang="en-US" altLang="zh-CN" sz="3200" dirty="0" smtClean="0"/>
              <a:t>10. in a rude manner/way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b="1" u="sng" dirty="0">
              <a:solidFill>
                <a:srgbClr val="00B0F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348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Unit 3 The Million Pound Bank Note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1095951"/>
            <a:ext cx="12127345" cy="5886739"/>
          </a:xfrm>
        </p:spPr>
        <p:txBody>
          <a:bodyPr>
            <a:normAutofit/>
          </a:bodyPr>
          <a:lstStyle/>
          <a:p>
            <a:r>
              <a:rPr lang="en-US" altLang="zh-CN" sz="3200" b="1" u="sng" dirty="0">
                <a:solidFill>
                  <a:srgbClr val="00B0F0"/>
                </a:solidFill>
              </a:rPr>
              <a:t>P. 22 Reading, acting &amp; speaking</a:t>
            </a:r>
          </a:p>
          <a:p>
            <a:r>
              <a:rPr lang="en-US" altLang="zh-CN" sz="3200" dirty="0" smtClean="0"/>
              <a:t>11. </a:t>
            </a:r>
            <a:r>
              <a:rPr lang="en-US" altLang="zh-CN" sz="3200" u="sng" dirty="0" smtClean="0">
                <a:solidFill>
                  <a:srgbClr val="C00000"/>
                </a:solidFill>
              </a:rPr>
              <a:t>It’s</a:t>
            </a:r>
            <a:r>
              <a:rPr lang="en-US" altLang="zh-CN" sz="3200" dirty="0" smtClean="0"/>
              <a:t> amazing </a:t>
            </a:r>
            <a:r>
              <a:rPr lang="en-US" altLang="zh-CN" sz="3200" u="sng" dirty="0" smtClean="0">
                <a:solidFill>
                  <a:srgbClr val="C00000"/>
                </a:solidFill>
              </a:rPr>
              <a:t>how</a:t>
            </a:r>
            <a:r>
              <a:rPr lang="en-US" altLang="zh-CN" sz="3200" u="sng" dirty="0" smtClean="0"/>
              <a:t> much pleasure</a:t>
            </a:r>
            <a:r>
              <a:rPr lang="en-US" altLang="zh-CN" sz="3200" dirty="0" smtClean="0"/>
              <a:t> you get out of the simple things in life, especially if you can’t have them for a while.</a:t>
            </a:r>
          </a:p>
          <a:p>
            <a:r>
              <a:rPr lang="en-US" altLang="zh-CN" sz="3200" dirty="0" smtClean="0"/>
              <a:t>12. as if he has discovered something </a:t>
            </a:r>
            <a:r>
              <a:rPr lang="en-US" altLang="zh-CN" sz="3200" b="1" dirty="0" smtClean="0"/>
              <a:t>for the first time</a:t>
            </a:r>
          </a:p>
          <a:p>
            <a:r>
              <a:rPr lang="en-US" altLang="zh-CN" sz="3200" dirty="0" smtClean="0"/>
              <a:t>13. But it’s all </a:t>
            </a:r>
            <a:r>
              <a:rPr lang="en-US" altLang="zh-CN" sz="3200" u="sng" dirty="0" smtClean="0"/>
              <a:t>(</a:t>
            </a:r>
            <a:r>
              <a:rPr lang="en-US" altLang="zh-CN" sz="3200" u="sng" dirty="0" smtClean="0">
                <a:solidFill>
                  <a:srgbClr val="C00000"/>
                </a:solidFill>
              </a:rPr>
              <a:t>that</a:t>
            </a:r>
            <a:r>
              <a:rPr lang="zh-CN" altLang="en-US" sz="3200" u="sng" dirty="0" smtClean="0">
                <a:solidFill>
                  <a:srgbClr val="C00000"/>
                </a:solidFill>
              </a:rPr>
              <a:t>定从</a:t>
            </a:r>
            <a:r>
              <a:rPr lang="en-US" altLang="zh-CN" sz="3200" u="sng" dirty="0" smtClean="0"/>
              <a:t>)I have on me</a:t>
            </a:r>
            <a:r>
              <a:rPr lang="en-US" altLang="zh-CN" sz="3200" dirty="0" smtClean="0"/>
              <a:t>.</a:t>
            </a:r>
          </a:p>
          <a:p>
            <a:r>
              <a:rPr lang="en-US" altLang="zh-CN" sz="3200" dirty="0" smtClean="0"/>
              <a:t>14. You must come </a:t>
            </a:r>
            <a:r>
              <a:rPr lang="en-US" altLang="zh-CN" sz="3200" u="sng" dirty="0" smtClean="0">
                <a:solidFill>
                  <a:srgbClr val="C00000"/>
                </a:solidFill>
              </a:rPr>
              <a:t>whenever</a:t>
            </a:r>
            <a:r>
              <a:rPr lang="en-US" altLang="zh-CN" sz="3200" u="sng" dirty="0" smtClean="0"/>
              <a:t>/no matter when you like</a:t>
            </a:r>
            <a:r>
              <a:rPr lang="en-US" altLang="zh-CN" sz="3200" dirty="0"/>
              <a:t>(</a:t>
            </a:r>
            <a:r>
              <a:rPr lang="zh-CN" altLang="en-US" sz="3200" dirty="0" smtClean="0"/>
              <a:t>状从</a:t>
            </a:r>
            <a:r>
              <a:rPr lang="en-US" altLang="zh-CN" sz="3200" dirty="0" smtClean="0"/>
              <a:t>) and have </a:t>
            </a:r>
            <a:r>
              <a:rPr lang="en-US" altLang="zh-CN" sz="3200" u="sng" dirty="0" smtClean="0">
                <a:solidFill>
                  <a:srgbClr val="C00000"/>
                </a:solidFill>
              </a:rPr>
              <a:t>whatever</a:t>
            </a:r>
            <a:r>
              <a:rPr lang="en-US" altLang="zh-CN" sz="3200" u="sng" dirty="0" smtClean="0"/>
              <a:t> you like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名从</a:t>
            </a:r>
            <a:r>
              <a:rPr lang="en-US" altLang="zh-CN" sz="3200" dirty="0"/>
              <a:t>)</a:t>
            </a:r>
            <a:r>
              <a:rPr lang="en-US" altLang="zh-CN" sz="3200" dirty="0" smtClean="0"/>
              <a:t>.</a:t>
            </a:r>
          </a:p>
          <a:p>
            <a:r>
              <a:rPr lang="en-US" altLang="zh-CN" sz="3200" dirty="0" smtClean="0"/>
              <a:t>15. </a:t>
            </a:r>
            <a:r>
              <a:rPr lang="en-US" altLang="zh-CN" sz="3200" u="sng" dirty="0" smtClean="0"/>
              <a:t>Just </a:t>
            </a:r>
            <a:r>
              <a:rPr lang="en-US" altLang="zh-CN" sz="3200" u="sng" dirty="0" smtClean="0">
                <a:solidFill>
                  <a:srgbClr val="C00000"/>
                </a:solidFill>
              </a:rPr>
              <a:t>having</a:t>
            </a:r>
            <a:r>
              <a:rPr lang="en-US" altLang="zh-CN" sz="3200" u="sng" dirty="0" smtClean="0"/>
              <a:t> you sit here </a:t>
            </a:r>
            <a:r>
              <a:rPr lang="en-US" altLang="zh-CN" sz="3200" dirty="0" smtClean="0"/>
              <a:t>is a great honor.</a:t>
            </a:r>
          </a:p>
          <a:p>
            <a:r>
              <a:rPr lang="en-US" altLang="zh-CN" sz="3200" dirty="0" smtClean="0"/>
              <a:t>16. </a:t>
            </a:r>
            <a:r>
              <a:rPr lang="en-US" altLang="zh-CN" sz="3200" b="1" dirty="0" smtClean="0"/>
              <a:t>As for </a:t>
            </a:r>
            <a:r>
              <a:rPr lang="en-US" altLang="zh-CN" sz="3200" dirty="0" smtClean="0"/>
              <a:t>the bill,  sir, please forget it.</a:t>
            </a:r>
          </a:p>
          <a:p>
            <a:r>
              <a:rPr lang="en-US" altLang="zh-CN" sz="3200" dirty="0" smtClean="0"/>
              <a:t>17. from the bottom of my heart.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b="1" u="sng" dirty="0">
              <a:solidFill>
                <a:srgbClr val="00B0F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0186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6236"/>
            <a:ext cx="12192000" cy="6615546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zh-CN" altLang="en-US" sz="3600" b="1" dirty="0" smtClean="0">
                <a:solidFill>
                  <a:srgbClr val="0070C0"/>
                </a:solidFill>
              </a:rPr>
              <a:t>名词性从句</a:t>
            </a:r>
            <a:r>
              <a:rPr lang="en-US" altLang="zh-CN" sz="3600" b="1" dirty="0" smtClean="0">
                <a:solidFill>
                  <a:srgbClr val="0070C0"/>
                </a:solidFill>
              </a:rPr>
              <a:t>handout</a:t>
            </a:r>
          </a:p>
          <a:p>
            <a:pPr algn="just" eaLnBrk="1" hangingPunct="1"/>
            <a:r>
              <a:rPr lang="en-US" altLang="zh-CN" sz="3200" dirty="0" smtClean="0"/>
              <a:t>1.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Sentence Pattern</a:t>
            </a:r>
            <a:r>
              <a:rPr lang="en-US" altLang="zh-CN" sz="3200" dirty="0" smtClean="0"/>
              <a:t>:</a:t>
            </a:r>
          </a:p>
          <a:p>
            <a:pPr algn="just" eaLnBrk="1" hangingPunct="1"/>
            <a:r>
              <a:rPr lang="en-US" altLang="zh-CN" sz="3200" dirty="0" smtClean="0"/>
              <a:t>There is clear/no evidence </a:t>
            </a:r>
            <a:r>
              <a:rPr lang="en-US" altLang="zh-CN" sz="3200" dirty="0" smtClean="0">
                <a:solidFill>
                  <a:srgbClr val="C00000"/>
                </a:solidFill>
              </a:rPr>
              <a:t>that</a:t>
            </a:r>
            <a:r>
              <a:rPr lang="en-US" altLang="zh-CN" sz="3200" dirty="0" smtClean="0"/>
              <a:t> life exists on the Mars.</a:t>
            </a:r>
          </a:p>
          <a:p>
            <a:pPr algn="just" eaLnBrk="1" hangingPunct="1"/>
            <a:r>
              <a:rPr lang="en-US" altLang="zh-CN" sz="3200" dirty="0" smtClean="0"/>
              <a:t>There is a possibility/a chance//a risk/ a danger </a:t>
            </a:r>
            <a:r>
              <a:rPr lang="en-US" altLang="zh-CN" sz="3200" dirty="0" smtClean="0">
                <a:solidFill>
                  <a:srgbClr val="C00000"/>
                </a:solidFill>
              </a:rPr>
              <a:t>that</a:t>
            </a:r>
            <a:r>
              <a:rPr lang="en-US" altLang="zh-CN" sz="3200" dirty="0" smtClean="0"/>
              <a:t>…</a:t>
            </a:r>
          </a:p>
          <a:p>
            <a:pPr algn="just" eaLnBrk="1" hangingPunct="1"/>
            <a:r>
              <a:rPr lang="en-US" altLang="zh-CN" sz="3200" dirty="0" smtClean="0"/>
              <a:t>There is some doubt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whether</a:t>
            </a:r>
            <a:r>
              <a:rPr lang="en-US" altLang="zh-CN" sz="3200" dirty="0" smtClean="0"/>
              <a:t>…/no doubt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that</a:t>
            </a:r>
            <a:r>
              <a:rPr lang="en-US" altLang="zh-CN" sz="3200" dirty="0" smtClean="0"/>
              <a:t>…</a:t>
            </a:r>
          </a:p>
          <a:p>
            <a:pPr algn="just" eaLnBrk="1" hangingPunct="1"/>
            <a:endParaRPr lang="en-US" altLang="zh-CN" sz="3200" dirty="0"/>
          </a:p>
          <a:p>
            <a:pPr algn="just" eaLnBrk="1" hangingPunct="1"/>
            <a:r>
              <a:rPr lang="en-US" altLang="zh-CN" sz="3200" dirty="0" smtClean="0"/>
              <a:t>2. He is no longer </a:t>
            </a:r>
            <a:r>
              <a:rPr lang="en-US" altLang="zh-CN" sz="3200" dirty="0" smtClean="0">
                <a:solidFill>
                  <a:srgbClr val="C00000"/>
                </a:solidFill>
              </a:rPr>
              <a:t>what</a:t>
            </a:r>
            <a:r>
              <a:rPr lang="en-US" altLang="zh-CN" sz="3200" dirty="0" smtClean="0"/>
              <a:t> he used to be.</a:t>
            </a:r>
          </a:p>
          <a:p>
            <a:pPr algn="just" eaLnBrk="1" hangingPunct="1"/>
            <a:r>
              <a:rPr lang="en-US" altLang="zh-CN" sz="3200" dirty="0" smtClean="0"/>
              <a:t>= He is no longer the boy </a:t>
            </a:r>
            <a:r>
              <a:rPr lang="en-US" altLang="zh-CN" sz="3200" dirty="0" smtClean="0">
                <a:solidFill>
                  <a:srgbClr val="C00000"/>
                </a:solidFill>
              </a:rPr>
              <a:t>that/_ </a:t>
            </a:r>
            <a:r>
              <a:rPr lang="en-US" altLang="zh-CN" sz="3200" dirty="0" smtClean="0"/>
              <a:t>he used to be.</a:t>
            </a:r>
          </a:p>
          <a:p>
            <a:pPr algn="just"/>
            <a:r>
              <a:rPr lang="en-US" altLang="zh-CN" sz="3200" dirty="0" smtClean="0"/>
              <a:t>SZSY is </a:t>
            </a:r>
            <a:r>
              <a:rPr lang="en-US" altLang="zh-CN" sz="3200" dirty="0"/>
              <a:t>no longer </a:t>
            </a:r>
            <a:r>
              <a:rPr lang="en-US" altLang="zh-CN" sz="3200" dirty="0">
                <a:solidFill>
                  <a:srgbClr val="C00000"/>
                </a:solidFill>
              </a:rPr>
              <a:t>what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it </a:t>
            </a:r>
            <a:r>
              <a:rPr lang="en-US" altLang="zh-CN" sz="3200" dirty="0"/>
              <a:t>used to be.</a:t>
            </a:r>
          </a:p>
          <a:p>
            <a:pPr algn="just"/>
            <a:r>
              <a:rPr lang="en-US" altLang="zh-CN" sz="3200" dirty="0"/>
              <a:t>= </a:t>
            </a:r>
            <a:r>
              <a:rPr lang="en-US" altLang="zh-CN" sz="3200" dirty="0" smtClean="0"/>
              <a:t>SZSY </a:t>
            </a:r>
            <a:r>
              <a:rPr lang="en-US" altLang="zh-CN" sz="3200" dirty="0"/>
              <a:t>is no longer the </a:t>
            </a:r>
            <a:r>
              <a:rPr lang="en-US" altLang="zh-CN" sz="3200" dirty="0" smtClean="0"/>
              <a:t>school </a:t>
            </a:r>
            <a:r>
              <a:rPr lang="en-US" altLang="zh-CN" sz="3200" dirty="0">
                <a:solidFill>
                  <a:srgbClr val="C00000"/>
                </a:solidFill>
              </a:rPr>
              <a:t>that/_ </a:t>
            </a:r>
            <a:r>
              <a:rPr lang="en-US" altLang="zh-CN" sz="3200" dirty="0" smtClean="0"/>
              <a:t>it </a:t>
            </a:r>
            <a:r>
              <a:rPr lang="en-US" altLang="zh-CN" sz="3200" dirty="0"/>
              <a:t>used to be</a:t>
            </a:r>
            <a:r>
              <a:rPr lang="en-US" altLang="zh-CN" sz="3200" dirty="0" smtClean="0"/>
              <a:t>.</a:t>
            </a:r>
          </a:p>
          <a:p>
            <a:pPr algn="just"/>
            <a:endParaRPr lang="en-US" altLang="zh-CN" sz="3200" dirty="0"/>
          </a:p>
          <a:p>
            <a:pPr algn="just"/>
            <a:r>
              <a:rPr lang="en-US" altLang="zh-CN" sz="3200" dirty="0" smtClean="0"/>
              <a:t>3. I found (</a:t>
            </a:r>
            <a:r>
              <a:rPr lang="en-US" altLang="zh-CN" sz="3200" dirty="0" smtClean="0">
                <a:solidFill>
                  <a:srgbClr val="C00000"/>
                </a:solidFill>
              </a:rPr>
              <a:t>that</a:t>
            </a:r>
            <a:r>
              <a:rPr lang="en-US" altLang="zh-CN" sz="3200" dirty="0" smtClean="0"/>
              <a:t>) the door was closed and </a:t>
            </a:r>
            <a:r>
              <a:rPr lang="en-US" altLang="zh-CN" sz="3200" u="sng" dirty="0" smtClean="0">
                <a:solidFill>
                  <a:srgbClr val="C00000"/>
                </a:solidFill>
              </a:rPr>
              <a:t>that</a:t>
            </a:r>
            <a:r>
              <a:rPr lang="en-US" altLang="zh-CN" sz="3200" dirty="0" smtClean="0"/>
              <a:t> the lights were switched off.</a:t>
            </a:r>
          </a:p>
          <a:p>
            <a:pPr algn="just"/>
            <a:endParaRPr lang="en-US" altLang="zh-CN" sz="3200" dirty="0" smtClean="0"/>
          </a:p>
          <a:p>
            <a:pPr algn="just"/>
            <a:endParaRPr lang="en-US" altLang="zh-CN" sz="3200" dirty="0"/>
          </a:p>
          <a:p>
            <a:pPr algn="just" eaLnBrk="1" hangingPunct="1"/>
            <a:endParaRPr lang="en-US" altLang="zh-CN" sz="3200" dirty="0" smtClean="0"/>
          </a:p>
          <a:p>
            <a:pPr algn="just" eaLnBrk="1" hangingPunct="1"/>
            <a:endParaRPr lang="en-US" altLang="zh-CN" sz="3200" dirty="0" smtClean="0"/>
          </a:p>
          <a:p>
            <a:pPr eaLnBrk="1" hangingPunct="1"/>
            <a:endParaRPr lang="en-US" altLang="zh-CN" u="sng" dirty="0" smtClean="0"/>
          </a:p>
          <a:p>
            <a:pPr eaLnBrk="1" hangingPunct="1"/>
            <a:endParaRPr lang="en-US" altLang="zh-CN" u="sng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b="1" dirty="0" smtClean="0">
              <a:solidFill>
                <a:srgbClr val="0070C0"/>
              </a:solidFill>
            </a:endParaRPr>
          </a:p>
          <a:p>
            <a:pPr eaLnBrk="1" hangingPunct="1"/>
            <a:endParaRPr lang="en-US" altLang="zh-CN" b="1" u="sng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89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6236"/>
            <a:ext cx="12192000" cy="6615546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zh-CN" altLang="en-US" sz="3600" b="1" dirty="0" smtClean="0">
                <a:solidFill>
                  <a:srgbClr val="0070C0"/>
                </a:solidFill>
              </a:rPr>
              <a:t>名词性从句</a:t>
            </a:r>
            <a:r>
              <a:rPr lang="en-US" altLang="zh-CN" sz="3600" b="1" dirty="0" smtClean="0">
                <a:solidFill>
                  <a:srgbClr val="0070C0"/>
                </a:solidFill>
              </a:rPr>
              <a:t>handout</a:t>
            </a:r>
          </a:p>
          <a:p>
            <a:pPr algn="just" eaLnBrk="1" hangingPunct="1"/>
            <a:r>
              <a:rPr lang="en-US" altLang="zh-CN" sz="3200" dirty="0" smtClean="0"/>
              <a:t>4. </a:t>
            </a:r>
            <a:r>
              <a:rPr lang="en-US" altLang="zh-CN" sz="3200" b="1" u="sng" dirty="0" smtClean="0">
                <a:solidFill>
                  <a:srgbClr val="C00000"/>
                </a:solidFill>
              </a:rPr>
              <a:t>Having hunted</a:t>
            </a:r>
            <a:r>
              <a:rPr lang="en-US" altLang="zh-CN" sz="3200" dirty="0" smtClean="0"/>
              <a:t> for a job for 10 months, she finally </a:t>
            </a:r>
            <a:r>
              <a:rPr lang="en-US" altLang="zh-CN" sz="3200" b="1" dirty="0" smtClean="0"/>
              <a:t>landed</a:t>
            </a:r>
            <a:r>
              <a:rPr lang="en-US" altLang="zh-CN" sz="3200" dirty="0" smtClean="0"/>
              <a:t> on an excellent one. </a:t>
            </a:r>
          </a:p>
          <a:p>
            <a:pPr algn="just" eaLnBrk="1" hangingPunct="1"/>
            <a:endParaRPr lang="en-US" altLang="zh-CN" sz="3200" dirty="0" smtClean="0"/>
          </a:p>
          <a:p>
            <a:pPr algn="just"/>
            <a:r>
              <a:rPr lang="en-US" altLang="zh-CN" sz="3200" dirty="0" smtClean="0"/>
              <a:t>5. </a:t>
            </a:r>
            <a:r>
              <a:rPr lang="en-US" altLang="zh-CN" sz="3200" u="sng" dirty="0" smtClean="0">
                <a:solidFill>
                  <a:srgbClr val="C00000"/>
                </a:solidFill>
              </a:rPr>
              <a:t>It’s</a:t>
            </a:r>
            <a:r>
              <a:rPr lang="en-US" altLang="zh-CN" sz="3200" dirty="0" smtClean="0"/>
              <a:t> necessary that your son </a:t>
            </a:r>
            <a:r>
              <a:rPr lang="en-US" altLang="zh-CN" sz="3200" b="1" u="sng" dirty="0" smtClean="0">
                <a:solidFill>
                  <a:srgbClr val="0070C0"/>
                </a:solidFill>
              </a:rPr>
              <a:t>(should) </a:t>
            </a:r>
            <a:r>
              <a:rPr lang="en-US" altLang="zh-CN" sz="3200" u="sng" dirty="0" smtClean="0">
                <a:solidFill>
                  <a:srgbClr val="C00000"/>
                </a:solidFill>
              </a:rPr>
              <a:t>set aside // set</a:t>
            </a:r>
            <a:r>
              <a:rPr lang="en-US" altLang="zh-CN" sz="3200" b="1" u="sng" dirty="0" smtClean="0">
                <a:solidFill>
                  <a:srgbClr val="0070C0"/>
                </a:solidFill>
              </a:rPr>
              <a:t>s</a:t>
            </a:r>
            <a:r>
              <a:rPr lang="en-US" altLang="zh-CN" sz="3200" u="sng" dirty="0" smtClean="0">
                <a:solidFill>
                  <a:srgbClr val="C00000"/>
                </a:solidFill>
              </a:rPr>
              <a:t> aside </a:t>
            </a:r>
            <a:r>
              <a:rPr lang="en-US" altLang="zh-CN" sz="3200" dirty="0" smtClean="0"/>
              <a:t>some time for hobbies and relaxation.</a:t>
            </a:r>
          </a:p>
          <a:p>
            <a:pPr algn="just" eaLnBrk="1" hangingPunct="1"/>
            <a:endParaRPr lang="en-US" altLang="zh-CN" sz="3200" dirty="0"/>
          </a:p>
          <a:p>
            <a:pPr algn="just" eaLnBrk="1" hangingPunct="1"/>
            <a:r>
              <a:rPr lang="en-US" altLang="zh-CN" sz="3200" dirty="0" smtClean="0"/>
              <a:t>6. </a:t>
            </a:r>
            <a:r>
              <a:rPr lang="en-US" altLang="zh-CN" sz="3200" b="1" dirty="0" err="1" smtClean="0">
                <a:solidFill>
                  <a:srgbClr val="00B050"/>
                </a:solidFill>
              </a:rPr>
              <a:t>wh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- VS </a:t>
            </a:r>
            <a:r>
              <a:rPr lang="en-US" altLang="zh-CN" sz="3200" b="1" dirty="0" err="1" smtClean="0">
                <a:solidFill>
                  <a:srgbClr val="00B050"/>
                </a:solidFill>
              </a:rPr>
              <a:t>wh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-ever</a:t>
            </a:r>
          </a:p>
          <a:p>
            <a:pPr algn="just" eaLnBrk="1" hangingPunct="1"/>
            <a:r>
              <a:rPr lang="en-US" altLang="zh-CN" sz="3200" b="1" dirty="0" smtClean="0">
                <a:solidFill>
                  <a:srgbClr val="C00000"/>
                </a:solidFill>
              </a:rPr>
              <a:t>What</a:t>
            </a:r>
            <a:r>
              <a:rPr lang="en-US" altLang="zh-CN" sz="3200" dirty="0" smtClean="0"/>
              <a:t> you said is true.</a:t>
            </a:r>
          </a:p>
          <a:p>
            <a:pPr algn="just" eaLnBrk="1" hangingPunct="1"/>
            <a:r>
              <a:rPr lang="en-US" altLang="zh-CN" sz="3200" b="1" dirty="0" smtClean="0">
                <a:solidFill>
                  <a:srgbClr val="C00000"/>
                </a:solidFill>
              </a:rPr>
              <a:t>Whatever</a:t>
            </a:r>
            <a:r>
              <a:rPr lang="en-US" altLang="zh-CN" sz="3200" dirty="0" smtClean="0"/>
              <a:t> you say is true.</a:t>
            </a:r>
          </a:p>
          <a:p>
            <a:pPr algn="just" eaLnBrk="1" hangingPunct="1"/>
            <a:endParaRPr lang="en-US" altLang="zh-CN" sz="3200" dirty="0"/>
          </a:p>
          <a:p>
            <a:pPr algn="just"/>
            <a:endParaRPr lang="en-US" altLang="zh-CN" sz="3200" dirty="0" smtClean="0"/>
          </a:p>
          <a:p>
            <a:pPr algn="just"/>
            <a:endParaRPr lang="en-US" altLang="zh-CN" sz="3200" dirty="0"/>
          </a:p>
          <a:p>
            <a:pPr algn="just" eaLnBrk="1" hangingPunct="1"/>
            <a:endParaRPr lang="en-US" altLang="zh-CN" sz="3200" dirty="0" smtClean="0"/>
          </a:p>
          <a:p>
            <a:pPr algn="just" eaLnBrk="1" hangingPunct="1"/>
            <a:endParaRPr lang="en-US" altLang="zh-CN" sz="3200" dirty="0" smtClean="0"/>
          </a:p>
          <a:p>
            <a:pPr eaLnBrk="1" hangingPunct="1"/>
            <a:endParaRPr lang="en-US" altLang="zh-CN" u="sng" dirty="0" smtClean="0"/>
          </a:p>
          <a:p>
            <a:pPr eaLnBrk="1" hangingPunct="1"/>
            <a:endParaRPr lang="en-US" altLang="zh-CN" u="sng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b="1" dirty="0" smtClean="0">
              <a:solidFill>
                <a:srgbClr val="0070C0"/>
              </a:solidFill>
            </a:endParaRPr>
          </a:p>
          <a:p>
            <a:pPr eaLnBrk="1" hangingPunct="1"/>
            <a:endParaRPr lang="en-US" altLang="zh-CN" b="1" u="sng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90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6236"/>
            <a:ext cx="12192000" cy="6615546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zh-CN" altLang="en-US" sz="3600" b="1" dirty="0" smtClean="0">
                <a:solidFill>
                  <a:srgbClr val="0070C0"/>
                </a:solidFill>
              </a:rPr>
              <a:t>名词性从句</a:t>
            </a:r>
            <a:r>
              <a:rPr lang="en-US" altLang="zh-CN" sz="3600" b="1" dirty="0" smtClean="0">
                <a:solidFill>
                  <a:srgbClr val="0070C0"/>
                </a:solidFill>
              </a:rPr>
              <a:t>handout</a:t>
            </a:r>
          </a:p>
          <a:p>
            <a:pPr algn="just" eaLnBrk="1" hangingPunct="1"/>
            <a:r>
              <a:rPr lang="en-US" altLang="zh-CN" sz="3200" dirty="0" smtClean="0"/>
              <a:t>7. 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no matter </a:t>
            </a:r>
            <a:r>
              <a:rPr lang="en-US" altLang="zh-CN" sz="3200" b="1" dirty="0" err="1" smtClean="0">
                <a:solidFill>
                  <a:srgbClr val="00B050"/>
                </a:solidFill>
              </a:rPr>
              <a:t>wh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- VS </a:t>
            </a:r>
            <a:r>
              <a:rPr lang="en-US" altLang="zh-CN" sz="3200" b="1" dirty="0" err="1" smtClean="0">
                <a:solidFill>
                  <a:srgbClr val="00B050"/>
                </a:solidFill>
              </a:rPr>
              <a:t>wh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-ever</a:t>
            </a:r>
          </a:p>
          <a:p>
            <a:pPr algn="just" eaLnBrk="1" hangingPunct="1"/>
            <a:r>
              <a:rPr lang="en-US" altLang="zh-CN" sz="3200" b="1" dirty="0" smtClean="0">
                <a:solidFill>
                  <a:srgbClr val="C00000"/>
                </a:solidFill>
              </a:rPr>
              <a:t>Whatever / no matter what </a:t>
            </a:r>
            <a:r>
              <a:rPr lang="en-US" altLang="zh-CN" sz="3200" dirty="0" smtClean="0"/>
              <a:t>you say, I agree with you.</a:t>
            </a:r>
          </a:p>
          <a:p>
            <a:pPr algn="just" eaLnBrk="1" hangingPunct="1"/>
            <a:r>
              <a:rPr lang="en-US" altLang="zh-CN" sz="3200" dirty="0" smtClean="0"/>
              <a:t>I agree with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whatever you say</a:t>
            </a:r>
            <a:r>
              <a:rPr lang="en-US" altLang="zh-CN" sz="3200" dirty="0" smtClean="0"/>
              <a:t>.</a:t>
            </a:r>
          </a:p>
          <a:p>
            <a:pPr algn="just" eaLnBrk="1" hangingPunct="1"/>
            <a:endParaRPr lang="en-US" altLang="zh-CN" sz="3200" dirty="0"/>
          </a:p>
          <a:p>
            <a:pPr algn="just"/>
            <a:r>
              <a:rPr lang="en-US" altLang="zh-CN" sz="3200" dirty="0" smtClean="0"/>
              <a:t>8. 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whichever </a:t>
            </a:r>
            <a:r>
              <a:rPr lang="zh-CN" altLang="en-US" sz="3200" b="1" dirty="0" smtClean="0">
                <a:solidFill>
                  <a:srgbClr val="00B050"/>
                </a:solidFill>
              </a:rPr>
              <a:t>有范围 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VS whatever</a:t>
            </a:r>
            <a:endParaRPr lang="en-US" altLang="zh-CN" sz="3200" dirty="0" smtClean="0"/>
          </a:p>
          <a:p>
            <a:pPr algn="just" eaLnBrk="1" hangingPunct="1"/>
            <a:r>
              <a:rPr lang="en-US" altLang="zh-CN" sz="3200" b="1" dirty="0" smtClean="0">
                <a:solidFill>
                  <a:srgbClr val="C00000"/>
                </a:solidFill>
              </a:rPr>
              <a:t>Whichever</a:t>
            </a:r>
            <a:r>
              <a:rPr lang="en-US" altLang="zh-CN" sz="3200" dirty="0" smtClean="0"/>
              <a:t> one of you breaks the law will have to pay for it.</a:t>
            </a:r>
          </a:p>
          <a:p>
            <a:pPr algn="just" eaLnBrk="1" hangingPunct="1"/>
            <a:endParaRPr lang="en-US" altLang="zh-CN" sz="3200" dirty="0" smtClean="0"/>
          </a:p>
          <a:p>
            <a:pPr algn="just" eaLnBrk="1" hangingPunct="1"/>
            <a:endParaRPr lang="en-US" altLang="zh-CN" sz="3200" dirty="0"/>
          </a:p>
          <a:p>
            <a:pPr algn="just" eaLnBrk="1" hangingPunct="1"/>
            <a:r>
              <a:rPr lang="en-US" altLang="zh-CN" sz="3200" dirty="0" smtClean="0"/>
              <a:t>9. </a:t>
            </a:r>
            <a:r>
              <a:rPr lang="zh-CN" altLang="en-US" sz="3200" b="1" dirty="0" smtClean="0">
                <a:solidFill>
                  <a:srgbClr val="00B050"/>
                </a:solidFill>
              </a:rPr>
              <a:t>两个名从</a:t>
            </a:r>
            <a:endParaRPr lang="en-US" altLang="zh-CN" sz="3200" b="1" dirty="0" smtClean="0">
              <a:solidFill>
                <a:srgbClr val="00B050"/>
              </a:solidFill>
            </a:endParaRPr>
          </a:p>
          <a:p>
            <a:pPr algn="just" eaLnBrk="1" hangingPunct="1"/>
            <a:r>
              <a:rPr lang="en-US" altLang="zh-CN" sz="3200" dirty="0" smtClean="0"/>
              <a:t>There is no doubt ______ ______ the kids need the most is to be loved.</a:t>
            </a:r>
          </a:p>
          <a:p>
            <a:pPr algn="just" eaLnBrk="1" hangingPunct="1"/>
            <a:endParaRPr lang="en-US" altLang="zh-CN" sz="3200" dirty="0"/>
          </a:p>
          <a:p>
            <a:pPr algn="just"/>
            <a:endParaRPr lang="en-US" altLang="zh-CN" sz="3200" dirty="0" smtClean="0"/>
          </a:p>
          <a:p>
            <a:pPr algn="just"/>
            <a:endParaRPr lang="en-US" altLang="zh-CN" sz="3200" dirty="0"/>
          </a:p>
          <a:p>
            <a:pPr algn="just" eaLnBrk="1" hangingPunct="1"/>
            <a:endParaRPr lang="en-US" altLang="zh-CN" sz="3200" dirty="0" smtClean="0"/>
          </a:p>
          <a:p>
            <a:pPr algn="just" eaLnBrk="1" hangingPunct="1"/>
            <a:endParaRPr lang="en-US" altLang="zh-CN" sz="3200" dirty="0" smtClean="0"/>
          </a:p>
          <a:p>
            <a:pPr eaLnBrk="1" hangingPunct="1"/>
            <a:endParaRPr lang="en-US" altLang="zh-CN" u="sng" dirty="0" smtClean="0"/>
          </a:p>
          <a:p>
            <a:pPr eaLnBrk="1" hangingPunct="1"/>
            <a:endParaRPr lang="en-US" altLang="zh-CN" u="sng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b="1" dirty="0" smtClean="0">
              <a:solidFill>
                <a:srgbClr val="0070C0"/>
              </a:solidFill>
            </a:endParaRPr>
          </a:p>
          <a:p>
            <a:pPr eaLnBrk="1" hangingPunct="1"/>
            <a:endParaRPr lang="en-US" altLang="zh-CN" b="1" u="sng" dirty="0" smtClean="0">
              <a:solidFill>
                <a:srgbClr val="0070C0"/>
              </a:solidFill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3417941" y="5845464"/>
            <a:ext cx="19920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rgbClr val="C00000"/>
                </a:solidFill>
              </a:rPr>
              <a:t>that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37371" y="5845464"/>
            <a:ext cx="19920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rgbClr val="C00000"/>
                </a:solidFill>
              </a:rPr>
              <a:t>what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58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6236"/>
            <a:ext cx="12192000" cy="6615546"/>
          </a:xfrm>
        </p:spPr>
        <p:txBody>
          <a:bodyPr>
            <a:normAutofit fontScale="92500" lnSpcReduction="10000"/>
          </a:bodyPr>
          <a:lstStyle/>
          <a:p>
            <a:pPr algn="just" eaLnBrk="1" hangingPunct="1"/>
            <a:r>
              <a:rPr lang="zh-CN" altLang="en-US" sz="3600" b="1" dirty="0" smtClean="0">
                <a:solidFill>
                  <a:srgbClr val="0070C0"/>
                </a:solidFill>
              </a:rPr>
              <a:t>名词性从句</a:t>
            </a:r>
            <a:r>
              <a:rPr lang="en-US" altLang="zh-CN" sz="3600" b="1" dirty="0" smtClean="0">
                <a:solidFill>
                  <a:srgbClr val="0070C0"/>
                </a:solidFill>
              </a:rPr>
              <a:t>handout</a:t>
            </a:r>
          </a:p>
          <a:p>
            <a:pPr algn="just" eaLnBrk="1" hangingPunct="1"/>
            <a:r>
              <a:rPr lang="en-US" altLang="zh-CN" sz="3200" dirty="0" smtClean="0"/>
              <a:t>10. The reason </a:t>
            </a:r>
            <a:r>
              <a:rPr lang="en-US" altLang="zh-CN" sz="3200" b="1" u="sng" dirty="0" smtClean="0">
                <a:solidFill>
                  <a:srgbClr val="C00000"/>
                </a:solidFill>
              </a:rPr>
              <a:t>why</a:t>
            </a:r>
            <a:r>
              <a:rPr lang="en-US" altLang="zh-CN" sz="3200" u="sng" dirty="0" smtClean="0"/>
              <a:t> he was late for class</a:t>
            </a:r>
            <a:r>
              <a:rPr lang="en-US" altLang="zh-CN" sz="3200" dirty="0" smtClean="0"/>
              <a:t> is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that</a:t>
            </a:r>
            <a:r>
              <a:rPr lang="en-US" altLang="zh-CN" sz="3200" dirty="0" smtClean="0"/>
              <a:t> he got up late.</a:t>
            </a:r>
          </a:p>
          <a:p>
            <a:pPr algn="just" eaLnBrk="1" hangingPunct="1"/>
            <a:r>
              <a:rPr lang="en-US" altLang="zh-CN" sz="3200" dirty="0" smtClean="0"/>
              <a:t>The reason </a:t>
            </a:r>
            <a:r>
              <a:rPr lang="en-US" altLang="zh-CN" sz="3200" b="1" u="sng" dirty="0" smtClean="0">
                <a:solidFill>
                  <a:srgbClr val="C00000"/>
                </a:solidFill>
              </a:rPr>
              <a:t>that/which/_</a:t>
            </a:r>
            <a:r>
              <a:rPr lang="en-US" altLang="zh-CN" sz="3200" u="sng" dirty="0" smtClean="0"/>
              <a:t> he gave for being late</a:t>
            </a:r>
            <a:r>
              <a:rPr lang="en-US" altLang="zh-CN" sz="3200" dirty="0" smtClean="0"/>
              <a:t> is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that</a:t>
            </a:r>
            <a:r>
              <a:rPr lang="en-US" altLang="zh-CN" sz="3200" dirty="0" smtClean="0"/>
              <a:t> he got up late.</a:t>
            </a:r>
          </a:p>
          <a:p>
            <a:pPr algn="just" eaLnBrk="1" hangingPunct="1"/>
            <a:endParaRPr lang="en-US" altLang="zh-CN" sz="3200" dirty="0"/>
          </a:p>
          <a:p>
            <a:pPr algn="just" eaLnBrk="1" hangingPunct="1"/>
            <a:r>
              <a:rPr lang="en-US" altLang="zh-CN" sz="3200" dirty="0" smtClean="0"/>
              <a:t>11. </a:t>
            </a:r>
            <a:r>
              <a:rPr lang="en-US" altLang="zh-CN" sz="3200" b="1" u="sng" dirty="0" smtClean="0">
                <a:solidFill>
                  <a:srgbClr val="C00000"/>
                </a:solidFill>
              </a:rPr>
              <a:t>It was </a:t>
            </a:r>
            <a:r>
              <a:rPr lang="en-US" altLang="zh-CN" sz="3200" dirty="0" smtClean="0"/>
              <a:t>in the room (</a:t>
            </a:r>
            <a:r>
              <a:rPr lang="en-US" altLang="zh-CN" sz="3200" u="sng" dirty="0" smtClean="0">
                <a:solidFill>
                  <a:srgbClr val="C00000"/>
                </a:solidFill>
              </a:rPr>
              <a:t>where</a:t>
            </a:r>
            <a:r>
              <a:rPr lang="en-US" altLang="zh-CN" sz="3200" dirty="0" smtClean="0"/>
              <a:t> the meeting was held) </a:t>
            </a:r>
            <a:r>
              <a:rPr lang="en-US" altLang="zh-CN" sz="3200" b="1" u="sng" dirty="0" smtClean="0">
                <a:solidFill>
                  <a:srgbClr val="C00000"/>
                </a:solidFill>
              </a:rPr>
              <a:t>that</a:t>
            </a:r>
            <a:r>
              <a:rPr lang="en-US" altLang="zh-CN" sz="3200" dirty="0" smtClean="0"/>
              <a:t> you left your keys.</a:t>
            </a:r>
            <a:endParaRPr lang="en-US" altLang="zh-CN" sz="3200" dirty="0"/>
          </a:p>
          <a:p>
            <a:pPr algn="just" eaLnBrk="1" hangingPunct="1"/>
            <a:r>
              <a:rPr lang="en-US" altLang="zh-CN" sz="3200" b="1" u="sng" dirty="0" smtClean="0">
                <a:solidFill>
                  <a:srgbClr val="00B050"/>
                </a:solidFill>
              </a:rPr>
              <a:t>Reaction to “It’s / It was”</a:t>
            </a:r>
          </a:p>
          <a:p>
            <a:pPr algn="just" eaLnBrk="1" hangingPunct="1"/>
            <a:r>
              <a:rPr lang="en-US" altLang="zh-CN" sz="3200" b="1" u="sng" dirty="0" smtClean="0">
                <a:solidFill>
                  <a:srgbClr val="00B050"/>
                </a:solidFill>
              </a:rPr>
              <a:t>a.</a:t>
            </a:r>
            <a:r>
              <a:rPr lang="en-US" altLang="zh-CN" sz="3200" u="sng" dirty="0" smtClean="0"/>
              <a:t> </a:t>
            </a:r>
            <a:r>
              <a:rPr lang="zh-CN" altLang="en-US" sz="3200" u="sng" dirty="0" smtClean="0"/>
              <a:t>强调句</a:t>
            </a:r>
            <a:endParaRPr lang="en-US" altLang="zh-CN" sz="3200" u="sng" dirty="0" smtClean="0"/>
          </a:p>
          <a:p>
            <a:pPr algn="just" eaLnBrk="1" hangingPunct="1"/>
            <a:r>
              <a:rPr lang="en-US" altLang="zh-CN" sz="3200" b="1" u="sng" dirty="0" smtClean="0">
                <a:solidFill>
                  <a:srgbClr val="00B050"/>
                </a:solidFill>
              </a:rPr>
              <a:t>b.</a:t>
            </a:r>
            <a:r>
              <a:rPr lang="en-US" altLang="zh-CN" sz="3200" u="sng" dirty="0" smtClean="0"/>
              <a:t> </a:t>
            </a:r>
            <a:r>
              <a:rPr lang="zh-CN" altLang="en-US" sz="3200" u="sng" dirty="0" smtClean="0"/>
              <a:t>形式主语</a:t>
            </a:r>
            <a:endParaRPr lang="en-US" altLang="zh-CN" sz="3200" u="sng" dirty="0" smtClean="0"/>
          </a:p>
          <a:p>
            <a:pPr algn="just" eaLnBrk="1" hangingPunct="1"/>
            <a:r>
              <a:rPr lang="en-US" altLang="zh-CN" sz="3200" b="1" u="sng" dirty="0" smtClean="0">
                <a:solidFill>
                  <a:srgbClr val="00B050"/>
                </a:solidFill>
              </a:rPr>
              <a:t>c. </a:t>
            </a:r>
            <a:r>
              <a:rPr lang="zh-CN" altLang="en-US" sz="3200" u="sng" dirty="0" smtClean="0"/>
              <a:t>句式</a:t>
            </a:r>
            <a:r>
              <a:rPr lang="en-US" altLang="zh-CN" sz="3200" u="sng" dirty="0" smtClean="0"/>
              <a:t> </a:t>
            </a:r>
          </a:p>
          <a:p>
            <a:pPr algn="just" eaLnBrk="1" hangingPunct="1"/>
            <a:r>
              <a:rPr lang="en-US" altLang="zh-CN" sz="3200" u="sng" dirty="0" smtClean="0"/>
              <a:t>It’s / It has been </a:t>
            </a:r>
            <a:r>
              <a:rPr lang="en-US" altLang="zh-CN" sz="3200" dirty="0" smtClean="0"/>
              <a:t>10 years </a:t>
            </a:r>
            <a:r>
              <a:rPr lang="en-US" altLang="zh-CN" sz="3200" u="sng" dirty="0" smtClean="0"/>
              <a:t>since</a:t>
            </a:r>
            <a:r>
              <a:rPr lang="en-US" altLang="zh-CN" sz="3200" dirty="0" smtClean="0"/>
              <a:t> I come to SZ.</a:t>
            </a:r>
          </a:p>
          <a:p>
            <a:pPr algn="just" eaLnBrk="1" hangingPunct="1"/>
            <a:r>
              <a:rPr lang="en-US" altLang="zh-CN" sz="3200" u="sng" dirty="0" smtClean="0"/>
              <a:t>It’s</a:t>
            </a:r>
            <a:r>
              <a:rPr lang="en-US" altLang="zh-CN" sz="3200" dirty="0" smtClean="0"/>
              <a:t> 1</a:t>
            </a:r>
            <a:r>
              <a:rPr lang="en-US" altLang="zh-CN" sz="3200" baseline="30000" dirty="0" smtClean="0"/>
              <a:t>st</a:t>
            </a:r>
            <a:r>
              <a:rPr lang="en-US" altLang="zh-CN" sz="3200" dirty="0" smtClean="0"/>
              <a:t> time that I’</a:t>
            </a:r>
            <a:r>
              <a:rPr lang="en-US" altLang="zh-CN" sz="3200" u="sng" dirty="0" smtClean="0"/>
              <a:t>ve been</a:t>
            </a:r>
            <a:r>
              <a:rPr lang="en-US" altLang="zh-CN" sz="3200" dirty="0" smtClean="0"/>
              <a:t> to SZ.</a:t>
            </a:r>
          </a:p>
          <a:p>
            <a:pPr algn="just" eaLnBrk="1" hangingPunct="1"/>
            <a:r>
              <a:rPr lang="en-US" altLang="zh-CN" sz="3200" u="sng" dirty="0" smtClean="0"/>
              <a:t>It was </a:t>
            </a:r>
            <a:r>
              <a:rPr lang="en-US" altLang="zh-CN" sz="3200" dirty="0" smtClean="0"/>
              <a:t>1</a:t>
            </a:r>
            <a:r>
              <a:rPr lang="en-US" altLang="zh-CN" sz="3200" baseline="30000" dirty="0" smtClean="0"/>
              <a:t>st</a:t>
            </a:r>
            <a:r>
              <a:rPr lang="en-US" altLang="zh-CN" sz="3200" dirty="0" smtClean="0"/>
              <a:t> time that I </a:t>
            </a:r>
            <a:r>
              <a:rPr lang="en-US" altLang="zh-CN" sz="3200" u="sng" dirty="0" smtClean="0"/>
              <a:t>had been </a:t>
            </a:r>
            <a:r>
              <a:rPr lang="en-US" altLang="zh-CN" sz="3200" dirty="0" smtClean="0"/>
              <a:t>to SZ.</a:t>
            </a:r>
          </a:p>
          <a:p>
            <a:pPr algn="just" eaLnBrk="1" hangingPunct="1"/>
            <a:r>
              <a:rPr lang="en-US" altLang="zh-CN" sz="3200" b="1" u="sng" dirty="0" smtClean="0">
                <a:solidFill>
                  <a:srgbClr val="00B050"/>
                </a:solidFill>
              </a:rPr>
              <a:t>d. </a:t>
            </a:r>
            <a:r>
              <a:rPr lang="zh-CN" altLang="en-US" sz="3200" u="sng" dirty="0" smtClean="0"/>
              <a:t>“它”</a:t>
            </a:r>
            <a:endParaRPr lang="en-US" altLang="zh-CN" sz="3200" u="sng" dirty="0" smtClean="0"/>
          </a:p>
          <a:p>
            <a:pPr algn="just" eaLnBrk="1" hangingPunct="1"/>
            <a:endParaRPr lang="en-US" altLang="zh-CN" sz="3200" dirty="0" smtClean="0"/>
          </a:p>
          <a:p>
            <a:pPr eaLnBrk="1" hangingPunct="1"/>
            <a:endParaRPr lang="en-US" altLang="zh-CN" u="sng" dirty="0" smtClean="0"/>
          </a:p>
          <a:p>
            <a:pPr eaLnBrk="1" hangingPunct="1"/>
            <a:endParaRPr lang="en-US" altLang="zh-CN" u="sng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b="1" dirty="0" smtClean="0">
              <a:solidFill>
                <a:srgbClr val="0070C0"/>
              </a:solidFill>
            </a:endParaRPr>
          </a:p>
          <a:p>
            <a:pPr eaLnBrk="1" hangingPunct="1"/>
            <a:endParaRPr lang="en-US" altLang="zh-CN" b="1" u="sng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2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6236"/>
            <a:ext cx="12192000" cy="6615546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zh-CN" altLang="en-US" sz="3600" b="1" dirty="0" smtClean="0">
                <a:solidFill>
                  <a:srgbClr val="0070C0"/>
                </a:solidFill>
              </a:rPr>
              <a:t>名词性从句</a:t>
            </a:r>
            <a:r>
              <a:rPr lang="en-US" altLang="zh-CN" sz="3600" b="1" dirty="0" smtClean="0">
                <a:solidFill>
                  <a:srgbClr val="0070C0"/>
                </a:solidFill>
              </a:rPr>
              <a:t>handout</a:t>
            </a:r>
            <a:endParaRPr lang="en-US" altLang="zh-CN" sz="3200" dirty="0" smtClean="0"/>
          </a:p>
          <a:p>
            <a:pPr algn="just"/>
            <a:r>
              <a:rPr lang="en-US" altLang="zh-CN" sz="3200" dirty="0" smtClean="0"/>
              <a:t>12. </a:t>
            </a:r>
            <a:r>
              <a:rPr lang="en-US" altLang="zh-CN" sz="3200" u="sng" dirty="0" smtClean="0">
                <a:solidFill>
                  <a:srgbClr val="C00000"/>
                </a:solidFill>
              </a:rPr>
              <a:t>When </a:t>
            </a:r>
            <a:r>
              <a:rPr lang="en-US" altLang="zh-CN" sz="3200" b="1" u="sng" dirty="0" smtClean="0">
                <a:solidFill>
                  <a:srgbClr val="C00000"/>
                </a:solidFill>
              </a:rPr>
              <a:t>offering</a:t>
            </a:r>
            <a:r>
              <a:rPr lang="en-US" altLang="zh-CN" sz="3200" u="sng" dirty="0" smtClean="0">
                <a:solidFill>
                  <a:srgbClr val="C00000"/>
                </a:solidFill>
              </a:rPr>
              <a:t> </a:t>
            </a:r>
            <a:r>
              <a:rPr lang="en-US" altLang="zh-CN" sz="3200" dirty="0" smtClean="0"/>
              <a:t>help (= When we offer help), we should say “Can I help you?”</a:t>
            </a:r>
          </a:p>
          <a:p>
            <a:pPr algn="just"/>
            <a:r>
              <a:rPr lang="en-US" altLang="zh-CN" sz="3200" u="sng" dirty="0" smtClean="0">
                <a:solidFill>
                  <a:srgbClr val="C00000"/>
                </a:solidFill>
              </a:rPr>
              <a:t>When </a:t>
            </a:r>
            <a:r>
              <a:rPr lang="en-US" altLang="zh-CN" sz="3200" b="1" u="sng" dirty="0" smtClean="0">
                <a:solidFill>
                  <a:srgbClr val="C00000"/>
                </a:solidFill>
              </a:rPr>
              <a:t>offered</a:t>
            </a:r>
            <a:r>
              <a:rPr lang="en-US" altLang="zh-CN" sz="3200" dirty="0" smtClean="0">
                <a:solidFill>
                  <a:srgbClr val="C00000"/>
                </a:solidFill>
              </a:rPr>
              <a:t> </a:t>
            </a:r>
            <a:r>
              <a:rPr lang="en-US" altLang="zh-CN" sz="3200" dirty="0" smtClean="0"/>
              <a:t>help (= When we’re offered help), we should say “Thanks!”</a:t>
            </a:r>
          </a:p>
          <a:p>
            <a:pPr algn="just"/>
            <a:r>
              <a:rPr lang="en-US" altLang="zh-CN" sz="3200" b="1" dirty="0" smtClean="0">
                <a:solidFill>
                  <a:srgbClr val="00B050"/>
                </a:solidFill>
              </a:rPr>
              <a:t>Similar conj.</a:t>
            </a:r>
            <a:r>
              <a:rPr lang="en-US" altLang="zh-CN" sz="3200" dirty="0" smtClean="0"/>
              <a:t>: while</a:t>
            </a:r>
            <a:r>
              <a:rPr lang="zh-CN" altLang="en-US" sz="3200" dirty="0" smtClean="0"/>
              <a:t>当</a:t>
            </a:r>
            <a:r>
              <a:rPr lang="en-US" altLang="zh-CN" sz="3200" dirty="0" smtClean="0"/>
              <a:t>, once</a:t>
            </a:r>
            <a:r>
              <a:rPr lang="zh-CN" altLang="en-US" sz="3200" dirty="0" smtClean="0"/>
              <a:t>一旦</a:t>
            </a:r>
            <a:r>
              <a:rPr lang="en-US" altLang="zh-CN" sz="3200" dirty="0" smtClean="0"/>
              <a:t>, unless</a:t>
            </a:r>
          </a:p>
          <a:p>
            <a:pPr algn="just"/>
            <a:endParaRPr lang="en-US" altLang="zh-CN" sz="3200" dirty="0"/>
          </a:p>
          <a:p>
            <a:pPr algn="just"/>
            <a:r>
              <a:rPr lang="en-US" altLang="zh-CN" sz="3200" dirty="0" smtClean="0"/>
              <a:t>13. v. </a:t>
            </a:r>
            <a:r>
              <a:rPr lang="en-US" altLang="zh-CN" sz="3200" b="1" dirty="0" smtClean="0"/>
              <a:t>interpret</a:t>
            </a:r>
            <a:r>
              <a:rPr lang="en-US" altLang="zh-CN" sz="3200" dirty="0" smtClean="0"/>
              <a:t> the English poem / Hamlet / Adele / the pain</a:t>
            </a:r>
          </a:p>
          <a:p>
            <a:pPr algn="just"/>
            <a:r>
              <a:rPr lang="en-US" altLang="zh-CN" sz="3200" dirty="0" smtClean="0"/>
              <a:t>14. </a:t>
            </a:r>
            <a:r>
              <a:rPr lang="en-US" altLang="zh-CN" sz="3200" b="1" dirty="0" smtClean="0"/>
              <a:t>reflect</a:t>
            </a:r>
            <a:r>
              <a:rPr lang="zh-CN" altLang="en-US" sz="3200" dirty="0" smtClean="0"/>
              <a:t>反映、反射、反思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( reflect on/upon)</a:t>
            </a:r>
          </a:p>
          <a:p>
            <a:pPr algn="just"/>
            <a:r>
              <a:rPr lang="en-US" altLang="zh-CN" sz="3200" dirty="0" smtClean="0"/>
              <a:t>15. Fashion </a:t>
            </a:r>
            <a:r>
              <a:rPr lang="en-US" altLang="zh-CN" sz="3200" dirty="0" smtClean="0">
                <a:solidFill>
                  <a:srgbClr val="C00000"/>
                </a:solidFill>
              </a:rPr>
              <a:t>varies/differs</a:t>
            </a:r>
            <a:r>
              <a:rPr lang="en-US" altLang="zh-CN" sz="3200" dirty="0" smtClean="0"/>
              <a:t> </a:t>
            </a:r>
            <a:r>
              <a:rPr lang="en-US" altLang="zh-CN" sz="3200" dirty="0" smtClean="0">
                <a:solidFill>
                  <a:srgbClr val="C00000"/>
                </a:solidFill>
              </a:rPr>
              <a:t>from</a:t>
            </a:r>
            <a:r>
              <a:rPr lang="en-US" altLang="zh-CN" sz="3200" dirty="0" smtClean="0"/>
              <a:t> country </a:t>
            </a:r>
            <a:r>
              <a:rPr lang="en-US" altLang="zh-CN" sz="3200" dirty="0" smtClean="0">
                <a:solidFill>
                  <a:srgbClr val="C00000"/>
                </a:solidFill>
              </a:rPr>
              <a:t>to</a:t>
            </a:r>
            <a:r>
              <a:rPr lang="en-US" altLang="zh-CN" sz="3200" dirty="0" smtClean="0"/>
              <a:t> country.</a:t>
            </a:r>
          </a:p>
          <a:p>
            <a:pPr algn="just"/>
            <a:r>
              <a:rPr lang="en-US" altLang="zh-CN" sz="3200" dirty="0" smtClean="0"/>
              <a:t>16. </a:t>
            </a:r>
            <a:r>
              <a:rPr lang="en-US" altLang="zh-CN" sz="3200" dirty="0" smtClean="0">
                <a:solidFill>
                  <a:srgbClr val="C00000"/>
                </a:solidFill>
              </a:rPr>
              <a:t>set out</a:t>
            </a:r>
            <a:r>
              <a:rPr lang="en-US" altLang="zh-CN" sz="3200" dirty="0" smtClean="0"/>
              <a:t>: a. = </a:t>
            </a:r>
            <a:r>
              <a:rPr lang="en-US" altLang="zh-CN" sz="3200" b="1" dirty="0" smtClean="0"/>
              <a:t>set off</a:t>
            </a:r>
            <a:r>
              <a:rPr lang="zh-CN" altLang="en-US" sz="3200" dirty="0" smtClean="0"/>
              <a:t>出发 </a:t>
            </a:r>
            <a:r>
              <a:rPr lang="en-US" altLang="zh-CN" sz="3200" dirty="0" smtClean="0"/>
              <a:t>b. </a:t>
            </a:r>
            <a:r>
              <a:rPr lang="en-US" altLang="zh-CN" sz="3200" b="1" dirty="0" smtClean="0"/>
              <a:t>set out to do </a:t>
            </a:r>
            <a:r>
              <a:rPr lang="en-US" altLang="zh-CN" sz="3200" dirty="0" smtClean="0"/>
              <a:t>= </a:t>
            </a:r>
            <a:r>
              <a:rPr lang="en-US" altLang="zh-CN" sz="3200" b="1" dirty="0" smtClean="0"/>
              <a:t>set about doing </a:t>
            </a:r>
            <a:r>
              <a:rPr lang="zh-CN" altLang="en-US" sz="3200" dirty="0" smtClean="0"/>
              <a:t>开始做</a:t>
            </a:r>
            <a:endParaRPr lang="en-US" altLang="zh-CN" sz="3200" dirty="0" smtClean="0"/>
          </a:p>
          <a:p>
            <a:pPr algn="just"/>
            <a:r>
              <a:rPr lang="en-US" altLang="zh-CN" sz="3200" b="1" dirty="0" smtClean="0"/>
              <a:t>set aside </a:t>
            </a:r>
            <a:r>
              <a:rPr lang="en-US" altLang="zh-CN" sz="3200" dirty="0" smtClean="0"/>
              <a:t>some time/money = put aside</a:t>
            </a:r>
          </a:p>
          <a:p>
            <a:pPr algn="just"/>
            <a:r>
              <a:rPr lang="en-US" altLang="zh-CN" sz="3200" dirty="0" smtClean="0"/>
              <a:t>17. </a:t>
            </a:r>
            <a:r>
              <a:rPr lang="en-US" altLang="zh-CN" sz="3200" u="sng" dirty="0" smtClean="0">
                <a:solidFill>
                  <a:srgbClr val="C00000"/>
                </a:solidFill>
              </a:rPr>
              <a:t>It takes/took</a:t>
            </a:r>
            <a:r>
              <a:rPr lang="en-US" altLang="zh-CN" sz="3200" dirty="0" smtClean="0"/>
              <a:t> sb. time/perseverance/courage/patience </a:t>
            </a:r>
            <a:r>
              <a:rPr lang="en-US" altLang="zh-CN" sz="3200" u="sng" dirty="0" smtClean="0">
                <a:solidFill>
                  <a:srgbClr val="C00000"/>
                </a:solidFill>
              </a:rPr>
              <a:t>to do</a:t>
            </a:r>
            <a:r>
              <a:rPr lang="en-US" altLang="zh-CN" sz="3200" dirty="0" smtClean="0"/>
              <a:t>…</a:t>
            </a:r>
            <a:endParaRPr lang="en-US" altLang="zh-CN" sz="3200" dirty="0"/>
          </a:p>
          <a:p>
            <a:pPr algn="just" eaLnBrk="1" hangingPunct="1"/>
            <a:endParaRPr lang="en-US" altLang="zh-CN" sz="3200" dirty="0" smtClean="0"/>
          </a:p>
          <a:p>
            <a:pPr algn="just" eaLnBrk="1" hangingPunct="1"/>
            <a:endParaRPr lang="en-US" altLang="zh-CN" sz="3200" dirty="0" smtClean="0"/>
          </a:p>
          <a:p>
            <a:pPr eaLnBrk="1" hangingPunct="1"/>
            <a:endParaRPr lang="en-US" altLang="zh-CN" u="sng" dirty="0" smtClean="0"/>
          </a:p>
          <a:p>
            <a:pPr eaLnBrk="1" hangingPunct="1"/>
            <a:endParaRPr lang="en-US" altLang="zh-CN" u="sng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b="1" dirty="0" smtClean="0">
              <a:solidFill>
                <a:srgbClr val="0070C0"/>
              </a:solidFill>
            </a:endParaRPr>
          </a:p>
          <a:p>
            <a:pPr eaLnBrk="1" hangingPunct="1"/>
            <a:endParaRPr lang="en-US" altLang="zh-CN" b="1" u="sng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26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6236"/>
            <a:ext cx="12192000" cy="6615546"/>
          </a:xfrm>
        </p:spPr>
        <p:txBody>
          <a:bodyPr>
            <a:normAutofit/>
          </a:bodyPr>
          <a:lstStyle/>
          <a:p>
            <a:pPr algn="just"/>
            <a:r>
              <a:rPr lang="en-US" altLang="zh-CN" sz="3200" b="1" dirty="0" smtClean="0">
                <a:solidFill>
                  <a:srgbClr val="0070C0"/>
                </a:solidFill>
              </a:rPr>
              <a:t>Highlights from Stage I Exam</a:t>
            </a:r>
          </a:p>
          <a:p>
            <a:pPr algn="just"/>
            <a:r>
              <a:rPr lang="en-US" altLang="zh-CN" sz="3200" dirty="0"/>
              <a:t>1</a:t>
            </a:r>
            <a:r>
              <a:rPr lang="en-US" altLang="zh-CN" sz="3200" dirty="0" smtClean="0"/>
              <a:t>. He loves music </a:t>
            </a:r>
            <a:r>
              <a:rPr lang="en-US" altLang="zh-CN" sz="3200" dirty="0" smtClean="0">
                <a:solidFill>
                  <a:srgbClr val="C00000"/>
                </a:solidFill>
              </a:rPr>
              <a:t>(the) most</a:t>
            </a:r>
            <a:r>
              <a:rPr lang="en-US" altLang="zh-CN" sz="3200" dirty="0" smtClean="0"/>
              <a:t>. // </a:t>
            </a:r>
            <a:r>
              <a:rPr lang="en-US" altLang="zh-CN" sz="3200" dirty="0" smtClean="0">
                <a:solidFill>
                  <a:srgbClr val="FF0000"/>
                </a:solidFill>
              </a:rPr>
              <a:t>the most </a:t>
            </a:r>
            <a:r>
              <a:rPr lang="en-US" altLang="zh-CN" sz="3200" dirty="0" smtClean="0"/>
              <a:t>experienced worker</a:t>
            </a:r>
          </a:p>
          <a:p>
            <a:pPr algn="just"/>
            <a:r>
              <a:rPr lang="en-US" altLang="zh-CN" sz="3200" dirty="0" smtClean="0"/>
              <a:t>VS Green teas are </a:t>
            </a:r>
            <a:r>
              <a:rPr lang="en-US" altLang="zh-CN" sz="3200" dirty="0" smtClean="0">
                <a:solidFill>
                  <a:srgbClr val="FF0000"/>
                </a:solidFill>
              </a:rPr>
              <a:t>mostly/mainly</a:t>
            </a:r>
            <a:r>
              <a:rPr lang="en-US" altLang="zh-CN" sz="3200" dirty="0" smtClean="0"/>
              <a:t> from China or Japan.</a:t>
            </a:r>
          </a:p>
          <a:p>
            <a:pPr algn="just"/>
            <a:r>
              <a:rPr lang="en-US" altLang="zh-CN" sz="3200" dirty="0" smtClean="0"/>
              <a:t>2</a:t>
            </a:r>
            <a:r>
              <a:rPr lang="en-US" altLang="zh-CN" sz="3200" dirty="0" smtClean="0"/>
              <a:t>. </a:t>
            </a:r>
            <a:r>
              <a:rPr lang="en-US" altLang="zh-CN" sz="3200" b="1" dirty="0" smtClean="0"/>
              <a:t>stand </a:t>
            </a:r>
            <a:r>
              <a:rPr lang="en-US" altLang="zh-CN" sz="3200" b="1" dirty="0" smtClean="0"/>
              <a:t>for</a:t>
            </a:r>
            <a:r>
              <a:rPr lang="en-US" altLang="zh-CN" sz="3200" dirty="0" smtClean="0"/>
              <a:t>; </a:t>
            </a:r>
            <a:r>
              <a:rPr lang="en-US" altLang="zh-CN" sz="3200" b="1" dirty="0" smtClean="0"/>
              <a:t>account for</a:t>
            </a:r>
            <a:r>
              <a:rPr lang="en-US" altLang="zh-CN" sz="3200" dirty="0" smtClean="0"/>
              <a:t>; </a:t>
            </a:r>
            <a:r>
              <a:rPr lang="en-US" altLang="zh-CN" sz="3200" b="1" dirty="0" smtClean="0"/>
              <a:t>leave for </a:t>
            </a:r>
            <a:r>
              <a:rPr lang="en-US" altLang="zh-CN" sz="3200" dirty="0" smtClean="0"/>
              <a:t>Shanghai; </a:t>
            </a:r>
            <a:r>
              <a:rPr lang="en-US" altLang="zh-CN" sz="3200" b="1" dirty="0" smtClean="0"/>
              <a:t>call for </a:t>
            </a:r>
            <a:r>
              <a:rPr lang="en-US" altLang="zh-CN" sz="3200" dirty="0" smtClean="0"/>
              <a:t>your courage</a:t>
            </a:r>
          </a:p>
          <a:p>
            <a:pPr algn="just"/>
            <a:r>
              <a:rPr lang="en-US" altLang="zh-CN" sz="3200" dirty="0" smtClean="0"/>
              <a:t>3. </a:t>
            </a:r>
            <a:r>
              <a:rPr lang="en-US" altLang="zh-CN" sz="3200" b="1" dirty="0" smtClean="0"/>
              <a:t>put out </a:t>
            </a:r>
            <a:r>
              <a:rPr lang="en-US" altLang="zh-CN" sz="3200" dirty="0" smtClean="0"/>
              <a:t>a fire; </a:t>
            </a:r>
            <a:r>
              <a:rPr lang="en-US" altLang="zh-CN" sz="3200" b="1" dirty="0" smtClean="0"/>
              <a:t>put away </a:t>
            </a:r>
            <a:r>
              <a:rPr lang="en-US" altLang="zh-CN" sz="3200" dirty="0" smtClean="0"/>
              <a:t>your toys; </a:t>
            </a:r>
            <a:r>
              <a:rPr lang="en-US" altLang="zh-CN" sz="3200" b="1" dirty="0" smtClean="0"/>
              <a:t>get away with</a:t>
            </a:r>
            <a:r>
              <a:rPr lang="en-US" altLang="zh-CN" sz="3200" dirty="0" smtClean="0"/>
              <a:t>; </a:t>
            </a:r>
            <a:r>
              <a:rPr lang="en-US" altLang="zh-CN" sz="3200" b="1" dirty="0" smtClean="0"/>
              <a:t>run away</a:t>
            </a:r>
            <a:r>
              <a:rPr lang="en-US" altLang="zh-CN" sz="3200" dirty="0" smtClean="0"/>
              <a:t>; </a:t>
            </a:r>
            <a:r>
              <a:rPr lang="en-US" altLang="zh-CN" sz="3200" b="1" dirty="0" smtClean="0"/>
              <a:t>throw</a:t>
            </a:r>
            <a:r>
              <a:rPr lang="en-US" altLang="zh-CN" sz="3200" dirty="0" smtClean="0"/>
              <a:t> rubbish </a:t>
            </a:r>
            <a:r>
              <a:rPr lang="en-US" altLang="zh-CN" sz="3200" b="1" dirty="0" smtClean="0"/>
              <a:t>away</a:t>
            </a:r>
          </a:p>
          <a:p>
            <a:pPr algn="just"/>
            <a:r>
              <a:rPr lang="en-US" altLang="zh-CN" sz="3200" dirty="0" smtClean="0"/>
              <a:t>4. rain-</a:t>
            </a:r>
            <a:r>
              <a:rPr lang="en-US" altLang="zh-CN" sz="3200" b="1" dirty="0" smtClean="0"/>
              <a:t>free</a:t>
            </a:r>
            <a:r>
              <a:rPr lang="en-US" altLang="zh-CN" sz="3200" dirty="0" smtClean="0"/>
              <a:t> days; a stress-</a:t>
            </a:r>
            <a:r>
              <a:rPr lang="en-US" altLang="zh-CN" sz="3200" b="1" dirty="0" smtClean="0"/>
              <a:t>free</a:t>
            </a:r>
            <a:r>
              <a:rPr lang="en-US" altLang="zh-CN" sz="3200" dirty="0" smtClean="0"/>
              <a:t> city</a:t>
            </a:r>
          </a:p>
          <a:p>
            <a:pPr algn="just"/>
            <a:r>
              <a:rPr lang="en-US" altLang="zh-CN" sz="3200" dirty="0" smtClean="0"/>
              <a:t>5. </a:t>
            </a:r>
            <a:r>
              <a:rPr lang="en-US" altLang="zh-CN" sz="3200" dirty="0" smtClean="0">
                <a:solidFill>
                  <a:srgbClr val="C00000"/>
                </a:solidFill>
              </a:rPr>
              <a:t>Attitude/tone of an article</a:t>
            </a:r>
            <a:r>
              <a:rPr lang="en-US" altLang="zh-CN" sz="3200" dirty="0" smtClean="0"/>
              <a:t>: </a:t>
            </a:r>
            <a:r>
              <a:rPr lang="en-US" altLang="zh-CN" sz="3200" dirty="0" smtClean="0"/>
              <a:t>optimistic VS pessimistic, indifferent, subjective VS objective, humorous, </a:t>
            </a:r>
            <a:r>
              <a:rPr lang="en-US" altLang="zh-CN" sz="3200" dirty="0" smtClean="0"/>
              <a:t>favorable </a:t>
            </a:r>
            <a:r>
              <a:rPr lang="en-US" altLang="zh-CN" sz="3200" dirty="0" smtClean="0"/>
              <a:t>VS opposed, doubtful, reserved, approve (v.) VS disapprove</a:t>
            </a:r>
            <a:r>
              <a:rPr lang="en-US" altLang="zh-CN" sz="3200" dirty="0"/>
              <a:t> (v.) </a:t>
            </a:r>
            <a:endParaRPr lang="en-US" altLang="zh-CN" sz="3200" dirty="0" smtClean="0"/>
          </a:p>
          <a:p>
            <a:pPr algn="just"/>
            <a:endParaRPr lang="en-US" altLang="zh-CN" sz="3200" dirty="0" smtClean="0"/>
          </a:p>
          <a:p>
            <a:pPr algn="just"/>
            <a:endParaRPr lang="en-US" altLang="zh-CN" sz="3200" dirty="0" smtClean="0"/>
          </a:p>
          <a:p>
            <a:pPr algn="just"/>
            <a:endParaRPr lang="en-US" altLang="zh-CN" sz="3200" dirty="0" smtClean="0"/>
          </a:p>
          <a:p>
            <a:pPr algn="just" eaLnBrk="1" hangingPunct="1"/>
            <a:endParaRPr lang="en-US" altLang="zh-CN" sz="3200" dirty="0" smtClean="0"/>
          </a:p>
          <a:p>
            <a:pPr eaLnBrk="1" hangingPunct="1"/>
            <a:endParaRPr lang="en-US" altLang="zh-CN" u="sng" dirty="0" smtClean="0"/>
          </a:p>
          <a:p>
            <a:pPr eaLnBrk="1" hangingPunct="1"/>
            <a:endParaRPr lang="en-US" altLang="zh-CN" u="sng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b="1" dirty="0" smtClean="0">
              <a:solidFill>
                <a:srgbClr val="0070C0"/>
              </a:solidFill>
            </a:endParaRPr>
          </a:p>
          <a:p>
            <a:pPr eaLnBrk="1" hangingPunct="1"/>
            <a:endParaRPr lang="en-US" altLang="zh-CN" b="1" u="sng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60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6236"/>
            <a:ext cx="12192000" cy="6615546"/>
          </a:xfrm>
        </p:spPr>
        <p:txBody>
          <a:bodyPr>
            <a:normAutofit/>
          </a:bodyPr>
          <a:lstStyle/>
          <a:p>
            <a:pPr algn="just"/>
            <a:r>
              <a:rPr lang="en-US" altLang="zh-CN" sz="3200" b="1" dirty="0" smtClean="0">
                <a:solidFill>
                  <a:srgbClr val="0070C0"/>
                </a:solidFill>
              </a:rPr>
              <a:t>Highlights from Stage I Exam</a:t>
            </a:r>
          </a:p>
          <a:p>
            <a:pPr algn="just"/>
            <a:r>
              <a:rPr lang="en-US" altLang="zh-CN" sz="3200" dirty="0" smtClean="0"/>
              <a:t>6. </a:t>
            </a:r>
            <a:r>
              <a:rPr lang="en-US" altLang="zh-CN" sz="3200" b="1" dirty="0" smtClean="0"/>
              <a:t>adopt </a:t>
            </a:r>
            <a:r>
              <a:rPr lang="en-US" altLang="zh-CN" sz="3200" dirty="0" smtClean="0"/>
              <a:t>flexible work patterns</a:t>
            </a:r>
          </a:p>
          <a:p>
            <a:pPr algn="just"/>
            <a:r>
              <a:rPr lang="en-US" altLang="zh-CN" sz="3200" dirty="0" smtClean="0"/>
              <a:t>7. </a:t>
            </a:r>
            <a:r>
              <a:rPr lang="en-US" altLang="zh-CN" sz="3200" b="1" dirty="0" smtClean="0"/>
              <a:t>skeptical</a:t>
            </a:r>
            <a:r>
              <a:rPr lang="en-US" altLang="zh-CN" sz="3200" dirty="0" smtClean="0"/>
              <a:t> bosses</a:t>
            </a:r>
          </a:p>
          <a:p>
            <a:pPr algn="just"/>
            <a:r>
              <a:rPr lang="en-US" altLang="zh-CN" sz="3200" dirty="0" smtClean="0"/>
              <a:t>8. the </a:t>
            </a:r>
            <a:r>
              <a:rPr lang="en-US" altLang="zh-CN" sz="3200" b="1" dirty="0" smtClean="0"/>
              <a:t>practice </a:t>
            </a:r>
            <a:r>
              <a:rPr lang="en-US" altLang="zh-CN" sz="3200" dirty="0" smtClean="0"/>
              <a:t>of letting workers work remotely</a:t>
            </a:r>
          </a:p>
          <a:p>
            <a:pPr algn="just"/>
            <a:r>
              <a:rPr lang="en-US" altLang="zh-CN" sz="3200" dirty="0" smtClean="0"/>
              <a:t>9. </a:t>
            </a:r>
            <a:r>
              <a:rPr lang="en-US" altLang="zh-CN" sz="3200" b="1" dirty="0" smtClean="0"/>
              <a:t>under/in</a:t>
            </a:r>
            <a:r>
              <a:rPr lang="en-US" altLang="zh-CN" sz="3200" dirty="0" smtClean="0"/>
              <a:t>…</a:t>
            </a:r>
            <a:r>
              <a:rPr lang="en-US" altLang="zh-CN" sz="3200" b="1" dirty="0" smtClean="0"/>
              <a:t>circumstance</a:t>
            </a:r>
            <a:r>
              <a:rPr lang="en-US" altLang="zh-CN" sz="3200" b="1" u="sng" dirty="0" smtClean="0">
                <a:solidFill>
                  <a:srgbClr val="C00000"/>
                </a:solidFill>
              </a:rPr>
              <a:t>s</a:t>
            </a:r>
            <a:r>
              <a:rPr lang="en-US" altLang="zh-CN" sz="3200" dirty="0" smtClean="0"/>
              <a:t> = in a situation/case</a:t>
            </a:r>
          </a:p>
          <a:p>
            <a:pPr algn="just"/>
            <a:r>
              <a:rPr lang="en-US" altLang="zh-CN" sz="3200" dirty="0" smtClean="0"/>
              <a:t>10. </a:t>
            </a:r>
            <a:r>
              <a:rPr lang="en-US" altLang="zh-CN" sz="3200" b="1" dirty="0" smtClean="0"/>
              <a:t>decline </a:t>
            </a:r>
            <a:r>
              <a:rPr lang="en-US" altLang="zh-CN" sz="3200" dirty="0" smtClean="0"/>
              <a:t>the new greens</a:t>
            </a:r>
          </a:p>
          <a:p>
            <a:pPr algn="just"/>
            <a:r>
              <a:rPr lang="en-US" altLang="zh-CN" sz="3200" dirty="0" smtClean="0"/>
              <a:t>11. a huge </a:t>
            </a:r>
            <a:r>
              <a:rPr lang="en-US" altLang="zh-CN" sz="3200" b="1" dirty="0" smtClean="0"/>
              <a:t>portion </a:t>
            </a:r>
            <a:r>
              <a:rPr lang="en-US" altLang="zh-CN" sz="3200" dirty="0" smtClean="0"/>
              <a:t>of the shrimp and snow peas; a major </a:t>
            </a:r>
            <a:r>
              <a:rPr lang="en-US" altLang="zh-CN" sz="3200" b="1" dirty="0" smtClean="0"/>
              <a:t>portion/part</a:t>
            </a:r>
            <a:r>
              <a:rPr lang="en-US" altLang="zh-CN" sz="3200" dirty="0" smtClean="0"/>
              <a:t> of the project</a:t>
            </a:r>
          </a:p>
          <a:p>
            <a:pPr algn="just"/>
            <a:r>
              <a:rPr lang="en-US" altLang="zh-CN" sz="3200" dirty="0" smtClean="0"/>
              <a:t>12. v. </a:t>
            </a:r>
            <a:r>
              <a:rPr lang="en-US" altLang="zh-CN" sz="3200" b="1" dirty="0" smtClean="0"/>
              <a:t>violate</a:t>
            </a:r>
            <a:r>
              <a:rPr lang="en-US" altLang="zh-CN" sz="3200" dirty="0" smtClean="0"/>
              <a:t> a cultural taboo – n. </a:t>
            </a:r>
            <a:r>
              <a:rPr lang="en-US" altLang="zh-CN" sz="3200" b="1" dirty="0" smtClean="0"/>
              <a:t>violation</a:t>
            </a:r>
            <a:r>
              <a:rPr lang="en-US" altLang="zh-CN" sz="3200" dirty="0" smtClean="0"/>
              <a:t> (of traffic laws)</a:t>
            </a:r>
          </a:p>
          <a:p>
            <a:pPr algn="just"/>
            <a:endParaRPr lang="en-US" altLang="zh-CN" sz="3200" dirty="0" smtClean="0"/>
          </a:p>
          <a:p>
            <a:pPr algn="just"/>
            <a:endParaRPr lang="en-US" altLang="zh-CN" sz="3200" dirty="0" smtClean="0"/>
          </a:p>
          <a:p>
            <a:pPr algn="just"/>
            <a:endParaRPr lang="en-US" altLang="zh-CN" sz="3200" dirty="0" smtClean="0"/>
          </a:p>
          <a:p>
            <a:pPr algn="just" eaLnBrk="1" hangingPunct="1"/>
            <a:endParaRPr lang="en-US" altLang="zh-CN" sz="3200" dirty="0" smtClean="0"/>
          </a:p>
          <a:p>
            <a:pPr eaLnBrk="1" hangingPunct="1"/>
            <a:endParaRPr lang="en-US" altLang="zh-CN" u="sng" dirty="0" smtClean="0"/>
          </a:p>
          <a:p>
            <a:pPr eaLnBrk="1" hangingPunct="1"/>
            <a:endParaRPr lang="en-US" altLang="zh-CN" u="sng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b="1" dirty="0" smtClean="0">
              <a:solidFill>
                <a:srgbClr val="0070C0"/>
              </a:solidFill>
            </a:endParaRPr>
          </a:p>
          <a:p>
            <a:pPr eaLnBrk="1" hangingPunct="1"/>
            <a:endParaRPr lang="en-US" altLang="zh-CN" b="1" u="sng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9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Unit 1 Festivals around the world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1095951"/>
            <a:ext cx="12127345" cy="5886739"/>
          </a:xfrm>
        </p:spPr>
        <p:txBody>
          <a:bodyPr>
            <a:normAutofit/>
          </a:bodyPr>
          <a:lstStyle/>
          <a:p>
            <a:r>
              <a:rPr lang="en-US" altLang="zh-CN" b="1" u="sng" dirty="0" smtClean="0">
                <a:solidFill>
                  <a:srgbClr val="00B0F0"/>
                </a:solidFill>
              </a:rPr>
              <a:t>P. 1-2  Reading</a:t>
            </a:r>
          </a:p>
          <a:p>
            <a:r>
              <a:rPr lang="en-US" altLang="zh-CN" dirty="0" smtClean="0"/>
              <a:t>1. At that time, people would starve if </a:t>
            </a:r>
            <a:r>
              <a:rPr lang="en-US" altLang="zh-CN" u="sng" dirty="0" smtClean="0"/>
              <a:t>food was difficult </a:t>
            </a:r>
            <a:r>
              <a:rPr lang="en-US" altLang="zh-CN" u="sng" dirty="0" smtClean="0">
                <a:solidFill>
                  <a:srgbClr val="C00000"/>
                </a:solidFill>
              </a:rPr>
              <a:t>to find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2. v. </a:t>
            </a:r>
            <a:r>
              <a:rPr lang="en-US" altLang="zh-CN" b="1" dirty="0" smtClean="0"/>
              <a:t>honor the dead</a:t>
            </a:r>
          </a:p>
          <a:p>
            <a:r>
              <a:rPr lang="en-US" altLang="zh-CN" dirty="0" smtClean="0"/>
              <a:t>3. On this important feast day, people eat food </a:t>
            </a:r>
            <a:r>
              <a:rPr lang="en-US" altLang="zh-CN" b="1" dirty="0" smtClean="0"/>
              <a:t>in the shape of </a:t>
            </a:r>
            <a:r>
              <a:rPr lang="en-US" altLang="zh-CN" dirty="0" smtClean="0"/>
              <a:t>skulls and cakes </a:t>
            </a:r>
            <a:r>
              <a:rPr lang="en-US" altLang="zh-CN" u="sng" dirty="0" smtClean="0">
                <a:solidFill>
                  <a:srgbClr val="C00000"/>
                </a:solidFill>
              </a:rPr>
              <a:t>with “bones” on them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4. It is now a children’s festival, </a:t>
            </a:r>
            <a:r>
              <a:rPr lang="en-US" altLang="zh-CN" b="1" dirty="0" smtClean="0">
                <a:solidFill>
                  <a:srgbClr val="C00000"/>
                </a:solidFill>
              </a:rPr>
              <a:t>when</a:t>
            </a:r>
            <a:r>
              <a:rPr lang="en-US" altLang="zh-CN" dirty="0" smtClean="0"/>
              <a:t> they can </a:t>
            </a:r>
            <a:r>
              <a:rPr lang="en-US" altLang="zh-CN" dirty="0" smtClean="0">
                <a:solidFill>
                  <a:srgbClr val="C00000"/>
                </a:solidFill>
              </a:rPr>
              <a:t>dress up </a:t>
            </a:r>
            <a:r>
              <a:rPr lang="en-US" altLang="zh-CN" dirty="0" smtClean="0"/>
              <a:t>and go to their neighbors’ homes to ask for sweets.</a:t>
            </a:r>
          </a:p>
          <a:p>
            <a:r>
              <a:rPr lang="en-US" altLang="zh-CN" dirty="0" smtClean="0"/>
              <a:t>5. </a:t>
            </a:r>
            <a:r>
              <a:rPr lang="en-US" altLang="zh-CN" b="1" dirty="0" smtClean="0"/>
              <a:t>belief</a:t>
            </a:r>
            <a:r>
              <a:rPr lang="en-US" altLang="zh-CN" b="1" u="sng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; </a:t>
            </a:r>
            <a:r>
              <a:rPr lang="en-US" altLang="zh-CN" b="1" dirty="0" smtClean="0"/>
              <a:t>play a trick on </a:t>
            </a:r>
            <a:r>
              <a:rPr lang="en-US" altLang="zh-CN" dirty="0" smtClean="0"/>
              <a:t>them; </a:t>
            </a:r>
            <a:r>
              <a:rPr lang="en-US" altLang="zh-CN" b="1" dirty="0" smtClean="0"/>
              <a:t>in memory of </a:t>
            </a:r>
            <a:r>
              <a:rPr lang="en-US" altLang="zh-CN" dirty="0" smtClean="0"/>
              <a:t>the arrival</a:t>
            </a:r>
          </a:p>
          <a:p>
            <a:r>
              <a:rPr lang="en-US" altLang="zh-CN" dirty="0" smtClean="0"/>
              <a:t>6. India has a national festival on October 2 to honor Mohandas Gandhi, </a:t>
            </a:r>
            <a:r>
              <a:rPr lang="en-US" altLang="zh-CN" b="1" u="sng" dirty="0" smtClean="0"/>
              <a:t>the leader </a:t>
            </a:r>
            <a:r>
              <a:rPr lang="en-US" altLang="zh-CN" u="sng" dirty="0" smtClean="0">
                <a:solidFill>
                  <a:srgbClr val="C00000"/>
                </a:solidFill>
              </a:rPr>
              <a:t>who</a:t>
            </a:r>
            <a:r>
              <a:rPr lang="en-US" altLang="zh-CN" u="sng" dirty="0" smtClean="0"/>
              <a:t> helped gain India’s independence from Britain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7. </a:t>
            </a:r>
            <a:r>
              <a:rPr lang="en-US" altLang="zh-CN" b="1" dirty="0"/>
              <a:t>decorate</a:t>
            </a:r>
            <a:r>
              <a:rPr lang="en-US" altLang="zh-CN" dirty="0"/>
              <a:t> churches and town halls </a:t>
            </a:r>
            <a:r>
              <a:rPr lang="en-US" altLang="zh-CN" b="1" dirty="0"/>
              <a:t>with </a:t>
            </a:r>
            <a:r>
              <a:rPr lang="en-US" altLang="zh-CN" dirty="0"/>
              <a:t>flowers and fruit</a:t>
            </a:r>
          </a:p>
          <a:p>
            <a:r>
              <a:rPr lang="en-US" altLang="zh-CN" dirty="0"/>
              <a:t>8. </a:t>
            </a:r>
            <a:r>
              <a:rPr lang="en-US" altLang="zh-CN" b="1" dirty="0"/>
              <a:t>get together </a:t>
            </a:r>
            <a:r>
              <a:rPr lang="en-US" altLang="zh-CN" dirty="0"/>
              <a:t>to have meals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9359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6236"/>
            <a:ext cx="12192000" cy="6615546"/>
          </a:xfrm>
        </p:spPr>
        <p:txBody>
          <a:bodyPr>
            <a:normAutofit/>
          </a:bodyPr>
          <a:lstStyle/>
          <a:p>
            <a:pPr algn="just"/>
            <a:r>
              <a:rPr lang="en-US" altLang="zh-CN" sz="3200" b="1" dirty="0" smtClean="0">
                <a:solidFill>
                  <a:srgbClr val="0070C0"/>
                </a:solidFill>
              </a:rPr>
              <a:t>Highlights from Stage I Exam</a:t>
            </a:r>
          </a:p>
          <a:p>
            <a:pPr algn="just"/>
            <a:r>
              <a:rPr lang="en-US" altLang="zh-CN" sz="3200" dirty="0" smtClean="0"/>
              <a:t>13. </a:t>
            </a:r>
            <a:r>
              <a:rPr lang="en-US" altLang="zh-CN" sz="3200" b="1" dirty="0" smtClean="0"/>
              <a:t>pick up </a:t>
            </a:r>
            <a:r>
              <a:rPr lang="en-US" altLang="zh-CN" sz="3200" dirty="0" smtClean="0"/>
              <a:t>your </a:t>
            </a:r>
            <a:r>
              <a:rPr lang="en-US" altLang="zh-CN" sz="3200" smtClean="0"/>
              <a:t>pen </a:t>
            </a:r>
            <a:r>
              <a:rPr lang="en-US" altLang="zh-CN" sz="3200" smtClean="0"/>
              <a:t>/ </a:t>
            </a:r>
            <a:r>
              <a:rPr lang="en-US" altLang="zh-CN" sz="3200" dirty="0" smtClean="0"/>
              <a:t>Spanish in Spain // </a:t>
            </a:r>
            <a:r>
              <a:rPr lang="en-US" altLang="zh-CN" sz="3200" b="1" dirty="0" smtClean="0"/>
              <a:t>pick</a:t>
            </a:r>
            <a:r>
              <a:rPr lang="en-US" altLang="zh-CN" sz="3200" dirty="0" smtClean="0"/>
              <a:t> you </a:t>
            </a:r>
            <a:r>
              <a:rPr lang="en-US" altLang="zh-CN" sz="3200" b="1" dirty="0" smtClean="0"/>
              <a:t>up</a:t>
            </a:r>
            <a:r>
              <a:rPr lang="en-US" altLang="zh-CN" sz="3200" dirty="0" smtClean="0"/>
              <a:t> // The economy is </a:t>
            </a:r>
            <a:r>
              <a:rPr lang="en-US" altLang="zh-CN" sz="3200" b="1" dirty="0" smtClean="0"/>
              <a:t>picking up</a:t>
            </a:r>
            <a:r>
              <a:rPr lang="en-US" altLang="zh-CN" sz="3200" dirty="0" smtClean="0"/>
              <a:t>.</a:t>
            </a:r>
          </a:p>
          <a:p>
            <a:pPr algn="just"/>
            <a:r>
              <a:rPr lang="en-US" altLang="zh-CN" sz="3200" dirty="0" smtClean="0"/>
              <a:t>14. </a:t>
            </a:r>
            <a:r>
              <a:rPr lang="en-US" altLang="zh-CN" sz="3200" b="1" dirty="0" smtClean="0"/>
              <a:t>make a deal </a:t>
            </a:r>
            <a:r>
              <a:rPr lang="zh-CN" altLang="en-US" sz="3200" dirty="0" smtClean="0"/>
              <a:t>做成交易、达成一致； </a:t>
            </a:r>
            <a:r>
              <a:rPr lang="en-US" altLang="zh-CN" sz="3200" b="1" dirty="0" smtClean="0"/>
              <a:t>make a fortune </a:t>
            </a:r>
            <a:r>
              <a:rPr lang="en-US" altLang="zh-CN" sz="3200" dirty="0" smtClean="0"/>
              <a:t>= make a lot of money; make a(n) a choice/effort/change/difference</a:t>
            </a:r>
          </a:p>
          <a:p>
            <a:pPr algn="just"/>
            <a:r>
              <a:rPr lang="en-US" altLang="zh-CN" sz="3200" dirty="0" smtClean="0"/>
              <a:t>15. </a:t>
            </a:r>
            <a:r>
              <a:rPr lang="en-US" altLang="zh-CN" sz="3200" b="1" dirty="0" smtClean="0"/>
              <a:t>cut down</a:t>
            </a:r>
            <a:r>
              <a:rPr lang="en-US" altLang="zh-CN" sz="3200" dirty="0" smtClean="0"/>
              <a:t>; </a:t>
            </a:r>
            <a:r>
              <a:rPr lang="en-US" altLang="zh-CN" sz="3200" b="1" dirty="0" smtClean="0"/>
              <a:t>cut off </a:t>
            </a:r>
            <a:r>
              <a:rPr lang="en-US" altLang="zh-CN" sz="3200" dirty="0" smtClean="0"/>
              <a:t>the electricity // The town was </a:t>
            </a:r>
            <a:r>
              <a:rPr lang="en-US" altLang="zh-CN" sz="3200" b="1" dirty="0" smtClean="0"/>
              <a:t>cut off </a:t>
            </a:r>
            <a:r>
              <a:rPr lang="en-US" altLang="zh-CN" sz="3200" dirty="0" smtClean="0"/>
              <a:t>by the heavy snowstorm. // He feels </a:t>
            </a:r>
            <a:r>
              <a:rPr lang="en-US" altLang="zh-CN" sz="3200" b="1" dirty="0" smtClean="0"/>
              <a:t>cut off </a:t>
            </a:r>
            <a:r>
              <a:rPr lang="en-US" altLang="zh-CN" sz="3200" dirty="0" smtClean="0"/>
              <a:t>by his roommates.</a:t>
            </a:r>
          </a:p>
          <a:p>
            <a:pPr algn="just"/>
            <a:r>
              <a:rPr lang="en-US" altLang="zh-CN" sz="3200" dirty="0" smtClean="0"/>
              <a:t>16. </a:t>
            </a:r>
            <a:r>
              <a:rPr lang="en-US" altLang="zh-CN" sz="3200" b="1" dirty="0" smtClean="0"/>
              <a:t>check in VS out</a:t>
            </a:r>
            <a:r>
              <a:rPr lang="en-US" altLang="zh-CN" sz="3200" dirty="0" smtClean="0"/>
              <a:t>; </a:t>
            </a:r>
            <a:r>
              <a:rPr lang="en-US" altLang="zh-CN" sz="3200" b="1" dirty="0" smtClean="0"/>
              <a:t>set/write/take down </a:t>
            </a:r>
            <a:r>
              <a:rPr lang="en-US" altLang="zh-CN" sz="3200" dirty="0" smtClean="0"/>
              <a:t>notes</a:t>
            </a:r>
          </a:p>
          <a:p>
            <a:pPr algn="just"/>
            <a:r>
              <a:rPr lang="en-US" altLang="zh-CN" sz="3200" dirty="0" smtClean="0"/>
              <a:t>17. </a:t>
            </a:r>
            <a:r>
              <a:rPr lang="en-US" altLang="zh-CN" sz="3200" b="1" dirty="0" smtClean="0"/>
              <a:t>in this way/respect</a:t>
            </a:r>
            <a:r>
              <a:rPr lang="en-US" altLang="zh-CN" sz="3200" dirty="0" smtClean="0"/>
              <a:t>; </a:t>
            </a:r>
            <a:r>
              <a:rPr lang="en-US" altLang="zh-CN" sz="3200" b="1" dirty="0" smtClean="0"/>
              <a:t>in the end</a:t>
            </a:r>
            <a:r>
              <a:rPr lang="en-US" altLang="zh-CN" sz="3200" dirty="0" smtClean="0"/>
              <a:t>; </a:t>
            </a:r>
            <a:r>
              <a:rPr lang="en-US" altLang="zh-CN" sz="3200" b="1" dirty="0" smtClean="0"/>
              <a:t>in/by contrast </a:t>
            </a:r>
            <a:r>
              <a:rPr lang="en-US" altLang="zh-CN" sz="3200" dirty="0" smtClean="0"/>
              <a:t>(with/to sb./</a:t>
            </a:r>
            <a:r>
              <a:rPr lang="en-US" altLang="zh-CN" sz="3200" dirty="0" err="1" smtClean="0"/>
              <a:t>sth</a:t>
            </a:r>
            <a:r>
              <a:rPr lang="en-US" altLang="zh-CN" sz="3200" dirty="0" smtClean="0"/>
              <a:t>.)</a:t>
            </a:r>
            <a:r>
              <a:rPr lang="zh-CN" altLang="en-US" sz="3200" dirty="0" smtClean="0"/>
              <a:t>与</a:t>
            </a:r>
            <a:r>
              <a:rPr lang="en-US" altLang="zh-CN" sz="3200" dirty="0" smtClean="0"/>
              <a:t>…</a:t>
            </a:r>
            <a:r>
              <a:rPr lang="zh-CN" altLang="en-US" sz="3200" dirty="0" smtClean="0"/>
              <a:t>相对的是</a:t>
            </a:r>
            <a:r>
              <a:rPr lang="en-US" altLang="zh-CN" sz="3200" dirty="0" smtClean="0"/>
              <a:t>; </a:t>
            </a:r>
            <a:r>
              <a:rPr lang="en-US" altLang="zh-CN" sz="3200" b="1" dirty="0" smtClean="0"/>
              <a:t>in addition</a:t>
            </a:r>
          </a:p>
          <a:p>
            <a:pPr algn="just"/>
            <a:r>
              <a:rPr lang="en-US" altLang="zh-CN" sz="3200" dirty="0" smtClean="0"/>
              <a:t>18. </a:t>
            </a:r>
            <a:r>
              <a:rPr lang="en-US" altLang="zh-CN" sz="3200" b="1" dirty="0" smtClean="0"/>
              <a:t>be limi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ted</a:t>
            </a:r>
            <a:r>
              <a:rPr lang="en-US" altLang="zh-CN" sz="3200" b="1" dirty="0" smtClean="0"/>
              <a:t> to </a:t>
            </a:r>
            <a:r>
              <a:rPr lang="en-US" altLang="zh-CN" sz="3200" dirty="0" smtClean="0"/>
              <a:t>80mph</a:t>
            </a:r>
          </a:p>
          <a:p>
            <a:pPr algn="just"/>
            <a:endParaRPr lang="en-US" altLang="zh-CN" sz="3200" dirty="0" smtClean="0"/>
          </a:p>
          <a:p>
            <a:pPr algn="just"/>
            <a:endParaRPr lang="en-US" altLang="zh-CN" sz="3200" dirty="0" smtClean="0"/>
          </a:p>
          <a:p>
            <a:pPr algn="just" eaLnBrk="1" hangingPunct="1"/>
            <a:endParaRPr lang="en-US" altLang="zh-CN" sz="3200" dirty="0" smtClean="0"/>
          </a:p>
          <a:p>
            <a:pPr eaLnBrk="1" hangingPunct="1"/>
            <a:endParaRPr lang="en-US" altLang="zh-CN" u="sng" dirty="0" smtClean="0"/>
          </a:p>
          <a:p>
            <a:pPr eaLnBrk="1" hangingPunct="1"/>
            <a:endParaRPr lang="en-US" altLang="zh-CN" u="sng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b="1" dirty="0" smtClean="0">
              <a:solidFill>
                <a:srgbClr val="0070C0"/>
              </a:solidFill>
            </a:endParaRPr>
          </a:p>
          <a:p>
            <a:pPr eaLnBrk="1" hangingPunct="1"/>
            <a:endParaRPr lang="en-US" altLang="zh-CN" b="1" u="sng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56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6236"/>
            <a:ext cx="12192000" cy="6615546"/>
          </a:xfrm>
        </p:spPr>
        <p:txBody>
          <a:bodyPr>
            <a:normAutofit/>
          </a:bodyPr>
          <a:lstStyle/>
          <a:p>
            <a:pPr algn="just"/>
            <a:r>
              <a:rPr lang="en-US" altLang="zh-CN" sz="3200" b="1" dirty="0" smtClean="0">
                <a:solidFill>
                  <a:srgbClr val="0070C0"/>
                </a:solidFill>
              </a:rPr>
              <a:t>Highlights from Stage I Exam</a:t>
            </a:r>
          </a:p>
          <a:p>
            <a:pPr algn="just"/>
            <a:r>
              <a:rPr lang="en-US" altLang="zh-CN" sz="3200" dirty="0" smtClean="0"/>
              <a:t>19. </a:t>
            </a:r>
            <a:r>
              <a:rPr lang="en-US" altLang="zh-CN" sz="3200" b="1" i="1" dirty="0" smtClean="0">
                <a:solidFill>
                  <a:srgbClr val="00B0F0"/>
                </a:solidFill>
              </a:rPr>
              <a:t>leave </a:t>
            </a:r>
            <a:r>
              <a:rPr lang="en-US" altLang="zh-CN" sz="3200" i="1" dirty="0" smtClean="0"/>
              <a:t>(according </a:t>
            </a:r>
            <a:r>
              <a:rPr lang="en-US" altLang="zh-CN" sz="3200" i="1" dirty="0"/>
              <a:t>to </a:t>
            </a:r>
            <a:r>
              <a:rPr lang="en-US" altLang="zh-CN" sz="3200" b="1" i="1" dirty="0" smtClean="0"/>
              <a:t>Longman): </a:t>
            </a:r>
          </a:p>
          <a:p>
            <a:pPr algn="just"/>
            <a:r>
              <a:rPr lang="en-US" altLang="zh-CN" sz="3200" dirty="0" smtClean="0">
                <a:solidFill>
                  <a:srgbClr val="C00000"/>
                </a:solidFill>
              </a:rPr>
              <a:t>a. go away </a:t>
            </a:r>
            <a:r>
              <a:rPr lang="zh-CN" altLang="en-US" sz="3200" dirty="0" smtClean="0">
                <a:solidFill>
                  <a:srgbClr val="C00000"/>
                </a:solidFill>
              </a:rPr>
              <a:t>离开，让</a:t>
            </a:r>
            <a:r>
              <a:rPr lang="en-US" altLang="zh-CN" sz="3200" dirty="0" smtClean="0">
                <a:solidFill>
                  <a:srgbClr val="C00000"/>
                </a:solidFill>
              </a:rPr>
              <a:t>… </a:t>
            </a:r>
            <a:r>
              <a:rPr lang="en-US" altLang="zh-CN" sz="3200" dirty="0" smtClean="0"/>
              <a:t> </a:t>
            </a:r>
          </a:p>
          <a:p>
            <a:pPr algn="just"/>
            <a:r>
              <a:rPr lang="en-US" altLang="zh-CN" sz="3200" dirty="0" smtClean="0"/>
              <a:t>Never leave children 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playing</a:t>
            </a:r>
            <a:r>
              <a:rPr lang="en-US" altLang="zh-CN" sz="3200" dirty="0" smtClean="0"/>
              <a:t> near water unattended.</a:t>
            </a:r>
          </a:p>
          <a:p>
            <a:pPr algn="just"/>
            <a:endParaRPr lang="en-US" altLang="zh-CN" sz="3200" dirty="0" smtClean="0"/>
          </a:p>
          <a:p>
            <a:pPr algn="just"/>
            <a:r>
              <a:rPr lang="en-US" altLang="zh-CN" sz="3200" dirty="0" smtClean="0">
                <a:solidFill>
                  <a:srgbClr val="C00000"/>
                </a:solidFill>
              </a:rPr>
              <a:t>b. let sb. decide /be responsible 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让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…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决定、负责</a:t>
            </a:r>
            <a:endParaRPr lang="en-US" altLang="zh-CN" sz="3200" b="1" dirty="0" smtClean="0">
              <a:solidFill>
                <a:srgbClr val="C00000"/>
              </a:solidFill>
            </a:endParaRPr>
          </a:p>
          <a:p>
            <a:pPr algn="just"/>
            <a:r>
              <a:rPr lang="en-US" altLang="zh-CN" sz="3200" dirty="0" smtClean="0"/>
              <a:t>He moved to London, leaving Edward 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to run </a:t>
            </a:r>
            <a:r>
              <a:rPr lang="en-US" altLang="zh-CN" sz="3200" dirty="0" smtClean="0"/>
              <a:t>the Manchester office.</a:t>
            </a:r>
          </a:p>
          <a:p>
            <a:pPr algn="just"/>
            <a:r>
              <a:rPr lang="en-US" altLang="zh-CN" sz="3200" dirty="0" smtClean="0"/>
              <a:t>He divorced her last year and left her 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to bring up </a:t>
            </a:r>
            <a:r>
              <a:rPr lang="en-US" altLang="zh-CN" sz="3200" dirty="0" smtClean="0"/>
              <a:t>3 children on her own.</a:t>
            </a:r>
          </a:p>
          <a:p>
            <a:pPr algn="just"/>
            <a:endParaRPr lang="en-US" altLang="zh-CN" sz="3200" dirty="0" smtClean="0"/>
          </a:p>
          <a:p>
            <a:pPr algn="just"/>
            <a:r>
              <a:rPr lang="en-US" altLang="zh-CN" sz="3200" dirty="0" smtClean="0">
                <a:solidFill>
                  <a:srgbClr val="C00000"/>
                </a:solidFill>
              </a:rPr>
              <a:t>c. result of an event, accident, or illness(</a:t>
            </a:r>
            <a:r>
              <a:rPr lang="zh-CN" altLang="en-US" sz="3200" dirty="0" smtClean="0">
                <a:solidFill>
                  <a:srgbClr val="C00000"/>
                </a:solidFill>
              </a:rPr>
              <a:t>事故、疾病、事件</a:t>
            </a:r>
            <a:r>
              <a:rPr lang="en-US" altLang="zh-CN" sz="3200" dirty="0" smtClean="0">
                <a:solidFill>
                  <a:srgbClr val="C00000"/>
                </a:solidFill>
              </a:rPr>
              <a:t>)</a:t>
            </a:r>
            <a:r>
              <a:rPr lang="zh-CN" altLang="en-US" sz="3200" dirty="0" smtClean="0">
                <a:solidFill>
                  <a:srgbClr val="C00000"/>
                </a:solidFill>
              </a:rPr>
              <a:t> 让</a:t>
            </a:r>
            <a:r>
              <a:rPr lang="en-US" altLang="zh-CN" sz="3200" dirty="0" smtClean="0">
                <a:solidFill>
                  <a:srgbClr val="C00000"/>
                </a:solidFill>
              </a:rPr>
              <a:t>…</a:t>
            </a:r>
          </a:p>
          <a:p>
            <a:pPr algn="just"/>
            <a:r>
              <a:rPr lang="en-US" altLang="zh-CN" sz="3200" dirty="0" smtClean="0"/>
              <a:t>The accident left 2 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killed</a:t>
            </a:r>
            <a:r>
              <a:rPr lang="en-US" altLang="zh-CN" sz="3200" dirty="0" smtClean="0"/>
              <a:t> and 10 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missing</a:t>
            </a:r>
            <a:r>
              <a:rPr lang="en-US" altLang="zh-CN" sz="3200" dirty="0" smtClean="0"/>
              <a:t>.</a:t>
            </a:r>
          </a:p>
          <a:p>
            <a:pPr algn="just"/>
            <a:endParaRPr lang="en-US" altLang="zh-CN" sz="3200" dirty="0"/>
          </a:p>
          <a:p>
            <a:pPr algn="just"/>
            <a:endParaRPr lang="en-US" altLang="zh-CN" sz="3200" dirty="0" smtClean="0"/>
          </a:p>
          <a:p>
            <a:pPr algn="just"/>
            <a:endParaRPr lang="en-US" altLang="zh-CN" sz="3200" dirty="0" smtClean="0"/>
          </a:p>
          <a:p>
            <a:pPr algn="just" eaLnBrk="1" hangingPunct="1"/>
            <a:endParaRPr lang="en-US" altLang="zh-CN" sz="3200" dirty="0" smtClean="0"/>
          </a:p>
          <a:p>
            <a:pPr eaLnBrk="1" hangingPunct="1"/>
            <a:endParaRPr lang="en-US" altLang="zh-CN" u="sng" dirty="0" smtClean="0"/>
          </a:p>
          <a:p>
            <a:pPr eaLnBrk="1" hangingPunct="1"/>
            <a:endParaRPr lang="en-US" altLang="zh-CN" u="sng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b="1" dirty="0" smtClean="0">
              <a:solidFill>
                <a:srgbClr val="0070C0"/>
              </a:solidFill>
            </a:endParaRPr>
          </a:p>
          <a:p>
            <a:pPr eaLnBrk="1" hangingPunct="1"/>
            <a:endParaRPr lang="en-US" altLang="zh-CN" b="1" u="sng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7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Unit 1 Festivals around the world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1095951"/>
            <a:ext cx="12127345" cy="5886739"/>
          </a:xfrm>
        </p:spPr>
        <p:txBody>
          <a:bodyPr>
            <a:normAutofit/>
          </a:bodyPr>
          <a:lstStyle/>
          <a:p>
            <a:r>
              <a:rPr lang="en-US" altLang="zh-CN" b="1" u="sng" dirty="0" smtClean="0">
                <a:solidFill>
                  <a:srgbClr val="00B0F0"/>
                </a:solidFill>
              </a:rPr>
              <a:t>P. 1-2  Reading</a:t>
            </a:r>
          </a:p>
          <a:p>
            <a:r>
              <a:rPr lang="en-US" altLang="zh-CN" dirty="0" smtClean="0"/>
              <a:t>9. China and Japan have mid-autumn festivals, </a:t>
            </a:r>
            <a:r>
              <a:rPr lang="en-US" altLang="zh-CN" b="1" dirty="0" smtClean="0">
                <a:solidFill>
                  <a:srgbClr val="C00000"/>
                </a:solidFill>
              </a:rPr>
              <a:t>when</a:t>
            </a:r>
            <a:r>
              <a:rPr lang="en-US" altLang="zh-CN" dirty="0" smtClean="0"/>
              <a:t> people admire the moon and in China, enjoy mooncakes.</a:t>
            </a:r>
          </a:p>
          <a:p>
            <a:r>
              <a:rPr lang="en-US" altLang="zh-CN" dirty="0" smtClean="0"/>
              <a:t>10. give children </a:t>
            </a:r>
            <a:r>
              <a:rPr lang="en-US" altLang="zh-CN" b="1" dirty="0" smtClean="0"/>
              <a:t>lucky money in red paper</a:t>
            </a:r>
          </a:p>
          <a:p>
            <a:r>
              <a:rPr lang="en-US" altLang="zh-CN" dirty="0" smtClean="0"/>
              <a:t>11. celebrate </a:t>
            </a:r>
            <a:r>
              <a:rPr lang="en-US" altLang="zh-CN" dirty="0" smtClean="0">
                <a:solidFill>
                  <a:srgbClr val="C00000"/>
                </a:solidFill>
              </a:rPr>
              <a:t>the Lunar New Year </a:t>
            </a:r>
            <a:r>
              <a:rPr lang="en-US" altLang="zh-CN" dirty="0" smtClean="0"/>
              <a:t>together</a:t>
            </a:r>
          </a:p>
          <a:p>
            <a:r>
              <a:rPr lang="en-US" altLang="zh-CN" dirty="0" smtClean="0"/>
              <a:t>12. </a:t>
            </a:r>
            <a:r>
              <a:rPr lang="en-US" altLang="zh-CN" b="1" dirty="0" smtClean="0"/>
              <a:t>day and night</a:t>
            </a:r>
          </a:p>
          <a:p>
            <a:r>
              <a:rPr lang="en-US" altLang="zh-CN" dirty="0" smtClean="0"/>
              <a:t>13. The country, </a:t>
            </a:r>
            <a:r>
              <a:rPr lang="en-US" altLang="zh-CN" u="sng" dirty="0" smtClean="0">
                <a:solidFill>
                  <a:srgbClr val="C00000"/>
                </a:solidFill>
              </a:rPr>
              <a:t>covered</a:t>
            </a:r>
            <a:r>
              <a:rPr lang="en-US" altLang="zh-CN" u="sng" dirty="0" smtClean="0"/>
              <a:t> with cherry tree flowers</a:t>
            </a:r>
            <a:r>
              <a:rPr lang="en-US" altLang="zh-CN" dirty="0" smtClean="0"/>
              <a:t>, looks </a:t>
            </a:r>
            <a:r>
              <a:rPr lang="en-US" altLang="zh-CN" b="1" u="sng" dirty="0" smtClean="0">
                <a:solidFill>
                  <a:srgbClr val="C00000"/>
                </a:solidFill>
              </a:rPr>
              <a:t>as though </a:t>
            </a:r>
            <a:r>
              <a:rPr lang="en-US" altLang="zh-CN" u="sng" dirty="0" smtClean="0"/>
              <a:t>it </a:t>
            </a:r>
            <a:r>
              <a:rPr lang="en-US" altLang="zh-CN" b="1" u="sng" dirty="0" smtClean="0">
                <a:solidFill>
                  <a:srgbClr val="C00000"/>
                </a:solidFill>
              </a:rPr>
              <a:t>is </a:t>
            </a:r>
            <a:r>
              <a:rPr lang="en-US" altLang="zh-CN" u="sng" dirty="0" smtClean="0"/>
              <a:t>covered with pink snow. </a:t>
            </a:r>
          </a:p>
        </p:txBody>
      </p:sp>
    </p:spTree>
    <p:extLst>
      <p:ext uri="{BB962C8B-B14F-4D97-AF65-F5344CB8AC3E}">
        <p14:creationId xmlns:p14="http://schemas.microsoft.com/office/powerpoint/2010/main" val="425522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Unit 1 Festivals around the world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1095951"/>
            <a:ext cx="12127345" cy="5886739"/>
          </a:xfrm>
        </p:spPr>
        <p:txBody>
          <a:bodyPr>
            <a:normAutofit/>
          </a:bodyPr>
          <a:lstStyle/>
          <a:p>
            <a:r>
              <a:rPr lang="en-US" altLang="zh-CN" b="1" u="sng" dirty="0" smtClean="0">
                <a:solidFill>
                  <a:srgbClr val="00B0F0"/>
                </a:solidFill>
              </a:rPr>
              <a:t>P. 1-2  Reading</a:t>
            </a:r>
          </a:p>
          <a:p>
            <a:r>
              <a:rPr lang="en-US" altLang="zh-CN" dirty="0" smtClean="0"/>
              <a:t>14. Most ancient festivals </a:t>
            </a:r>
            <a:r>
              <a:rPr lang="en-US" altLang="zh-CN" dirty="0" smtClean="0">
                <a:solidFill>
                  <a:srgbClr val="C00000"/>
                </a:solidFill>
              </a:rPr>
              <a:t>would</a:t>
            </a:r>
            <a:r>
              <a:rPr lang="en-US" altLang="zh-CN" dirty="0" smtClean="0"/>
              <a:t> celebrate the end of cold weather, planting in spring and harvest in autumn.</a:t>
            </a:r>
          </a:p>
          <a:p>
            <a:r>
              <a:rPr lang="en-US" altLang="zh-CN" sz="2400" dirty="0" smtClean="0"/>
              <a:t> (</a:t>
            </a:r>
            <a:r>
              <a:rPr lang="en-US" altLang="zh-CN" sz="2400" dirty="0" smtClean="0">
                <a:solidFill>
                  <a:srgbClr val="C00000"/>
                </a:solidFill>
              </a:rPr>
              <a:t>would</a:t>
            </a:r>
            <a:r>
              <a:rPr lang="zh-CN" altLang="en-US" sz="2400" dirty="0" smtClean="0"/>
              <a:t>这里表</a:t>
            </a:r>
            <a:r>
              <a:rPr lang="zh-CN" altLang="en-US" sz="2400" b="1" u="sng" dirty="0" smtClean="0"/>
              <a:t>过去习惯</a:t>
            </a:r>
            <a:r>
              <a:rPr lang="zh-CN" altLang="en-US" sz="2400" dirty="0" smtClean="0"/>
              <a:t>，还可以表示</a:t>
            </a:r>
            <a:r>
              <a:rPr lang="zh-CN" altLang="en-US" sz="2400" b="1" u="sng" dirty="0" smtClean="0"/>
              <a:t>过去将来</a:t>
            </a:r>
            <a:r>
              <a:rPr lang="en-US" altLang="zh-CN" sz="2400" b="1" u="sng" dirty="0" smtClean="0"/>
              <a:t>/</a:t>
            </a:r>
            <a:r>
              <a:rPr lang="zh-CN" altLang="en-US" sz="2400" b="1" u="sng" dirty="0" smtClean="0"/>
              <a:t>意愿</a:t>
            </a:r>
            <a:r>
              <a:rPr lang="en-US" altLang="zh-CN" sz="2400" dirty="0" smtClean="0"/>
              <a:t>(VS will)</a:t>
            </a:r>
            <a:r>
              <a:rPr lang="zh-CN" altLang="en-US" sz="2400" dirty="0" smtClean="0"/>
              <a:t>、</a:t>
            </a:r>
            <a:r>
              <a:rPr lang="zh-CN" altLang="en-US" sz="2400" b="1" u="sng" dirty="0" smtClean="0"/>
              <a:t>委婉语气</a:t>
            </a:r>
            <a:r>
              <a:rPr lang="en-US" altLang="zh-CN" sz="2400" dirty="0" smtClean="0"/>
              <a:t>)</a:t>
            </a:r>
          </a:p>
          <a:p>
            <a:endParaRPr lang="en-US" altLang="zh-CN" sz="2400" dirty="0" smtClean="0"/>
          </a:p>
          <a:p>
            <a:r>
              <a:rPr lang="en-US" altLang="zh-CN" dirty="0" smtClean="0"/>
              <a:t>15. If the neighbors do not give any sweets, the children </a:t>
            </a:r>
            <a:r>
              <a:rPr lang="en-US" altLang="zh-CN" dirty="0" smtClean="0">
                <a:solidFill>
                  <a:srgbClr val="C00000"/>
                </a:solidFill>
              </a:rPr>
              <a:t>might</a:t>
            </a:r>
            <a:r>
              <a:rPr lang="en-US" altLang="zh-CN" dirty="0" smtClean="0"/>
              <a:t> play a trick on </a:t>
            </a:r>
            <a:r>
              <a:rPr lang="en-US" altLang="zh-CN" dirty="0"/>
              <a:t>them. </a:t>
            </a:r>
            <a:endParaRPr lang="en-US" altLang="zh-CN" dirty="0" smtClean="0"/>
          </a:p>
          <a:p>
            <a:r>
              <a:rPr lang="en-US" altLang="zh-CN" sz="2400" dirty="0" smtClean="0"/>
              <a:t>(</a:t>
            </a:r>
            <a:r>
              <a:rPr lang="en-US" altLang="zh-CN" sz="2400" dirty="0" smtClean="0">
                <a:solidFill>
                  <a:srgbClr val="C00000"/>
                </a:solidFill>
              </a:rPr>
              <a:t>might</a:t>
            </a:r>
            <a:r>
              <a:rPr lang="zh-CN" altLang="en-US" sz="2400" dirty="0" smtClean="0"/>
              <a:t>这里</a:t>
            </a:r>
            <a:r>
              <a:rPr lang="zh-CN" altLang="en-US" sz="2400" dirty="0"/>
              <a:t>不表</a:t>
            </a:r>
            <a:r>
              <a:rPr lang="zh-CN" altLang="en-US" sz="2400" dirty="0" smtClean="0"/>
              <a:t>过去</a:t>
            </a:r>
            <a:r>
              <a:rPr lang="zh-CN" altLang="en-US" sz="2400" dirty="0"/>
              <a:t>，</a:t>
            </a:r>
            <a:r>
              <a:rPr lang="zh-CN" altLang="en-US" sz="2400" b="1" u="sng" dirty="0" smtClean="0"/>
              <a:t>表推测</a:t>
            </a:r>
            <a:r>
              <a:rPr lang="zh-CN" altLang="en-US" sz="2400" dirty="0" smtClean="0"/>
              <a:t>，语气比</a:t>
            </a:r>
            <a:r>
              <a:rPr lang="en-US" altLang="zh-CN" sz="2400" dirty="0" smtClean="0"/>
              <a:t>may</a:t>
            </a:r>
            <a:r>
              <a:rPr lang="zh-CN" altLang="en-US" sz="2400" dirty="0" smtClean="0"/>
              <a:t>弱；</a:t>
            </a:r>
            <a:r>
              <a:rPr lang="en-US" altLang="zh-CN" sz="2400" dirty="0" smtClean="0"/>
              <a:t>might</a:t>
            </a:r>
            <a:r>
              <a:rPr lang="zh-CN" altLang="en-US" sz="2400" dirty="0" smtClean="0"/>
              <a:t>还可以表示</a:t>
            </a:r>
            <a:r>
              <a:rPr lang="zh-CN" altLang="en-US" sz="2400" b="1" u="sng" dirty="0" smtClean="0"/>
              <a:t>过去许可</a:t>
            </a:r>
            <a:r>
              <a:rPr lang="en-US" altLang="zh-CN" sz="2400" dirty="0" smtClean="0"/>
              <a:t>(VS may)</a:t>
            </a:r>
            <a:r>
              <a:rPr lang="zh-CN" altLang="en-US" sz="2400" dirty="0" smtClean="0"/>
              <a:t>、</a:t>
            </a:r>
            <a:r>
              <a:rPr lang="zh-CN" altLang="en-US" sz="2400" u="sng" dirty="0" smtClean="0"/>
              <a:t>委婉语气</a:t>
            </a:r>
            <a:r>
              <a:rPr lang="en-US" altLang="zh-CN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273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Unit 1 Festivals around the world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1095951"/>
            <a:ext cx="12127345" cy="5886739"/>
          </a:xfrm>
        </p:spPr>
        <p:txBody>
          <a:bodyPr>
            <a:normAutofit/>
          </a:bodyPr>
          <a:lstStyle/>
          <a:p>
            <a:r>
              <a:rPr lang="en-US" altLang="zh-CN" b="1" u="sng" dirty="0" smtClean="0">
                <a:solidFill>
                  <a:srgbClr val="00B0F0"/>
                </a:solidFill>
              </a:rPr>
              <a:t>P. 7  Reading and writing</a:t>
            </a:r>
          </a:p>
          <a:p>
            <a:r>
              <a:rPr lang="en-US" altLang="zh-CN" dirty="0"/>
              <a:t>1</a:t>
            </a:r>
            <a:r>
              <a:rPr lang="en-US" altLang="zh-CN" dirty="0" smtClean="0"/>
              <a:t>. </a:t>
            </a:r>
            <a:r>
              <a:rPr lang="en-US" altLang="zh-CN" b="1" dirty="0" smtClean="0"/>
              <a:t>turn up</a:t>
            </a:r>
          </a:p>
          <a:p>
            <a:r>
              <a:rPr lang="en-US" altLang="zh-CN" dirty="0" smtClean="0"/>
              <a:t>2. </a:t>
            </a:r>
            <a:r>
              <a:rPr lang="en-US" altLang="zh-CN" b="1" dirty="0" smtClean="0"/>
              <a:t>keep her word</a:t>
            </a:r>
          </a:p>
          <a:p>
            <a:r>
              <a:rPr lang="en-US" altLang="zh-CN" dirty="0" smtClean="0"/>
              <a:t>3. </a:t>
            </a:r>
            <a:r>
              <a:rPr lang="en-US" altLang="zh-CN" b="1" dirty="0" smtClean="0"/>
              <a:t>look forward to </a:t>
            </a:r>
            <a:r>
              <a:rPr lang="en-US" altLang="zh-CN" dirty="0" smtClean="0"/>
              <a:t>meeting her all day</a:t>
            </a:r>
          </a:p>
          <a:p>
            <a:r>
              <a:rPr lang="en-US" altLang="zh-CN" dirty="0" smtClean="0"/>
              <a:t>4. </a:t>
            </a:r>
            <a:r>
              <a:rPr lang="en-US" altLang="zh-CN" b="1" dirty="0" smtClean="0"/>
              <a:t>hold his breath </a:t>
            </a:r>
            <a:r>
              <a:rPr lang="en-US" altLang="zh-CN" dirty="0" smtClean="0"/>
              <a:t>for her to apologize</a:t>
            </a:r>
          </a:p>
          <a:p>
            <a:r>
              <a:rPr lang="en-US" altLang="zh-CN" dirty="0" smtClean="0"/>
              <a:t>5. drown his sadness in coffee</a:t>
            </a:r>
          </a:p>
          <a:p>
            <a:r>
              <a:rPr lang="en-US" altLang="zh-CN" dirty="0" smtClean="0"/>
              <a:t>6. </a:t>
            </a:r>
            <a:r>
              <a:rPr lang="en-US" altLang="zh-CN" b="1" u="sng" dirty="0" smtClean="0">
                <a:solidFill>
                  <a:srgbClr val="C00000"/>
                </a:solidFill>
              </a:rPr>
              <a:t>It</a:t>
            </a:r>
            <a:r>
              <a:rPr lang="en-US" altLang="zh-CN" u="sng" dirty="0" smtClean="0"/>
              <a:t> was obvious </a:t>
            </a:r>
            <a:r>
              <a:rPr lang="en-US" altLang="zh-CN" b="1" u="sng" dirty="0" smtClean="0">
                <a:solidFill>
                  <a:srgbClr val="C00000"/>
                </a:solidFill>
              </a:rPr>
              <a:t>that</a:t>
            </a:r>
            <a:r>
              <a:rPr lang="en-US" altLang="zh-CN" u="sng" dirty="0" smtClean="0"/>
              <a:t> </a:t>
            </a:r>
            <a:r>
              <a:rPr lang="en-US" altLang="zh-CN" dirty="0" smtClean="0"/>
              <a:t>the manager of the coffee shop was waiting for Li Fang to leave – he wiped the tables, </a:t>
            </a:r>
            <a:r>
              <a:rPr lang="en-US" altLang="zh-CN" b="1" u="sng" dirty="0" smtClean="0">
                <a:solidFill>
                  <a:srgbClr val="C00000"/>
                </a:solidFill>
              </a:rPr>
              <a:t>then</a:t>
            </a:r>
            <a:r>
              <a:rPr lang="en-US" altLang="zh-CN" dirty="0" smtClean="0"/>
              <a:t> sat down </a:t>
            </a:r>
            <a:r>
              <a:rPr lang="en-US" altLang="zh-CN" b="1" dirty="0" smtClean="0">
                <a:solidFill>
                  <a:srgbClr val="C00000"/>
                </a:solidFill>
              </a:rPr>
              <a:t>and</a:t>
            </a:r>
            <a:r>
              <a:rPr lang="en-US" altLang="zh-CN" dirty="0" smtClean="0"/>
              <a:t> turned on TV.</a:t>
            </a:r>
          </a:p>
        </p:txBody>
      </p:sp>
    </p:spTree>
    <p:extLst>
      <p:ext uri="{BB962C8B-B14F-4D97-AF65-F5344CB8AC3E}">
        <p14:creationId xmlns:p14="http://schemas.microsoft.com/office/powerpoint/2010/main" val="140652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Unit 1 Festivals around the world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1095951"/>
            <a:ext cx="12127345" cy="5886739"/>
          </a:xfrm>
        </p:spPr>
        <p:txBody>
          <a:bodyPr>
            <a:normAutofit/>
          </a:bodyPr>
          <a:lstStyle/>
          <a:p>
            <a:r>
              <a:rPr lang="en-US" altLang="zh-CN" b="1" u="sng" dirty="0" smtClean="0">
                <a:solidFill>
                  <a:srgbClr val="00B0F0"/>
                </a:solidFill>
              </a:rPr>
              <a:t>P. 7  Reading and writing</a:t>
            </a:r>
          </a:p>
          <a:p>
            <a:r>
              <a:rPr lang="en-US" altLang="zh-CN" dirty="0"/>
              <a:t>7. </a:t>
            </a:r>
            <a:r>
              <a:rPr lang="en-US" altLang="zh-CN" b="1" dirty="0"/>
              <a:t>fall in love</a:t>
            </a:r>
          </a:p>
          <a:p>
            <a:r>
              <a:rPr lang="en-US" altLang="zh-CN" dirty="0"/>
              <a:t>8. </a:t>
            </a:r>
            <a:r>
              <a:rPr lang="en-US" altLang="zh-CN" b="1" dirty="0"/>
              <a:t>marry</a:t>
            </a:r>
            <a:r>
              <a:rPr lang="en-US" altLang="zh-CN" dirty="0"/>
              <a:t> sb. &amp; </a:t>
            </a:r>
            <a:r>
              <a:rPr lang="en-US" altLang="zh-CN" b="1" dirty="0"/>
              <a:t>get/be married to </a:t>
            </a:r>
            <a:r>
              <a:rPr lang="en-US" altLang="zh-CN" dirty="0"/>
              <a:t>sb. </a:t>
            </a:r>
            <a:endParaRPr lang="en-US" altLang="zh-CN" dirty="0" smtClean="0"/>
          </a:p>
          <a:p>
            <a:r>
              <a:rPr lang="en-US" altLang="zh-CN" dirty="0" smtClean="0"/>
              <a:t>9. on the 7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day of the 7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lunar month</a:t>
            </a:r>
          </a:p>
          <a:p>
            <a:r>
              <a:rPr lang="en-US" altLang="zh-CN" dirty="0" smtClean="0"/>
              <a:t>10. </a:t>
            </a:r>
            <a:r>
              <a:rPr lang="en-US" altLang="zh-CN" b="1" dirty="0" smtClean="0"/>
              <a:t>set off </a:t>
            </a:r>
            <a:r>
              <a:rPr lang="en-US" altLang="zh-CN" dirty="0" smtClean="0"/>
              <a:t>for home</a:t>
            </a:r>
          </a:p>
          <a:p>
            <a:r>
              <a:rPr lang="en-US" altLang="zh-CN" dirty="0" smtClean="0"/>
              <a:t>11. </a:t>
            </a:r>
            <a:r>
              <a:rPr lang="en-US" altLang="zh-CN" b="1" dirty="0" smtClean="0"/>
              <a:t>remind</a:t>
            </a:r>
            <a:r>
              <a:rPr lang="en-US" altLang="zh-CN" dirty="0" smtClean="0"/>
              <a:t> me </a:t>
            </a:r>
            <a:r>
              <a:rPr lang="en-US" altLang="zh-CN" b="1" dirty="0" smtClean="0"/>
              <a:t>of </a:t>
            </a:r>
            <a:r>
              <a:rPr lang="en-US" altLang="zh-CN" dirty="0" smtClean="0"/>
              <a:t>her</a:t>
            </a:r>
          </a:p>
          <a:p>
            <a:r>
              <a:rPr lang="en-US" altLang="zh-CN" dirty="0" smtClean="0"/>
              <a:t>12. He thought, “I’ll just throw these flowers and chocolates away”. </a:t>
            </a:r>
            <a:r>
              <a:rPr lang="en-US" altLang="zh-CN" u="sng" dirty="0" smtClean="0">
                <a:solidFill>
                  <a:srgbClr val="C00000"/>
                </a:solidFill>
              </a:rPr>
              <a:t>So he did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- His father went to Harvard. – </a:t>
            </a:r>
            <a:r>
              <a:rPr lang="en-US" altLang="zh-CN" u="sng" dirty="0" smtClean="0">
                <a:solidFill>
                  <a:srgbClr val="C00000"/>
                </a:solidFill>
              </a:rPr>
              <a:t>So did he</a:t>
            </a:r>
            <a:r>
              <a:rPr lang="en-US" altLang="zh-CN" dirty="0" smtClean="0"/>
              <a:t>.</a:t>
            </a:r>
            <a:r>
              <a:rPr lang="zh-CN" altLang="en-US" dirty="0" smtClean="0"/>
              <a:t>他也是</a:t>
            </a:r>
            <a:endParaRPr lang="en-US" altLang="zh-CN" dirty="0" smtClean="0"/>
          </a:p>
          <a:p>
            <a:r>
              <a:rPr lang="en-US" altLang="zh-CN" dirty="0" smtClean="0"/>
              <a:t>- He participated in a lot of extracurricular activities there. – </a:t>
            </a:r>
            <a:r>
              <a:rPr lang="en-US" altLang="zh-CN" u="sng" dirty="0" smtClean="0">
                <a:solidFill>
                  <a:srgbClr val="C00000"/>
                </a:solidFill>
              </a:rPr>
              <a:t>So he did</a:t>
            </a:r>
            <a:r>
              <a:rPr lang="en-US" altLang="zh-CN" dirty="0" smtClean="0"/>
              <a:t>. </a:t>
            </a:r>
            <a:r>
              <a:rPr lang="zh-CN" altLang="en-US" dirty="0" smtClean="0"/>
              <a:t>他的确参加了。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439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121181" y="82551"/>
            <a:ext cx="7886700" cy="99377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with</a:t>
            </a:r>
            <a:r>
              <a:rPr lang="zh-CN" altLang="zh-CN" b="1" dirty="0" smtClean="0">
                <a:solidFill>
                  <a:srgbClr val="00B0F0"/>
                </a:solidFill>
              </a:rPr>
              <a:t>复合结构</a:t>
            </a:r>
            <a:r>
              <a:rPr lang="en-US" altLang="zh-CN" b="1" dirty="0" smtClean="0">
                <a:solidFill>
                  <a:srgbClr val="00B0F0"/>
                </a:solidFill>
              </a:rPr>
              <a:t> // </a:t>
            </a:r>
            <a:r>
              <a:rPr lang="zh-CN" altLang="en-US" b="1" dirty="0" smtClean="0">
                <a:solidFill>
                  <a:srgbClr val="00B0F0"/>
                </a:solidFill>
              </a:rPr>
              <a:t>独立主格结构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181" y="1254126"/>
            <a:ext cx="9013825" cy="418782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CN" dirty="0" smtClean="0"/>
              <a:t>He fought the tiger, </a:t>
            </a:r>
            <a:r>
              <a:rPr lang="en-US" altLang="zh-CN" b="1" u="sng" dirty="0" smtClean="0">
                <a:solidFill>
                  <a:srgbClr val="C00000"/>
                </a:solidFill>
              </a:rPr>
              <a:t>with</a:t>
            </a:r>
            <a:r>
              <a:rPr lang="en-US" altLang="zh-CN" u="sng" dirty="0" smtClean="0"/>
              <a:t> a stick </a:t>
            </a:r>
            <a:r>
              <a:rPr lang="en-US" altLang="zh-CN" b="1" u="sng" dirty="0" smtClean="0"/>
              <a:t>his only weapon</a:t>
            </a:r>
            <a:r>
              <a:rPr lang="en-US" altLang="zh-CN" dirty="0" smtClean="0"/>
              <a:t>.</a:t>
            </a:r>
          </a:p>
          <a:p>
            <a:pPr>
              <a:defRPr/>
            </a:pPr>
            <a:r>
              <a:rPr lang="en-US" altLang="zh-CN" dirty="0" smtClean="0"/>
              <a:t>He </a:t>
            </a:r>
            <a:r>
              <a:rPr lang="en-US" altLang="zh-CN" dirty="0"/>
              <a:t>fell a</a:t>
            </a:r>
            <a:r>
              <a:rPr lang="en-US" altLang="zh-CN" dirty="0" smtClean="0"/>
              <a:t>sleep</a:t>
            </a:r>
            <a:r>
              <a:rPr lang="en-US" altLang="zh-CN" dirty="0"/>
              <a:t>, </a:t>
            </a:r>
            <a:r>
              <a:rPr lang="en-US" altLang="zh-CN" b="1" u="sng" dirty="0">
                <a:solidFill>
                  <a:srgbClr val="C00000"/>
                </a:solidFill>
              </a:rPr>
              <a:t>with</a:t>
            </a:r>
            <a:r>
              <a:rPr lang="en-US" altLang="zh-CN" u="sng" dirty="0"/>
              <a:t> the window </a:t>
            </a:r>
            <a:r>
              <a:rPr lang="en-US" altLang="zh-CN" b="1" u="sng" dirty="0" smtClean="0"/>
              <a:t>open</a:t>
            </a:r>
            <a:r>
              <a:rPr lang="en-US" altLang="zh-CN" dirty="0" smtClean="0"/>
              <a:t>.</a:t>
            </a:r>
          </a:p>
          <a:p>
            <a:pPr>
              <a:defRPr/>
            </a:pPr>
            <a:r>
              <a:rPr lang="en-US" altLang="zh-CN" dirty="0"/>
              <a:t>He fell asleep, </a:t>
            </a:r>
            <a:r>
              <a:rPr lang="en-US" altLang="zh-CN" b="1" u="sng" dirty="0">
                <a:solidFill>
                  <a:srgbClr val="C00000"/>
                </a:solidFill>
              </a:rPr>
              <a:t>with</a:t>
            </a:r>
            <a:r>
              <a:rPr lang="en-US" altLang="zh-CN" u="sng" dirty="0"/>
              <a:t> </a:t>
            </a:r>
            <a:r>
              <a:rPr lang="en-US" altLang="zh-CN" u="sng" dirty="0" smtClean="0"/>
              <a:t>the </a:t>
            </a:r>
            <a:r>
              <a:rPr lang="en-US" altLang="zh-CN" u="sng" dirty="0"/>
              <a:t>TV </a:t>
            </a:r>
            <a:r>
              <a:rPr lang="en-US" altLang="zh-CN" b="1" u="sng" dirty="0"/>
              <a:t>on</a:t>
            </a:r>
            <a:r>
              <a:rPr lang="en-US" altLang="zh-CN" dirty="0" smtClean="0"/>
              <a:t>.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teacher entered the </a:t>
            </a:r>
            <a:r>
              <a:rPr lang="en-US" altLang="zh-CN" dirty="0" smtClean="0"/>
              <a:t>classroom, </a:t>
            </a:r>
            <a:r>
              <a:rPr lang="en-US" altLang="zh-CN" b="1" u="sng" dirty="0" smtClean="0">
                <a:solidFill>
                  <a:srgbClr val="C00000"/>
                </a:solidFill>
              </a:rPr>
              <a:t>with</a:t>
            </a:r>
            <a:r>
              <a:rPr lang="en-US" altLang="zh-CN" u="sng" dirty="0" smtClean="0"/>
              <a:t> a book </a:t>
            </a:r>
            <a:r>
              <a:rPr lang="en-US" altLang="zh-CN" b="1" u="sng" dirty="0" smtClean="0"/>
              <a:t>in his hand</a:t>
            </a:r>
            <a:r>
              <a:rPr lang="en-US" altLang="zh-CN" dirty="0" smtClean="0"/>
              <a:t>.</a:t>
            </a: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b="1" u="sng" dirty="0" smtClean="0">
                <a:solidFill>
                  <a:srgbClr val="C00000"/>
                </a:solidFill>
              </a:rPr>
              <a:t>With</a:t>
            </a:r>
            <a:r>
              <a:rPr lang="en-US" altLang="zh-CN" u="sng" dirty="0" smtClean="0"/>
              <a:t> </a:t>
            </a:r>
            <a:r>
              <a:rPr lang="en-US" altLang="zh-CN" u="sng" dirty="0"/>
              <a:t>his students </a:t>
            </a:r>
            <a:r>
              <a:rPr lang="en-US" altLang="zh-CN" b="1" u="sng" dirty="0"/>
              <a:t>following</a:t>
            </a:r>
            <a:r>
              <a:rPr lang="en-US" altLang="zh-CN" u="sng" dirty="0"/>
              <a:t> him</a:t>
            </a:r>
            <a:r>
              <a:rPr lang="en-US" altLang="zh-CN" dirty="0"/>
              <a:t>, the teacher entered the classroom</a:t>
            </a:r>
            <a:r>
              <a:rPr lang="en-US" altLang="zh-CN" dirty="0" smtClean="0"/>
              <a:t>.</a:t>
            </a:r>
          </a:p>
          <a:p>
            <a:pPr>
              <a:defRPr/>
            </a:pPr>
            <a:r>
              <a:rPr lang="en-US" altLang="zh-CN" b="1" u="sng" dirty="0" smtClean="0">
                <a:solidFill>
                  <a:srgbClr val="C00000"/>
                </a:solidFill>
              </a:rPr>
              <a:t>With</a:t>
            </a:r>
            <a:r>
              <a:rPr lang="en-US" altLang="zh-CN" u="sng" dirty="0" smtClean="0"/>
              <a:t> </a:t>
            </a:r>
            <a:r>
              <a:rPr lang="en-US" altLang="zh-CN" u="sng" dirty="0"/>
              <a:t>everything </a:t>
            </a:r>
            <a:r>
              <a:rPr lang="en-US" altLang="zh-CN" b="1" u="sng" dirty="0" smtClean="0"/>
              <a:t>bought</a:t>
            </a:r>
            <a:r>
              <a:rPr lang="en-US" altLang="zh-CN" dirty="0" smtClean="0"/>
              <a:t>, </a:t>
            </a:r>
            <a:r>
              <a:rPr lang="en-US" altLang="zh-CN" dirty="0"/>
              <a:t>he left the supermarket</a:t>
            </a:r>
            <a:r>
              <a:rPr lang="en-US" altLang="zh-CN" dirty="0" smtClean="0"/>
              <a:t>.</a:t>
            </a:r>
            <a:endParaRPr lang="zh-CN" altLang="zh-CN" dirty="0"/>
          </a:p>
          <a:p>
            <a:pPr>
              <a:defRPr/>
            </a:pPr>
            <a:r>
              <a:rPr lang="en-US" altLang="zh-CN" b="1" u="sng" dirty="0" smtClean="0">
                <a:solidFill>
                  <a:srgbClr val="C00000"/>
                </a:solidFill>
              </a:rPr>
              <a:t>With</a:t>
            </a:r>
            <a:r>
              <a:rPr lang="en-US" altLang="zh-CN" u="sng" dirty="0" smtClean="0"/>
              <a:t> a </a:t>
            </a:r>
            <a:r>
              <a:rPr lang="en-US" altLang="zh-CN" u="sng" dirty="0"/>
              <a:t>lot of </a:t>
            </a:r>
            <a:r>
              <a:rPr lang="en-US" altLang="zh-CN" u="sng" dirty="0" smtClean="0"/>
              <a:t>assignments </a:t>
            </a:r>
            <a:r>
              <a:rPr lang="en-US" altLang="zh-CN" b="1" u="sng" dirty="0">
                <a:solidFill>
                  <a:srgbClr val="0070C0"/>
                </a:solidFill>
              </a:rPr>
              <a:t>to do</a:t>
            </a:r>
            <a:r>
              <a:rPr lang="en-US" altLang="zh-CN" dirty="0"/>
              <a:t>, he couldn’t fall asleep</a:t>
            </a:r>
            <a:r>
              <a:rPr lang="en-US" altLang="zh-CN" dirty="0" smtClean="0"/>
              <a:t>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2718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0385"/>
            <a:ext cx="12192000" cy="68580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as if / though+</a:t>
            </a:r>
            <a:r>
              <a:rPr lang="zh-CN" altLang="en-US" b="1" dirty="0" smtClean="0">
                <a:solidFill>
                  <a:srgbClr val="00B0F0"/>
                </a:solidFill>
              </a:rPr>
              <a:t>虚拟语气</a:t>
            </a:r>
            <a:r>
              <a:rPr lang="en-US" altLang="zh-CN" b="1" dirty="0" smtClean="0">
                <a:solidFill>
                  <a:srgbClr val="00B0F0"/>
                </a:solidFill>
              </a:rPr>
              <a:t>:</a:t>
            </a:r>
            <a:r>
              <a:rPr lang="zh-CN" altLang="en-US" b="1" dirty="0" smtClean="0">
                <a:solidFill>
                  <a:srgbClr val="00B0F0"/>
                </a:solidFill>
              </a:rPr>
              <a:t>表示与事实相反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r>
              <a:rPr lang="en-US" altLang="zh-CN" dirty="0" smtClean="0"/>
              <a:t>He </a:t>
            </a:r>
            <a:r>
              <a:rPr lang="en-US" altLang="zh-CN" b="1" dirty="0" smtClean="0"/>
              <a:t>talks </a:t>
            </a:r>
            <a:r>
              <a:rPr lang="en-US" altLang="zh-CN" dirty="0" smtClean="0"/>
              <a:t>as if he </a:t>
            </a:r>
            <a:r>
              <a:rPr lang="en-US" altLang="zh-CN" dirty="0" smtClean="0">
                <a:solidFill>
                  <a:srgbClr val="C00000"/>
                </a:solidFill>
              </a:rPr>
              <a:t>knew</a:t>
            </a:r>
            <a:r>
              <a:rPr lang="en-US" altLang="zh-CN" dirty="0" smtClean="0"/>
              <a:t> everything / </a:t>
            </a:r>
            <a:r>
              <a:rPr lang="en-US" altLang="zh-CN" dirty="0" smtClean="0">
                <a:solidFill>
                  <a:srgbClr val="C00000"/>
                </a:solidFill>
              </a:rPr>
              <a:t>were</a:t>
            </a:r>
            <a:r>
              <a:rPr lang="en-US" altLang="zh-CN" dirty="0" smtClean="0"/>
              <a:t> the boss.</a:t>
            </a:r>
          </a:p>
          <a:p>
            <a:r>
              <a:rPr lang="zh-CN" altLang="en-US" b="1" dirty="0" smtClean="0">
                <a:solidFill>
                  <a:srgbClr val="00B050"/>
                </a:solidFill>
              </a:rPr>
              <a:t>与主句发生</a:t>
            </a:r>
            <a:r>
              <a:rPr lang="zh-CN" altLang="en-US" b="1" u="sng" dirty="0" smtClean="0">
                <a:solidFill>
                  <a:srgbClr val="00B050"/>
                </a:solidFill>
              </a:rPr>
              <a:t>当时</a:t>
            </a:r>
            <a:r>
              <a:rPr lang="zh-CN" altLang="en-US" b="1" dirty="0" smtClean="0">
                <a:solidFill>
                  <a:srgbClr val="00B050"/>
                </a:solidFill>
              </a:rPr>
              <a:t>的事实相反</a:t>
            </a:r>
            <a:r>
              <a:rPr lang="en-US" altLang="zh-CN" b="1" dirty="0" smtClean="0">
                <a:solidFill>
                  <a:srgbClr val="00B050"/>
                </a:solidFill>
              </a:rPr>
              <a:t>: </a:t>
            </a:r>
            <a:r>
              <a:rPr lang="en-US" altLang="zh-CN" b="1" u="sng" dirty="0" smtClean="0">
                <a:solidFill>
                  <a:srgbClr val="00B050"/>
                </a:solidFill>
              </a:rPr>
              <a:t>did/were</a:t>
            </a:r>
          </a:p>
          <a:p>
            <a:endParaRPr lang="en-US" altLang="zh-CN" b="1" dirty="0" smtClean="0">
              <a:solidFill>
                <a:srgbClr val="00B0F0"/>
              </a:solidFill>
            </a:endParaRPr>
          </a:p>
          <a:p>
            <a:r>
              <a:rPr lang="en-US" altLang="zh-CN" dirty="0" smtClean="0"/>
              <a:t>The old lady </a:t>
            </a:r>
            <a:r>
              <a:rPr lang="en-US" altLang="zh-CN" b="1" dirty="0" smtClean="0"/>
              <a:t>describes/described</a:t>
            </a:r>
            <a:r>
              <a:rPr lang="en-US" altLang="zh-CN" dirty="0" smtClean="0"/>
              <a:t> the accident as if she </a:t>
            </a:r>
            <a:r>
              <a:rPr lang="en-US" altLang="zh-CN" dirty="0" smtClean="0">
                <a:solidFill>
                  <a:srgbClr val="C00000"/>
                </a:solidFill>
              </a:rPr>
              <a:t>had seen</a:t>
            </a:r>
            <a:r>
              <a:rPr lang="en-US" altLang="zh-CN" dirty="0" smtClean="0"/>
              <a:t> it.</a:t>
            </a:r>
          </a:p>
          <a:p>
            <a:r>
              <a:rPr lang="zh-CN" altLang="en-US" b="1" dirty="0" smtClean="0">
                <a:solidFill>
                  <a:srgbClr val="00B050"/>
                </a:solidFill>
              </a:rPr>
              <a:t>与主句发生</a:t>
            </a:r>
            <a:r>
              <a:rPr lang="zh-CN" altLang="en-US" b="1" u="sng" dirty="0" smtClean="0">
                <a:solidFill>
                  <a:srgbClr val="00B050"/>
                </a:solidFill>
              </a:rPr>
              <a:t>之前</a:t>
            </a:r>
            <a:r>
              <a:rPr lang="zh-CN" altLang="en-US" b="1" dirty="0" smtClean="0">
                <a:solidFill>
                  <a:srgbClr val="00B050"/>
                </a:solidFill>
              </a:rPr>
              <a:t>的事实相反</a:t>
            </a:r>
            <a:r>
              <a:rPr lang="en-US" altLang="zh-CN" b="1" dirty="0" smtClean="0">
                <a:solidFill>
                  <a:srgbClr val="00B050"/>
                </a:solidFill>
              </a:rPr>
              <a:t>: </a:t>
            </a:r>
            <a:r>
              <a:rPr lang="en-US" altLang="zh-CN" b="1" u="sng" dirty="0" smtClean="0">
                <a:solidFill>
                  <a:srgbClr val="00B050"/>
                </a:solidFill>
              </a:rPr>
              <a:t>had done</a:t>
            </a:r>
          </a:p>
          <a:p>
            <a:endParaRPr lang="en-US" altLang="zh-CN" b="1" dirty="0" smtClean="0">
              <a:solidFill>
                <a:srgbClr val="00B0F0"/>
              </a:solidFill>
            </a:endParaRPr>
          </a:p>
          <a:p>
            <a:r>
              <a:rPr lang="en-US" altLang="zh-CN" dirty="0" smtClean="0"/>
              <a:t>The soldier </a:t>
            </a:r>
            <a:r>
              <a:rPr lang="en-US" altLang="zh-CN" b="1" dirty="0" smtClean="0"/>
              <a:t>opened </a:t>
            </a:r>
            <a:r>
              <a:rPr lang="en-US" altLang="zh-CN" dirty="0" smtClean="0"/>
              <a:t>his mouth as if he </a:t>
            </a:r>
            <a:r>
              <a:rPr lang="en-US" altLang="zh-CN" dirty="0" smtClean="0">
                <a:solidFill>
                  <a:srgbClr val="C00000"/>
                </a:solidFill>
              </a:rPr>
              <a:t>would / (could / might) say </a:t>
            </a:r>
            <a:r>
              <a:rPr lang="en-US" altLang="zh-CN" dirty="0" smtClean="0"/>
              <a:t>something.</a:t>
            </a:r>
          </a:p>
          <a:p>
            <a:r>
              <a:rPr lang="zh-CN" altLang="en-US" b="1" smtClean="0">
                <a:solidFill>
                  <a:srgbClr val="00B050"/>
                </a:solidFill>
              </a:rPr>
              <a:t>与主句发生</a:t>
            </a:r>
            <a:r>
              <a:rPr lang="zh-CN" altLang="en-US" b="1" u="sng" smtClean="0">
                <a:solidFill>
                  <a:srgbClr val="00B050"/>
                </a:solidFill>
              </a:rPr>
              <a:t>之后</a:t>
            </a:r>
            <a:r>
              <a:rPr lang="zh-CN" altLang="en-US" b="1" dirty="0" smtClean="0">
                <a:solidFill>
                  <a:srgbClr val="00B050"/>
                </a:solidFill>
              </a:rPr>
              <a:t>的事实相反</a:t>
            </a:r>
            <a:r>
              <a:rPr lang="en-US" altLang="zh-CN" b="1" dirty="0" smtClean="0">
                <a:solidFill>
                  <a:srgbClr val="00B050"/>
                </a:solidFill>
              </a:rPr>
              <a:t>: </a:t>
            </a:r>
            <a:r>
              <a:rPr lang="en-US" altLang="zh-CN" b="1" u="sng" dirty="0" smtClean="0">
                <a:solidFill>
                  <a:srgbClr val="00B050"/>
                </a:solidFill>
              </a:rPr>
              <a:t>would (could/might) do</a:t>
            </a:r>
          </a:p>
        </p:txBody>
      </p:sp>
    </p:spTree>
    <p:extLst>
      <p:ext uri="{BB962C8B-B14F-4D97-AF65-F5344CB8AC3E}">
        <p14:creationId xmlns:p14="http://schemas.microsoft.com/office/powerpoint/2010/main" val="76878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3041</Words>
  <Application>Microsoft Office PowerPoint</Application>
  <PresentationFormat>宽屏</PresentationFormat>
  <Paragraphs>413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宋体</vt:lpstr>
      <vt:lpstr>Arial</vt:lpstr>
      <vt:lpstr>Calibri</vt:lpstr>
      <vt:lpstr>Calibri Light</vt:lpstr>
      <vt:lpstr>Office 主题</vt:lpstr>
      <vt:lpstr>Read Aloud</vt:lpstr>
      <vt:lpstr>Unit 1 Festivals around the world</vt:lpstr>
      <vt:lpstr>Unit 1 Festivals around the world</vt:lpstr>
      <vt:lpstr>Unit 1 Festivals around the world</vt:lpstr>
      <vt:lpstr>Unit 1 Festivals around the world</vt:lpstr>
      <vt:lpstr>Unit 1 Festivals around the world</vt:lpstr>
      <vt:lpstr>Unit 1 Festivals around the world</vt:lpstr>
      <vt:lpstr>with复合结构 // 独立主格结构</vt:lpstr>
      <vt:lpstr>PowerPoint 演示文稿</vt:lpstr>
      <vt:lpstr>PowerPoint 演示文稿</vt:lpstr>
      <vt:lpstr>Unit 2 Healthy eating</vt:lpstr>
      <vt:lpstr>Unit 2 Healthy eating</vt:lpstr>
      <vt:lpstr>PowerPoint 演示文稿</vt:lpstr>
      <vt:lpstr>PowerPoint 演示文稿</vt:lpstr>
      <vt:lpstr>Language Points from Quiz Mar. 3rd</vt:lpstr>
      <vt:lpstr>Language Points from Quiz Mar. 3rd</vt:lpstr>
      <vt:lpstr>Language Points from Quiz Mar. 3rd</vt:lpstr>
      <vt:lpstr>Unit 3 The Million Pound Bank Note</vt:lpstr>
      <vt:lpstr>Unit 3 The Million Pound Bank Note</vt:lpstr>
      <vt:lpstr>Unit 3 The Million Pound Bank Note</vt:lpstr>
      <vt:lpstr>Unit 3 The Million Pound Bank Note</vt:lpstr>
      <vt:lpstr>Unit 3 The Million Pound Bank Note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 Aloud</dc:title>
  <dc:creator>USER</dc:creator>
  <cp:lastModifiedBy>yj zhang</cp:lastModifiedBy>
  <cp:revision>73</cp:revision>
  <dcterms:created xsi:type="dcterms:W3CDTF">2017-02-06T00:35:58Z</dcterms:created>
  <dcterms:modified xsi:type="dcterms:W3CDTF">2017-03-28T12:28:12Z</dcterms:modified>
</cp:coreProperties>
</file>